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43891200" cy="32918400"/>
  <p:notesSz cx="7315200" cy="9601200"/>
  <p:defaultTextStyle>
    <a:defPPr>
      <a:defRPr lang="en-US"/>
    </a:defPPr>
    <a:lvl1pPr algn="l" rtl="0" fontAlgn="base">
      <a:spcBef>
        <a:spcPct val="0"/>
      </a:spcBef>
      <a:spcAft>
        <a:spcPct val="0"/>
      </a:spcAft>
      <a:defRPr sz="2400"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sz="2400"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sz="2400"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sz="2400"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sz="2400" kern="1200">
        <a:solidFill>
          <a:schemeClr val="tx1"/>
        </a:solidFill>
        <a:latin typeface="Calibri" panose="020F0502020204030204" pitchFamily="34" charset="0"/>
        <a:ea typeface="+mn-ea"/>
        <a:cs typeface="+mn-cs"/>
      </a:defRPr>
    </a:lvl5pPr>
    <a:lvl6pPr marL="2286000" algn="l" defTabSz="914400" rtl="0" eaLnBrk="1" latinLnBrk="0" hangingPunct="1">
      <a:defRPr sz="2400" kern="1200">
        <a:solidFill>
          <a:schemeClr val="tx1"/>
        </a:solidFill>
        <a:latin typeface="Calibri" panose="020F0502020204030204" pitchFamily="34" charset="0"/>
        <a:ea typeface="+mn-ea"/>
        <a:cs typeface="+mn-cs"/>
      </a:defRPr>
    </a:lvl6pPr>
    <a:lvl7pPr marL="2743200" algn="l" defTabSz="914400" rtl="0" eaLnBrk="1" latinLnBrk="0" hangingPunct="1">
      <a:defRPr sz="2400" kern="1200">
        <a:solidFill>
          <a:schemeClr val="tx1"/>
        </a:solidFill>
        <a:latin typeface="Calibri" panose="020F0502020204030204" pitchFamily="34" charset="0"/>
        <a:ea typeface="+mn-ea"/>
        <a:cs typeface="+mn-cs"/>
      </a:defRPr>
    </a:lvl7pPr>
    <a:lvl8pPr marL="3200400" algn="l" defTabSz="914400" rtl="0" eaLnBrk="1" latinLnBrk="0" hangingPunct="1">
      <a:defRPr sz="2400" kern="1200">
        <a:solidFill>
          <a:schemeClr val="tx1"/>
        </a:solidFill>
        <a:latin typeface="Calibri" panose="020F0502020204030204" pitchFamily="34" charset="0"/>
        <a:ea typeface="+mn-ea"/>
        <a:cs typeface="+mn-cs"/>
      </a:defRPr>
    </a:lvl8pPr>
    <a:lvl9pPr marL="3657600" algn="l" defTabSz="914400" rtl="0" eaLnBrk="1" latinLnBrk="0" hangingPunct="1">
      <a:defRPr sz="2400"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1"/>
    <a:srgbClr val="CF7926"/>
    <a:srgbClr val="D54856"/>
    <a:srgbClr val="39B143"/>
    <a:srgbClr val="3062DE"/>
    <a:srgbClr val="2C60DC"/>
    <a:srgbClr val="D54857"/>
    <a:srgbClr val="406FDF"/>
    <a:srgbClr val="FFFF01"/>
    <a:srgbClr val="F1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426" autoAdjust="0"/>
    <p:restoredTop sz="92883" autoAdjust="0"/>
  </p:normalViewPr>
  <p:slideViewPr>
    <p:cSldViewPr>
      <p:cViewPr>
        <p:scale>
          <a:sx n="74" d="100"/>
          <a:sy n="74" d="100"/>
        </p:scale>
        <p:origin x="-12816" y="-11574"/>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1" tIns="48326" rIns="96651" bIns="48326" numCol="1" anchor="t" anchorCtr="0" compatLnSpc="1">
            <a:prstTxWarp prst="textNoShape">
              <a:avLst/>
            </a:prstTxWarp>
          </a:bodyPr>
          <a:lstStyle>
            <a:lvl1pPr defTabSz="966788">
              <a:defRPr sz="1300">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4144963" y="0"/>
            <a:ext cx="3170237" cy="479425"/>
          </a:xfrm>
          <a:prstGeom prst="rect">
            <a:avLst/>
          </a:prstGeom>
          <a:noFill/>
          <a:ln w="9525">
            <a:noFill/>
            <a:miter lim="800000"/>
            <a:headEnd/>
            <a:tailEnd/>
          </a:ln>
          <a:effectLst/>
        </p:spPr>
        <p:txBody>
          <a:bodyPr vert="horz" wrap="square" lIns="96651" tIns="48326" rIns="96651" bIns="48326" numCol="1" anchor="t" anchorCtr="0" compatLnSpc="1">
            <a:prstTxWarp prst="textNoShape">
              <a:avLst/>
            </a:prstTxWarp>
          </a:bodyPr>
          <a:lstStyle>
            <a:lvl1pPr algn="r" defTabSz="966788">
              <a:defRPr sz="1300">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9121775"/>
            <a:ext cx="3170238" cy="479425"/>
          </a:xfrm>
          <a:prstGeom prst="rect">
            <a:avLst/>
          </a:prstGeom>
          <a:noFill/>
          <a:ln w="9525">
            <a:noFill/>
            <a:miter lim="800000"/>
            <a:headEnd/>
            <a:tailEnd/>
          </a:ln>
          <a:effectLst/>
        </p:spPr>
        <p:txBody>
          <a:bodyPr vert="horz" wrap="square" lIns="96651" tIns="48326" rIns="96651" bIns="48326" numCol="1" anchor="b" anchorCtr="0" compatLnSpc="1">
            <a:prstTxWarp prst="textNoShape">
              <a:avLst/>
            </a:prstTxWarp>
          </a:bodyPr>
          <a:lstStyle>
            <a:lvl1pPr defTabSz="966788">
              <a:defRPr sz="1300">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4144963" y="9121775"/>
            <a:ext cx="3170237" cy="479425"/>
          </a:xfrm>
          <a:prstGeom prst="rect">
            <a:avLst/>
          </a:prstGeom>
          <a:noFill/>
          <a:ln w="9525">
            <a:noFill/>
            <a:miter lim="800000"/>
            <a:headEnd/>
            <a:tailEnd/>
          </a:ln>
          <a:effectLst/>
        </p:spPr>
        <p:txBody>
          <a:bodyPr vert="horz" wrap="square" lIns="96651" tIns="48326" rIns="96651" bIns="48326" numCol="1" anchor="b" anchorCtr="0" compatLnSpc="1">
            <a:prstTxWarp prst="textNoShape">
              <a:avLst/>
            </a:prstTxWarp>
          </a:bodyPr>
          <a:lstStyle>
            <a:lvl1pPr algn="r" defTabSz="966788">
              <a:defRPr sz="1300">
                <a:latin typeface="Times New Roman" panose="02020603050405020304" pitchFamily="18" charset="0"/>
              </a:defRPr>
            </a:lvl1pPr>
          </a:lstStyle>
          <a:p>
            <a:fld id="{2717B551-3FBC-47A8-93EE-A600B9FC2EF7}" type="slidenum">
              <a:rPr lang="en-US" altLang="en-US"/>
              <a:pPr/>
              <a:t>‹#›</a:t>
            </a:fld>
            <a:endParaRPr lang="en-US" altLang="en-US"/>
          </a:p>
        </p:txBody>
      </p:sp>
    </p:spTree>
    <p:extLst>
      <p:ext uri="{BB962C8B-B14F-4D97-AF65-F5344CB8AC3E}">
        <p14:creationId xmlns:p14="http://schemas.microsoft.com/office/powerpoint/2010/main" val="23863163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026"/>
          <p:cNvSpPr>
            <a:spLocks noGrp="1" noChangeArrowheads="1"/>
          </p:cNvSpPr>
          <p:nvPr>
            <p:ph type="hdr" sz="quarter"/>
          </p:nvPr>
        </p:nvSpPr>
        <p:spPr bwMode="auto">
          <a:xfrm>
            <a:off x="0" y="0"/>
            <a:ext cx="3176588" cy="488950"/>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lvl1pPr defTabSz="203200">
              <a:defRPr sz="300">
                <a:latin typeface="Times New Roman" pitchFamily="18" charset="0"/>
              </a:defRPr>
            </a:lvl1pPr>
          </a:lstStyle>
          <a:p>
            <a:pPr>
              <a:defRPr/>
            </a:pPr>
            <a:endParaRPr lang="en-US"/>
          </a:p>
        </p:txBody>
      </p:sp>
      <p:sp>
        <p:nvSpPr>
          <p:cNvPr id="5123" name="Rectangle 1027"/>
          <p:cNvSpPr>
            <a:spLocks noGrp="1" noChangeArrowheads="1"/>
          </p:cNvSpPr>
          <p:nvPr>
            <p:ph type="dt" idx="1"/>
          </p:nvPr>
        </p:nvSpPr>
        <p:spPr bwMode="auto">
          <a:xfrm>
            <a:off x="4138613" y="0"/>
            <a:ext cx="3176587" cy="488950"/>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lvl1pPr algn="r" defTabSz="203200">
              <a:defRPr sz="300">
                <a:latin typeface="Times New Roman" pitchFamily="18" charset="0"/>
              </a:defRPr>
            </a:lvl1pPr>
          </a:lstStyle>
          <a:p>
            <a:pPr>
              <a:defRPr/>
            </a:pPr>
            <a:endParaRPr lang="en-US"/>
          </a:p>
        </p:txBody>
      </p:sp>
      <p:sp>
        <p:nvSpPr>
          <p:cNvPr id="3076" name="Rectangle 1028"/>
          <p:cNvSpPr>
            <a:spLocks noGrp="1" noRot="1" noChangeAspect="1" noChangeArrowheads="1" noTextEdit="1"/>
          </p:cNvSpPr>
          <p:nvPr>
            <p:ph type="sldImg" idx="2"/>
          </p:nvPr>
        </p:nvSpPr>
        <p:spPr bwMode="auto">
          <a:xfrm>
            <a:off x="1265238" y="723900"/>
            <a:ext cx="4786312" cy="35893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1029"/>
          <p:cNvSpPr>
            <a:spLocks noGrp="1" noChangeArrowheads="1"/>
          </p:cNvSpPr>
          <p:nvPr>
            <p:ph type="body" sz="quarter" idx="3"/>
          </p:nvPr>
        </p:nvSpPr>
        <p:spPr bwMode="auto">
          <a:xfrm>
            <a:off x="979488" y="4565650"/>
            <a:ext cx="5356225" cy="4313238"/>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1030"/>
          <p:cNvSpPr>
            <a:spLocks noGrp="1" noChangeArrowheads="1"/>
          </p:cNvSpPr>
          <p:nvPr>
            <p:ph type="ftr" sz="quarter" idx="4"/>
          </p:nvPr>
        </p:nvSpPr>
        <p:spPr bwMode="auto">
          <a:xfrm>
            <a:off x="0" y="9115425"/>
            <a:ext cx="3176588" cy="488950"/>
          </a:xfrm>
          <a:prstGeom prst="rect">
            <a:avLst/>
          </a:prstGeom>
          <a:noFill/>
          <a:ln w="9525">
            <a:noFill/>
            <a:miter lim="800000"/>
            <a:headEnd/>
            <a:tailEnd/>
          </a:ln>
          <a:effectLst/>
        </p:spPr>
        <p:txBody>
          <a:bodyPr vert="horz" wrap="square" lIns="20382" tIns="10191" rIns="20382" bIns="10191" numCol="1" anchor="b" anchorCtr="0" compatLnSpc="1">
            <a:prstTxWarp prst="textNoShape">
              <a:avLst/>
            </a:prstTxWarp>
          </a:bodyPr>
          <a:lstStyle>
            <a:lvl1pPr defTabSz="203200">
              <a:defRPr sz="300">
                <a:latin typeface="Times New Roman" pitchFamily="18" charset="0"/>
              </a:defRPr>
            </a:lvl1pPr>
          </a:lstStyle>
          <a:p>
            <a:pPr>
              <a:defRPr/>
            </a:pPr>
            <a:endParaRPr lang="en-US"/>
          </a:p>
        </p:txBody>
      </p:sp>
      <p:sp>
        <p:nvSpPr>
          <p:cNvPr id="5127" name="Rectangle 1031"/>
          <p:cNvSpPr>
            <a:spLocks noGrp="1" noChangeArrowheads="1"/>
          </p:cNvSpPr>
          <p:nvPr>
            <p:ph type="sldNum" sz="quarter" idx="5"/>
          </p:nvPr>
        </p:nvSpPr>
        <p:spPr bwMode="auto">
          <a:xfrm>
            <a:off x="4138613" y="9115425"/>
            <a:ext cx="3176587" cy="488950"/>
          </a:xfrm>
          <a:prstGeom prst="rect">
            <a:avLst/>
          </a:prstGeom>
          <a:noFill/>
          <a:ln w="9525">
            <a:noFill/>
            <a:miter lim="800000"/>
            <a:headEnd/>
            <a:tailEnd/>
          </a:ln>
          <a:effectLst/>
        </p:spPr>
        <p:txBody>
          <a:bodyPr vert="horz" wrap="square" lIns="20382" tIns="10191" rIns="20382" bIns="10191" numCol="1" anchor="b" anchorCtr="0" compatLnSpc="1">
            <a:prstTxWarp prst="textNoShape">
              <a:avLst/>
            </a:prstTxWarp>
          </a:bodyPr>
          <a:lstStyle>
            <a:lvl1pPr algn="r" defTabSz="203200">
              <a:defRPr sz="300">
                <a:latin typeface="Times New Roman" panose="02020603050405020304" pitchFamily="18" charset="0"/>
              </a:defRPr>
            </a:lvl1pPr>
          </a:lstStyle>
          <a:p>
            <a:fld id="{897667AA-1A2D-4C2C-8BD8-683E2B261E9F}" type="slidenum">
              <a:rPr lang="en-US" altLang="en-US"/>
              <a:pPr/>
              <a:t>‹#›</a:t>
            </a:fld>
            <a:endParaRPr lang="en-US" altLang="en-US"/>
          </a:p>
        </p:txBody>
      </p:sp>
    </p:spTree>
    <p:extLst>
      <p:ext uri="{BB962C8B-B14F-4D97-AF65-F5344CB8AC3E}">
        <p14:creationId xmlns:p14="http://schemas.microsoft.com/office/powerpoint/2010/main" val="38636082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03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203200" eaLnBrk="0" hangingPunct="0">
              <a:defRPr sz="2400">
                <a:solidFill>
                  <a:schemeClr val="tx1"/>
                </a:solidFill>
                <a:latin typeface="Calibri" panose="020F0502020204030204" pitchFamily="34" charset="0"/>
              </a:defRPr>
            </a:lvl1pPr>
            <a:lvl2pPr marL="742950" indent="-285750" defTabSz="203200" eaLnBrk="0" hangingPunct="0">
              <a:defRPr sz="2400">
                <a:solidFill>
                  <a:schemeClr val="tx1"/>
                </a:solidFill>
                <a:latin typeface="Calibri" panose="020F0502020204030204" pitchFamily="34" charset="0"/>
              </a:defRPr>
            </a:lvl2pPr>
            <a:lvl3pPr marL="1143000" indent="-228600" defTabSz="203200" eaLnBrk="0" hangingPunct="0">
              <a:defRPr sz="2400">
                <a:solidFill>
                  <a:schemeClr val="tx1"/>
                </a:solidFill>
                <a:latin typeface="Calibri" panose="020F0502020204030204" pitchFamily="34" charset="0"/>
              </a:defRPr>
            </a:lvl3pPr>
            <a:lvl4pPr marL="1600200" indent="-228600" defTabSz="203200" eaLnBrk="0" hangingPunct="0">
              <a:defRPr sz="2400">
                <a:solidFill>
                  <a:schemeClr val="tx1"/>
                </a:solidFill>
                <a:latin typeface="Calibri" panose="020F0502020204030204" pitchFamily="34" charset="0"/>
              </a:defRPr>
            </a:lvl4pPr>
            <a:lvl5pPr marL="2057400" indent="-228600" defTabSz="203200" eaLnBrk="0" hangingPunct="0">
              <a:defRPr sz="2400">
                <a:solidFill>
                  <a:schemeClr val="tx1"/>
                </a:solidFill>
                <a:latin typeface="Calibri" panose="020F0502020204030204" pitchFamily="34" charset="0"/>
              </a:defRPr>
            </a:lvl5pPr>
            <a:lvl6pPr marL="2514600" indent="-228600" defTabSz="203200" eaLnBrk="0" fontAlgn="base" hangingPunct="0">
              <a:spcBef>
                <a:spcPct val="0"/>
              </a:spcBef>
              <a:spcAft>
                <a:spcPct val="0"/>
              </a:spcAft>
              <a:defRPr sz="2400">
                <a:solidFill>
                  <a:schemeClr val="tx1"/>
                </a:solidFill>
                <a:latin typeface="Calibri" panose="020F0502020204030204" pitchFamily="34" charset="0"/>
              </a:defRPr>
            </a:lvl6pPr>
            <a:lvl7pPr marL="2971800" indent="-228600" defTabSz="203200" eaLnBrk="0" fontAlgn="base" hangingPunct="0">
              <a:spcBef>
                <a:spcPct val="0"/>
              </a:spcBef>
              <a:spcAft>
                <a:spcPct val="0"/>
              </a:spcAft>
              <a:defRPr sz="2400">
                <a:solidFill>
                  <a:schemeClr val="tx1"/>
                </a:solidFill>
                <a:latin typeface="Calibri" panose="020F0502020204030204" pitchFamily="34" charset="0"/>
              </a:defRPr>
            </a:lvl7pPr>
            <a:lvl8pPr marL="3429000" indent="-228600" defTabSz="203200" eaLnBrk="0" fontAlgn="base" hangingPunct="0">
              <a:spcBef>
                <a:spcPct val="0"/>
              </a:spcBef>
              <a:spcAft>
                <a:spcPct val="0"/>
              </a:spcAft>
              <a:defRPr sz="2400">
                <a:solidFill>
                  <a:schemeClr val="tx1"/>
                </a:solidFill>
                <a:latin typeface="Calibri" panose="020F0502020204030204" pitchFamily="34" charset="0"/>
              </a:defRPr>
            </a:lvl8pPr>
            <a:lvl9pPr marL="3886200" indent="-228600" defTabSz="2032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fld id="{DBB57E2B-2254-4767-9774-86BCCF1D61A5}" type="slidenum">
              <a:rPr lang="en-US" altLang="en-US" sz="300">
                <a:latin typeface="Times New Roman" panose="02020603050405020304" pitchFamily="18" charset="0"/>
              </a:rPr>
              <a:pPr eaLnBrk="1" hangingPunct="1"/>
              <a:t>1</a:t>
            </a:fld>
            <a:endParaRPr lang="en-US" altLang="en-US" sz="300">
              <a:latin typeface="Times New Roman" panose="02020603050405020304" pitchFamily="18"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1546253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ACE96102-4E27-477D-88A0-F1E244B1FB03}" type="slidenum">
              <a:rPr lang="en-US" altLang="en-US"/>
              <a:pPr/>
              <a:t>‹#›</a:t>
            </a:fld>
            <a:endParaRPr lang="en-US" altLang="en-US"/>
          </a:p>
        </p:txBody>
      </p:sp>
    </p:spTree>
    <p:extLst>
      <p:ext uri="{BB962C8B-B14F-4D97-AF65-F5344CB8AC3E}">
        <p14:creationId xmlns:p14="http://schemas.microsoft.com/office/powerpoint/2010/main" val="3046285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6D252911-BFCF-47C1-9D9F-B160E9B130B4}" type="slidenum">
              <a:rPr lang="en-US" altLang="en-US"/>
              <a:pPr/>
              <a:t>‹#›</a:t>
            </a:fld>
            <a:endParaRPr lang="en-US" altLang="en-US"/>
          </a:p>
        </p:txBody>
      </p:sp>
    </p:spTree>
    <p:extLst>
      <p:ext uri="{BB962C8B-B14F-4D97-AF65-F5344CB8AC3E}">
        <p14:creationId xmlns:p14="http://schemas.microsoft.com/office/powerpoint/2010/main" val="1617576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7F1AE98F-AF43-4921-A611-C5A041531B39}" type="slidenum">
              <a:rPr lang="en-US" altLang="en-US"/>
              <a:pPr/>
              <a:t>‹#›</a:t>
            </a:fld>
            <a:endParaRPr lang="en-US" altLang="en-US"/>
          </a:p>
        </p:txBody>
      </p:sp>
    </p:spTree>
    <p:extLst>
      <p:ext uri="{BB962C8B-B14F-4D97-AF65-F5344CB8AC3E}">
        <p14:creationId xmlns:p14="http://schemas.microsoft.com/office/powerpoint/2010/main" val="3158923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292475"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19EB94E1-ECEC-4D25-B576-3A9F18861B86}" type="slidenum">
              <a:rPr lang="en-US" altLang="en-US"/>
              <a:pPr/>
              <a:t>‹#›</a:t>
            </a:fld>
            <a:endParaRPr lang="en-US" altLang="en-US"/>
          </a:p>
        </p:txBody>
      </p:sp>
    </p:spTree>
    <p:extLst>
      <p:ext uri="{BB962C8B-B14F-4D97-AF65-F5344CB8AC3E}">
        <p14:creationId xmlns:p14="http://schemas.microsoft.com/office/powerpoint/2010/main" val="1663662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C43CFAFD-5BD5-462C-ACC5-CFB1CE2F18FA}" type="slidenum">
              <a:rPr lang="en-US" altLang="en-US"/>
              <a:pPr/>
              <a:t>‹#›</a:t>
            </a:fld>
            <a:endParaRPr lang="en-US" altLang="en-US"/>
          </a:p>
        </p:txBody>
      </p:sp>
    </p:spTree>
    <p:extLst>
      <p:ext uri="{BB962C8B-B14F-4D97-AF65-F5344CB8AC3E}">
        <p14:creationId xmlns:p14="http://schemas.microsoft.com/office/powerpoint/2010/main" val="1539174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1743205C-3F10-490D-890A-70E772790853}" type="slidenum">
              <a:rPr lang="en-US" altLang="en-US"/>
              <a:pPr/>
              <a:t>‹#›</a:t>
            </a:fld>
            <a:endParaRPr lang="en-US" altLang="en-US"/>
          </a:p>
        </p:txBody>
      </p:sp>
    </p:spTree>
    <p:extLst>
      <p:ext uri="{BB962C8B-B14F-4D97-AF65-F5344CB8AC3E}">
        <p14:creationId xmlns:p14="http://schemas.microsoft.com/office/powerpoint/2010/main" val="1187452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05012094-360C-455A-B783-0DB580390783}" type="slidenum">
              <a:rPr lang="en-US" altLang="en-US"/>
              <a:pPr/>
              <a:t>‹#›</a:t>
            </a:fld>
            <a:endParaRPr lang="en-US" altLang="en-US"/>
          </a:p>
        </p:txBody>
      </p:sp>
    </p:spTree>
    <p:extLst>
      <p:ext uri="{BB962C8B-B14F-4D97-AF65-F5344CB8AC3E}">
        <p14:creationId xmlns:p14="http://schemas.microsoft.com/office/powerpoint/2010/main" val="3748012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3E9E93D6-37D2-4198-876D-AB40F8180609}" type="slidenum">
              <a:rPr lang="en-US" altLang="en-US"/>
              <a:pPr/>
              <a:t>‹#›</a:t>
            </a:fld>
            <a:endParaRPr lang="en-US" altLang="en-US"/>
          </a:p>
        </p:txBody>
      </p:sp>
    </p:spTree>
    <p:extLst>
      <p:ext uri="{BB962C8B-B14F-4D97-AF65-F5344CB8AC3E}">
        <p14:creationId xmlns:p14="http://schemas.microsoft.com/office/powerpoint/2010/main" val="3411201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DC674A91-225C-4381-8BD6-25345E802599}" type="slidenum">
              <a:rPr lang="en-US" altLang="en-US"/>
              <a:pPr/>
              <a:t>‹#›</a:t>
            </a:fld>
            <a:endParaRPr lang="en-US" altLang="en-US"/>
          </a:p>
        </p:txBody>
      </p:sp>
    </p:spTree>
    <p:extLst>
      <p:ext uri="{BB962C8B-B14F-4D97-AF65-F5344CB8AC3E}">
        <p14:creationId xmlns:p14="http://schemas.microsoft.com/office/powerpoint/2010/main" val="1784861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3D0CE534-E966-4D8D-9C34-8E311D7B1F07}" type="slidenum">
              <a:rPr lang="en-US" altLang="en-US"/>
              <a:pPr/>
              <a:t>‹#›</a:t>
            </a:fld>
            <a:endParaRPr lang="en-US" altLang="en-US"/>
          </a:p>
        </p:txBody>
      </p:sp>
    </p:spTree>
    <p:extLst>
      <p:ext uri="{BB962C8B-B14F-4D97-AF65-F5344CB8AC3E}">
        <p14:creationId xmlns:p14="http://schemas.microsoft.com/office/powerpoint/2010/main" val="2170277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163" y="2925763"/>
            <a:ext cx="9326562" cy="263350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292475" y="2925763"/>
            <a:ext cx="27827288" cy="263350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7F0271AF-CB0B-46BE-9B85-E4AAFA2B219E}" type="slidenum">
              <a:rPr lang="en-US" altLang="en-US"/>
              <a:pPr/>
              <a:t>‹#›</a:t>
            </a:fld>
            <a:endParaRPr lang="en-US" altLang="en-US"/>
          </a:p>
        </p:txBody>
      </p:sp>
    </p:spTree>
    <p:extLst>
      <p:ext uri="{BB962C8B-B14F-4D97-AF65-F5344CB8AC3E}">
        <p14:creationId xmlns:p14="http://schemas.microsoft.com/office/powerpoint/2010/main" val="3414988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2475" y="2925763"/>
            <a:ext cx="373062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8912" tIns="219456" rIns="438912" bIns="219456"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3292475" y="9509125"/>
            <a:ext cx="37306250" cy="1975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8912" tIns="219456" rIns="438912" bIns="219456"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329247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defRPr sz="6700" smtClean="0">
                <a:latin typeface="Times New Roman" pitchFamily="18" charset="0"/>
              </a:defRPr>
            </a:lvl1pPr>
          </a:lstStyle>
          <a:p>
            <a:pPr>
              <a:defRPr/>
            </a:pPr>
            <a:endParaRPr lang="en-US"/>
          </a:p>
        </p:txBody>
      </p:sp>
      <p:sp>
        <p:nvSpPr>
          <p:cNvPr id="1029" name="Rectangle 5"/>
          <p:cNvSpPr>
            <a:spLocks noGrp="1" noChangeArrowheads="1"/>
          </p:cNvSpPr>
          <p:nvPr>
            <p:ph type="ftr" sz="quarter" idx="3"/>
          </p:nvPr>
        </p:nvSpPr>
        <p:spPr bwMode="auto">
          <a:xfrm>
            <a:off x="14995525" y="29992638"/>
            <a:ext cx="1390015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ctr">
              <a:defRPr sz="6700" smtClean="0">
                <a:latin typeface="Times New Roman" pitchFamily="18" charset="0"/>
              </a:defRPr>
            </a:lvl1pPr>
          </a:lstStyle>
          <a:p>
            <a:pPr>
              <a:defRPr/>
            </a:pPr>
            <a:endParaRPr lang="en-US"/>
          </a:p>
        </p:txBody>
      </p:sp>
      <p:sp>
        <p:nvSpPr>
          <p:cNvPr id="1030" name="Rectangle 6"/>
          <p:cNvSpPr>
            <a:spLocks noGrp="1" noChangeArrowheads="1"/>
          </p:cNvSpPr>
          <p:nvPr>
            <p:ph type="sldNum" sz="quarter" idx="4"/>
          </p:nvPr>
        </p:nvSpPr>
        <p:spPr bwMode="auto">
          <a:xfrm>
            <a:off x="3145472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r">
              <a:defRPr sz="6700">
                <a:latin typeface="Times New Roman" panose="02020603050405020304" pitchFamily="18" charset="0"/>
              </a:defRPr>
            </a:lvl1pPr>
          </a:lstStyle>
          <a:p>
            <a:fld id="{2B5B950C-2C4E-44E2-8117-88DED9B9C24A}"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438" rtl="0" eaLnBrk="0" fontAlgn="base" hangingPunct="0">
        <a:spcBef>
          <a:spcPct val="0"/>
        </a:spcBef>
        <a:spcAft>
          <a:spcPct val="0"/>
        </a:spcAft>
        <a:defRPr sz="21100">
          <a:solidFill>
            <a:schemeClr val="tx2"/>
          </a:solidFill>
          <a:latin typeface="+mj-lt"/>
          <a:ea typeface="+mj-ea"/>
          <a:cs typeface="+mj-cs"/>
        </a:defRPr>
      </a:lvl1pPr>
      <a:lvl2pPr algn="ctr" defTabSz="4389438" rtl="0" eaLnBrk="0" fontAlgn="base" hangingPunct="0">
        <a:spcBef>
          <a:spcPct val="0"/>
        </a:spcBef>
        <a:spcAft>
          <a:spcPct val="0"/>
        </a:spcAft>
        <a:defRPr sz="21100">
          <a:solidFill>
            <a:schemeClr val="tx2"/>
          </a:solidFill>
          <a:latin typeface="Times New Roman" pitchFamily="18" charset="0"/>
        </a:defRPr>
      </a:lvl2pPr>
      <a:lvl3pPr algn="ctr" defTabSz="4389438" rtl="0" eaLnBrk="0" fontAlgn="base" hangingPunct="0">
        <a:spcBef>
          <a:spcPct val="0"/>
        </a:spcBef>
        <a:spcAft>
          <a:spcPct val="0"/>
        </a:spcAft>
        <a:defRPr sz="21100">
          <a:solidFill>
            <a:schemeClr val="tx2"/>
          </a:solidFill>
          <a:latin typeface="Times New Roman" pitchFamily="18" charset="0"/>
        </a:defRPr>
      </a:lvl3pPr>
      <a:lvl4pPr algn="ctr" defTabSz="4389438" rtl="0" eaLnBrk="0" fontAlgn="base" hangingPunct="0">
        <a:spcBef>
          <a:spcPct val="0"/>
        </a:spcBef>
        <a:spcAft>
          <a:spcPct val="0"/>
        </a:spcAft>
        <a:defRPr sz="21100">
          <a:solidFill>
            <a:schemeClr val="tx2"/>
          </a:solidFill>
          <a:latin typeface="Times New Roman" pitchFamily="18" charset="0"/>
        </a:defRPr>
      </a:lvl4pPr>
      <a:lvl5pPr algn="ctr" defTabSz="4389438" rtl="0" eaLnBrk="0" fontAlgn="base" hangingPunct="0">
        <a:spcBef>
          <a:spcPct val="0"/>
        </a:spcBef>
        <a:spcAft>
          <a:spcPct val="0"/>
        </a:spcAft>
        <a:defRPr sz="21100">
          <a:solidFill>
            <a:schemeClr val="tx2"/>
          </a:solidFill>
          <a:latin typeface="Times New Roman" pitchFamily="18" charset="0"/>
        </a:defRPr>
      </a:lvl5pPr>
      <a:lvl6pPr marL="457200" algn="ctr" defTabSz="4389438" rtl="0" fontAlgn="base">
        <a:spcBef>
          <a:spcPct val="0"/>
        </a:spcBef>
        <a:spcAft>
          <a:spcPct val="0"/>
        </a:spcAft>
        <a:defRPr sz="21100">
          <a:solidFill>
            <a:schemeClr val="tx2"/>
          </a:solidFill>
          <a:latin typeface="Times New Roman" pitchFamily="18" charset="0"/>
        </a:defRPr>
      </a:lvl6pPr>
      <a:lvl7pPr marL="914400" algn="ctr" defTabSz="4389438" rtl="0" fontAlgn="base">
        <a:spcBef>
          <a:spcPct val="0"/>
        </a:spcBef>
        <a:spcAft>
          <a:spcPct val="0"/>
        </a:spcAft>
        <a:defRPr sz="21100">
          <a:solidFill>
            <a:schemeClr val="tx2"/>
          </a:solidFill>
          <a:latin typeface="Times New Roman" pitchFamily="18" charset="0"/>
        </a:defRPr>
      </a:lvl7pPr>
      <a:lvl8pPr marL="1371600" algn="ctr" defTabSz="4389438" rtl="0" fontAlgn="base">
        <a:spcBef>
          <a:spcPct val="0"/>
        </a:spcBef>
        <a:spcAft>
          <a:spcPct val="0"/>
        </a:spcAft>
        <a:defRPr sz="21100">
          <a:solidFill>
            <a:schemeClr val="tx2"/>
          </a:solidFill>
          <a:latin typeface="Times New Roman" pitchFamily="18" charset="0"/>
        </a:defRPr>
      </a:lvl8pPr>
      <a:lvl9pPr marL="1828800" algn="ctr" defTabSz="4389438" rtl="0" fontAlgn="base">
        <a:spcBef>
          <a:spcPct val="0"/>
        </a:spcBef>
        <a:spcAft>
          <a:spcPct val="0"/>
        </a:spcAft>
        <a:defRPr sz="21100">
          <a:solidFill>
            <a:schemeClr val="tx2"/>
          </a:solidFill>
          <a:latin typeface="Times New Roman" pitchFamily="18" charset="0"/>
        </a:defRPr>
      </a:lvl9pPr>
    </p:titleStyle>
    <p:bodyStyle>
      <a:lvl1pPr marL="1646238" indent="-1646238" algn="l" defTabSz="4389438" rtl="0" eaLnBrk="0" fontAlgn="base" hangingPunct="0">
        <a:spcBef>
          <a:spcPct val="20000"/>
        </a:spcBef>
        <a:spcAft>
          <a:spcPct val="0"/>
        </a:spcAft>
        <a:buChar char="•"/>
        <a:defRPr sz="15400">
          <a:solidFill>
            <a:schemeClr val="tx1"/>
          </a:solidFill>
          <a:latin typeface="+mn-lt"/>
          <a:ea typeface="+mn-ea"/>
          <a:cs typeface="+mn-cs"/>
        </a:defRPr>
      </a:lvl1pPr>
      <a:lvl2pPr marL="3565525" indent="-1371600" algn="l" defTabSz="4389438" rtl="0" eaLnBrk="0" fontAlgn="base" hangingPunct="0">
        <a:spcBef>
          <a:spcPct val="20000"/>
        </a:spcBef>
        <a:spcAft>
          <a:spcPct val="0"/>
        </a:spcAft>
        <a:buChar char="–"/>
        <a:defRPr sz="13400">
          <a:solidFill>
            <a:schemeClr val="tx1"/>
          </a:solidFill>
          <a:latin typeface="+mn-lt"/>
        </a:defRPr>
      </a:lvl2pPr>
      <a:lvl3pPr marL="5486400" indent="-1096963" algn="l" defTabSz="4389438" rtl="0" eaLnBrk="0" fontAlgn="base" hangingPunct="0">
        <a:spcBef>
          <a:spcPct val="20000"/>
        </a:spcBef>
        <a:spcAft>
          <a:spcPct val="0"/>
        </a:spcAft>
        <a:buChar char="•"/>
        <a:defRPr sz="11500">
          <a:solidFill>
            <a:schemeClr val="tx1"/>
          </a:solidFill>
          <a:latin typeface="+mn-lt"/>
        </a:defRPr>
      </a:lvl3pPr>
      <a:lvl4pPr marL="7680325" indent="-1096963" algn="l" defTabSz="4389438" rtl="0" eaLnBrk="0" fontAlgn="base" hangingPunct="0">
        <a:spcBef>
          <a:spcPct val="20000"/>
        </a:spcBef>
        <a:spcAft>
          <a:spcPct val="0"/>
        </a:spcAft>
        <a:buChar char="–"/>
        <a:defRPr sz="9600">
          <a:solidFill>
            <a:schemeClr val="tx1"/>
          </a:solidFill>
          <a:latin typeface="+mn-lt"/>
        </a:defRPr>
      </a:lvl4pPr>
      <a:lvl5pPr marL="9875838" indent="-1096963" algn="l" defTabSz="4389438" rtl="0" eaLnBrk="0" fontAlgn="base" hangingPunct="0">
        <a:spcBef>
          <a:spcPct val="20000"/>
        </a:spcBef>
        <a:spcAft>
          <a:spcPct val="0"/>
        </a:spcAft>
        <a:buChar char="»"/>
        <a:defRPr sz="9600">
          <a:solidFill>
            <a:schemeClr val="tx1"/>
          </a:solidFill>
          <a:latin typeface="+mn-lt"/>
        </a:defRPr>
      </a:lvl5pPr>
      <a:lvl6pPr marL="10333038" indent="-1096963" algn="l" defTabSz="4389438" rtl="0" fontAlgn="base">
        <a:spcBef>
          <a:spcPct val="20000"/>
        </a:spcBef>
        <a:spcAft>
          <a:spcPct val="0"/>
        </a:spcAft>
        <a:buChar char="»"/>
        <a:defRPr sz="9600">
          <a:solidFill>
            <a:schemeClr val="tx1"/>
          </a:solidFill>
          <a:latin typeface="+mn-lt"/>
        </a:defRPr>
      </a:lvl6pPr>
      <a:lvl7pPr marL="10790238" indent="-1096963" algn="l" defTabSz="4389438" rtl="0" fontAlgn="base">
        <a:spcBef>
          <a:spcPct val="20000"/>
        </a:spcBef>
        <a:spcAft>
          <a:spcPct val="0"/>
        </a:spcAft>
        <a:buChar char="»"/>
        <a:defRPr sz="9600">
          <a:solidFill>
            <a:schemeClr val="tx1"/>
          </a:solidFill>
          <a:latin typeface="+mn-lt"/>
        </a:defRPr>
      </a:lvl7pPr>
      <a:lvl8pPr marL="11247438" indent="-1096963" algn="l" defTabSz="4389438" rtl="0" fontAlgn="base">
        <a:spcBef>
          <a:spcPct val="20000"/>
        </a:spcBef>
        <a:spcAft>
          <a:spcPct val="0"/>
        </a:spcAft>
        <a:buChar char="»"/>
        <a:defRPr sz="9600">
          <a:solidFill>
            <a:schemeClr val="tx1"/>
          </a:solidFill>
          <a:latin typeface="+mn-lt"/>
        </a:defRPr>
      </a:lvl8pPr>
      <a:lvl9pPr marL="11704638" indent="-1096963" algn="l" defTabSz="4389438" rtl="0" fontAlgn="base">
        <a:spcBef>
          <a:spcPct val="20000"/>
        </a:spcBef>
        <a:spcAft>
          <a:spcPct val="0"/>
        </a:spcAft>
        <a:buChar char="»"/>
        <a:defRPr sz="9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jpeg"/><Relationship Id="rId18" Type="http://schemas.openxmlformats.org/officeDocument/2006/relationships/image" Target="../media/image16.emf"/><Relationship Id="rId3" Type="http://schemas.openxmlformats.org/officeDocument/2006/relationships/notesSlide" Target="../notesSlides/notesSlide1.xml"/><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jpeg"/><Relationship Id="rId17" Type="http://schemas.openxmlformats.org/officeDocument/2006/relationships/image" Target="../media/image15.jpeg"/><Relationship Id="rId25" Type="http://schemas.openxmlformats.org/officeDocument/2006/relationships/image" Target="../media/image1.emf"/><Relationship Id="rId2" Type="http://schemas.openxmlformats.org/officeDocument/2006/relationships/slideLayout" Target="../slideLayouts/slideLayout7.xml"/><Relationship Id="rId16" Type="http://schemas.openxmlformats.org/officeDocument/2006/relationships/image" Target="../media/image14.jpeg"/><Relationship Id="rId20" Type="http://schemas.openxmlformats.org/officeDocument/2006/relationships/image" Target="../media/image18.png"/><Relationship Id="rId1" Type="http://schemas.openxmlformats.org/officeDocument/2006/relationships/vmlDrawing" Target="../drawings/vmlDrawing1.vml"/><Relationship Id="rId6" Type="http://schemas.openxmlformats.org/officeDocument/2006/relationships/image" Target="../media/image4.png"/><Relationship Id="rId11" Type="http://schemas.openxmlformats.org/officeDocument/2006/relationships/image" Target="../media/image9.jpeg"/><Relationship Id="rId24" Type="http://schemas.openxmlformats.org/officeDocument/2006/relationships/package" Target="../embeddings/Microsoft_Excel_Worksheet1.xlsx"/><Relationship Id="rId5" Type="http://schemas.openxmlformats.org/officeDocument/2006/relationships/image" Target="../media/image3.png"/><Relationship Id="rId15" Type="http://schemas.openxmlformats.org/officeDocument/2006/relationships/image" Target="../media/image13.jpeg"/><Relationship Id="rId23" Type="http://schemas.openxmlformats.org/officeDocument/2006/relationships/image" Target="../media/image21.emf"/><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jpeg"/><Relationship Id="rId22" Type="http://schemas.openxmlformats.org/officeDocument/2006/relationships/image" Target="../media/image20.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1B50"/>
        </a:solidFill>
        <a:effectLst/>
      </p:bgPr>
    </p:bg>
    <p:spTree>
      <p:nvGrpSpPr>
        <p:cNvPr id="1" name=""/>
        <p:cNvGrpSpPr/>
        <p:nvPr/>
      </p:nvGrpSpPr>
      <p:grpSpPr>
        <a:xfrm>
          <a:off x="0" y="0"/>
          <a:ext cx="0" cy="0"/>
          <a:chOff x="0" y="0"/>
          <a:chExt cx="0" cy="0"/>
        </a:xfrm>
      </p:grpSpPr>
      <p:sp>
        <p:nvSpPr>
          <p:cNvPr id="118" name="Rectangle 243"/>
          <p:cNvSpPr>
            <a:spLocks noChangeArrowheads="1"/>
          </p:cNvSpPr>
          <p:nvPr/>
        </p:nvSpPr>
        <p:spPr bwMode="auto">
          <a:xfrm rot="-5400000">
            <a:off x="31690028" y="13099016"/>
            <a:ext cx="9906003" cy="12663964"/>
          </a:xfrm>
          <a:prstGeom prst="rect">
            <a:avLst/>
          </a:prstGeom>
          <a:solidFill>
            <a:schemeClr val="bg1"/>
          </a:solidFill>
          <a:ln w="19050">
            <a:solidFill>
              <a:srgbClr val="000000"/>
            </a:solidFill>
            <a:miter lim="800000"/>
            <a:headEnd/>
            <a:tailEnd/>
          </a:ln>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a:p>
        </p:txBody>
      </p:sp>
      <p:sp>
        <p:nvSpPr>
          <p:cNvPr id="109" name="Rectangle 243"/>
          <p:cNvSpPr>
            <a:spLocks noChangeArrowheads="1"/>
          </p:cNvSpPr>
          <p:nvPr/>
        </p:nvSpPr>
        <p:spPr bwMode="auto">
          <a:xfrm rot="-5400000">
            <a:off x="18218480" y="20928430"/>
            <a:ext cx="8038430" cy="14028092"/>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166" name="Rectangle 243"/>
          <p:cNvSpPr>
            <a:spLocks noChangeArrowheads="1"/>
          </p:cNvSpPr>
          <p:nvPr/>
        </p:nvSpPr>
        <p:spPr bwMode="auto">
          <a:xfrm rot="-5400000">
            <a:off x="17655688" y="12015647"/>
            <a:ext cx="9103396" cy="14028093"/>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149" name="Rectangle 243"/>
          <p:cNvSpPr>
            <a:spLocks noChangeArrowheads="1"/>
          </p:cNvSpPr>
          <p:nvPr/>
        </p:nvSpPr>
        <p:spPr bwMode="auto">
          <a:xfrm rot="16200000">
            <a:off x="1002894" y="18800242"/>
            <a:ext cx="12835490" cy="13487406"/>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sz="4000" dirty="0"/>
          </a:p>
        </p:txBody>
      </p:sp>
      <p:sp>
        <p:nvSpPr>
          <p:cNvPr id="2053" name="Rectangle 280"/>
          <p:cNvSpPr>
            <a:spLocks noChangeArrowheads="1"/>
          </p:cNvSpPr>
          <p:nvPr/>
        </p:nvSpPr>
        <p:spPr bwMode="auto">
          <a:xfrm>
            <a:off x="30959786" y="147399"/>
            <a:ext cx="11978936" cy="416513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2054" name="Text Box 2"/>
          <p:cNvSpPr txBox="1">
            <a:spLocks noChangeArrowheads="1"/>
          </p:cNvSpPr>
          <p:nvPr/>
        </p:nvSpPr>
        <p:spPr bwMode="auto">
          <a:xfrm>
            <a:off x="874522" y="287751"/>
            <a:ext cx="29626286"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r>
              <a:rPr lang="en-US" sz="8000" dirty="0">
                <a:solidFill>
                  <a:schemeClr val="bg1"/>
                </a:solidFill>
              </a:rPr>
              <a:t>Coupling Eddy Covariance Measurements with Remote Sensing to Upscale Net Carbon Flux Across a Heterogeneous Landscape</a:t>
            </a:r>
            <a:endParaRPr lang="en-US" altLang="en-US" sz="8000" b="1" dirty="0">
              <a:solidFill>
                <a:schemeClr val="bg1"/>
              </a:solidFill>
            </a:endParaRPr>
          </a:p>
        </p:txBody>
      </p:sp>
      <p:grpSp>
        <p:nvGrpSpPr>
          <p:cNvPr id="2058" name="Group 196"/>
          <p:cNvGrpSpPr>
            <a:grpSpLocks noChangeAspect="1"/>
          </p:cNvGrpSpPr>
          <p:nvPr/>
        </p:nvGrpSpPr>
        <p:grpSpPr bwMode="auto">
          <a:xfrm>
            <a:off x="40757048" y="2164109"/>
            <a:ext cx="1143000" cy="955675"/>
            <a:chOff x="2124" y="1533"/>
            <a:chExt cx="1512" cy="1253"/>
          </a:xfrm>
        </p:grpSpPr>
        <p:sp>
          <p:nvSpPr>
            <p:cNvPr id="2227" name="Oval 197"/>
            <p:cNvSpPr>
              <a:spLocks noChangeAspect="1" noChangeArrowheads="1"/>
            </p:cNvSpPr>
            <p:nvPr/>
          </p:nvSpPr>
          <p:spPr bwMode="auto">
            <a:xfrm>
              <a:off x="2199" y="1536"/>
              <a:ext cx="1248" cy="124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a:p>
          </p:txBody>
        </p:sp>
        <p:pic>
          <p:nvPicPr>
            <p:cNvPr id="2228" name="Picture 198" descr="nasalogo2"/>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4" y="1533"/>
              <a:ext cx="1512" cy="1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232" name="Picture 184" descr="ecosystems_and_society_lo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36290" y="1898152"/>
            <a:ext cx="1828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2251" name="Picture 20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010307" y="833538"/>
            <a:ext cx="8534400" cy="1201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2" name="Picture 204" descr="NSF_logo"/>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918199" y="1851183"/>
            <a:ext cx="1752600" cy="1649412"/>
          </a:xfrm>
          <a:prstGeom prst="rect">
            <a:avLst/>
          </a:prstGeom>
          <a:noFill/>
          <a:extLst>
            <a:ext uri="{909E8E84-426E-40DD-AFC4-6F175D3DCCD1}">
              <a14:hiddenFill xmlns:a14="http://schemas.microsoft.com/office/drawing/2010/main">
                <a:solidFill>
                  <a:srgbClr val="FFFFFF"/>
                </a:solidFill>
              </a14:hiddenFill>
            </a:ext>
          </a:extLst>
        </p:spPr>
      </p:pic>
      <p:pic>
        <p:nvPicPr>
          <p:cNvPr id="2253" name="Picture 205" descr="NH_EPSCoR_logo"/>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661484" y="1939652"/>
            <a:ext cx="2757409" cy="1472975"/>
          </a:xfrm>
          <a:prstGeom prst="rect">
            <a:avLst/>
          </a:prstGeom>
          <a:noFill/>
          <a:extLst>
            <a:ext uri="{909E8E84-426E-40DD-AFC4-6F175D3DCCD1}">
              <a14:hiddenFill xmlns:a14="http://schemas.microsoft.com/office/drawing/2010/main">
                <a:solidFill>
                  <a:srgbClr val="FFFFFF"/>
                </a:solidFill>
              </a14:hiddenFill>
            </a:ext>
          </a:extLst>
        </p:spPr>
      </p:pic>
      <p:sp>
        <p:nvSpPr>
          <p:cNvPr id="2243" name="Rectangle 243"/>
          <p:cNvSpPr>
            <a:spLocks noChangeArrowheads="1"/>
          </p:cNvSpPr>
          <p:nvPr/>
        </p:nvSpPr>
        <p:spPr bwMode="auto">
          <a:xfrm rot="-5400000">
            <a:off x="17622844" y="2538380"/>
            <a:ext cx="9241547" cy="14028091"/>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a:p>
        </p:txBody>
      </p:sp>
      <p:pic>
        <p:nvPicPr>
          <p:cNvPr id="2199" name="Picture 2385" descr="UNH_blue_pc"/>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773176" y="448257"/>
            <a:ext cx="990600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00" name="Picture 2386" descr="Logo_blue_pc"/>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1087511" y="271621"/>
            <a:ext cx="1445169" cy="136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31" name="Rectangle 243"/>
          <p:cNvSpPr>
            <a:spLocks noChangeArrowheads="1"/>
          </p:cNvSpPr>
          <p:nvPr/>
        </p:nvSpPr>
        <p:spPr bwMode="auto">
          <a:xfrm rot="16200000">
            <a:off x="421514" y="5187416"/>
            <a:ext cx="14025077" cy="13487403"/>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sz="2800" dirty="0"/>
          </a:p>
        </p:txBody>
      </p:sp>
      <p:sp>
        <p:nvSpPr>
          <p:cNvPr id="2330" name="Text Box 282"/>
          <p:cNvSpPr txBox="1">
            <a:spLocks noChangeArrowheads="1"/>
          </p:cNvSpPr>
          <p:nvPr/>
        </p:nvSpPr>
        <p:spPr bwMode="auto">
          <a:xfrm>
            <a:off x="841159" y="5963506"/>
            <a:ext cx="13217523" cy="14373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sz="3200" dirty="0" smtClean="0"/>
              <a:t>Estimates </a:t>
            </a:r>
            <a:r>
              <a:rPr lang="en-US" sz="3200" dirty="0"/>
              <a:t>of net carbon exchange at broad spatial scales that capture finer scale landscape heterogeneity offer the possibility to improve our understanding of the interactions between land use and climate change across mixed landscapes. </a:t>
            </a:r>
            <a:r>
              <a:rPr lang="en-US" sz="3200" dirty="0" smtClean="0"/>
              <a:t>We used </a:t>
            </a:r>
            <a:r>
              <a:rPr lang="en-US" sz="3200" dirty="0"/>
              <a:t>a cluster of eddy flux towers located within 7.5 km of one another in southern New Hampshire across four land cover types—mixed forest, cornfield, hayfield, and impervious </a:t>
            </a:r>
            <a:r>
              <a:rPr lang="en-US" sz="3200" dirty="0" smtClean="0"/>
              <a:t>surface </a:t>
            </a:r>
            <a:r>
              <a:rPr lang="en-US" sz="3200" dirty="0"/>
              <a:t>— </a:t>
            </a:r>
            <a:r>
              <a:rPr lang="en-US" sz="3200" dirty="0" smtClean="0"/>
              <a:t>to investigate the tradeoffs among different approaches </a:t>
            </a:r>
            <a:r>
              <a:rPr lang="en-US" sz="3200" dirty="0"/>
              <a:t>to </a:t>
            </a:r>
            <a:r>
              <a:rPr lang="en-US" sz="3200" dirty="0" smtClean="0"/>
              <a:t>upscaling  </a:t>
            </a:r>
            <a:r>
              <a:rPr lang="en-US" sz="3200" dirty="0"/>
              <a:t>tower-based estimates of net ecosystem exchange (NEE</a:t>
            </a:r>
            <a:r>
              <a:rPr lang="en-US" sz="3200" dirty="0" smtClean="0"/>
              <a:t>) using remote sensing data layers. </a:t>
            </a:r>
          </a:p>
          <a:p>
            <a:pPr>
              <a:spcBef>
                <a:spcPct val="50000"/>
              </a:spcBef>
            </a:pPr>
            <a:r>
              <a:rPr lang="en-US" sz="3200" dirty="0" smtClean="0"/>
              <a:t>Initial results indicate  that the fine scale spatial heterogeneity found in southern New Hampshire and much of New England are likely only captured using remote sensing products with circa </a:t>
            </a:r>
            <a:r>
              <a:rPr lang="en-US" sz="3200" dirty="0" smtClean="0"/>
              <a:t>30m </a:t>
            </a:r>
            <a:r>
              <a:rPr lang="en-US" sz="3200" dirty="0" smtClean="0"/>
              <a:t>resolution.  For example, the fraction of land area in New Hampshire classified as forest </a:t>
            </a:r>
            <a:r>
              <a:rPr lang="en-US" sz="3200" dirty="0" smtClean="0"/>
              <a:t>from </a:t>
            </a:r>
            <a:r>
              <a:rPr lang="en-US" sz="3200" dirty="0" smtClean="0"/>
              <a:t>a MODIS-derived 500m resolution land cover map is  </a:t>
            </a:r>
            <a:r>
              <a:rPr lang="en-US" sz="3200" dirty="0" smtClean="0"/>
              <a:t>0.94, as </a:t>
            </a:r>
            <a:r>
              <a:rPr lang="en-US" sz="3200" dirty="0" smtClean="0"/>
              <a:t>compared to 0.77 </a:t>
            </a:r>
            <a:r>
              <a:rPr lang="en-US" sz="3200" dirty="0" smtClean="0"/>
              <a:t>from </a:t>
            </a:r>
            <a:r>
              <a:rPr lang="en-US" sz="3200" dirty="0" smtClean="0"/>
              <a:t>a 30m resolution </a:t>
            </a:r>
            <a:r>
              <a:rPr lang="en-US" sz="3200" dirty="0" smtClean="0"/>
              <a:t>Landsat-derived </a:t>
            </a:r>
            <a:r>
              <a:rPr lang="en-US" sz="3200" dirty="0" smtClean="0"/>
              <a:t>land cover map, indicating </a:t>
            </a:r>
            <a:r>
              <a:rPr lang="en-US" sz="3200" dirty="0" smtClean="0"/>
              <a:t>that other </a:t>
            </a:r>
            <a:r>
              <a:rPr lang="en-US" sz="3200" dirty="0" smtClean="0"/>
              <a:t>land cover types </a:t>
            </a:r>
            <a:r>
              <a:rPr lang="en-US" sz="3200" dirty="0" smtClean="0"/>
              <a:t>are not explicitly </a:t>
            </a:r>
            <a:r>
              <a:rPr lang="en-US" sz="3200" dirty="0" smtClean="0"/>
              <a:t>classified </a:t>
            </a:r>
            <a:r>
              <a:rPr lang="en-US" sz="3200" dirty="0" smtClean="0"/>
              <a:t>with coarse </a:t>
            </a:r>
            <a:r>
              <a:rPr lang="en-US" sz="3200" dirty="0" smtClean="0"/>
              <a:t>resolution imagery.   </a:t>
            </a:r>
          </a:p>
          <a:p>
            <a:pPr>
              <a:spcBef>
                <a:spcPct val="50000"/>
              </a:spcBef>
            </a:pPr>
            <a:r>
              <a:rPr lang="en-US" sz="3200" dirty="0" smtClean="0"/>
              <a:t>Strong correlations were </a:t>
            </a:r>
            <a:r>
              <a:rPr lang="en-US" sz="3200" dirty="0" smtClean="0"/>
              <a:t>observed </a:t>
            </a:r>
            <a:r>
              <a:rPr lang="en-US" sz="3200" dirty="0" smtClean="0"/>
              <a:t>between Landsat data layers and NEE aggregated at 3 differential temporal scales (half-hourly, daily, monthly), although finer temporal scales reduce predictive errors.  Results of empirical multiple regression models across snow-free vegetated sites using Landsat 8 show that red, NIR, </a:t>
            </a:r>
            <a:r>
              <a:rPr lang="en-US" sz="3200" dirty="0" smtClean="0"/>
              <a:t>and EVI </a:t>
            </a:r>
            <a:r>
              <a:rPr lang="en-US" sz="3200" dirty="0" smtClean="0"/>
              <a:t>were strongest predictors of NEE, while </a:t>
            </a:r>
            <a:r>
              <a:rPr lang="en-US" sz="3200" dirty="0" smtClean="0"/>
              <a:t>a model including  </a:t>
            </a:r>
            <a:r>
              <a:rPr lang="en-US" sz="3200" dirty="0" smtClean="0"/>
              <a:t>snow-covered conditions and an impervious surface site selected for bands more indicative of water status (SWIR, blue, NDWI) in addition to EVI. </a:t>
            </a:r>
          </a:p>
          <a:p>
            <a:pPr>
              <a:spcBef>
                <a:spcPct val="50000"/>
              </a:spcBef>
            </a:pPr>
            <a:r>
              <a:rPr lang="en-US" sz="3200" dirty="0" smtClean="0"/>
              <a:t>Future work will investigate the potential of hybrid remote sensing data layers that blend high temporal resolution (MODIS) data with high spatial resolution (Landsat) to upscale NEE in New England.   </a:t>
            </a:r>
          </a:p>
          <a:p>
            <a:pPr>
              <a:spcBef>
                <a:spcPct val="50000"/>
              </a:spcBef>
            </a:pPr>
            <a:r>
              <a:rPr lang="en-US" sz="3200" dirty="0" smtClean="0"/>
              <a:t>   </a:t>
            </a:r>
            <a:endParaRPr lang="en-US" altLang="en-US" sz="3200" dirty="0"/>
          </a:p>
        </p:txBody>
      </p:sp>
      <p:sp>
        <p:nvSpPr>
          <p:cNvPr id="2332" name="Text Box 284"/>
          <p:cNvSpPr txBox="1">
            <a:spLocks noChangeArrowheads="1"/>
          </p:cNvSpPr>
          <p:nvPr/>
        </p:nvSpPr>
        <p:spPr bwMode="auto">
          <a:xfrm>
            <a:off x="841159" y="5043901"/>
            <a:ext cx="13187362" cy="762000"/>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a:solidFill>
                  <a:schemeClr val="bg1"/>
                </a:solidFill>
              </a:rPr>
              <a:t>Abstract</a:t>
            </a:r>
          </a:p>
        </p:txBody>
      </p:sp>
      <p:sp>
        <p:nvSpPr>
          <p:cNvPr id="2336" name="Text Box 288"/>
          <p:cNvSpPr txBox="1">
            <a:spLocks noChangeArrowheads="1"/>
          </p:cNvSpPr>
          <p:nvPr/>
        </p:nvSpPr>
        <p:spPr bwMode="auto">
          <a:xfrm>
            <a:off x="15469700" y="5081447"/>
            <a:ext cx="13646653"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Influence of Spatial Resolution on </a:t>
            </a:r>
            <a:r>
              <a:rPr lang="en-US" altLang="en-US" sz="4400" b="1" dirty="0" err="1" smtClean="0">
                <a:solidFill>
                  <a:schemeClr val="bg1"/>
                </a:solidFill>
              </a:rPr>
              <a:t>Landcover</a:t>
            </a:r>
            <a:r>
              <a:rPr lang="en-US" altLang="en-US" sz="4400" b="1" dirty="0" smtClean="0">
                <a:solidFill>
                  <a:schemeClr val="bg1"/>
                </a:solidFill>
              </a:rPr>
              <a:t> Classification </a:t>
            </a:r>
            <a:endParaRPr lang="en-US" altLang="en-US" sz="4400" b="1" dirty="0">
              <a:solidFill>
                <a:schemeClr val="bg1"/>
              </a:solidFill>
            </a:endParaRPr>
          </a:p>
        </p:txBody>
      </p:sp>
      <p:sp>
        <p:nvSpPr>
          <p:cNvPr id="2378" name="Text Box 330"/>
          <p:cNvSpPr txBox="1">
            <a:spLocks noChangeArrowheads="1"/>
          </p:cNvSpPr>
          <p:nvPr/>
        </p:nvSpPr>
        <p:spPr bwMode="auto">
          <a:xfrm>
            <a:off x="35661600" y="25498425"/>
            <a:ext cx="678180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t>The eddy flux systems and data they capture will also provide opportunities for undergraduate and graduate research projects, as well as middle and high school science and technology projects and internships.</a:t>
            </a:r>
          </a:p>
        </p:txBody>
      </p:sp>
      <p:sp>
        <p:nvSpPr>
          <p:cNvPr id="2399" name="Text Box 351"/>
          <p:cNvSpPr txBox="1">
            <a:spLocks noChangeArrowheads="1"/>
          </p:cNvSpPr>
          <p:nvPr/>
        </p:nvSpPr>
        <p:spPr bwMode="auto">
          <a:xfrm>
            <a:off x="31242000" y="27942476"/>
            <a:ext cx="982980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a:t>Data derived from the eddy flux systems have direct relevance to the </a:t>
            </a:r>
            <a:r>
              <a:rPr lang="en-US" altLang="en-US" dirty="0" err="1"/>
              <a:t>EPSCoR</a:t>
            </a:r>
            <a:r>
              <a:rPr lang="en-US" altLang="en-US" dirty="0"/>
              <a:t> Ecosystems &amp; Society project, as they will be used not only by terrestrial and hydrologic modeling groups, but also to assess climate and future land-use scenarios. By understanding how each component of the landscape contributes to the surface energy budget, we will be better able to estimate climate forcing under various land-use scenarios.  This knowledge will help inform decisions about future land use.</a:t>
            </a:r>
          </a:p>
        </p:txBody>
      </p:sp>
      <p:sp>
        <p:nvSpPr>
          <p:cNvPr id="134" name="Rectangle 3"/>
          <p:cNvSpPr>
            <a:spLocks noChangeArrowheads="1"/>
          </p:cNvSpPr>
          <p:nvPr/>
        </p:nvSpPr>
        <p:spPr bwMode="auto">
          <a:xfrm>
            <a:off x="1016884" y="3059224"/>
            <a:ext cx="2092144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r>
              <a:rPr lang="en-US" altLang="en-US" sz="4400" dirty="0">
                <a:solidFill>
                  <a:schemeClr val="bg1"/>
                </a:solidFill>
                <a:cs typeface="Times New Roman" panose="02020603050405020304" pitchFamily="18" charset="0"/>
              </a:rPr>
              <a:t>Andrew Ouimette, Lucie </a:t>
            </a:r>
            <a:r>
              <a:rPr lang="en-US" altLang="en-US" sz="4400" dirty="0" err="1">
                <a:solidFill>
                  <a:schemeClr val="bg1"/>
                </a:solidFill>
                <a:cs typeface="Times New Roman" panose="02020603050405020304" pitchFamily="18" charset="0"/>
              </a:rPr>
              <a:t>Lepine</a:t>
            </a:r>
            <a:r>
              <a:rPr lang="en-US" altLang="en-US" sz="4400" dirty="0">
                <a:solidFill>
                  <a:schemeClr val="bg1"/>
                </a:solidFill>
                <a:cs typeface="Times New Roman" panose="02020603050405020304" pitchFamily="18" charset="0"/>
              </a:rPr>
              <a:t>, </a:t>
            </a:r>
            <a:r>
              <a:rPr lang="en-US" altLang="en-US" sz="4400" dirty="0" smtClean="0">
                <a:solidFill>
                  <a:schemeClr val="bg1"/>
                </a:solidFill>
                <a:cs typeface="Times New Roman" panose="02020603050405020304" pitchFamily="18" charset="0"/>
              </a:rPr>
              <a:t>Scott Ollinger, Sean Fogarty, Elizabeth Burakowski</a:t>
            </a:r>
            <a:endParaRPr lang="en-US" altLang="en-US" sz="4400" dirty="0">
              <a:solidFill>
                <a:schemeClr val="bg1"/>
              </a:solidFill>
              <a:cs typeface="Times New Roman" panose="02020603050405020304" pitchFamily="18" charset="0"/>
            </a:endParaRPr>
          </a:p>
        </p:txBody>
      </p:sp>
      <p:sp>
        <p:nvSpPr>
          <p:cNvPr id="135" name="Rectangle 3"/>
          <p:cNvSpPr>
            <a:spLocks noChangeArrowheads="1"/>
          </p:cNvSpPr>
          <p:nvPr/>
        </p:nvSpPr>
        <p:spPr bwMode="auto">
          <a:xfrm>
            <a:off x="2452821" y="3762792"/>
            <a:ext cx="2098542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r>
              <a:rPr lang="en-US" altLang="en-US" sz="4400" dirty="0">
                <a:solidFill>
                  <a:schemeClr val="bg1"/>
                </a:solidFill>
                <a:cs typeface="Times New Roman" panose="02020603050405020304" pitchFamily="18" charset="0"/>
              </a:rPr>
              <a:t>Earth Systems Research Center, University of New Hampshire, Durham, NH 03824, USA</a:t>
            </a:r>
          </a:p>
        </p:txBody>
      </p:sp>
      <p:sp>
        <p:nvSpPr>
          <p:cNvPr id="136" name="Rectangle 3"/>
          <p:cNvSpPr>
            <a:spLocks noChangeArrowheads="1"/>
          </p:cNvSpPr>
          <p:nvPr/>
        </p:nvSpPr>
        <p:spPr bwMode="auto">
          <a:xfrm>
            <a:off x="22488408" y="3070689"/>
            <a:ext cx="56651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r>
              <a:rPr lang="en-US" altLang="en-US" sz="3600" dirty="0" smtClean="0">
                <a:solidFill>
                  <a:schemeClr val="bg1"/>
                </a:solidFill>
                <a:cs typeface="Times New Roman" panose="02020603050405020304" pitchFamily="18" charset="0"/>
              </a:rPr>
              <a:t>Andrew.Ouimette@unh.edu</a:t>
            </a:r>
            <a:endParaRPr lang="en-US" altLang="en-US" sz="3600" dirty="0">
              <a:solidFill>
                <a:schemeClr val="bg1"/>
              </a:solidFill>
              <a:cs typeface="Times New Roman" panose="02020603050405020304" pitchFamily="18" charset="0"/>
            </a:endParaRPr>
          </a:p>
        </p:txBody>
      </p:sp>
      <p:pic>
        <p:nvPicPr>
          <p:cNvPr id="143" name="Picture 14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528034" y="20162677"/>
            <a:ext cx="6400800" cy="4780843"/>
          </a:xfrm>
          <a:prstGeom prst="rect">
            <a:avLst/>
          </a:prstGeom>
        </p:spPr>
      </p:pic>
      <p:sp>
        <p:nvSpPr>
          <p:cNvPr id="144" name="Text Box 342"/>
          <p:cNvSpPr txBox="1">
            <a:spLocks noChangeArrowheads="1"/>
          </p:cNvSpPr>
          <p:nvPr/>
        </p:nvSpPr>
        <p:spPr bwMode="auto">
          <a:xfrm>
            <a:off x="8710579" y="20192074"/>
            <a:ext cx="531794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lgn="l" rtl="0" fontAlgn="base">
              <a:spcBef>
                <a:spcPct val="0"/>
              </a:spcBef>
              <a:spcAft>
                <a:spcPct val="0"/>
              </a:spcAft>
              <a:defRPr sz="2400" kern="1200">
                <a:solidFill>
                  <a:schemeClr val="tx1"/>
                </a:solidFill>
                <a:latin typeface="Calibri" pitchFamily="34" charset="0"/>
                <a:ea typeface="+mn-ea"/>
                <a:cs typeface="+mn-cs"/>
              </a:defRPr>
            </a:lvl1pPr>
            <a:lvl2pPr marL="457200" algn="l" rtl="0" fontAlgn="base">
              <a:spcBef>
                <a:spcPct val="0"/>
              </a:spcBef>
              <a:spcAft>
                <a:spcPct val="0"/>
              </a:spcAft>
              <a:defRPr sz="2400" kern="1200">
                <a:solidFill>
                  <a:schemeClr val="tx1"/>
                </a:solidFill>
                <a:latin typeface="Calibri" pitchFamily="34" charset="0"/>
                <a:ea typeface="+mn-ea"/>
                <a:cs typeface="+mn-cs"/>
              </a:defRPr>
            </a:lvl2pPr>
            <a:lvl3pPr marL="914400" algn="l" rtl="0" fontAlgn="base">
              <a:spcBef>
                <a:spcPct val="0"/>
              </a:spcBef>
              <a:spcAft>
                <a:spcPct val="0"/>
              </a:spcAft>
              <a:defRPr sz="2400" kern="1200">
                <a:solidFill>
                  <a:schemeClr val="tx1"/>
                </a:solidFill>
                <a:latin typeface="Calibri" pitchFamily="34" charset="0"/>
                <a:ea typeface="+mn-ea"/>
                <a:cs typeface="+mn-cs"/>
              </a:defRPr>
            </a:lvl3pPr>
            <a:lvl4pPr marL="1371600" algn="l" rtl="0" fontAlgn="base">
              <a:spcBef>
                <a:spcPct val="0"/>
              </a:spcBef>
              <a:spcAft>
                <a:spcPct val="0"/>
              </a:spcAft>
              <a:defRPr sz="2400" kern="1200">
                <a:solidFill>
                  <a:schemeClr val="tx1"/>
                </a:solidFill>
                <a:latin typeface="Calibri" pitchFamily="34" charset="0"/>
                <a:ea typeface="+mn-ea"/>
                <a:cs typeface="+mn-cs"/>
              </a:defRPr>
            </a:lvl4pPr>
            <a:lvl5pPr marL="1828800" algn="l" rtl="0" fontAlgn="base">
              <a:spcBef>
                <a:spcPct val="0"/>
              </a:spcBef>
              <a:spcAft>
                <a:spcPct val="0"/>
              </a:spcAft>
              <a:defRPr sz="2400" kern="1200">
                <a:solidFill>
                  <a:schemeClr val="tx1"/>
                </a:solidFill>
                <a:latin typeface="Calibri" pitchFamily="34" charset="0"/>
                <a:ea typeface="+mn-ea"/>
                <a:cs typeface="+mn-cs"/>
              </a:defRPr>
            </a:lvl5pPr>
            <a:lvl6pPr marL="2286000" algn="l" defTabSz="914400" rtl="0" eaLnBrk="1" latinLnBrk="0" hangingPunct="1">
              <a:defRPr sz="2400" kern="1200">
                <a:solidFill>
                  <a:schemeClr val="tx1"/>
                </a:solidFill>
                <a:latin typeface="Calibri" pitchFamily="34" charset="0"/>
                <a:ea typeface="+mn-ea"/>
                <a:cs typeface="+mn-cs"/>
              </a:defRPr>
            </a:lvl6pPr>
            <a:lvl7pPr marL="2743200" algn="l" defTabSz="914400" rtl="0" eaLnBrk="1" latinLnBrk="0" hangingPunct="1">
              <a:defRPr sz="2400" kern="1200">
                <a:solidFill>
                  <a:schemeClr val="tx1"/>
                </a:solidFill>
                <a:latin typeface="Calibri" pitchFamily="34" charset="0"/>
                <a:ea typeface="+mn-ea"/>
                <a:cs typeface="+mn-cs"/>
              </a:defRPr>
            </a:lvl7pPr>
            <a:lvl8pPr marL="3200400" algn="l" defTabSz="914400" rtl="0" eaLnBrk="1" latinLnBrk="0" hangingPunct="1">
              <a:defRPr sz="2400" kern="1200">
                <a:solidFill>
                  <a:schemeClr val="tx1"/>
                </a:solidFill>
                <a:latin typeface="Calibri" pitchFamily="34" charset="0"/>
                <a:ea typeface="+mn-ea"/>
                <a:cs typeface="+mn-cs"/>
              </a:defRPr>
            </a:lvl8pPr>
            <a:lvl9pPr marL="3657600" algn="l" defTabSz="914400" rtl="0" eaLnBrk="1" latinLnBrk="0" hangingPunct="1">
              <a:defRPr sz="2400" kern="1200">
                <a:solidFill>
                  <a:schemeClr val="tx1"/>
                </a:solidFill>
                <a:latin typeface="Calibri" pitchFamily="34" charset="0"/>
                <a:ea typeface="+mn-ea"/>
                <a:cs typeface="+mn-cs"/>
              </a:defRPr>
            </a:lvl9pPr>
          </a:lstStyle>
          <a:p>
            <a:pPr>
              <a:spcBef>
                <a:spcPct val="50000"/>
              </a:spcBef>
            </a:pPr>
            <a:r>
              <a:rPr lang="en-US" altLang="en-US" sz="3200" b="1" dirty="0"/>
              <a:t>Moore </a:t>
            </a:r>
            <a:r>
              <a:rPr lang="en-US" altLang="en-US" sz="3200" b="1" dirty="0" smtClean="0"/>
              <a:t>Cornfield, </a:t>
            </a:r>
            <a:r>
              <a:rPr lang="en-US" altLang="en-US" sz="3200" b="1" dirty="0"/>
              <a:t>Durham, NH</a:t>
            </a:r>
          </a:p>
        </p:txBody>
      </p:sp>
      <p:pic>
        <p:nvPicPr>
          <p:cNvPr id="145" name="Picture 14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75009" y="20142920"/>
            <a:ext cx="6400800" cy="4800600"/>
          </a:xfrm>
          <a:prstGeom prst="rect">
            <a:avLst/>
          </a:prstGeom>
        </p:spPr>
      </p:pic>
      <p:sp>
        <p:nvSpPr>
          <p:cNvPr id="146" name="Text Box 340"/>
          <p:cNvSpPr txBox="1">
            <a:spLocks noChangeArrowheads="1"/>
          </p:cNvSpPr>
          <p:nvPr/>
        </p:nvSpPr>
        <p:spPr bwMode="auto">
          <a:xfrm>
            <a:off x="766394" y="20164750"/>
            <a:ext cx="648652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lgn="l" rtl="0" fontAlgn="base">
              <a:spcBef>
                <a:spcPct val="0"/>
              </a:spcBef>
              <a:spcAft>
                <a:spcPct val="0"/>
              </a:spcAft>
              <a:defRPr sz="2400" kern="1200">
                <a:solidFill>
                  <a:schemeClr val="tx1"/>
                </a:solidFill>
                <a:latin typeface="Calibri" pitchFamily="34" charset="0"/>
                <a:ea typeface="+mn-ea"/>
                <a:cs typeface="+mn-cs"/>
              </a:defRPr>
            </a:lvl1pPr>
            <a:lvl2pPr marL="457200" algn="l" rtl="0" fontAlgn="base">
              <a:spcBef>
                <a:spcPct val="0"/>
              </a:spcBef>
              <a:spcAft>
                <a:spcPct val="0"/>
              </a:spcAft>
              <a:defRPr sz="2400" kern="1200">
                <a:solidFill>
                  <a:schemeClr val="tx1"/>
                </a:solidFill>
                <a:latin typeface="Calibri" pitchFamily="34" charset="0"/>
                <a:ea typeface="+mn-ea"/>
                <a:cs typeface="+mn-cs"/>
              </a:defRPr>
            </a:lvl2pPr>
            <a:lvl3pPr marL="914400" algn="l" rtl="0" fontAlgn="base">
              <a:spcBef>
                <a:spcPct val="0"/>
              </a:spcBef>
              <a:spcAft>
                <a:spcPct val="0"/>
              </a:spcAft>
              <a:defRPr sz="2400" kern="1200">
                <a:solidFill>
                  <a:schemeClr val="tx1"/>
                </a:solidFill>
                <a:latin typeface="Calibri" pitchFamily="34" charset="0"/>
                <a:ea typeface="+mn-ea"/>
                <a:cs typeface="+mn-cs"/>
              </a:defRPr>
            </a:lvl3pPr>
            <a:lvl4pPr marL="1371600" algn="l" rtl="0" fontAlgn="base">
              <a:spcBef>
                <a:spcPct val="0"/>
              </a:spcBef>
              <a:spcAft>
                <a:spcPct val="0"/>
              </a:spcAft>
              <a:defRPr sz="2400" kern="1200">
                <a:solidFill>
                  <a:schemeClr val="tx1"/>
                </a:solidFill>
                <a:latin typeface="Calibri" pitchFamily="34" charset="0"/>
                <a:ea typeface="+mn-ea"/>
                <a:cs typeface="+mn-cs"/>
              </a:defRPr>
            </a:lvl4pPr>
            <a:lvl5pPr marL="1828800" algn="l" rtl="0" fontAlgn="base">
              <a:spcBef>
                <a:spcPct val="0"/>
              </a:spcBef>
              <a:spcAft>
                <a:spcPct val="0"/>
              </a:spcAft>
              <a:defRPr sz="2400" kern="1200">
                <a:solidFill>
                  <a:schemeClr val="tx1"/>
                </a:solidFill>
                <a:latin typeface="Calibri" pitchFamily="34" charset="0"/>
                <a:ea typeface="+mn-ea"/>
                <a:cs typeface="+mn-cs"/>
              </a:defRPr>
            </a:lvl5pPr>
            <a:lvl6pPr marL="2286000" algn="l" defTabSz="914400" rtl="0" eaLnBrk="1" latinLnBrk="0" hangingPunct="1">
              <a:defRPr sz="2400" kern="1200">
                <a:solidFill>
                  <a:schemeClr val="tx1"/>
                </a:solidFill>
                <a:latin typeface="Calibri" pitchFamily="34" charset="0"/>
                <a:ea typeface="+mn-ea"/>
                <a:cs typeface="+mn-cs"/>
              </a:defRPr>
            </a:lvl6pPr>
            <a:lvl7pPr marL="2743200" algn="l" defTabSz="914400" rtl="0" eaLnBrk="1" latinLnBrk="0" hangingPunct="1">
              <a:defRPr sz="2400" kern="1200">
                <a:solidFill>
                  <a:schemeClr val="tx1"/>
                </a:solidFill>
                <a:latin typeface="Calibri" pitchFamily="34" charset="0"/>
                <a:ea typeface="+mn-ea"/>
                <a:cs typeface="+mn-cs"/>
              </a:defRPr>
            </a:lvl7pPr>
            <a:lvl8pPr marL="3200400" algn="l" defTabSz="914400" rtl="0" eaLnBrk="1" latinLnBrk="0" hangingPunct="1">
              <a:defRPr sz="2400" kern="1200">
                <a:solidFill>
                  <a:schemeClr val="tx1"/>
                </a:solidFill>
                <a:latin typeface="Calibri" pitchFamily="34" charset="0"/>
                <a:ea typeface="+mn-ea"/>
                <a:cs typeface="+mn-cs"/>
              </a:defRPr>
            </a:lvl8pPr>
            <a:lvl9pPr marL="3657600" algn="l" defTabSz="914400" rtl="0" eaLnBrk="1" latinLnBrk="0" hangingPunct="1">
              <a:defRPr sz="2400" kern="1200">
                <a:solidFill>
                  <a:schemeClr val="tx1"/>
                </a:solidFill>
                <a:latin typeface="Calibri" pitchFamily="34" charset="0"/>
                <a:ea typeface="+mn-ea"/>
                <a:cs typeface="+mn-cs"/>
              </a:defRPr>
            </a:lvl9pPr>
          </a:lstStyle>
          <a:p>
            <a:pPr>
              <a:spcBef>
                <a:spcPct val="50000"/>
              </a:spcBef>
            </a:pPr>
            <a:r>
              <a:rPr lang="en-US" altLang="en-US" sz="3200" b="1" dirty="0"/>
              <a:t>Thompson </a:t>
            </a:r>
            <a:r>
              <a:rPr lang="en-US" altLang="en-US" sz="3200" b="1" dirty="0" smtClean="0"/>
              <a:t>Forest, </a:t>
            </a:r>
            <a:r>
              <a:rPr lang="en-US" altLang="en-US" sz="3200" b="1" dirty="0"/>
              <a:t>Durham, NH</a:t>
            </a:r>
          </a:p>
        </p:txBody>
      </p:sp>
      <p:pic>
        <p:nvPicPr>
          <p:cNvPr id="147" name="Picture 146"/>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77238" y="25331661"/>
            <a:ext cx="6400800" cy="4780841"/>
          </a:xfrm>
          <a:prstGeom prst="rect">
            <a:avLst/>
          </a:prstGeom>
        </p:spPr>
      </p:pic>
      <p:sp>
        <p:nvSpPr>
          <p:cNvPr id="148" name="Text Box 341"/>
          <p:cNvSpPr txBox="1">
            <a:spLocks noChangeArrowheads="1"/>
          </p:cNvSpPr>
          <p:nvPr/>
        </p:nvSpPr>
        <p:spPr bwMode="auto">
          <a:xfrm>
            <a:off x="891875" y="25357824"/>
            <a:ext cx="629602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lgn="l" rtl="0" fontAlgn="base">
              <a:spcBef>
                <a:spcPct val="0"/>
              </a:spcBef>
              <a:spcAft>
                <a:spcPct val="0"/>
              </a:spcAft>
              <a:defRPr sz="2400" kern="1200">
                <a:solidFill>
                  <a:schemeClr val="tx1"/>
                </a:solidFill>
                <a:latin typeface="Calibri" pitchFamily="34" charset="0"/>
                <a:ea typeface="+mn-ea"/>
                <a:cs typeface="+mn-cs"/>
              </a:defRPr>
            </a:lvl1pPr>
            <a:lvl2pPr marL="457200" algn="l" rtl="0" fontAlgn="base">
              <a:spcBef>
                <a:spcPct val="0"/>
              </a:spcBef>
              <a:spcAft>
                <a:spcPct val="0"/>
              </a:spcAft>
              <a:defRPr sz="2400" kern="1200">
                <a:solidFill>
                  <a:schemeClr val="tx1"/>
                </a:solidFill>
                <a:latin typeface="Calibri" pitchFamily="34" charset="0"/>
                <a:ea typeface="+mn-ea"/>
                <a:cs typeface="+mn-cs"/>
              </a:defRPr>
            </a:lvl2pPr>
            <a:lvl3pPr marL="914400" algn="l" rtl="0" fontAlgn="base">
              <a:spcBef>
                <a:spcPct val="0"/>
              </a:spcBef>
              <a:spcAft>
                <a:spcPct val="0"/>
              </a:spcAft>
              <a:defRPr sz="2400" kern="1200">
                <a:solidFill>
                  <a:schemeClr val="tx1"/>
                </a:solidFill>
                <a:latin typeface="Calibri" pitchFamily="34" charset="0"/>
                <a:ea typeface="+mn-ea"/>
                <a:cs typeface="+mn-cs"/>
              </a:defRPr>
            </a:lvl3pPr>
            <a:lvl4pPr marL="1371600" algn="l" rtl="0" fontAlgn="base">
              <a:spcBef>
                <a:spcPct val="0"/>
              </a:spcBef>
              <a:spcAft>
                <a:spcPct val="0"/>
              </a:spcAft>
              <a:defRPr sz="2400" kern="1200">
                <a:solidFill>
                  <a:schemeClr val="tx1"/>
                </a:solidFill>
                <a:latin typeface="Calibri" pitchFamily="34" charset="0"/>
                <a:ea typeface="+mn-ea"/>
                <a:cs typeface="+mn-cs"/>
              </a:defRPr>
            </a:lvl4pPr>
            <a:lvl5pPr marL="1828800" algn="l" rtl="0" fontAlgn="base">
              <a:spcBef>
                <a:spcPct val="0"/>
              </a:spcBef>
              <a:spcAft>
                <a:spcPct val="0"/>
              </a:spcAft>
              <a:defRPr sz="2400" kern="1200">
                <a:solidFill>
                  <a:schemeClr val="tx1"/>
                </a:solidFill>
                <a:latin typeface="Calibri" pitchFamily="34" charset="0"/>
                <a:ea typeface="+mn-ea"/>
                <a:cs typeface="+mn-cs"/>
              </a:defRPr>
            </a:lvl5pPr>
            <a:lvl6pPr marL="2286000" algn="l" defTabSz="914400" rtl="0" eaLnBrk="1" latinLnBrk="0" hangingPunct="1">
              <a:defRPr sz="2400" kern="1200">
                <a:solidFill>
                  <a:schemeClr val="tx1"/>
                </a:solidFill>
                <a:latin typeface="Calibri" pitchFamily="34" charset="0"/>
                <a:ea typeface="+mn-ea"/>
                <a:cs typeface="+mn-cs"/>
              </a:defRPr>
            </a:lvl6pPr>
            <a:lvl7pPr marL="2743200" algn="l" defTabSz="914400" rtl="0" eaLnBrk="1" latinLnBrk="0" hangingPunct="1">
              <a:defRPr sz="2400" kern="1200">
                <a:solidFill>
                  <a:schemeClr val="tx1"/>
                </a:solidFill>
                <a:latin typeface="Calibri" pitchFamily="34" charset="0"/>
                <a:ea typeface="+mn-ea"/>
                <a:cs typeface="+mn-cs"/>
              </a:defRPr>
            </a:lvl7pPr>
            <a:lvl8pPr marL="3200400" algn="l" defTabSz="914400" rtl="0" eaLnBrk="1" latinLnBrk="0" hangingPunct="1">
              <a:defRPr sz="2400" kern="1200">
                <a:solidFill>
                  <a:schemeClr val="tx1"/>
                </a:solidFill>
                <a:latin typeface="Calibri" pitchFamily="34" charset="0"/>
                <a:ea typeface="+mn-ea"/>
                <a:cs typeface="+mn-cs"/>
              </a:defRPr>
            </a:lvl8pPr>
            <a:lvl9pPr marL="3657600" algn="l" defTabSz="914400" rtl="0" eaLnBrk="1" latinLnBrk="0" hangingPunct="1">
              <a:defRPr sz="2400" kern="1200">
                <a:solidFill>
                  <a:schemeClr val="tx1"/>
                </a:solidFill>
                <a:latin typeface="Calibri" pitchFamily="34" charset="0"/>
                <a:ea typeface="+mn-ea"/>
                <a:cs typeface="+mn-cs"/>
              </a:defRPr>
            </a:lvl9pPr>
          </a:lstStyle>
          <a:p>
            <a:pPr>
              <a:spcBef>
                <a:spcPct val="50000"/>
              </a:spcBef>
            </a:pPr>
            <a:r>
              <a:rPr lang="en-US" altLang="en-US" sz="3200" b="1" dirty="0"/>
              <a:t>Kingman </a:t>
            </a:r>
            <a:r>
              <a:rPr lang="en-US" altLang="en-US" sz="3200" b="1" dirty="0" smtClean="0"/>
              <a:t>Hayfield, </a:t>
            </a:r>
            <a:r>
              <a:rPr lang="en-US" altLang="en-US" sz="3200" b="1" dirty="0" err="1"/>
              <a:t>Madbury</a:t>
            </a:r>
            <a:r>
              <a:rPr lang="en-US" altLang="en-US" sz="3200" b="1" dirty="0"/>
              <a:t>, NH</a:t>
            </a:r>
          </a:p>
        </p:txBody>
      </p:sp>
      <p:sp>
        <p:nvSpPr>
          <p:cNvPr id="142" name="Line 349"/>
          <p:cNvSpPr>
            <a:spLocks noChangeShapeType="1"/>
          </p:cNvSpPr>
          <p:nvPr/>
        </p:nvSpPr>
        <p:spPr bwMode="auto">
          <a:xfrm flipV="1">
            <a:off x="8358589" y="27085226"/>
            <a:ext cx="207370" cy="26313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fontAlgn="base">
              <a:spcBef>
                <a:spcPct val="0"/>
              </a:spcBef>
              <a:spcAft>
                <a:spcPct val="0"/>
              </a:spcAft>
              <a:defRPr sz="2400" kern="1200">
                <a:solidFill>
                  <a:schemeClr val="tx1"/>
                </a:solidFill>
                <a:latin typeface="Calibri" pitchFamily="34" charset="0"/>
                <a:ea typeface="+mn-ea"/>
                <a:cs typeface="+mn-cs"/>
              </a:defRPr>
            </a:lvl1pPr>
            <a:lvl2pPr marL="457200" algn="l" rtl="0" fontAlgn="base">
              <a:spcBef>
                <a:spcPct val="0"/>
              </a:spcBef>
              <a:spcAft>
                <a:spcPct val="0"/>
              </a:spcAft>
              <a:defRPr sz="2400" kern="1200">
                <a:solidFill>
                  <a:schemeClr val="tx1"/>
                </a:solidFill>
                <a:latin typeface="Calibri" pitchFamily="34" charset="0"/>
                <a:ea typeface="+mn-ea"/>
                <a:cs typeface="+mn-cs"/>
              </a:defRPr>
            </a:lvl2pPr>
            <a:lvl3pPr marL="914400" algn="l" rtl="0" fontAlgn="base">
              <a:spcBef>
                <a:spcPct val="0"/>
              </a:spcBef>
              <a:spcAft>
                <a:spcPct val="0"/>
              </a:spcAft>
              <a:defRPr sz="2400" kern="1200">
                <a:solidFill>
                  <a:schemeClr val="tx1"/>
                </a:solidFill>
                <a:latin typeface="Calibri" pitchFamily="34" charset="0"/>
                <a:ea typeface="+mn-ea"/>
                <a:cs typeface="+mn-cs"/>
              </a:defRPr>
            </a:lvl3pPr>
            <a:lvl4pPr marL="1371600" algn="l" rtl="0" fontAlgn="base">
              <a:spcBef>
                <a:spcPct val="0"/>
              </a:spcBef>
              <a:spcAft>
                <a:spcPct val="0"/>
              </a:spcAft>
              <a:defRPr sz="2400" kern="1200">
                <a:solidFill>
                  <a:schemeClr val="tx1"/>
                </a:solidFill>
                <a:latin typeface="Calibri" pitchFamily="34" charset="0"/>
                <a:ea typeface="+mn-ea"/>
                <a:cs typeface="+mn-cs"/>
              </a:defRPr>
            </a:lvl4pPr>
            <a:lvl5pPr marL="1828800" algn="l" rtl="0" fontAlgn="base">
              <a:spcBef>
                <a:spcPct val="0"/>
              </a:spcBef>
              <a:spcAft>
                <a:spcPct val="0"/>
              </a:spcAft>
              <a:defRPr sz="2400" kern="1200">
                <a:solidFill>
                  <a:schemeClr val="tx1"/>
                </a:solidFill>
                <a:latin typeface="Calibri" pitchFamily="34" charset="0"/>
                <a:ea typeface="+mn-ea"/>
                <a:cs typeface="+mn-cs"/>
              </a:defRPr>
            </a:lvl5pPr>
            <a:lvl6pPr marL="2286000" algn="l" defTabSz="914400" rtl="0" eaLnBrk="1" latinLnBrk="0" hangingPunct="1">
              <a:defRPr sz="2400" kern="1200">
                <a:solidFill>
                  <a:schemeClr val="tx1"/>
                </a:solidFill>
                <a:latin typeface="Calibri" pitchFamily="34" charset="0"/>
                <a:ea typeface="+mn-ea"/>
                <a:cs typeface="+mn-cs"/>
              </a:defRPr>
            </a:lvl6pPr>
            <a:lvl7pPr marL="2743200" algn="l" defTabSz="914400" rtl="0" eaLnBrk="1" latinLnBrk="0" hangingPunct="1">
              <a:defRPr sz="2400" kern="1200">
                <a:solidFill>
                  <a:schemeClr val="tx1"/>
                </a:solidFill>
                <a:latin typeface="Calibri" pitchFamily="34" charset="0"/>
                <a:ea typeface="+mn-ea"/>
                <a:cs typeface="+mn-cs"/>
              </a:defRPr>
            </a:lvl7pPr>
            <a:lvl8pPr marL="3200400" algn="l" defTabSz="914400" rtl="0" eaLnBrk="1" latinLnBrk="0" hangingPunct="1">
              <a:defRPr sz="2400" kern="1200">
                <a:solidFill>
                  <a:schemeClr val="tx1"/>
                </a:solidFill>
                <a:latin typeface="Calibri" pitchFamily="34" charset="0"/>
                <a:ea typeface="+mn-ea"/>
                <a:cs typeface="+mn-cs"/>
              </a:defRPr>
            </a:lvl8pPr>
            <a:lvl9pPr marL="3657600" algn="l" defTabSz="914400" rtl="0" eaLnBrk="1" latinLnBrk="0" hangingPunct="1">
              <a:defRPr sz="2400" kern="1200">
                <a:solidFill>
                  <a:schemeClr val="tx1"/>
                </a:solidFill>
                <a:latin typeface="Calibri" pitchFamily="34" charset="0"/>
                <a:ea typeface="+mn-ea"/>
                <a:cs typeface="+mn-cs"/>
              </a:defRPr>
            </a:lvl9pPr>
          </a:lstStyle>
          <a:p>
            <a:endParaRPr lang="en-US"/>
          </a:p>
        </p:txBody>
      </p:sp>
      <p:pic>
        <p:nvPicPr>
          <p:cNvPr id="151" name="Picture 150"/>
          <p:cNvPicPr>
            <a:picLocks noChangeAspect="1"/>
          </p:cNvPicPr>
          <p:nvPr/>
        </p:nvPicPr>
        <p:blipFill rotWithShape="1">
          <a:blip r:embed="rId14" cstate="print">
            <a:extLst>
              <a:ext uri="{28A0092B-C50C-407E-A947-70E740481C1C}">
                <a14:useLocalDpi xmlns:a14="http://schemas.microsoft.com/office/drawing/2010/main" val="0"/>
              </a:ext>
            </a:extLst>
          </a:blip>
          <a:srcRect l="33051" t="16538" r="10547" b="8499"/>
          <a:stretch/>
        </p:blipFill>
        <p:spPr bwMode="auto">
          <a:xfrm>
            <a:off x="7528034" y="25357824"/>
            <a:ext cx="6400800" cy="4779969"/>
          </a:xfrm>
          <a:prstGeom prst="rect">
            <a:avLst/>
          </a:prstGeom>
          <a:noFill/>
          <a:ln>
            <a:noFill/>
          </a:ln>
          <a:extLst>
            <a:ext uri="{53640926-AAD7-44D8-BBD7-CCE9431645EC}">
              <a14:shadowObscured xmlns:a14="http://schemas.microsoft.com/office/drawing/2010/main"/>
            </a:ext>
          </a:extLst>
        </p:spPr>
      </p:pic>
      <p:sp>
        <p:nvSpPr>
          <p:cNvPr id="150" name="Text Box 343"/>
          <p:cNvSpPr txBox="1">
            <a:spLocks noChangeArrowheads="1"/>
          </p:cNvSpPr>
          <p:nvPr/>
        </p:nvSpPr>
        <p:spPr bwMode="auto">
          <a:xfrm>
            <a:off x="10506738" y="25394188"/>
            <a:ext cx="3380940" cy="1077218"/>
          </a:xfrm>
          <a:prstGeom prst="rect">
            <a:avLst/>
          </a:prstGeom>
          <a:solidFill>
            <a:schemeClr val="bg1"/>
          </a:solidFill>
          <a:ln>
            <a:noFill/>
          </a:ln>
          <a:effectLst/>
          <a:extLst/>
        </p:spPr>
        <p:txBody>
          <a:bodyPr wrap="square">
            <a:spAutoFit/>
          </a:bodyPr>
          <a:lstStyle>
            <a:defPPr>
              <a:defRPr lang="en-US"/>
            </a:defPPr>
            <a:lvl1pPr algn="l" rtl="0" fontAlgn="base">
              <a:spcBef>
                <a:spcPct val="0"/>
              </a:spcBef>
              <a:spcAft>
                <a:spcPct val="0"/>
              </a:spcAft>
              <a:defRPr sz="2400" kern="1200">
                <a:solidFill>
                  <a:schemeClr val="tx1"/>
                </a:solidFill>
                <a:latin typeface="Calibri" pitchFamily="34" charset="0"/>
                <a:ea typeface="+mn-ea"/>
                <a:cs typeface="+mn-cs"/>
              </a:defRPr>
            </a:lvl1pPr>
            <a:lvl2pPr marL="457200" algn="l" rtl="0" fontAlgn="base">
              <a:spcBef>
                <a:spcPct val="0"/>
              </a:spcBef>
              <a:spcAft>
                <a:spcPct val="0"/>
              </a:spcAft>
              <a:defRPr sz="2400" kern="1200">
                <a:solidFill>
                  <a:schemeClr val="tx1"/>
                </a:solidFill>
                <a:latin typeface="Calibri" pitchFamily="34" charset="0"/>
                <a:ea typeface="+mn-ea"/>
                <a:cs typeface="+mn-cs"/>
              </a:defRPr>
            </a:lvl2pPr>
            <a:lvl3pPr marL="914400" algn="l" rtl="0" fontAlgn="base">
              <a:spcBef>
                <a:spcPct val="0"/>
              </a:spcBef>
              <a:spcAft>
                <a:spcPct val="0"/>
              </a:spcAft>
              <a:defRPr sz="2400" kern="1200">
                <a:solidFill>
                  <a:schemeClr val="tx1"/>
                </a:solidFill>
                <a:latin typeface="Calibri" pitchFamily="34" charset="0"/>
                <a:ea typeface="+mn-ea"/>
                <a:cs typeface="+mn-cs"/>
              </a:defRPr>
            </a:lvl3pPr>
            <a:lvl4pPr marL="1371600" algn="l" rtl="0" fontAlgn="base">
              <a:spcBef>
                <a:spcPct val="0"/>
              </a:spcBef>
              <a:spcAft>
                <a:spcPct val="0"/>
              </a:spcAft>
              <a:defRPr sz="2400" kern="1200">
                <a:solidFill>
                  <a:schemeClr val="tx1"/>
                </a:solidFill>
                <a:latin typeface="Calibri" pitchFamily="34" charset="0"/>
                <a:ea typeface="+mn-ea"/>
                <a:cs typeface="+mn-cs"/>
              </a:defRPr>
            </a:lvl4pPr>
            <a:lvl5pPr marL="1828800" algn="l" rtl="0" fontAlgn="base">
              <a:spcBef>
                <a:spcPct val="0"/>
              </a:spcBef>
              <a:spcAft>
                <a:spcPct val="0"/>
              </a:spcAft>
              <a:defRPr sz="2400" kern="1200">
                <a:solidFill>
                  <a:schemeClr val="tx1"/>
                </a:solidFill>
                <a:latin typeface="Calibri" pitchFamily="34" charset="0"/>
                <a:ea typeface="+mn-ea"/>
                <a:cs typeface="+mn-cs"/>
              </a:defRPr>
            </a:lvl5pPr>
            <a:lvl6pPr marL="2286000" algn="l" defTabSz="914400" rtl="0" eaLnBrk="1" latinLnBrk="0" hangingPunct="1">
              <a:defRPr sz="2400" kern="1200">
                <a:solidFill>
                  <a:schemeClr val="tx1"/>
                </a:solidFill>
                <a:latin typeface="Calibri" pitchFamily="34" charset="0"/>
                <a:ea typeface="+mn-ea"/>
                <a:cs typeface="+mn-cs"/>
              </a:defRPr>
            </a:lvl6pPr>
            <a:lvl7pPr marL="2743200" algn="l" defTabSz="914400" rtl="0" eaLnBrk="1" latinLnBrk="0" hangingPunct="1">
              <a:defRPr sz="2400" kern="1200">
                <a:solidFill>
                  <a:schemeClr val="tx1"/>
                </a:solidFill>
                <a:latin typeface="Calibri" pitchFamily="34" charset="0"/>
                <a:ea typeface="+mn-ea"/>
                <a:cs typeface="+mn-cs"/>
              </a:defRPr>
            </a:lvl7pPr>
            <a:lvl8pPr marL="3200400" algn="l" defTabSz="914400" rtl="0" eaLnBrk="1" latinLnBrk="0" hangingPunct="1">
              <a:defRPr sz="2400" kern="1200">
                <a:solidFill>
                  <a:schemeClr val="tx1"/>
                </a:solidFill>
                <a:latin typeface="Calibri" pitchFamily="34" charset="0"/>
                <a:ea typeface="+mn-ea"/>
                <a:cs typeface="+mn-cs"/>
              </a:defRPr>
            </a:lvl8pPr>
            <a:lvl9pPr marL="3657600" algn="l" defTabSz="914400" rtl="0" eaLnBrk="1" latinLnBrk="0" hangingPunct="1">
              <a:defRPr sz="2400" kern="1200">
                <a:solidFill>
                  <a:schemeClr val="tx1"/>
                </a:solidFill>
                <a:latin typeface="Calibri" pitchFamily="34" charset="0"/>
                <a:ea typeface="+mn-ea"/>
                <a:cs typeface="+mn-cs"/>
              </a:defRPr>
            </a:lvl9pPr>
          </a:lstStyle>
          <a:p>
            <a:pPr>
              <a:spcBef>
                <a:spcPct val="50000"/>
              </a:spcBef>
            </a:pPr>
            <a:r>
              <a:rPr lang="en-US" altLang="en-US" sz="3200" b="1" dirty="0"/>
              <a:t>West Edge Parking Lot, Durham, NH</a:t>
            </a:r>
          </a:p>
        </p:txBody>
      </p:sp>
      <p:sp>
        <p:nvSpPr>
          <p:cNvPr id="152" name="Text Box 285"/>
          <p:cNvSpPr txBox="1">
            <a:spLocks noChangeArrowheads="1"/>
          </p:cNvSpPr>
          <p:nvPr/>
        </p:nvSpPr>
        <p:spPr bwMode="auto">
          <a:xfrm>
            <a:off x="825554" y="19234558"/>
            <a:ext cx="13216996"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Eddy Flux Tower Sites</a:t>
            </a:r>
            <a:endParaRPr lang="en-US" altLang="en-US" sz="4400" b="1" dirty="0">
              <a:solidFill>
                <a:schemeClr val="bg1"/>
              </a:solidFill>
            </a:endParaRPr>
          </a:p>
        </p:txBody>
      </p:sp>
      <p:sp>
        <p:nvSpPr>
          <p:cNvPr id="153" name="Rectangle 243"/>
          <p:cNvSpPr>
            <a:spLocks noChangeArrowheads="1"/>
          </p:cNvSpPr>
          <p:nvPr/>
        </p:nvSpPr>
        <p:spPr bwMode="auto">
          <a:xfrm rot="-5400000">
            <a:off x="32017770" y="3211880"/>
            <a:ext cx="9258677" cy="12663961"/>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167" name="Text Box 288"/>
          <p:cNvSpPr txBox="1">
            <a:spLocks noChangeArrowheads="1"/>
          </p:cNvSpPr>
          <p:nvPr/>
        </p:nvSpPr>
        <p:spPr bwMode="auto">
          <a:xfrm>
            <a:off x="30588058" y="5044526"/>
            <a:ext cx="12244051"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Influence of </a:t>
            </a:r>
            <a:r>
              <a:rPr lang="en-US" altLang="en-US" sz="4400" b="1" dirty="0">
                <a:solidFill>
                  <a:schemeClr val="bg1"/>
                </a:solidFill>
              </a:rPr>
              <a:t>T</a:t>
            </a:r>
            <a:r>
              <a:rPr lang="en-US" altLang="en-US" sz="4400" b="1" dirty="0" smtClean="0">
                <a:solidFill>
                  <a:schemeClr val="bg1"/>
                </a:solidFill>
              </a:rPr>
              <a:t>emporal Resolution on Upscaling NEE</a:t>
            </a:r>
            <a:endParaRPr lang="en-US" altLang="en-US" sz="4400" b="1" dirty="0">
              <a:solidFill>
                <a:schemeClr val="bg1"/>
              </a:solidFill>
            </a:endParaRPr>
          </a:p>
        </p:txBody>
      </p:sp>
      <p:sp>
        <p:nvSpPr>
          <p:cNvPr id="107" name="Text Box 288"/>
          <p:cNvSpPr txBox="1">
            <a:spLocks noChangeArrowheads="1"/>
          </p:cNvSpPr>
          <p:nvPr/>
        </p:nvSpPr>
        <p:spPr bwMode="auto">
          <a:xfrm>
            <a:off x="15316946" y="14567908"/>
            <a:ext cx="13763179"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rPr>
              <a:t>Influence of Spatial </a:t>
            </a:r>
            <a:r>
              <a:rPr lang="en-US" altLang="en-US" sz="4400" b="1" dirty="0" smtClean="0">
                <a:solidFill>
                  <a:schemeClr val="bg1"/>
                </a:solidFill>
              </a:rPr>
              <a:t>Resolution: Heterogeneous Landscape </a:t>
            </a:r>
            <a:endParaRPr lang="en-US" altLang="en-US" sz="4400" b="1" dirty="0">
              <a:solidFill>
                <a:schemeClr val="bg1"/>
              </a:solidFill>
            </a:endParaRPr>
          </a:p>
        </p:txBody>
      </p:sp>
      <p:sp>
        <p:nvSpPr>
          <p:cNvPr id="110" name="Text Box 288"/>
          <p:cNvSpPr txBox="1">
            <a:spLocks noChangeArrowheads="1"/>
          </p:cNvSpPr>
          <p:nvPr/>
        </p:nvSpPr>
        <p:spPr bwMode="auto">
          <a:xfrm>
            <a:off x="15379649" y="23978456"/>
            <a:ext cx="13607909"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Spatial and Carbon Flux Heterogeneity</a:t>
            </a:r>
            <a:endParaRPr lang="en-US" altLang="en-US" sz="4400" b="1" dirty="0">
              <a:solidFill>
                <a:schemeClr val="bg1"/>
              </a:solidFill>
            </a:endParaRPr>
          </a:p>
        </p:txBody>
      </p:sp>
      <p:sp>
        <p:nvSpPr>
          <p:cNvPr id="116" name="Rectangle 243"/>
          <p:cNvSpPr>
            <a:spLocks noChangeArrowheads="1"/>
          </p:cNvSpPr>
          <p:nvPr/>
        </p:nvSpPr>
        <p:spPr bwMode="auto">
          <a:xfrm rot="-5400000">
            <a:off x="33077790" y="22022812"/>
            <a:ext cx="7213793" cy="12663961"/>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r>
              <a:rPr lang="en-US" altLang="en-US" dirty="0" smtClean="0"/>
              <a:t>r</a:t>
            </a:r>
            <a:endParaRPr lang="en-US" altLang="en-US" dirty="0"/>
          </a:p>
        </p:txBody>
      </p:sp>
      <p:sp>
        <p:nvSpPr>
          <p:cNvPr id="117" name="Text Box 288"/>
          <p:cNvSpPr txBox="1">
            <a:spLocks noChangeArrowheads="1"/>
          </p:cNvSpPr>
          <p:nvPr/>
        </p:nvSpPr>
        <p:spPr bwMode="auto">
          <a:xfrm>
            <a:off x="30693888" y="24801590"/>
            <a:ext cx="12244051"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Conclusions and Future Directions </a:t>
            </a:r>
            <a:endParaRPr lang="en-US" altLang="en-US" sz="4400" b="1" dirty="0">
              <a:solidFill>
                <a:schemeClr val="bg1"/>
              </a:solidFill>
            </a:endParaRPr>
          </a:p>
        </p:txBody>
      </p:sp>
      <p:sp>
        <p:nvSpPr>
          <p:cNvPr id="120" name="Text Box 288"/>
          <p:cNvSpPr txBox="1">
            <a:spLocks noChangeArrowheads="1"/>
          </p:cNvSpPr>
          <p:nvPr/>
        </p:nvSpPr>
        <p:spPr bwMode="auto">
          <a:xfrm>
            <a:off x="30627750" y="14563647"/>
            <a:ext cx="12244051"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Upscaling Vegetated and Developed Surfaces</a:t>
            </a:r>
            <a:endParaRPr lang="en-US" altLang="en-US" sz="4400" b="1" dirty="0">
              <a:solidFill>
                <a:schemeClr val="bg1"/>
              </a:solidFill>
            </a:endParaRPr>
          </a:p>
        </p:txBody>
      </p:sp>
      <p:sp>
        <p:nvSpPr>
          <p:cNvPr id="4" name="TextBox 3"/>
          <p:cNvSpPr txBox="1"/>
          <p:nvPr/>
        </p:nvSpPr>
        <p:spPr>
          <a:xfrm>
            <a:off x="31408437" y="3389780"/>
            <a:ext cx="11049000" cy="923330"/>
          </a:xfrm>
          <a:prstGeom prst="rect">
            <a:avLst/>
          </a:prstGeom>
          <a:solidFill>
            <a:schemeClr val="bg1"/>
          </a:solidFill>
          <a:ln>
            <a:noFill/>
          </a:ln>
        </p:spPr>
        <p:txBody>
          <a:bodyPr wrap="square" rtlCol="0">
            <a:spAutoFit/>
          </a:bodyPr>
          <a:lstStyle/>
          <a:p>
            <a:r>
              <a:rPr lang="en-US" sz="1800" dirty="0" smtClean="0"/>
              <a:t>This study is supported </a:t>
            </a:r>
            <a:r>
              <a:rPr lang="en-US" sz="1800" dirty="0"/>
              <a:t>by National Aeronautics and Space Administration (NASA) through the Carbon Cycle Science Program (award number </a:t>
            </a:r>
            <a:r>
              <a:rPr lang="en-US" sz="1800" dirty="0" smtClean="0"/>
              <a:t>NNX14AJ18) and the NH </a:t>
            </a:r>
            <a:r>
              <a:rPr lang="en-US" sz="1800" dirty="0" err="1"/>
              <a:t>EPSCoR</a:t>
            </a:r>
            <a:r>
              <a:rPr lang="en-US" sz="1800" dirty="0" smtClean="0"/>
              <a:t> Program.  Support </a:t>
            </a:r>
            <a:r>
              <a:rPr lang="en-US" sz="1800" dirty="0"/>
              <a:t>for the NH </a:t>
            </a:r>
            <a:r>
              <a:rPr lang="en-US" sz="1800" dirty="0" err="1"/>
              <a:t>EPSCoR</a:t>
            </a:r>
            <a:r>
              <a:rPr lang="en-US" sz="1800" dirty="0"/>
              <a:t> Program </a:t>
            </a:r>
            <a:r>
              <a:rPr lang="en-US" sz="1800" dirty="0" smtClean="0"/>
              <a:t>is </a:t>
            </a:r>
            <a:r>
              <a:rPr lang="en-US" sz="1800" dirty="0"/>
              <a:t>provided by the National Science Foundation's Research Infrastructure Improvement Award # EPS 1101245</a:t>
            </a:r>
            <a:r>
              <a:rPr lang="en-US" sz="1800" dirty="0" smtClean="0"/>
              <a:t>. </a:t>
            </a:r>
            <a:endParaRPr lang="en-US" sz="1800" dirty="0"/>
          </a:p>
        </p:txBody>
      </p:sp>
      <p:pic>
        <p:nvPicPr>
          <p:cNvPr id="26" name="Picture 25"/>
          <p:cNvPicPr>
            <a:picLocks noChangeAspect="1"/>
          </p:cNvPicPr>
          <p:nvPr/>
        </p:nvPicPr>
        <p:blipFill rotWithShape="1">
          <a:blip r:embed="rId15" cstate="print">
            <a:extLst>
              <a:ext uri="{28A0092B-C50C-407E-A947-70E740481C1C}">
                <a14:useLocalDpi xmlns:a14="http://schemas.microsoft.com/office/drawing/2010/main" val="0"/>
              </a:ext>
            </a:extLst>
          </a:blip>
          <a:srcRect l="6143" t="3942" r="58388"/>
          <a:stretch/>
        </p:blipFill>
        <p:spPr>
          <a:xfrm>
            <a:off x="15316946" y="6060840"/>
            <a:ext cx="3250841" cy="6225812"/>
          </a:xfrm>
          <a:prstGeom prst="rect">
            <a:avLst/>
          </a:prstGeom>
        </p:spPr>
      </p:pic>
      <p:pic>
        <p:nvPicPr>
          <p:cNvPr id="27" name="Picture 26"/>
          <p:cNvPicPr>
            <a:picLocks noChangeAspect="1"/>
          </p:cNvPicPr>
          <p:nvPr/>
        </p:nvPicPr>
        <p:blipFill rotWithShape="1">
          <a:blip r:embed="rId16" cstate="print">
            <a:extLst>
              <a:ext uri="{28A0092B-C50C-407E-A947-70E740481C1C}">
                <a14:useLocalDpi xmlns:a14="http://schemas.microsoft.com/office/drawing/2010/main" val="0"/>
              </a:ext>
            </a:extLst>
          </a:blip>
          <a:srcRect l="1698" t="27909" r="1353" b="15290"/>
          <a:stretch/>
        </p:blipFill>
        <p:spPr>
          <a:xfrm>
            <a:off x="15660971" y="15961470"/>
            <a:ext cx="12871124" cy="5332715"/>
          </a:xfrm>
          <a:prstGeom prst="rect">
            <a:avLst/>
          </a:prstGeom>
        </p:spPr>
      </p:pic>
      <p:pic>
        <p:nvPicPr>
          <p:cNvPr id="122" name="Picture 121"/>
          <p:cNvPicPr>
            <a:picLocks noChangeAspect="1"/>
          </p:cNvPicPr>
          <p:nvPr/>
        </p:nvPicPr>
        <p:blipFill rotWithShape="1">
          <a:blip r:embed="rId15" cstate="print">
            <a:extLst>
              <a:ext uri="{28A0092B-C50C-407E-A947-70E740481C1C}">
                <a14:useLocalDpi xmlns:a14="http://schemas.microsoft.com/office/drawing/2010/main" val="0"/>
              </a:ext>
            </a:extLst>
          </a:blip>
          <a:srcRect l="59903" t="3942" r="4898"/>
          <a:stretch/>
        </p:blipFill>
        <p:spPr>
          <a:xfrm>
            <a:off x="19075429" y="6092677"/>
            <a:ext cx="3226159" cy="6225812"/>
          </a:xfrm>
          <a:prstGeom prst="rect">
            <a:avLst/>
          </a:prstGeom>
        </p:spPr>
      </p:pic>
      <p:pic>
        <p:nvPicPr>
          <p:cNvPr id="123" name="Picture 122"/>
          <p:cNvPicPr>
            <a:picLocks noChangeAspect="1"/>
          </p:cNvPicPr>
          <p:nvPr/>
        </p:nvPicPr>
        <p:blipFill rotWithShape="1">
          <a:blip r:embed="rId17" cstate="print">
            <a:extLst>
              <a:ext uri="{28A0092B-C50C-407E-A947-70E740481C1C}">
                <a14:useLocalDpi xmlns:a14="http://schemas.microsoft.com/office/drawing/2010/main" val="0"/>
              </a:ext>
            </a:extLst>
          </a:blip>
          <a:srcRect l="44938" t="28646" r="39266" b="47840"/>
          <a:stretch/>
        </p:blipFill>
        <p:spPr>
          <a:xfrm>
            <a:off x="18365025" y="6138243"/>
            <a:ext cx="1890735" cy="1990249"/>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29829996"/>
              </p:ext>
            </p:extLst>
          </p:nvPr>
        </p:nvGraphicFramePr>
        <p:xfrm>
          <a:off x="37185601" y="10997660"/>
          <a:ext cx="5524443" cy="2941271"/>
        </p:xfrm>
        <a:graphic>
          <a:graphicData uri="http://schemas.openxmlformats.org/drawingml/2006/table">
            <a:tbl>
              <a:tblPr firstRow="1" bandRow="1">
                <a:tableStyleId>{91EBBBCC-DAD2-459C-BE2E-F6DE35CF9A28}</a:tableStyleId>
              </a:tblPr>
              <a:tblGrid>
                <a:gridCol w="2246433"/>
                <a:gridCol w="1713506"/>
                <a:gridCol w="1564504"/>
              </a:tblGrid>
              <a:tr h="1075070">
                <a:tc>
                  <a:txBody>
                    <a:bodyPr/>
                    <a:lstStyle/>
                    <a:p>
                      <a:pPr algn="ctr" fontAlgn="b"/>
                      <a:r>
                        <a:rPr lang="en-US" sz="3600" u="none" strike="noStrike" dirty="0">
                          <a:effectLst/>
                        </a:rPr>
                        <a:t>Temporal Scale</a:t>
                      </a:r>
                      <a:endParaRPr lang="en-US" sz="36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3600" u="none" strike="noStrike" dirty="0">
                          <a:effectLst/>
                        </a:rPr>
                        <a:t>adjusted r</a:t>
                      </a:r>
                      <a:r>
                        <a:rPr lang="en-US" sz="3600" u="none" strike="noStrike" baseline="30000" dirty="0">
                          <a:effectLst/>
                        </a:rPr>
                        <a:t>2</a:t>
                      </a:r>
                      <a:endParaRPr lang="en-US" sz="3600" b="0" i="0" u="none" strike="noStrike" baseline="30000"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3600" u="none" strike="noStrike" dirty="0">
                          <a:effectLst/>
                        </a:rPr>
                        <a:t>CV of RMSE</a:t>
                      </a:r>
                      <a:endParaRPr lang="en-US" sz="36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12648">
                <a:tc>
                  <a:txBody>
                    <a:bodyPr/>
                    <a:lstStyle/>
                    <a:p>
                      <a:pPr algn="ctr" fontAlgn="b"/>
                      <a:r>
                        <a:rPr lang="en-US" sz="3600" u="none" strike="noStrike" dirty="0">
                          <a:effectLst/>
                        </a:rPr>
                        <a:t>Half hourly</a:t>
                      </a:r>
                      <a:endParaRPr lang="en-US" sz="36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3600" u="none" strike="noStrike" dirty="0">
                          <a:effectLst/>
                        </a:rPr>
                        <a:t>0.84</a:t>
                      </a:r>
                      <a:endParaRPr lang="en-US" sz="36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3600" u="none" strike="noStrike" dirty="0" smtClean="0">
                          <a:effectLst/>
                        </a:rPr>
                        <a:t>0.11</a:t>
                      </a:r>
                      <a:endParaRPr lang="en-US" sz="36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10909">
                <a:tc>
                  <a:txBody>
                    <a:bodyPr/>
                    <a:lstStyle/>
                    <a:p>
                      <a:pPr algn="ctr" fontAlgn="b"/>
                      <a:r>
                        <a:rPr lang="en-US" sz="3600" u="none" strike="noStrike" dirty="0">
                          <a:effectLst/>
                        </a:rPr>
                        <a:t>Daily</a:t>
                      </a:r>
                      <a:endParaRPr lang="en-US" sz="36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3600" u="none" strike="noStrike" dirty="0">
                          <a:effectLst/>
                        </a:rPr>
                        <a:t>0.72</a:t>
                      </a:r>
                      <a:endParaRPr lang="en-US" sz="36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3600" u="none" strike="noStrike" dirty="0" smtClean="0">
                          <a:effectLst/>
                        </a:rPr>
                        <a:t>0.14</a:t>
                      </a:r>
                      <a:endParaRPr lang="en-US" sz="36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10909">
                <a:tc>
                  <a:txBody>
                    <a:bodyPr/>
                    <a:lstStyle/>
                    <a:p>
                      <a:pPr algn="ctr" fontAlgn="b"/>
                      <a:r>
                        <a:rPr lang="en-US" sz="3600" u="none" strike="noStrike">
                          <a:effectLst/>
                        </a:rPr>
                        <a:t>Monthly</a:t>
                      </a:r>
                      <a:endParaRPr lang="en-US" sz="36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3600" u="none" strike="noStrike">
                          <a:effectLst/>
                        </a:rPr>
                        <a:t>0.72</a:t>
                      </a:r>
                      <a:endParaRPr lang="en-US" sz="36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3600" u="none" strike="noStrike" dirty="0" smtClean="0">
                          <a:effectLst/>
                        </a:rPr>
                        <a:t>0.17</a:t>
                      </a:r>
                      <a:endParaRPr lang="en-US" sz="36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12" name="Picture 11"/>
          <p:cNvPicPr>
            <a:picLocks noChangeAspect="1"/>
          </p:cNvPicPr>
          <p:nvPr/>
        </p:nvPicPr>
        <p:blipFill>
          <a:blip r:embed="rId18"/>
          <a:stretch>
            <a:fillRect/>
          </a:stretch>
        </p:blipFill>
        <p:spPr>
          <a:xfrm>
            <a:off x="37157873" y="6784448"/>
            <a:ext cx="5555800" cy="3737607"/>
          </a:xfrm>
          <a:prstGeom prst="rect">
            <a:avLst/>
          </a:prstGeom>
        </p:spPr>
      </p:pic>
      <p:pic>
        <p:nvPicPr>
          <p:cNvPr id="16" name="Picture 15"/>
          <p:cNvPicPr>
            <a:picLocks noChangeAspect="1"/>
          </p:cNvPicPr>
          <p:nvPr/>
        </p:nvPicPr>
        <p:blipFill rotWithShape="1">
          <a:blip r:embed="rId19"/>
          <a:srcRect l="5416" t="11481" r="78334" b="65555"/>
          <a:stretch/>
        </p:blipFill>
        <p:spPr>
          <a:xfrm>
            <a:off x="38684222" y="15690318"/>
            <a:ext cx="4092910" cy="3253339"/>
          </a:xfrm>
          <a:prstGeom prst="rect">
            <a:avLst/>
          </a:prstGeom>
        </p:spPr>
      </p:pic>
      <p:pic>
        <p:nvPicPr>
          <p:cNvPr id="17" name="Picture 16"/>
          <p:cNvPicPr>
            <a:picLocks noChangeAspect="1"/>
          </p:cNvPicPr>
          <p:nvPr/>
        </p:nvPicPr>
        <p:blipFill rotWithShape="1">
          <a:blip r:embed="rId20"/>
          <a:srcRect l="5000" t="29260" r="78750" b="48518"/>
          <a:stretch/>
        </p:blipFill>
        <p:spPr>
          <a:xfrm>
            <a:off x="31221154" y="15724348"/>
            <a:ext cx="4231843" cy="3255264"/>
          </a:xfrm>
          <a:prstGeom prst="rect">
            <a:avLst/>
          </a:prstGeom>
        </p:spPr>
      </p:pic>
      <p:graphicFrame>
        <p:nvGraphicFramePr>
          <p:cNvPr id="19" name="Table 18"/>
          <p:cNvGraphicFramePr>
            <a:graphicFrameLocks noGrp="1"/>
          </p:cNvGraphicFramePr>
          <p:nvPr>
            <p:extLst>
              <p:ext uri="{D42A27DB-BD31-4B8C-83A1-F6EECF244321}">
                <p14:modId xmlns:p14="http://schemas.microsoft.com/office/powerpoint/2010/main" val="510912649"/>
              </p:ext>
            </p:extLst>
          </p:nvPr>
        </p:nvGraphicFramePr>
        <p:xfrm>
          <a:off x="31256548" y="19714787"/>
          <a:ext cx="3783784" cy="2379562"/>
        </p:xfrm>
        <a:graphic>
          <a:graphicData uri="http://schemas.openxmlformats.org/drawingml/2006/table">
            <a:tbl>
              <a:tblPr firstRow="1" bandRow="1">
                <a:effectLst/>
                <a:tableStyleId>{69C7853C-536D-4A76-A0AE-DD22124D55A5}</a:tableStyleId>
              </a:tblPr>
              <a:tblGrid>
                <a:gridCol w="2051605"/>
                <a:gridCol w="1732179"/>
              </a:tblGrid>
              <a:tr h="255667">
                <a:tc>
                  <a:txBody>
                    <a:bodyPr/>
                    <a:lstStyle/>
                    <a:p>
                      <a:pPr algn="l"/>
                      <a:r>
                        <a:rPr lang="en-US" sz="2000" dirty="0" smtClean="0">
                          <a:solidFill>
                            <a:schemeClr val="tx1"/>
                          </a:solidFill>
                        </a:rPr>
                        <a:t>Parameter</a:t>
                      </a:r>
                      <a:endParaRPr lang="en-US" sz="2000" dirty="0">
                        <a:solidFill>
                          <a:schemeClr val="tx1"/>
                        </a:solidFill>
                      </a:endParaRPr>
                    </a:p>
                  </a:txBody>
                  <a:tcPr>
                    <a:lnB w="12700" cap="flat" cmpd="sng" algn="ctr">
                      <a:solidFill>
                        <a:schemeClr val="tx1"/>
                      </a:solidFill>
                      <a:prstDash val="solid"/>
                      <a:round/>
                      <a:headEnd type="none" w="med" len="med"/>
                      <a:tailEnd type="none" w="med" len="med"/>
                    </a:lnB>
                  </a:tcPr>
                </a:tc>
                <a:tc>
                  <a:txBody>
                    <a:bodyPr/>
                    <a:lstStyle/>
                    <a:p>
                      <a:r>
                        <a:rPr lang="en-US" sz="2000" dirty="0" smtClean="0">
                          <a:solidFill>
                            <a:schemeClr val="tx1"/>
                          </a:solidFill>
                        </a:rPr>
                        <a:t>Contribution</a:t>
                      </a:r>
                      <a:endParaRPr lang="en-US" sz="2000" dirty="0">
                        <a:solidFill>
                          <a:schemeClr val="tx1"/>
                        </a:solidFill>
                      </a:endParaRPr>
                    </a:p>
                  </a:txBody>
                  <a:tcPr>
                    <a:lnB w="12700" cap="flat" cmpd="sng" algn="ctr">
                      <a:solidFill>
                        <a:schemeClr val="tx1"/>
                      </a:solidFill>
                      <a:prstDash val="solid"/>
                      <a:round/>
                      <a:headEnd type="none" w="med" len="med"/>
                      <a:tailEnd type="none" w="med" len="med"/>
                    </a:lnB>
                  </a:tcPr>
                </a:tc>
              </a:tr>
              <a:tr h="255667">
                <a:tc>
                  <a:txBody>
                    <a:bodyPr/>
                    <a:lstStyle/>
                    <a:p>
                      <a:pPr algn="l" fontAlgn="b"/>
                      <a:r>
                        <a:rPr lang="en-US" sz="2000" u="none" strike="noStrike" dirty="0" smtClean="0">
                          <a:effectLst/>
                        </a:rPr>
                        <a:t>  EVI</a:t>
                      </a:r>
                      <a:endParaRPr lang="en-US" sz="2000" b="0" i="0" u="none" strike="noStrike" dirty="0">
                        <a:solidFill>
                          <a:srgbClr val="000000"/>
                        </a:solidFill>
                        <a:effectLst/>
                        <a:latin typeface="Calibri" panose="020F0502020204030204" pitchFamily="34" charset="0"/>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ctr" fontAlgn="b"/>
                      <a:r>
                        <a:rPr lang="en-US" sz="2000" u="none" strike="noStrike" dirty="0">
                          <a:effectLst/>
                        </a:rPr>
                        <a:t>43%</a:t>
                      </a:r>
                      <a:endParaRPr lang="en-US" sz="2000" b="0" i="0" u="none" strike="noStrike" dirty="0">
                        <a:solidFill>
                          <a:srgbClr val="000000"/>
                        </a:solidFill>
                        <a:effectLst/>
                        <a:latin typeface="Calibri" panose="020F0502020204030204" pitchFamily="34" charset="0"/>
                      </a:endParaRPr>
                    </a:p>
                  </a:txBody>
                  <a:tcPr marL="9525" marR="9525" marT="9525" marB="0" anchor="b">
                    <a:lnT w="12700" cap="flat" cmpd="sng" algn="ctr">
                      <a:solidFill>
                        <a:schemeClr val="tx1"/>
                      </a:solidFill>
                      <a:prstDash val="solid"/>
                      <a:round/>
                      <a:headEnd type="none" w="med" len="med"/>
                      <a:tailEnd type="none" w="med" len="med"/>
                    </a:lnT>
                  </a:tcPr>
                </a:tc>
              </a:tr>
              <a:tr h="255667">
                <a:tc>
                  <a:txBody>
                    <a:bodyPr/>
                    <a:lstStyle/>
                    <a:p>
                      <a:pPr algn="l" fontAlgn="b"/>
                      <a:r>
                        <a:rPr lang="en-US" sz="2000" u="none" strike="noStrike" dirty="0" smtClean="0">
                          <a:effectLst/>
                        </a:rPr>
                        <a:t>  NIR </a:t>
                      </a:r>
                      <a:r>
                        <a:rPr lang="en-US" sz="2000" u="none" strike="noStrike" dirty="0">
                          <a:effectLst/>
                        </a:rPr>
                        <a:t>(850-880)</a:t>
                      </a:r>
                      <a:endParaRPr lang="en-US"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n-US" sz="2000" u="none" strike="noStrike" dirty="0">
                          <a:effectLst/>
                        </a:rPr>
                        <a:t>29%</a:t>
                      </a:r>
                      <a:endParaRPr lang="en-US" sz="2000" b="0" i="0" u="none" strike="noStrike" dirty="0">
                        <a:solidFill>
                          <a:srgbClr val="000000"/>
                        </a:solidFill>
                        <a:effectLst/>
                        <a:latin typeface="Calibri" panose="020F0502020204030204" pitchFamily="34" charset="0"/>
                      </a:endParaRPr>
                    </a:p>
                  </a:txBody>
                  <a:tcPr marL="9525" marR="9525" marT="9525" marB="0" anchor="b"/>
                </a:tc>
              </a:tr>
              <a:tr h="255667">
                <a:tc>
                  <a:txBody>
                    <a:bodyPr/>
                    <a:lstStyle/>
                    <a:p>
                      <a:pPr algn="l" fontAlgn="b"/>
                      <a:r>
                        <a:rPr lang="en-US" sz="2000" u="none" strike="noStrike" dirty="0" smtClean="0">
                          <a:effectLst/>
                        </a:rPr>
                        <a:t>  Red </a:t>
                      </a:r>
                      <a:r>
                        <a:rPr lang="en-US" sz="2000" u="none" strike="noStrike" dirty="0">
                          <a:effectLst/>
                        </a:rPr>
                        <a:t>(640-670)</a:t>
                      </a:r>
                      <a:endParaRPr lang="en-US"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n-US" sz="2000" u="none" strike="noStrike" dirty="0">
                          <a:effectLst/>
                        </a:rPr>
                        <a:t>20%</a:t>
                      </a:r>
                      <a:endParaRPr lang="en-US" sz="2000" b="0" i="0" u="none" strike="noStrike" dirty="0">
                        <a:solidFill>
                          <a:srgbClr val="000000"/>
                        </a:solidFill>
                        <a:effectLst/>
                        <a:latin typeface="Calibri" panose="020F0502020204030204" pitchFamily="34" charset="0"/>
                      </a:endParaRPr>
                    </a:p>
                  </a:txBody>
                  <a:tcPr marL="9525" marR="9525" marT="9525" marB="0" anchor="b"/>
                </a:tc>
              </a:tr>
              <a:tr h="255667">
                <a:tc>
                  <a:txBody>
                    <a:bodyPr/>
                    <a:lstStyle/>
                    <a:p>
                      <a:pPr algn="l" fontAlgn="b"/>
                      <a:r>
                        <a:rPr lang="en-US" sz="2000" u="none" strike="noStrike" dirty="0" smtClean="0">
                          <a:effectLst/>
                        </a:rPr>
                        <a:t>  Green </a:t>
                      </a:r>
                      <a:r>
                        <a:rPr lang="en-US" sz="2000" u="none" strike="noStrike" dirty="0">
                          <a:effectLst/>
                        </a:rPr>
                        <a:t>(530-590)</a:t>
                      </a:r>
                      <a:endParaRPr lang="en-US"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n-US" sz="2000" u="none" strike="noStrike" dirty="0">
                          <a:effectLst/>
                        </a:rPr>
                        <a:t>8%</a:t>
                      </a:r>
                      <a:endParaRPr lang="en-US" sz="2000" b="0" i="0" u="none" strike="noStrike" dirty="0">
                        <a:solidFill>
                          <a:srgbClr val="000000"/>
                        </a:solidFill>
                        <a:effectLst/>
                        <a:latin typeface="Calibri" panose="020F0502020204030204" pitchFamily="34" charset="0"/>
                      </a:endParaRPr>
                    </a:p>
                  </a:txBody>
                  <a:tcPr marL="9525" marR="9525" marT="9525" marB="0" anchor="b"/>
                </a:tc>
              </a:tr>
              <a:tr h="97372">
                <a:tc>
                  <a:txBody>
                    <a:bodyPr/>
                    <a:lstStyle/>
                    <a:p>
                      <a:pPr algn="l" fontAlgn="b"/>
                      <a:endParaRPr lang="en-US" sz="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endParaRPr lang="en-US" sz="400" b="0" i="0" u="none" strike="noStrike" dirty="0">
                        <a:solidFill>
                          <a:srgbClr val="000000"/>
                        </a:solidFill>
                        <a:effectLst/>
                        <a:latin typeface="Calibri" panose="020F0502020204030204" pitchFamily="34" charset="0"/>
                      </a:endParaRPr>
                    </a:p>
                  </a:txBody>
                  <a:tcPr marL="9525" marR="9525" marT="9525" marB="0" anchor="b"/>
                </a:tc>
              </a:tr>
              <a:tr h="255667">
                <a:tc>
                  <a:txBody>
                    <a:bodyPr/>
                    <a:lstStyle/>
                    <a:p>
                      <a:pPr algn="l" fontAlgn="b"/>
                      <a:r>
                        <a:rPr lang="en-US" sz="2000" u="none" strike="noStrike">
                          <a:effectLst/>
                        </a:rPr>
                        <a:t>RSquare Adj</a:t>
                      </a:r>
                      <a:endParaRPr lang="en-US" sz="20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2000" u="none" strike="noStrike" dirty="0">
                          <a:effectLst/>
                        </a:rPr>
                        <a:t>0.71</a:t>
                      </a:r>
                      <a:endParaRPr lang="en-US" sz="2000" b="0" i="0" u="none" strike="noStrike" dirty="0">
                        <a:solidFill>
                          <a:srgbClr val="000000"/>
                        </a:solidFill>
                        <a:effectLst/>
                        <a:latin typeface="Calibri" panose="020F0502020204030204" pitchFamily="34" charset="0"/>
                      </a:endParaRPr>
                    </a:p>
                  </a:txBody>
                  <a:tcPr marL="9525" marR="9525" marT="9525" marB="0" anchor="b"/>
                </a:tc>
              </a:tr>
              <a:tr h="255667">
                <a:tc>
                  <a:txBody>
                    <a:bodyPr/>
                    <a:lstStyle/>
                    <a:p>
                      <a:pPr algn="l" fontAlgn="b"/>
                      <a:r>
                        <a:rPr lang="en-US" sz="2000" u="none" strike="noStrike">
                          <a:effectLst/>
                        </a:rPr>
                        <a:t>RMSE</a:t>
                      </a:r>
                      <a:endParaRPr lang="en-US" sz="20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2000" u="none" strike="noStrike" dirty="0">
                          <a:effectLst/>
                        </a:rPr>
                        <a:t>2.45</a:t>
                      </a:r>
                      <a:endParaRPr lang="en-US" sz="2000" b="0" i="0" u="none" strike="noStrike" dirty="0">
                        <a:solidFill>
                          <a:srgbClr val="000000"/>
                        </a:solidFill>
                        <a:effectLst/>
                        <a:latin typeface="Calibri" panose="020F0502020204030204" pitchFamily="34" charset="0"/>
                      </a:endParaRPr>
                    </a:p>
                  </a:txBody>
                  <a:tcPr marL="9525" marR="9525" marT="9525" marB="0" anchor="b"/>
                </a:tc>
              </a:tr>
            </a:tbl>
          </a:graphicData>
        </a:graphic>
      </p:graphicFrame>
      <p:graphicFrame>
        <p:nvGraphicFramePr>
          <p:cNvPr id="106" name="Table 105"/>
          <p:cNvGraphicFramePr>
            <a:graphicFrameLocks noGrp="1"/>
          </p:cNvGraphicFramePr>
          <p:nvPr>
            <p:extLst>
              <p:ext uri="{D42A27DB-BD31-4B8C-83A1-F6EECF244321}">
                <p14:modId xmlns:p14="http://schemas.microsoft.com/office/powerpoint/2010/main" val="3539016247"/>
              </p:ext>
            </p:extLst>
          </p:nvPr>
        </p:nvGraphicFramePr>
        <p:xfrm>
          <a:off x="38582173" y="19708815"/>
          <a:ext cx="3861227" cy="2379562"/>
        </p:xfrm>
        <a:graphic>
          <a:graphicData uri="http://schemas.openxmlformats.org/drawingml/2006/table">
            <a:tbl>
              <a:tblPr firstRow="1" bandRow="1">
                <a:effectLst/>
                <a:tableStyleId>{69C7853C-536D-4A76-A0AE-DD22124D55A5}</a:tableStyleId>
              </a:tblPr>
              <a:tblGrid>
                <a:gridCol w="2130639"/>
                <a:gridCol w="1730588"/>
              </a:tblGrid>
              <a:tr h="371281">
                <a:tc>
                  <a:txBody>
                    <a:bodyPr/>
                    <a:lstStyle/>
                    <a:p>
                      <a:pPr algn="l"/>
                      <a:r>
                        <a:rPr lang="en-US" sz="2000" dirty="0" smtClean="0">
                          <a:solidFill>
                            <a:schemeClr val="tx1"/>
                          </a:solidFill>
                        </a:rPr>
                        <a:t>Parameter</a:t>
                      </a:r>
                      <a:endParaRPr lang="en-US" sz="2000" dirty="0">
                        <a:solidFill>
                          <a:schemeClr val="tx1"/>
                        </a:solidFill>
                      </a:endParaRPr>
                    </a:p>
                  </a:txBody>
                  <a:tcPr>
                    <a:lnB w="12700" cap="flat" cmpd="sng" algn="ctr">
                      <a:solidFill>
                        <a:schemeClr val="tx1"/>
                      </a:solidFill>
                      <a:prstDash val="solid"/>
                      <a:round/>
                      <a:headEnd type="none" w="med" len="med"/>
                      <a:tailEnd type="none" w="med" len="med"/>
                    </a:lnB>
                  </a:tcPr>
                </a:tc>
                <a:tc>
                  <a:txBody>
                    <a:bodyPr/>
                    <a:lstStyle/>
                    <a:p>
                      <a:r>
                        <a:rPr lang="en-US" sz="2000" dirty="0" smtClean="0">
                          <a:solidFill>
                            <a:schemeClr val="tx1"/>
                          </a:solidFill>
                        </a:rPr>
                        <a:t>Contribution</a:t>
                      </a:r>
                      <a:endParaRPr lang="en-US" sz="2000" dirty="0">
                        <a:solidFill>
                          <a:schemeClr val="tx1"/>
                        </a:solidFill>
                      </a:endParaRPr>
                    </a:p>
                  </a:txBody>
                  <a:tcPr>
                    <a:lnB w="12700" cap="flat" cmpd="sng" algn="ctr">
                      <a:solidFill>
                        <a:schemeClr val="tx1"/>
                      </a:solidFill>
                      <a:prstDash val="solid"/>
                      <a:round/>
                      <a:headEnd type="none" w="med" len="med"/>
                      <a:tailEnd type="none" w="med" len="med"/>
                    </a:lnB>
                  </a:tcPr>
                </a:tc>
              </a:tr>
              <a:tr h="255667">
                <a:tc>
                  <a:txBody>
                    <a:bodyPr/>
                    <a:lstStyle/>
                    <a:p>
                      <a:pPr algn="l" fontAlgn="b"/>
                      <a:r>
                        <a:rPr lang="en-US" sz="2000" u="none" strike="noStrike" dirty="0" smtClean="0">
                          <a:effectLst/>
                        </a:rPr>
                        <a:t>  EVI</a:t>
                      </a:r>
                      <a:endParaRPr lang="en-US" sz="2000" b="0" i="0" u="none" strike="noStrike" dirty="0">
                        <a:solidFill>
                          <a:srgbClr val="000000"/>
                        </a:solidFill>
                        <a:effectLst/>
                        <a:latin typeface="Calibri" panose="020F0502020204030204" pitchFamily="34" charset="0"/>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ctr" fontAlgn="b"/>
                      <a:r>
                        <a:rPr lang="en-US" sz="2000" u="none" strike="noStrike" dirty="0" smtClean="0">
                          <a:effectLst/>
                        </a:rPr>
                        <a:t>52%</a:t>
                      </a:r>
                      <a:endParaRPr lang="en-US" sz="2000" b="0" i="0" u="none" strike="noStrike" dirty="0">
                        <a:solidFill>
                          <a:srgbClr val="000000"/>
                        </a:solidFill>
                        <a:effectLst/>
                        <a:latin typeface="Calibri" panose="020F0502020204030204" pitchFamily="34" charset="0"/>
                      </a:endParaRPr>
                    </a:p>
                  </a:txBody>
                  <a:tcPr marL="9525" marR="9525" marT="9525" marB="0" anchor="b">
                    <a:lnT w="12700" cap="flat" cmpd="sng" algn="ctr">
                      <a:solidFill>
                        <a:schemeClr val="tx1"/>
                      </a:solidFill>
                      <a:prstDash val="solid"/>
                      <a:round/>
                      <a:headEnd type="none" w="med" len="med"/>
                      <a:tailEnd type="none" w="med" len="med"/>
                    </a:lnT>
                  </a:tcPr>
                </a:tc>
              </a:tr>
              <a:tr h="255667">
                <a:tc>
                  <a:txBody>
                    <a:bodyPr/>
                    <a:lstStyle/>
                    <a:p>
                      <a:pPr algn="l" fontAlgn="b"/>
                      <a:r>
                        <a:rPr lang="en-US" sz="2000" u="none" strike="noStrike" dirty="0" smtClean="0">
                          <a:effectLst/>
                        </a:rPr>
                        <a:t>  SWIR (1570-1650)</a:t>
                      </a:r>
                      <a:endParaRPr lang="en-US"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n-US" sz="2000" u="none" strike="noStrike" dirty="0" smtClean="0">
                          <a:effectLst/>
                        </a:rPr>
                        <a:t>20%</a:t>
                      </a:r>
                      <a:endParaRPr lang="en-US" sz="2000" b="0" i="0" u="none" strike="noStrike" dirty="0">
                        <a:solidFill>
                          <a:srgbClr val="000000"/>
                        </a:solidFill>
                        <a:effectLst/>
                        <a:latin typeface="Calibri" panose="020F0502020204030204" pitchFamily="34" charset="0"/>
                      </a:endParaRPr>
                    </a:p>
                  </a:txBody>
                  <a:tcPr marL="9525" marR="9525" marT="9525" marB="0" anchor="b"/>
                </a:tc>
              </a:tr>
              <a:tr h="255667">
                <a:tc>
                  <a:txBody>
                    <a:bodyPr/>
                    <a:lstStyle/>
                    <a:p>
                      <a:pPr algn="l" fontAlgn="b"/>
                      <a:r>
                        <a:rPr lang="en-US" sz="2000" u="none" strike="noStrike" dirty="0" smtClean="0">
                          <a:effectLst/>
                        </a:rPr>
                        <a:t>  Blue (450-510)</a:t>
                      </a:r>
                      <a:endParaRPr lang="en-US"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n-US" sz="2000" u="none" strike="noStrike" dirty="0" smtClean="0">
                          <a:effectLst/>
                        </a:rPr>
                        <a:t>15%</a:t>
                      </a:r>
                      <a:endParaRPr lang="en-US" sz="2000" b="0" i="0" u="none" strike="noStrike" dirty="0">
                        <a:solidFill>
                          <a:srgbClr val="000000"/>
                        </a:solidFill>
                        <a:effectLst/>
                        <a:latin typeface="Calibri" panose="020F0502020204030204" pitchFamily="34" charset="0"/>
                      </a:endParaRPr>
                    </a:p>
                  </a:txBody>
                  <a:tcPr marL="9525" marR="9525" marT="9525" marB="0" anchor="b"/>
                </a:tc>
              </a:tr>
              <a:tr h="255667">
                <a:tc>
                  <a:txBody>
                    <a:bodyPr/>
                    <a:lstStyle/>
                    <a:p>
                      <a:pPr algn="l" fontAlgn="b"/>
                      <a:r>
                        <a:rPr lang="en-US" sz="2000" u="none" strike="noStrike" dirty="0" smtClean="0">
                          <a:effectLst/>
                        </a:rPr>
                        <a:t>  NDWI</a:t>
                      </a:r>
                      <a:endParaRPr lang="en-US"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n-US" sz="2000" u="none" strike="noStrike" dirty="0" smtClean="0">
                          <a:effectLst/>
                        </a:rPr>
                        <a:t>12%</a:t>
                      </a:r>
                      <a:endParaRPr lang="en-US" sz="2000" b="0" i="0" u="none" strike="noStrike" dirty="0">
                        <a:solidFill>
                          <a:srgbClr val="000000"/>
                        </a:solidFill>
                        <a:effectLst/>
                        <a:latin typeface="Calibri" panose="020F0502020204030204" pitchFamily="34" charset="0"/>
                      </a:endParaRPr>
                    </a:p>
                  </a:txBody>
                  <a:tcPr marL="9525" marR="9525" marT="9525" marB="0" anchor="b"/>
                </a:tc>
              </a:tr>
              <a:tr h="97372">
                <a:tc>
                  <a:txBody>
                    <a:bodyPr/>
                    <a:lstStyle/>
                    <a:p>
                      <a:pPr algn="l" fontAlgn="b"/>
                      <a:endParaRPr lang="en-US" sz="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endParaRPr lang="en-US" sz="400" b="0" i="0" u="none" strike="noStrike" dirty="0">
                        <a:solidFill>
                          <a:srgbClr val="000000"/>
                        </a:solidFill>
                        <a:effectLst/>
                        <a:latin typeface="Calibri" panose="020F0502020204030204" pitchFamily="34" charset="0"/>
                      </a:endParaRPr>
                    </a:p>
                  </a:txBody>
                  <a:tcPr marL="9525" marR="9525" marT="9525" marB="0" anchor="b"/>
                </a:tc>
              </a:tr>
              <a:tr h="255667">
                <a:tc>
                  <a:txBody>
                    <a:bodyPr/>
                    <a:lstStyle/>
                    <a:p>
                      <a:pPr algn="l" fontAlgn="b"/>
                      <a:r>
                        <a:rPr lang="en-US" sz="2000" u="none" strike="noStrike">
                          <a:effectLst/>
                        </a:rPr>
                        <a:t>RSquare Adj</a:t>
                      </a:r>
                      <a:endParaRPr lang="en-US" sz="20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2000" u="none" strike="noStrike" dirty="0">
                          <a:effectLst/>
                        </a:rPr>
                        <a:t>0.71</a:t>
                      </a:r>
                      <a:endParaRPr lang="en-US" sz="2000" b="0" i="0" u="none" strike="noStrike" dirty="0">
                        <a:solidFill>
                          <a:srgbClr val="000000"/>
                        </a:solidFill>
                        <a:effectLst/>
                        <a:latin typeface="Calibri" panose="020F0502020204030204" pitchFamily="34" charset="0"/>
                      </a:endParaRPr>
                    </a:p>
                  </a:txBody>
                  <a:tcPr marL="9525" marR="9525" marT="9525" marB="0" anchor="b"/>
                </a:tc>
              </a:tr>
              <a:tr h="255667">
                <a:tc>
                  <a:txBody>
                    <a:bodyPr/>
                    <a:lstStyle/>
                    <a:p>
                      <a:pPr algn="l" fontAlgn="b"/>
                      <a:r>
                        <a:rPr lang="en-US" sz="2000" u="none" strike="noStrike">
                          <a:effectLst/>
                        </a:rPr>
                        <a:t>RMSE</a:t>
                      </a:r>
                      <a:endParaRPr lang="en-US" sz="20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2000" u="none" strike="noStrike" dirty="0" smtClean="0">
                          <a:effectLst/>
                        </a:rPr>
                        <a:t>2.22</a:t>
                      </a:r>
                      <a:endParaRPr lang="en-US" sz="2000" b="0" i="0" u="none" strike="noStrike" dirty="0">
                        <a:solidFill>
                          <a:srgbClr val="000000"/>
                        </a:solidFill>
                        <a:effectLst/>
                        <a:latin typeface="Calibri" panose="020F0502020204030204" pitchFamily="34" charset="0"/>
                      </a:endParaRPr>
                    </a:p>
                  </a:txBody>
                  <a:tcPr marL="9525" marR="9525" marT="9525" marB="0" anchor="b"/>
                </a:tc>
              </a:tr>
            </a:tbl>
          </a:graphicData>
        </a:graphic>
      </p:graphicFrame>
      <p:pic>
        <p:nvPicPr>
          <p:cNvPr id="108" name="Picture 107"/>
          <p:cNvPicPr>
            <a:picLocks noChangeAspect="1"/>
          </p:cNvPicPr>
          <p:nvPr/>
        </p:nvPicPr>
        <p:blipFill rotWithShape="1">
          <a:blip r:embed="rId16" cstate="print">
            <a:extLst>
              <a:ext uri="{28A0092B-C50C-407E-A947-70E740481C1C}">
                <a14:useLocalDpi xmlns:a14="http://schemas.microsoft.com/office/drawing/2010/main" val="0"/>
              </a:ext>
            </a:extLst>
          </a:blip>
          <a:srcRect l="12603" t="84710" r="72474" b="9608"/>
          <a:stretch/>
        </p:blipFill>
        <p:spPr>
          <a:xfrm>
            <a:off x="21105933" y="18773784"/>
            <a:ext cx="1981200" cy="533400"/>
          </a:xfrm>
          <a:prstGeom prst="rect">
            <a:avLst/>
          </a:prstGeom>
        </p:spPr>
      </p:pic>
      <p:grpSp>
        <p:nvGrpSpPr>
          <p:cNvPr id="23" name="Group 22"/>
          <p:cNvGrpSpPr/>
          <p:nvPr/>
        </p:nvGrpSpPr>
        <p:grpSpPr>
          <a:xfrm>
            <a:off x="30500808" y="6736324"/>
            <a:ext cx="4621245" cy="3425983"/>
            <a:chOff x="30526528" y="6959643"/>
            <a:chExt cx="4621245" cy="3425983"/>
          </a:xfrm>
        </p:grpSpPr>
        <p:grpSp>
          <p:nvGrpSpPr>
            <p:cNvPr id="7" name="Group 6"/>
            <p:cNvGrpSpPr>
              <a:grpSpLocks noChangeAspect="1"/>
            </p:cNvGrpSpPr>
            <p:nvPr/>
          </p:nvGrpSpPr>
          <p:grpSpPr>
            <a:xfrm>
              <a:off x="30878783" y="6963911"/>
              <a:ext cx="3897032" cy="3200400"/>
              <a:chOff x="15613890" y="24489520"/>
              <a:chExt cx="5871101" cy="4821585"/>
            </a:xfrm>
          </p:grpSpPr>
          <p:pic>
            <p:nvPicPr>
              <p:cNvPr id="5" name="Picture 4"/>
              <p:cNvPicPr>
                <a:picLocks noChangeAspect="1"/>
              </p:cNvPicPr>
              <p:nvPr/>
            </p:nvPicPr>
            <p:blipFill rotWithShape="1">
              <a:blip r:embed="rId21"/>
              <a:srcRect l="834" t="9259" r="57083" b="29300"/>
              <a:stretch/>
            </p:blipFill>
            <p:spPr>
              <a:xfrm>
                <a:off x="15613890" y="24489520"/>
                <a:ext cx="5871101" cy="4821585"/>
              </a:xfrm>
              <a:prstGeom prst="rect">
                <a:avLst/>
              </a:prstGeom>
            </p:spPr>
          </p:pic>
          <p:sp>
            <p:nvSpPr>
              <p:cNvPr id="94" name="TextBox 93"/>
              <p:cNvSpPr txBox="1"/>
              <p:nvPr/>
            </p:nvSpPr>
            <p:spPr>
              <a:xfrm>
                <a:off x="16221763" y="24516852"/>
                <a:ext cx="2494863" cy="1251944"/>
              </a:xfrm>
              <a:prstGeom prst="rect">
                <a:avLst/>
              </a:prstGeom>
              <a:noFill/>
            </p:spPr>
            <p:txBody>
              <a:bodyPr wrap="square" rtlCol="0">
                <a:spAutoFit/>
              </a:bodyPr>
              <a:lstStyle/>
              <a:p>
                <a:r>
                  <a:rPr lang="en-US" dirty="0" smtClean="0"/>
                  <a:t>R</a:t>
                </a:r>
                <a:r>
                  <a:rPr lang="en-US" baseline="30000" dirty="0" smtClean="0"/>
                  <a:t>2</a:t>
                </a:r>
                <a:r>
                  <a:rPr lang="en-US" dirty="0" smtClean="0"/>
                  <a:t> = 0.83</a:t>
                </a:r>
              </a:p>
              <a:p>
                <a:r>
                  <a:rPr lang="en-US" dirty="0" smtClean="0"/>
                  <a:t>RMSE = 1.7</a:t>
                </a:r>
              </a:p>
            </p:txBody>
          </p:sp>
        </p:grpSp>
        <p:sp>
          <p:nvSpPr>
            <p:cNvPr id="21" name="TextBox 20"/>
            <p:cNvSpPr txBox="1"/>
            <p:nvPr/>
          </p:nvSpPr>
          <p:spPr>
            <a:xfrm>
              <a:off x="30899204" y="9923961"/>
              <a:ext cx="4248569" cy="461665"/>
            </a:xfrm>
            <a:prstGeom prst="rect">
              <a:avLst/>
            </a:prstGeom>
            <a:solidFill>
              <a:schemeClr val="bg1"/>
            </a:solidFill>
          </p:spPr>
          <p:txBody>
            <a:bodyPr wrap="square" rtlCol="0">
              <a:spAutoFit/>
            </a:bodyPr>
            <a:lstStyle/>
            <a:p>
              <a:r>
                <a:rPr lang="en-US" dirty="0" smtClean="0"/>
                <a:t>Half Hourly NEE (g C/m</a:t>
              </a:r>
              <a:r>
                <a:rPr lang="en-US" baseline="30000" dirty="0" smtClean="0"/>
                <a:t>2</a:t>
              </a:r>
              <a:r>
                <a:rPr lang="en-US" dirty="0" smtClean="0"/>
                <a:t>/30 min)</a:t>
              </a:r>
              <a:endParaRPr lang="en-US" dirty="0"/>
            </a:p>
          </p:txBody>
        </p:sp>
        <p:sp>
          <p:nvSpPr>
            <p:cNvPr id="22" name="TextBox 21"/>
            <p:cNvSpPr txBox="1"/>
            <p:nvPr/>
          </p:nvSpPr>
          <p:spPr>
            <a:xfrm>
              <a:off x="30526528" y="6959643"/>
              <a:ext cx="553998" cy="3018244"/>
            </a:xfrm>
            <a:prstGeom prst="rect">
              <a:avLst/>
            </a:prstGeom>
            <a:solidFill>
              <a:schemeClr val="bg1"/>
            </a:solidFill>
          </p:spPr>
          <p:txBody>
            <a:bodyPr vert="vert270" wrap="square" rtlCol="0">
              <a:spAutoFit/>
            </a:bodyPr>
            <a:lstStyle/>
            <a:p>
              <a:r>
                <a:rPr lang="en-US" dirty="0" smtClean="0"/>
                <a:t>Daily NEE (g C/m</a:t>
              </a:r>
              <a:r>
                <a:rPr lang="en-US" baseline="30000" dirty="0" smtClean="0"/>
                <a:t>2</a:t>
              </a:r>
              <a:r>
                <a:rPr lang="en-US" dirty="0" smtClean="0"/>
                <a:t>/day)</a:t>
              </a:r>
              <a:endParaRPr lang="en-US" dirty="0"/>
            </a:p>
          </p:txBody>
        </p:sp>
      </p:grpSp>
      <p:sp>
        <p:nvSpPr>
          <p:cNvPr id="25" name="TextBox 24"/>
          <p:cNvSpPr txBox="1"/>
          <p:nvPr/>
        </p:nvSpPr>
        <p:spPr>
          <a:xfrm>
            <a:off x="30812488" y="5936939"/>
            <a:ext cx="3948347" cy="830997"/>
          </a:xfrm>
          <a:prstGeom prst="rect">
            <a:avLst/>
          </a:prstGeom>
          <a:noFill/>
        </p:spPr>
        <p:txBody>
          <a:bodyPr wrap="square" rtlCol="0">
            <a:spAutoFit/>
          </a:bodyPr>
          <a:lstStyle/>
          <a:p>
            <a:r>
              <a:rPr lang="en-US" sz="4800" dirty="0" smtClean="0"/>
              <a:t>Eddy Flux Data</a:t>
            </a:r>
            <a:endParaRPr lang="en-US" sz="4800" dirty="0"/>
          </a:p>
        </p:txBody>
      </p:sp>
      <p:sp>
        <p:nvSpPr>
          <p:cNvPr id="119" name="TextBox 118"/>
          <p:cNvSpPr txBox="1"/>
          <p:nvPr/>
        </p:nvSpPr>
        <p:spPr>
          <a:xfrm>
            <a:off x="37096789" y="5929218"/>
            <a:ext cx="5407724" cy="830997"/>
          </a:xfrm>
          <a:prstGeom prst="rect">
            <a:avLst/>
          </a:prstGeom>
          <a:noFill/>
        </p:spPr>
        <p:txBody>
          <a:bodyPr wrap="square" rtlCol="0">
            <a:spAutoFit/>
          </a:bodyPr>
          <a:lstStyle/>
          <a:p>
            <a:r>
              <a:rPr lang="en-US" sz="4800" dirty="0" smtClean="0"/>
              <a:t>Modeling Results</a:t>
            </a:r>
            <a:endParaRPr lang="en-US" sz="4800" dirty="0"/>
          </a:p>
        </p:txBody>
      </p:sp>
      <p:sp>
        <p:nvSpPr>
          <p:cNvPr id="28" name="TextBox 27"/>
          <p:cNvSpPr txBox="1"/>
          <p:nvPr/>
        </p:nvSpPr>
        <p:spPr>
          <a:xfrm>
            <a:off x="30588058" y="10545374"/>
            <a:ext cx="6227856" cy="3631763"/>
          </a:xfrm>
          <a:prstGeom prst="rect">
            <a:avLst/>
          </a:prstGeom>
          <a:noFill/>
        </p:spPr>
        <p:txBody>
          <a:bodyPr wrap="square" rtlCol="0">
            <a:spAutoFit/>
          </a:bodyPr>
          <a:lstStyle/>
          <a:p>
            <a:r>
              <a:rPr lang="en-US" sz="1800" b="1" dirty="0" smtClean="0"/>
              <a:t>Figure </a:t>
            </a:r>
            <a:r>
              <a:rPr lang="en-US" sz="1800" dirty="0" smtClean="0"/>
              <a:t>(above): Temporal correlation </a:t>
            </a:r>
            <a:r>
              <a:rPr lang="en-US" sz="1800" dirty="0" smtClean="0"/>
              <a:t>between half-hourly </a:t>
            </a:r>
            <a:r>
              <a:rPr lang="en-US" sz="1800" dirty="0" smtClean="0"/>
              <a:t>(10:30-13:30) and daily eddy flux estimates of NEE.  Correlations between daily and monthly estimates (not shown) </a:t>
            </a:r>
            <a:r>
              <a:rPr lang="en-US" sz="1800" dirty="0" smtClean="0"/>
              <a:t>are also robust (</a:t>
            </a:r>
            <a:r>
              <a:rPr lang="en-US" sz="1800" dirty="0" smtClean="0"/>
              <a:t>r</a:t>
            </a:r>
            <a:r>
              <a:rPr lang="en-US" sz="1800" baseline="30000" dirty="0" smtClean="0"/>
              <a:t>2</a:t>
            </a:r>
            <a:r>
              <a:rPr lang="en-US" sz="1800" dirty="0" smtClean="0"/>
              <a:t> = 0.75, RMSE = 54.0).</a:t>
            </a:r>
          </a:p>
          <a:p>
            <a:endParaRPr lang="en-US" sz="1400" dirty="0"/>
          </a:p>
          <a:p>
            <a:r>
              <a:rPr lang="en-US" sz="1800" b="1" dirty="0" smtClean="0"/>
              <a:t>Fig and Table (right): </a:t>
            </a:r>
            <a:r>
              <a:rPr lang="en-US" sz="1800" dirty="0" smtClean="0"/>
              <a:t>Results of stepwise multiple regression modeling using </a:t>
            </a:r>
            <a:r>
              <a:rPr lang="en-US" sz="1800" dirty="0" smtClean="0"/>
              <a:t>reflectance, </a:t>
            </a:r>
            <a:r>
              <a:rPr lang="en-US" sz="1800" dirty="0" smtClean="0"/>
              <a:t>thermal bands and </a:t>
            </a:r>
            <a:r>
              <a:rPr lang="en-US" sz="1800" dirty="0" smtClean="0"/>
              <a:t>LST and vegetation </a:t>
            </a:r>
            <a:r>
              <a:rPr lang="en-US" sz="1800" dirty="0" smtClean="0"/>
              <a:t>indices </a:t>
            </a:r>
            <a:r>
              <a:rPr lang="en-US" sz="1800" dirty="0" smtClean="0"/>
              <a:t>derived from Landsat 8 to </a:t>
            </a:r>
            <a:r>
              <a:rPr lang="en-US" sz="1800" dirty="0" smtClean="0"/>
              <a:t>estimate NEE data aggregated at different temporal scales.  </a:t>
            </a:r>
            <a:r>
              <a:rPr lang="en-US" sz="1800" dirty="0" smtClean="0"/>
              <a:t>This figure </a:t>
            </a:r>
            <a:r>
              <a:rPr lang="en-US" sz="1800" dirty="0" smtClean="0"/>
              <a:t>shows the importance of the 4 parameters chosen to explain NEE at different temporal scales. Temporal scale did not affect parameter </a:t>
            </a:r>
            <a:r>
              <a:rPr lang="en-US" sz="1800" dirty="0" smtClean="0"/>
              <a:t>selection, </a:t>
            </a:r>
            <a:r>
              <a:rPr lang="en-US" sz="1800" dirty="0" smtClean="0"/>
              <a:t>but influenced the importance of each parameter and overall model fit (Table).   </a:t>
            </a:r>
            <a:endParaRPr lang="en-US" sz="1800" dirty="0"/>
          </a:p>
        </p:txBody>
      </p:sp>
      <p:pic>
        <p:nvPicPr>
          <p:cNvPr id="29" name="Picture 28"/>
          <p:cNvPicPr>
            <a:picLocks noChangeAspect="1"/>
          </p:cNvPicPr>
          <p:nvPr/>
        </p:nvPicPr>
        <p:blipFill>
          <a:blip r:embed="rId22"/>
          <a:stretch>
            <a:fillRect/>
          </a:stretch>
        </p:blipFill>
        <p:spPr>
          <a:xfrm>
            <a:off x="15480508" y="25890860"/>
            <a:ext cx="6203146" cy="3781641"/>
          </a:xfrm>
          <a:prstGeom prst="rect">
            <a:avLst/>
          </a:prstGeom>
        </p:spPr>
      </p:pic>
      <p:sp>
        <p:nvSpPr>
          <p:cNvPr id="2242" name="TextBox 2241"/>
          <p:cNvSpPr txBox="1"/>
          <p:nvPr/>
        </p:nvSpPr>
        <p:spPr>
          <a:xfrm>
            <a:off x="30627750" y="28320601"/>
            <a:ext cx="12082294" cy="3416320"/>
          </a:xfrm>
          <a:prstGeom prst="rect">
            <a:avLst/>
          </a:prstGeom>
          <a:noFill/>
        </p:spPr>
        <p:txBody>
          <a:bodyPr wrap="square" rtlCol="0">
            <a:spAutoFit/>
          </a:bodyPr>
          <a:lstStyle/>
          <a:p>
            <a:r>
              <a:rPr lang="en-US" dirty="0" smtClean="0"/>
              <a:t>Future work will:</a:t>
            </a:r>
          </a:p>
          <a:p>
            <a:r>
              <a:rPr lang="en-US" dirty="0" smtClean="0"/>
              <a:t>1) Investigate the ability of the limited number of MODIS products available at 250 meter resolution to upscale field measured NEE</a:t>
            </a:r>
          </a:p>
          <a:p>
            <a:r>
              <a:rPr lang="en-US" dirty="0" smtClean="0"/>
              <a:t>2) Investigate a hybrid remote sensing data </a:t>
            </a:r>
            <a:r>
              <a:rPr lang="en-US" dirty="0" smtClean="0"/>
              <a:t>layer approach </a:t>
            </a:r>
            <a:r>
              <a:rPr lang="en-US" dirty="0" smtClean="0"/>
              <a:t>that </a:t>
            </a:r>
            <a:r>
              <a:rPr lang="en-US" dirty="0" smtClean="0"/>
              <a:t>blends </a:t>
            </a:r>
            <a:r>
              <a:rPr lang="en-US" dirty="0" smtClean="0"/>
              <a:t>Landsat and MODIS data. </a:t>
            </a:r>
          </a:p>
          <a:p>
            <a:r>
              <a:rPr lang="en-US" dirty="0" smtClean="0"/>
              <a:t>3) Include additional forested eddy flux sites in New England (</a:t>
            </a:r>
            <a:r>
              <a:rPr lang="en-US" dirty="0"/>
              <a:t>Bartlett, Harvard, Howland, Hubbard Brook) </a:t>
            </a:r>
            <a:endParaRPr lang="en-US" dirty="0" smtClean="0"/>
          </a:p>
          <a:p>
            <a:r>
              <a:rPr lang="en-US" dirty="0" smtClean="0"/>
              <a:t>4) Include latent and sensible heat fluxes</a:t>
            </a:r>
          </a:p>
          <a:p>
            <a:r>
              <a:rPr lang="en-US" dirty="0" smtClean="0"/>
              <a:t>5) Compare regional estimates of carbon and energy fluxes from </a:t>
            </a:r>
            <a:r>
              <a:rPr lang="en-US" smtClean="0"/>
              <a:t>remote </a:t>
            </a:r>
            <a:r>
              <a:rPr lang="en-US" smtClean="0"/>
              <a:t>sensing-based </a:t>
            </a:r>
            <a:r>
              <a:rPr lang="en-US" dirty="0" smtClean="0"/>
              <a:t>upscaling techniques to results from process-based ecosystem models (e.g. CLM, </a:t>
            </a:r>
            <a:r>
              <a:rPr lang="en-US" dirty="0" err="1" smtClean="0"/>
              <a:t>PnET</a:t>
            </a:r>
            <a:r>
              <a:rPr lang="en-US" dirty="0" smtClean="0"/>
              <a:t>) </a:t>
            </a:r>
          </a:p>
        </p:txBody>
      </p:sp>
      <p:sp>
        <p:nvSpPr>
          <p:cNvPr id="2060" name="TextBox 2059"/>
          <p:cNvSpPr txBox="1"/>
          <p:nvPr/>
        </p:nvSpPr>
        <p:spPr>
          <a:xfrm>
            <a:off x="30627750" y="25887382"/>
            <a:ext cx="12149382" cy="2308324"/>
          </a:xfrm>
          <a:prstGeom prst="rect">
            <a:avLst/>
          </a:prstGeom>
          <a:noFill/>
        </p:spPr>
        <p:txBody>
          <a:bodyPr wrap="square" rtlCol="0">
            <a:spAutoFit/>
          </a:bodyPr>
          <a:lstStyle/>
          <a:p>
            <a:r>
              <a:rPr lang="en-US" dirty="0" smtClean="0"/>
              <a:t>Initial results highlight the temporal and spatial tradeoffs that exist when using remote sensing data layers to upscale field estimates of net carbon fluxes from eddy covariance sites.  Tradeoffs may also exist between the number of </a:t>
            </a:r>
            <a:r>
              <a:rPr lang="en-US" dirty="0" smtClean="0"/>
              <a:t>remote sensing data layers </a:t>
            </a:r>
            <a:r>
              <a:rPr lang="en-US" dirty="0" smtClean="0"/>
              <a:t>included in predictive models </a:t>
            </a:r>
            <a:r>
              <a:rPr lang="en-US" dirty="0" smtClean="0"/>
              <a:t>(</a:t>
            </a:r>
            <a:r>
              <a:rPr lang="en-US" dirty="0" smtClean="0"/>
              <a:t>e.g. data layers available at different temporal and spatial </a:t>
            </a:r>
            <a:r>
              <a:rPr lang="en-US" dirty="0" smtClean="0"/>
              <a:t>resolution</a:t>
            </a:r>
            <a:r>
              <a:rPr lang="en-US" dirty="0" smtClean="0"/>
              <a:t>) and the generality of predictive models (stronger predictive models were generated for snow covered, minimally vegetated sites when bands </a:t>
            </a:r>
            <a:r>
              <a:rPr lang="en-US" dirty="0" smtClean="0"/>
              <a:t>with </a:t>
            </a:r>
            <a:r>
              <a:rPr lang="en-US" dirty="0" smtClean="0"/>
              <a:t>coarser resolution were used). </a:t>
            </a:r>
          </a:p>
        </p:txBody>
      </p:sp>
      <p:pic>
        <p:nvPicPr>
          <p:cNvPr id="2062" name="Picture 2061"/>
          <p:cNvPicPr>
            <a:picLocks noChangeAspect="1"/>
          </p:cNvPicPr>
          <p:nvPr/>
        </p:nvPicPr>
        <p:blipFill>
          <a:blip r:embed="rId23"/>
          <a:stretch>
            <a:fillRect/>
          </a:stretch>
        </p:blipFill>
        <p:spPr>
          <a:xfrm>
            <a:off x="21834495" y="25890860"/>
            <a:ext cx="7348308" cy="4036171"/>
          </a:xfrm>
          <a:prstGeom prst="rect">
            <a:avLst/>
          </a:prstGeom>
        </p:spPr>
      </p:pic>
      <p:sp>
        <p:nvSpPr>
          <p:cNvPr id="2063" name="TextBox 2062"/>
          <p:cNvSpPr txBox="1"/>
          <p:nvPr/>
        </p:nvSpPr>
        <p:spPr>
          <a:xfrm>
            <a:off x="15779482" y="12628035"/>
            <a:ext cx="13239319" cy="1477328"/>
          </a:xfrm>
          <a:prstGeom prst="rect">
            <a:avLst/>
          </a:prstGeom>
          <a:noFill/>
        </p:spPr>
        <p:txBody>
          <a:bodyPr wrap="square" rtlCol="0">
            <a:spAutoFit/>
          </a:bodyPr>
          <a:lstStyle/>
          <a:p>
            <a:r>
              <a:rPr lang="en-US" sz="1800" dirty="0" smtClean="0"/>
              <a:t>Land cover maps of New Hampshire developed from Landsat (left; </a:t>
            </a:r>
            <a:r>
              <a:rPr lang="en-US" sz="1800" dirty="0" smtClean="0"/>
              <a:t>NH GRANIT www.granit.unh.edu) </a:t>
            </a:r>
            <a:r>
              <a:rPr lang="en-US" sz="1800" dirty="0" smtClean="0"/>
              <a:t>and MODIS (right; MCD12Q1</a:t>
            </a:r>
            <a:r>
              <a:rPr lang="en-US" sz="1800" dirty="0"/>
              <a:t>) showing </a:t>
            </a:r>
            <a:r>
              <a:rPr lang="en-US" sz="1800" dirty="0" smtClean="0"/>
              <a:t>the influence of spatial resolution (30m vs. 500m). 12 x 12  km study </a:t>
            </a:r>
            <a:r>
              <a:rPr lang="en-US" sz="1800" dirty="0"/>
              <a:t>area </a:t>
            </a:r>
            <a:r>
              <a:rPr lang="en-US" sz="1800" dirty="0" smtClean="0"/>
              <a:t>in southern NH outlined as a black </a:t>
            </a:r>
            <a:r>
              <a:rPr lang="en-US" sz="1800" dirty="0"/>
              <a:t>square</a:t>
            </a:r>
            <a:r>
              <a:rPr lang="en-US" sz="1800" dirty="0" smtClean="0"/>
              <a:t>.  Bar graph (right)  shows the difference in the proportion of </a:t>
            </a:r>
            <a:r>
              <a:rPr lang="en-US" sz="1800" dirty="0" smtClean="0"/>
              <a:t>land </a:t>
            </a:r>
            <a:r>
              <a:rPr lang="en-US" sz="1800" dirty="0" smtClean="0"/>
              <a:t>cover types using </a:t>
            </a:r>
            <a:r>
              <a:rPr lang="en-US" sz="1800" dirty="0" smtClean="0"/>
              <a:t>Landsat- </a:t>
            </a:r>
            <a:r>
              <a:rPr lang="en-US" sz="1800" dirty="0" smtClean="0"/>
              <a:t>and </a:t>
            </a:r>
            <a:r>
              <a:rPr lang="en-US" sz="1800" dirty="0" smtClean="0"/>
              <a:t>MODIS-derived </a:t>
            </a:r>
            <a:r>
              <a:rPr lang="en-US" sz="1800" dirty="0" smtClean="0"/>
              <a:t>land cover maps for the state as well as for the study </a:t>
            </a:r>
            <a:r>
              <a:rPr lang="en-US" sz="1800" dirty="0" smtClean="0"/>
              <a:t>area (see panel below).  </a:t>
            </a:r>
            <a:r>
              <a:rPr lang="en-US" sz="1800" dirty="0" smtClean="0"/>
              <a:t>The proportion of the state and study area classified as forest is 15-20% higher when using 500m </a:t>
            </a:r>
            <a:r>
              <a:rPr lang="en-US" sz="1800" dirty="0" smtClean="0"/>
              <a:t>vs. </a:t>
            </a:r>
            <a:r>
              <a:rPr lang="en-US" sz="1800" dirty="0" smtClean="0"/>
              <a:t>30 m spatial resolution, while </a:t>
            </a:r>
            <a:r>
              <a:rPr lang="en-US" sz="1800" dirty="0" smtClean="0"/>
              <a:t>a smaller </a:t>
            </a:r>
            <a:r>
              <a:rPr lang="en-US" sz="1800" dirty="0" smtClean="0"/>
              <a:t>fraction of land </a:t>
            </a:r>
            <a:r>
              <a:rPr lang="en-US" sz="1800" dirty="0" smtClean="0"/>
              <a:t>is classified </a:t>
            </a:r>
            <a:r>
              <a:rPr lang="en-US" sz="1800" dirty="0" smtClean="0"/>
              <a:t>as water and cleared/non-vegetated </a:t>
            </a:r>
            <a:r>
              <a:rPr lang="en-US" sz="1800" dirty="0" smtClean="0"/>
              <a:t>surfaces.</a:t>
            </a:r>
            <a:endParaRPr lang="en-US" sz="1800" dirty="0"/>
          </a:p>
        </p:txBody>
      </p:sp>
      <p:sp>
        <p:nvSpPr>
          <p:cNvPr id="2" name="TextBox 1"/>
          <p:cNvSpPr txBox="1"/>
          <p:nvPr/>
        </p:nvSpPr>
        <p:spPr>
          <a:xfrm>
            <a:off x="826272" y="30552097"/>
            <a:ext cx="13019357" cy="923330"/>
          </a:xfrm>
          <a:prstGeom prst="rect">
            <a:avLst/>
          </a:prstGeom>
          <a:noFill/>
        </p:spPr>
        <p:txBody>
          <a:bodyPr wrap="square" rtlCol="0">
            <a:spAutoFit/>
          </a:bodyPr>
          <a:lstStyle/>
          <a:p>
            <a:r>
              <a:rPr lang="en-US" sz="1800" dirty="0" smtClean="0"/>
              <a:t>Photographs of the 4 sites that are part of the eddy covariance cluster in southern New Hampshire.  The sites span 4 land cover types and include a mixed forest, a managed hayfield, a managed cornfield, and a parking lot (impervious surface).  At the 3 vegetated sites </a:t>
            </a:r>
            <a:r>
              <a:rPr lang="en-US" sz="1800" dirty="0" err="1" smtClean="0"/>
              <a:t>landcover</a:t>
            </a:r>
            <a:r>
              <a:rPr lang="en-US" sz="1800" dirty="0" smtClean="0"/>
              <a:t> is homogeneous for at least 300 meters in the dominant wind direction from the tower.  </a:t>
            </a:r>
            <a:endParaRPr lang="en-US" sz="1800" dirty="0"/>
          </a:p>
        </p:txBody>
      </p:sp>
      <p:sp>
        <p:nvSpPr>
          <p:cNvPr id="112" name="TextBox 111"/>
          <p:cNvSpPr txBox="1"/>
          <p:nvPr/>
        </p:nvSpPr>
        <p:spPr>
          <a:xfrm>
            <a:off x="15715502" y="21351586"/>
            <a:ext cx="13239319" cy="1477328"/>
          </a:xfrm>
          <a:prstGeom prst="rect">
            <a:avLst/>
          </a:prstGeom>
          <a:noFill/>
        </p:spPr>
        <p:txBody>
          <a:bodyPr wrap="square" rtlCol="0">
            <a:spAutoFit/>
          </a:bodyPr>
          <a:lstStyle/>
          <a:p>
            <a:r>
              <a:rPr lang="en-US" sz="1800" dirty="0" smtClean="0"/>
              <a:t>Land cover </a:t>
            </a:r>
            <a:r>
              <a:rPr lang="en-US" sz="1800" dirty="0" smtClean="0"/>
              <a:t>maps (as described in the panel above) </a:t>
            </a:r>
            <a:r>
              <a:rPr lang="en-US" sz="1800" dirty="0" smtClean="0"/>
              <a:t>of the  </a:t>
            </a:r>
            <a:r>
              <a:rPr lang="en-US" sz="1800" dirty="0"/>
              <a:t>12 x 12  km study area in southern NH </a:t>
            </a:r>
            <a:r>
              <a:rPr lang="en-US" sz="1800" dirty="0" smtClean="0"/>
              <a:t>within which the flux tower cluster is located.  </a:t>
            </a:r>
            <a:r>
              <a:rPr lang="en-US" sz="1800" dirty="0" smtClean="0"/>
              <a:t>Bar graph (above) shows the difference in the proportion of different land cover types using </a:t>
            </a:r>
            <a:r>
              <a:rPr lang="en-US" sz="1800" dirty="0" smtClean="0"/>
              <a:t>Landsat- </a:t>
            </a:r>
            <a:r>
              <a:rPr lang="en-US" sz="1800" dirty="0" smtClean="0"/>
              <a:t>and </a:t>
            </a:r>
            <a:r>
              <a:rPr lang="en-US" sz="1800" dirty="0" smtClean="0"/>
              <a:t>MODIS-derived </a:t>
            </a:r>
            <a:r>
              <a:rPr lang="en-US" sz="1800" dirty="0" smtClean="0"/>
              <a:t>land cover maps for the state as well as for the study area.  </a:t>
            </a:r>
            <a:r>
              <a:rPr lang="en-US" sz="1800" dirty="0" smtClean="0"/>
              <a:t>This example demonstrates the influence of spatial resolution on land cover classification, and in particular, the differences in proportions of the study area classified as forest vs. water and cleared/non-vegetated surfaces. (The </a:t>
            </a:r>
            <a:r>
              <a:rPr lang="en-US" sz="1800" dirty="0" smtClean="0"/>
              <a:t>large body of water in the lower right of the map is part the Great Bay Estuary</a:t>
            </a:r>
            <a:r>
              <a:rPr lang="en-US" sz="1800" dirty="0" smtClean="0"/>
              <a:t>.)</a:t>
            </a:r>
            <a:endParaRPr lang="en-US" sz="1800" dirty="0"/>
          </a:p>
        </p:txBody>
      </p:sp>
      <p:sp>
        <p:nvSpPr>
          <p:cNvPr id="113" name="TextBox 112"/>
          <p:cNvSpPr txBox="1"/>
          <p:nvPr/>
        </p:nvSpPr>
        <p:spPr>
          <a:xfrm>
            <a:off x="15683604" y="30067198"/>
            <a:ext cx="13047562" cy="1754326"/>
          </a:xfrm>
          <a:prstGeom prst="rect">
            <a:avLst/>
          </a:prstGeom>
          <a:noFill/>
        </p:spPr>
        <p:txBody>
          <a:bodyPr wrap="square" rtlCol="0">
            <a:spAutoFit/>
          </a:bodyPr>
          <a:lstStyle/>
          <a:p>
            <a:r>
              <a:rPr lang="en-US" sz="1800" dirty="0" err="1" smtClean="0"/>
              <a:t>Correlogram</a:t>
            </a:r>
            <a:r>
              <a:rPr lang="en-US" sz="1800" dirty="0" smtClean="0"/>
              <a:t> (left) </a:t>
            </a:r>
            <a:r>
              <a:rPr lang="en-US" sz="1800" dirty="0" smtClean="0"/>
              <a:t>demonstrating</a:t>
            </a:r>
            <a:r>
              <a:rPr lang="en-US" sz="1800" dirty="0" smtClean="0"/>
              <a:t> spatial </a:t>
            </a:r>
            <a:r>
              <a:rPr lang="en-US" sz="1800" dirty="0" smtClean="0"/>
              <a:t>correlation in the Enhanced Vegetation Index (EVI) data product from Landsat.  EVI is shown because it is often strongly correlated to carbon fluxes.  Lower values of the correlation statistic indicate </a:t>
            </a:r>
            <a:r>
              <a:rPr lang="en-US" sz="1800" dirty="0" smtClean="0"/>
              <a:t>relatively </a:t>
            </a:r>
            <a:r>
              <a:rPr lang="en-US" sz="1800" dirty="0" smtClean="0"/>
              <a:t>higher homogeneity among neighboring pixels.  At 250m, 500m, and 1 km spatial resolution much of the homogeneity among neighboring pixels is </a:t>
            </a:r>
            <a:r>
              <a:rPr lang="en-US" sz="1800" dirty="0" smtClean="0"/>
              <a:t>lost, </a:t>
            </a:r>
            <a:r>
              <a:rPr lang="en-US" sz="1800" dirty="0" smtClean="0"/>
              <a:t>indicating that at </a:t>
            </a:r>
            <a:r>
              <a:rPr lang="en-US" sz="1800" dirty="0" smtClean="0"/>
              <a:t>coarse spatial resolution, </a:t>
            </a:r>
            <a:r>
              <a:rPr lang="en-US" sz="1800" dirty="0" smtClean="0"/>
              <a:t>pixels would </a:t>
            </a:r>
            <a:r>
              <a:rPr lang="en-US" sz="1800" dirty="0" smtClean="0"/>
              <a:t>include a </a:t>
            </a:r>
            <a:r>
              <a:rPr lang="en-US" sz="1800" dirty="0" smtClean="0"/>
              <a:t>heterogeneous mix of </a:t>
            </a:r>
            <a:r>
              <a:rPr lang="en-US" sz="1800" dirty="0" smtClean="0"/>
              <a:t>land cover and EVI values. </a:t>
            </a:r>
          </a:p>
          <a:p>
            <a:r>
              <a:rPr lang="en-US" sz="1800" dirty="0" smtClean="0"/>
              <a:t>Time </a:t>
            </a:r>
            <a:r>
              <a:rPr lang="en-US" sz="1800" dirty="0" smtClean="0"/>
              <a:t>series </a:t>
            </a:r>
            <a:r>
              <a:rPr lang="en-US" sz="1800" dirty="0" smtClean="0"/>
              <a:t>(right) of </a:t>
            </a:r>
            <a:r>
              <a:rPr lang="en-US" sz="1800" dirty="0" smtClean="0"/>
              <a:t>daily net ecosystem exchange (NEE) for the four flux tower sites clustered in the southern New Hampshire. Note the differences in temporal patterns of net carbon exchange for the 3 vegetated sites . </a:t>
            </a:r>
            <a:endParaRPr lang="en-US" sz="1800" dirty="0"/>
          </a:p>
        </p:txBody>
      </p:sp>
      <p:grpSp>
        <p:nvGrpSpPr>
          <p:cNvPr id="10" name="Group 9"/>
          <p:cNvGrpSpPr/>
          <p:nvPr/>
        </p:nvGrpSpPr>
        <p:grpSpPr>
          <a:xfrm>
            <a:off x="22844125" y="24845606"/>
            <a:ext cx="6074197" cy="881036"/>
            <a:chOff x="22453987" y="29192678"/>
            <a:chExt cx="6074197" cy="881036"/>
          </a:xfrm>
        </p:grpSpPr>
        <p:sp>
          <p:nvSpPr>
            <p:cNvPr id="3" name="Rectangle 2"/>
            <p:cNvSpPr/>
            <p:nvPr/>
          </p:nvSpPr>
          <p:spPr>
            <a:xfrm>
              <a:off x="25407532" y="29413332"/>
              <a:ext cx="523487" cy="76200"/>
            </a:xfrm>
            <a:prstGeom prst="rect">
              <a:avLst/>
            </a:prstGeom>
            <a:solidFill>
              <a:srgbClr val="406FDF"/>
            </a:solidFill>
            <a:ln>
              <a:solidFill>
                <a:srgbClr val="406FD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114"/>
            <p:cNvSpPr/>
            <p:nvPr/>
          </p:nvSpPr>
          <p:spPr>
            <a:xfrm>
              <a:off x="22453988" y="29417928"/>
              <a:ext cx="523487" cy="76200"/>
            </a:xfrm>
            <a:prstGeom prst="rect">
              <a:avLst/>
            </a:prstGeom>
            <a:solidFill>
              <a:srgbClr val="D54857"/>
            </a:solidFill>
            <a:ln>
              <a:solidFill>
                <a:srgbClr val="D548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Rectangle 120"/>
            <p:cNvSpPr/>
            <p:nvPr/>
          </p:nvSpPr>
          <p:spPr>
            <a:xfrm>
              <a:off x="25407531" y="29806514"/>
              <a:ext cx="523487" cy="76200"/>
            </a:xfrm>
            <a:prstGeom prst="rect">
              <a:avLst/>
            </a:prstGeom>
            <a:solidFill>
              <a:srgbClr val="CF7926"/>
            </a:solidFill>
            <a:ln>
              <a:solidFill>
                <a:srgbClr val="CF79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Rectangle 123"/>
            <p:cNvSpPr/>
            <p:nvPr/>
          </p:nvSpPr>
          <p:spPr>
            <a:xfrm>
              <a:off x="22453987" y="29803897"/>
              <a:ext cx="523487" cy="76200"/>
            </a:xfrm>
            <a:prstGeom prst="rect">
              <a:avLst/>
            </a:prstGeom>
            <a:solidFill>
              <a:srgbClr val="39B143"/>
            </a:solidFill>
            <a:ln>
              <a:solidFill>
                <a:srgbClr val="39B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3043245" y="29192678"/>
              <a:ext cx="1782762" cy="461665"/>
            </a:xfrm>
            <a:prstGeom prst="rect">
              <a:avLst/>
            </a:prstGeom>
            <a:noFill/>
          </p:spPr>
          <p:txBody>
            <a:bodyPr wrap="square" rtlCol="0">
              <a:spAutoFit/>
            </a:bodyPr>
            <a:lstStyle/>
            <a:p>
              <a:r>
                <a:rPr lang="en-US" dirty="0" smtClean="0"/>
                <a:t>KF Hayfield</a:t>
              </a:r>
              <a:endParaRPr lang="en-US" dirty="0"/>
            </a:p>
          </p:txBody>
        </p:sp>
        <p:sp>
          <p:nvSpPr>
            <p:cNvPr id="125" name="TextBox 124"/>
            <p:cNvSpPr txBox="1"/>
            <p:nvPr/>
          </p:nvSpPr>
          <p:spPr>
            <a:xfrm>
              <a:off x="26008528" y="29612049"/>
              <a:ext cx="2519656" cy="461665"/>
            </a:xfrm>
            <a:prstGeom prst="rect">
              <a:avLst/>
            </a:prstGeom>
            <a:noFill/>
          </p:spPr>
          <p:txBody>
            <a:bodyPr wrap="square" rtlCol="0">
              <a:spAutoFit/>
            </a:bodyPr>
            <a:lstStyle/>
            <a:p>
              <a:r>
                <a:rPr lang="en-US" dirty="0" smtClean="0"/>
                <a:t>WE Parking Lot</a:t>
              </a:r>
              <a:endParaRPr lang="en-US" dirty="0"/>
            </a:p>
          </p:txBody>
        </p:sp>
        <p:sp>
          <p:nvSpPr>
            <p:cNvPr id="126" name="TextBox 125"/>
            <p:cNvSpPr txBox="1"/>
            <p:nvPr/>
          </p:nvSpPr>
          <p:spPr>
            <a:xfrm>
              <a:off x="26012071" y="29217068"/>
              <a:ext cx="1782762" cy="461665"/>
            </a:xfrm>
            <a:prstGeom prst="rect">
              <a:avLst/>
            </a:prstGeom>
            <a:noFill/>
          </p:spPr>
          <p:txBody>
            <a:bodyPr wrap="square" rtlCol="0">
              <a:spAutoFit/>
            </a:bodyPr>
            <a:lstStyle/>
            <a:p>
              <a:r>
                <a:rPr lang="en-US" dirty="0" smtClean="0"/>
                <a:t>TF Forest</a:t>
              </a:r>
              <a:endParaRPr lang="en-US" dirty="0"/>
            </a:p>
          </p:txBody>
        </p:sp>
        <p:sp>
          <p:nvSpPr>
            <p:cNvPr id="127" name="TextBox 126"/>
            <p:cNvSpPr txBox="1"/>
            <p:nvPr/>
          </p:nvSpPr>
          <p:spPr>
            <a:xfrm>
              <a:off x="23043245" y="29584591"/>
              <a:ext cx="2214856" cy="461665"/>
            </a:xfrm>
            <a:prstGeom prst="rect">
              <a:avLst/>
            </a:prstGeom>
            <a:noFill/>
          </p:spPr>
          <p:txBody>
            <a:bodyPr wrap="square" rtlCol="0">
              <a:spAutoFit/>
            </a:bodyPr>
            <a:lstStyle/>
            <a:p>
              <a:r>
                <a:rPr lang="en-US" dirty="0" smtClean="0"/>
                <a:t>MF Cornfield</a:t>
              </a:r>
              <a:endParaRPr lang="en-US" dirty="0"/>
            </a:p>
          </p:txBody>
        </p:sp>
      </p:grpSp>
      <p:grpSp>
        <p:nvGrpSpPr>
          <p:cNvPr id="13" name="Group 12"/>
          <p:cNvGrpSpPr/>
          <p:nvPr/>
        </p:nvGrpSpPr>
        <p:grpSpPr>
          <a:xfrm>
            <a:off x="34843743" y="6783974"/>
            <a:ext cx="2374266" cy="1306611"/>
            <a:chOff x="34843743" y="6783974"/>
            <a:chExt cx="2374266" cy="1306611"/>
          </a:xfrm>
        </p:grpSpPr>
        <p:sp>
          <p:nvSpPr>
            <p:cNvPr id="11" name="Oval 10"/>
            <p:cNvSpPr/>
            <p:nvPr/>
          </p:nvSpPr>
          <p:spPr>
            <a:xfrm>
              <a:off x="34843743" y="7792407"/>
              <a:ext cx="106171" cy="114216"/>
            </a:xfrm>
            <a:prstGeom prst="ellipse">
              <a:avLst/>
            </a:prstGeom>
            <a:solidFill>
              <a:srgbClr val="2C60DC"/>
            </a:solidFill>
            <a:ln>
              <a:solidFill>
                <a:srgbClr val="3062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Oval 127"/>
            <p:cNvSpPr/>
            <p:nvPr/>
          </p:nvSpPr>
          <p:spPr>
            <a:xfrm>
              <a:off x="34847092" y="7381836"/>
              <a:ext cx="106171" cy="114216"/>
            </a:xfrm>
            <a:prstGeom prst="ellipse">
              <a:avLst/>
            </a:prstGeom>
            <a:solidFill>
              <a:srgbClr val="39B143"/>
            </a:solidFill>
            <a:ln>
              <a:solidFill>
                <a:srgbClr val="39B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Oval 128"/>
            <p:cNvSpPr/>
            <p:nvPr/>
          </p:nvSpPr>
          <p:spPr>
            <a:xfrm>
              <a:off x="34843743" y="6949589"/>
              <a:ext cx="106171" cy="114216"/>
            </a:xfrm>
            <a:prstGeom prst="ellipse">
              <a:avLst/>
            </a:prstGeom>
            <a:solidFill>
              <a:srgbClr val="D54856"/>
            </a:solidFill>
            <a:ln>
              <a:solidFill>
                <a:srgbClr val="D548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9" name="TextBox 158"/>
            <p:cNvSpPr txBox="1"/>
            <p:nvPr/>
          </p:nvSpPr>
          <p:spPr>
            <a:xfrm>
              <a:off x="34994600" y="6783974"/>
              <a:ext cx="1782762" cy="461665"/>
            </a:xfrm>
            <a:prstGeom prst="rect">
              <a:avLst/>
            </a:prstGeom>
            <a:noFill/>
          </p:spPr>
          <p:txBody>
            <a:bodyPr wrap="square" rtlCol="0">
              <a:spAutoFit/>
            </a:bodyPr>
            <a:lstStyle/>
            <a:p>
              <a:r>
                <a:rPr lang="en-US" dirty="0" smtClean="0"/>
                <a:t>KF Hayfield</a:t>
              </a:r>
              <a:endParaRPr lang="en-US" dirty="0"/>
            </a:p>
          </p:txBody>
        </p:sp>
        <p:sp>
          <p:nvSpPr>
            <p:cNvPr id="161" name="TextBox 160"/>
            <p:cNvSpPr txBox="1"/>
            <p:nvPr/>
          </p:nvSpPr>
          <p:spPr>
            <a:xfrm>
              <a:off x="35003153" y="7628920"/>
              <a:ext cx="1782762" cy="461665"/>
            </a:xfrm>
            <a:prstGeom prst="rect">
              <a:avLst/>
            </a:prstGeom>
            <a:noFill/>
          </p:spPr>
          <p:txBody>
            <a:bodyPr wrap="square" rtlCol="0">
              <a:spAutoFit/>
            </a:bodyPr>
            <a:lstStyle/>
            <a:p>
              <a:r>
                <a:rPr lang="en-US" dirty="0" smtClean="0"/>
                <a:t>TF Forest</a:t>
              </a:r>
              <a:endParaRPr lang="en-US" dirty="0"/>
            </a:p>
          </p:txBody>
        </p:sp>
        <p:sp>
          <p:nvSpPr>
            <p:cNvPr id="162" name="TextBox 161"/>
            <p:cNvSpPr txBox="1"/>
            <p:nvPr/>
          </p:nvSpPr>
          <p:spPr>
            <a:xfrm>
              <a:off x="35003153" y="7213793"/>
              <a:ext cx="2214856" cy="461665"/>
            </a:xfrm>
            <a:prstGeom prst="rect">
              <a:avLst/>
            </a:prstGeom>
            <a:noFill/>
          </p:spPr>
          <p:txBody>
            <a:bodyPr wrap="square" rtlCol="0">
              <a:spAutoFit/>
            </a:bodyPr>
            <a:lstStyle/>
            <a:p>
              <a:r>
                <a:rPr lang="en-US" dirty="0" smtClean="0"/>
                <a:t>MF Cornfield</a:t>
              </a:r>
              <a:endParaRPr lang="en-US" dirty="0"/>
            </a:p>
          </p:txBody>
        </p:sp>
      </p:grpSp>
      <p:grpSp>
        <p:nvGrpSpPr>
          <p:cNvPr id="14" name="Group 13"/>
          <p:cNvGrpSpPr/>
          <p:nvPr/>
        </p:nvGrpSpPr>
        <p:grpSpPr>
          <a:xfrm>
            <a:off x="35516637" y="15941163"/>
            <a:ext cx="2681573" cy="1703098"/>
            <a:chOff x="35365261" y="16880551"/>
            <a:chExt cx="2681573" cy="1703098"/>
          </a:xfrm>
        </p:grpSpPr>
        <p:sp>
          <p:nvSpPr>
            <p:cNvPr id="139" name="TextBox 138"/>
            <p:cNvSpPr txBox="1"/>
            <p:nvPr/>
          </p:nvSpPr>
          <p:spPr>
            <a:xfrm>
              <a:off x="35527178" y="18121984"/>
              <a:ext cx="2519656" cy="461665"/>
            </a:xfrm>
            <a:prstGeom prst="rect">
              <a:avLst/>
            </a:prstGeom>
            <a:noFill/>
          </p:spPr>
          <p:txBody>
            <a:bodyPr wrap="square" rtlCol="0">
              <a:spAutoFit/>
            </a:bodyPr>
            <a:lstStyle/>
            <a:p>
              <a:r>
                <a:rPr lang="en-US" dirty="0" smtClean="0"/>
                <a:t>WE Parking Lot</a:t>
              </a:r>
              <a:endParaRPr lang="en-US" dirty="0"/>
            </a:p>
          </p:txBody>
        </p:sp>
        <p:sp>
          <p:nvSpPr>
            <p:cNvPr id="164" name="Oval 163"/>
            <p:cNvSpPr/>
            <p:nvPr/>
          </p:nvSpPr>
          <p:spPr>
            <a:xfrm>
              <a:off x="35367768" y="17888984"/>
              <a:ext cx="106171" cy="114216"/>
            </a:xfrm>
            <a:prstGeom prst="ellipse">
              <a:avLst/>
            </a:prstGeom>
            <a:solidFill>
              <a:srgbClr val="2C60DC"/>
            </a:solidFill>
            <a:ln>
              <a:solidFill>
                <a:srgbClr val="3062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Oval 164"/>
            <p:cNvSpPr/>
            <p:nvPr/>
          </p:nvSpPr>
          <p:spPr>
            <a:xfrm>
              <a:off x="35371117" y="17478413"/>
              <a:ext cx="106171" cy="114216"/>
            </a:xfrm>
            <a:prstGeom prst="ellipse">
              <a:avLst/>
            </a:prstGeom>
            <a:solidFill>
              <a:srgbClr val="39B143"/>
            </a:solidFill>
            <a:ln>
              <a:solidFill>
                <a:srgbClr val="39B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8" name="Oval 167"/>
            <p:cNvSpPr/>
            <p:nvPr/>
          </p:nvSpPr>
          <p:spPr>
            <a:xfrm>
              <a:off x="35367768" y="17046166"/>
              <a:ext cx="106171" cy="114216"/>
            </a:xfrm>
            <a:prstGeom prst="ellipse">
              <a:avLst/>
            </a:prstGeom>
            <a:solidFill>
              <a:srgbClr val="D54856"/>
            </a:solidFill>
            <a:ln>
              <a:solidFill>
                <a:srgbClr val="D548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TextBox 168"/>
            <p:cNvSpPr txBox="1"/>
            <p:nvPr/>
          </p:nvSpPr>
          <p:spPr>
            <a:xfrm>
              <a:off x="35518625" y="16880551"/>
              <a:ext cx="1782762" cy="461665"/>
            </a:xfrm>
            <a:prstGeom prst="rect">
              <a:avLst/>
            </a:prstGeom>
            <a:noFill/>
          </p:spPr>
          <p:txBody>
            <a:bodyPr wrap="square" rtlCol="0">
              <a:spAutoFit/>
            </a:bodyPr>
            <a:lstStyle/>
            <a:p>
              <a:r>
                <a:rPr lang="en-US" dirty="0" smtClean="0"/>
                <a:t>KF Hayfield</a:t>
              </a:r>
              <a:endParaRPr lang="en-US" dirty="0"/>
            </a:p>
          </p:txBody>
        </p:sp>
        <p:sp>
          <p:nvSpPr>
            <p:cNvPr id="170" name="TextBox 169"/>
            <p:cNvSpPr txBox="1"/>
            <p:nvPr/>
          </p:nvSpPr>
          <p:spPr>
            <a:xfrm>
              <a:off x="35527178" y="17725497"/>
              <a:ext cx="1782762" cy="461665"/>
            </a:xfrm>
            <a:prstGeom prst="rect">
              <a:avLst/>
            </a:prstGeom>
            <a:noFill/>
          </p:spPr>
          <p:txBody>
            <a:bodyPr wrap="square" rtlCol="0">
              <a:spAutoFit/>
            </a:bodyPr>
            <a:lstStyle/>
            <a:p>
              <a:r>
                <a:rPr lang="en-US" dirty="0" smtClean="0"/>
                <a:t>TF Forest</a:t>
              </a:r>
              <a:endParaRPr lang="en-US" dirty="0"/>
            </a:p>
          </p:txBody>
        </p:sp>
        <p:sp>
          <p:nvSpPr>
            <p:cNvPr id="171" name="TextBox 170"/>
            <p:cNvSpPr txBox="1"/>
            <p:nvPr/>
          </p:nvSpPr>
          <p:spPr>
            <a:xfrm>
              <a:off x="35527178" y="17310370"/>
              <a:ext cx="2214856" cy="461665"/>
            </a:xfrm>
            <a:prstGeom prst="rect">
              <a:avLst/>
            </a:prstGeom>
            <a:noFill/>
          </p:spPr>
          <p:txBody>
            <a:bodyPr wrap="square" rtlCol="0">
              <a:spAutoFit/>
            </a:bodyPr>
            <a:lstStyle/>
            <a:p>
              <a:r>
                <a:rPr lang="en-US" dirty="0" smtClean="0"/>
                <a:t>MF Cornfield</a:t>
              </a:r>
              <a:endParaRPr lang="en-US" dirty="0"/>
            </a:p>
          </p:txBody>
        </p:sp>
        <p:sp>
          <p:nvSpPr>
            <p:cNvPr id="172" name="Oval 171"/>
            <p:cNvSpPr/>
            <p:nvPr/>
          </p:nvSpPr>
          <p:spPr>
            <a:xfrm>
              <a:off x="35365261" y="18293596"/>
              <a:ext cx="106171" cy="114216"/>
            </a:xfrm>
            <a:prstGeom prst="ellipse">
              <a:avLst/>
            </a:prstGeom>
            <a:solidFill>
              <a:srgbClr val="CF7926"/>
            </a:solidFill>
            <a:ln>
              <a:solidFill>
                <a:srgbClr val="CF79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TextBox 19"/>
          <p:cNvSpPr txBox="1"/>
          <p:nvPr/>
        </p:nvSpPr>
        <p:spPr>
          <a:xfrm>
            <a:off x="31413545" y="18928542"/>
            <a:ext cx="4280230" cy="523220"/>
          </a:xfrm>
          <a:prstGeom prst="rect">
            <a:avLst/>
          </a:prstGeom>
          <a:noFill/>
        </p:spPr>
        <p:txBody>
          <a:bodyPr wrap="square" rtlCol="0">
            <a:spAutoFit/>
          </a:bodyPr>
          <a:lstStyle/>
          <a:p>
            <a:r>
              <a:rPr lang="en-US" sz="2800" dirty="0" smtClean="0"/>
              <a:t>Observed NEE (g C/m</a:t>
            </a:r>
            <a:r>
              <a:rPr lang="en-US" sz="2800" baseline="30000" dirty="0" smtClean="0"/>
              <a:t>2</a:t>
            </a:r>
            <a:r>
              <a:rPr lang="en-US" sz="2800" dirty="0" smtClean="0"/>
              <a:t>/day)</a:t>
            </a:r>
            <a:endParaRPr lang="en-US" sz="2800" dirty="0"/>
          </a:p>
        </p:txBody>
      </p:sp>
      <p:sp>
        <p:nvSpPr>
          <p:cNvPr id="173" name="TextBox 172"/>
          <p:cNvSpPr txBox="1"/>
          <p:nvPr/>
        </p:nvSpPr>
        <p:spPr>
          <a:xfrm>
            <a:off x="38669750" y="18874848"/>
            <a:ext cx="4360609" cy="523220"/>
          </a:xfrm>
          <a:prstGeom prst="rect">
            <a:avLst/>
          </a:prstGeom>
          <a:noFill/>
        </p:spPr>
        <p:txBody>
          <a:bodyPr wrap="square" rtlCol="0">
            <a:spAutoFit/>
          </a:bodyPr>
          <a:lstStyle/>
          <a:p>
            <a:r>
              <a:rPr lang="en-US" sz="2800" dirty="0" smtClean="0"/>
              <a:t>Observed NEE (g C/m</a:t>
            </a:r>
            <a:r>
              <a:rPr lang="en-US" sz="2800" baseline="30000" dirty="0" smtClean="0"/>
              <a:t>2</a:t>
            </a:r>
            <a:r>
              <a:rPr lang="en-US" sz="2800" dirty="0" smtClean="0"/>
              <a:t>/day)</a:t>
            </a:r>
            <a:endParaRPr lang="en-US" sz="2800" dirty="0"/>
          </a:p>
        </p:txBody>
      </p:sp>
      <p:sp>
        <p:nvSpPr>
          <p:cNvPr id="174" name="TextBox 173"/>
          <p:cNvSpPr txBox="1"/>
          <p:nvPr/>
        </p:nvSpPr>
        <p:spPr>
          <a:xfrm>
            <a:off x="30320049" y="15924402"/>
            <a:ext cx="1046440" cy="2211197"/>
          </a:xfrm>
          <a:prstGeom prst="rect">
            <a:avLst/>
          </a:prstGeom>
          <a:noFill/>
        </p:spPr>
        <p:txBody>
          <a:bodyPr vert="vert270" wrap="square" rtlCol="0">
            <a:spAutoFit/>
          </a:bodyPr>
          <a:lstStyle/>
          <a:p>
            <a:r>
              <a:rPr lang="en-US" sz="2800" dirty="0" smtClean="0"/>
              <a:t>Predicted NEE</a:t>
            </a:r>
          </a:p>
          <a:p>
            <a:r>
              <a:rPr lang="en-US" sz="2800" dirty="0" smtClean="0"/>
              <a:t>(g C/m</a:t>
            </a:r>
            <a:r>
              <a:rPr lang="en-US" sz="2800" baseline="30000" dirty="0" smtClean="0"/>
              <a:t>2</a:t>
            </a:r>
            <a:r>
              <a:rPr lang="en-US" sz="2800" dirty="0" smtClean="0"/>
              <a:t>/day)</a:t>
            </a:r>
            <a:endParaRPr lang="en-US" sz="2800" dirty="0"/>
          </a:p>
        </p:txBody>
      </p:sp>
      <p:sp>
        <p:nvSpPr>
          <p:cNvPr id="175" name="TextBox 174"/>
          <p:cNvSpPr txBox="1"/>
          <p:nvPr/>
        </p:nvSpPr>
        <p:spPr>
          <a:xfrm>
            <a:off x="37741673" y="16211390"/>
            <a:ext cx="1046440" cy="2211197"/>
          </a:xfrm>
          <a:prstGeom prst="rect">
            <a:avLst/>
          </a:prstGeom>
          <a:noFill/>
        </p:spPr>
        <p:txBody>
          <a:bodyPr vert="vert270" wrap="square" rtlCol="0">
            <a:spAutoFit/>
          </a:bodyPr>
          <a:lstStyle/>
          <a:p>
            <a:r>
              <a:rPr lang="en-US" sz="2800" dirty="0" smtClean="0"/>
              <a:t>Predicted NEE</a:t>
            </a:r>
          </a:p>
          <a:p>
            <a:r>
              <a:rPr lang="en-US" sz="2800" dirty="0" smtClean="0"/>
              <a:t>(g C/m</a:t>
            </a:r>
            <a:r>
              <a:rPr lang="en-US" sz="2800" baseline="30000" dirty="0" smtClean="0"/>
              <a:t>2</a:t>
            </a:r>
            <a:r>
              <a:rPr lang="en-US" sz="2800" dirty="0" smtClean="0"/>
              <a:t>/day)</a:t>
            </a:r>
            <a:endParaRPr lang="en-US" sz="2800" dirty="0"/>
          </a:p>
        </p:txBody>
      </p:sp>
      <p:sp>
        <p:nvSpPr>
          <p:cNvPr id="24" name="TextBox 23"/>
          <p:cNvSpPr txBox="1"/>
          <p:nvPr/>
        </p:nvSpPr>
        <p:spPr>
          <a:xfrm>
            <a:off x="30633340" y="22381337"/>
            <a:ext cx="12014709" cy="1754326"/>
          </a:xfrm>
          <a:prstGeom prst="rect">
            <a:avLst/>
          </a:prstGeom>
          <a:noFill/>
        </p:spPr>
        <p:txBody>
          <a:bodyPr wrap="square" rtlCol="0">
            <a:spAutoFit/>
          </a:bodyPr>
          <a:lstStyle/>
          <a:p>
            <a:r>
              <a:rPr lang="en-US" sz="1800" dirty="0" smtClean="0"/>
              <a:t>Results of stepwise multiple regression models using vegetation indices, reflectance and thermal bands from Landsat to predict daily NEE at the 3 vegetated sites under </a:t>
            </a:r>
            <a:r>
              <a:rPr lang="en-US" sz="1800" dirty="0" smtClean="0"/>
              <a:t>snow-free </a:t>
            </a:r>
            <a:r>
              <a:rPr lang="en-US" sz="1800" dirty="0" smtClean="0"/>
              <a:t>conditions (left) or at all 4 sites under all conditions (right).  When including only the 3 vegetated sites EVI, as well as reflectance bands indicative of vegetation structure and activity (NIR, red, green) are  chosen as the most important parameters for predicting NEE.  When including the parking lot (impervious surface) and times when the vegetation is snow-covered, EVI </a:t>
            </a:r>
            <a:r>
              <a:rPr lang="en-US" sz="1800" dirty="0"/>
              <a:t>as well as reflectance </a:t>
            </a:r>
            <a:r>
              <a:rPr lang="en-US" sz="1800" dirty="0" smtClean="0"/>
              <a:t>bands and indices more indicative of water status (SWIR, blue, NDWI) are chosen as the most important for predicting NEE.   </a:t>
            </a:r>
            <a:endParaRPr lang="en-US" sz="1800" dirty="0"/>
          </a:p>
        </p:txBody>
      </p:sp>
      <p:grpSp>
        <p:nvGrpSpPr>
          <p:cNvPr id="2067" name="Group 2066"/>
          <p:cNvGrpSpPr/>
          <p:nvPr/>
        </p:nvGrpSpPr>
        <p:grpSpPr>
          <a:xfrm>
            <a:off x="22255480" y="6917232"/>
            <a:ext cx="6619083" cy="4499015"/>
            <a:chOff x="22415285" y="6249138"/>
            <a:chExt cx="6619083" cy="4499015"/>
          </a:xfrm>
        </p:grpSpPr>
        <p:sp>
          <p:nvSpPr>
            <p:cNvPr id="2061" name="TextBox 2060"/>
            <p:cNvSpPr txBox="1"/>
            <p:nvPr/>
          </p:nvSpPr>
          <p:spPr>
            <a:xfrm>
              <a:off x="24506771" y="10286488"/>
              <a:ext cx="2106693" cy="461665"/>
            </a:xfrm>
            <a:prstGeom prst="rect">
              <a:avLst/>
            </a:prstGeom>
            <a:noFill/>
          </p:spPr>
          <p:txBody>
            <a:bodyPr wrap="square" rtlCol="0">
              <a:spAutoFit/>
            </a:bodyPr>
            <a:lstStyle/>
            <a:p>
              <a:r>
                <a:rPr lang="en-US" dirty="0" smtClean="0"/>
                <a:t>State-wide</a:t>
              </a:r>
              <a:endParaRPr lang="en-US" dirty="0"/>
            </a:p>
          </p:txBody>
        </p:sp>
        <p:sp>
          <p:nvSpPr>
            <p:cNvPr id="176" name="TextBox 175"/>
            <p:cNvSpPr txBox="1"/>
            <p:nvPr/>
          </p:nvSpPr>
          <p:spPr>
            <a:xfrm>
              <a:off x="26849889" y="10283644"/>
              <a:ext cx="1630791" cy="461665"/>
            </a:xfrm>
            <a:prstGeom prst="rect">
              <a:avLst/>
            </a:prstGeom>
            <a:noFill/>
          </p:spPr>
          <p:txBody>
            <a:bodyPr wrap="square" rtlCol="0">
              <a:spAutoFit/>
            </a:bodyPr>
            <a:lstStyle/>
            <a:p>
              <a:r>
                <a:rPr lang="en-US" dirty="0" smtClean="0"/>
                <a:t>Study-area</a:t>
              </a:r>
              <a:endParaRPr lang="en-US" dirty="0"/>
            </a:p>
          </p:txBody>
        </p:sp>
        <p:graphicFrame>
          <p:nvGraphicFramePr>
            <p:cNvPr id="2065" name="Object 2064"/>
            <p:cNvGraphicFramePr>
              <a:graphicFrameLocks noChangeAspect="1"/>
            </p:cNvGraphicFramePr>
            <p:nvPr>
              <p:extLst>
                <p:ext uri="{D42A27DB-BD31-4B8C-83A1-F6EECF244321}">
                  <p14:modId xmlns:p14="http://schemas.microsoft.com/office/powerpoint/2010/main" val="1825813682"/>
                </p:ext>
              </p:extLst>
            </p:nvPr>
          </p:nvGraphicFramePr>
          <p:xfrm>
            <a:off x="22415285" y="6249138"/>
            <a:ext cx="6619083" cy="4205876"/>
          </p:xfrm>
          <a:graphic>
            <a:graphicData uri="http://schemas.openxmlformats.org/presentationml/2006/ole">
              <mc:AlternateContent xmlns:mc="http://schemas.openxmlformats.org/markup-compatibility/2006">
                <mc:Choice xmlns:v="urn:schemas-microsoft-com:vml" Requires="v">
                  <p:oleObj spid="_x0000_s1042" name="Worksheet" r:id="rId24" imgW="9144000" imgH="5810359" progId="Excel.Sheet.12">
                    <p:embed/>
                  </p:oleObj>
                </mc:Choice>
                <mc:Fallback>
                  <p:oleObj name="Worksheet" r:id="rId24" imgW="9144000" imgH="5810359" progId="Excel.Sheet.12">
                    <p:embed/>
                    <p:pic>
                      <p:nvPicPr>
                        <p:cNvPr id="0" name=""/>
                        <p:cNvPicPr/>
                        <p:nvPr/>
                      </p:nvPicPr>
                      <p:blipFill>
                        <a:blip r:embed="rId25"/>
                        <a:stretch>
                          <a:fillRect/>
                        </a:stretch>
                      </p:blipFill>
                      <p:spPr>
                        <a:xfrm>
                          <a:off x="22415285" y="6249138"/>
                          <a:ext cx="6619083" cy="4205876"/>
                        </a:xfrm>
                        <a:prstGeom prst="rect">
                          <a:avLst/>
                        </a:prstGeom>
                      </p:spPr>
                    </p:pic>
                  </p:oleObj>
                </mc:Fallback>
              </mc:AlternateContent>
            </a:graphicData>
          </a:graphic>
        </p:graphicFrame>
      </p:gr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15523</TotalTime>
  <Words>1610</Words>
  <Application>Microsoft Office PowerPoint</Application>
  <PresentationFormat>Custom</PresentationFormat>
  <Paragraphs>107</Paragraphs>
  <Slides>1</Slides>
  <Notes>1</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5" baseType="lpstr">
      <vt:lpstr>Calibri</vt:lpstr>
      <vt:lpstr>Times New Roman</vt:lpstr>
      <vt:lpstr>Default Design</vt:lpstr>
      <vt:lpstr>Worksheet</vt:lpstr>
      <vt:lpstr>PowerPoint Presentation</vt:lpstr>
    </vt:vector>
  </TitlesOfParts>
  <Company>Complex Systems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Scott Ollinger</dc:creator>
  <cp:lastModifiedBy>lucie</cp:lastModifiedBy>
  <cp:revision>696</cp:revision>
  <dcterms:created xsi:type="dcterms:W3CDTF">2006-08-18T20:05:05Z</dcterms:created>
  <dcterms:modified xsi:type="dcterms:W3CDTF">2015-12-10T17:02:12Z</dcterms:modified>
</cp:coreProperties>
</file>