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pdf" ContentType="application/pdf"/>
  <Default Extension="gif" ContentType="image/gi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60" r:id="rId2"/>
  </p:sldIdLst>
  <p:sldSz cx="51206400" cy="32918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5pPr>
    <a:lvl6pPr marL="2286000" algn="l" defTabSz="45720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6pPr>
    <a:lvl7pPr marL="2743200" algn="l" defTabSz="45720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7pPr>
    <a:lvl8pPr marL="3200400" algn="l" defTabSz="45720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8pPr>
    <a:lvl9pPr marL="3657600" algn="l" defTabSz="457200" rtl="0" eaLnBrk="1" latinLnBrk="0" hangingPunct="1">
      <a:defRPr sz="9500" kern="1200">
        <a:solidFill>
          <a:schemeClr val="tx1"/>
        </a:solidFill>
        <a:latin typeface="Arial" pitchFamily="-11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clrMru>
    <a:srgbClr val="CDE500"/>
    <a:srgbClr val="FB720A"/>
    <a:srgbClr val="7F86BB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21304" y="7264"/>
      </p:cViewPr>
      <p:guideLst>
        <p:guide orient="horz" pos="4512"/>
        <p:guide orient="horz" pos="4896"/>
        <p:guide orient="horz" pos="10320"/>
        <p:guide orient="horz" pos="15312"/>
        <p:guide pos="31824"/>
        <p:guide pos="192"/>
        <p:guide pos="6336"/>
        <p:guide pos="25728"/>
        <p:guide pos="23328"/>
        <p:guide pos="20112"/>
        <p:guide pos="7056"/>
        <p:guide pos="141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163" y="10226675"/>
            <a:ext cx="43526075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325" y="18653125"/>
            <a:ext cx="35845750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869E54-C5B5-C245-87E7-1D9A0AB7EF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98F5F5F-B7B9-BD49-82C5-040C22E654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21153438"/>
            <a:ext cx="43526075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3952538"/>
            <a:ext cx="43526075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83727EF-7306-4F48-9E69-E773BEDF9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638" y="7680325"/>
            <a:ext cx="22966362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79400" y="7680325"/>
            <a:ext cx="22966363" cy="217249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7F77353-8D60-FE47-A0FF-26928FA210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638" y="7369175"/>
            <a:ext cx="22625050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638" y="10439400"/>
            <a:ext cx="22625050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775" y="7369175"/>
            <a:ext cx="22632988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775" y="10439400"/>
            <a:ext cx="22632988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FEF46BF-7D0F-E544-B6D7-B02BAB1B2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DBDE466-B155-7446-9970-BF4A3141D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5BEAEE-26C7-7140-90D9-D078A95155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638" y="1311275"/>
            <a:ext cx="16846550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19963" y="1311275"/>
            <a:ext cx="286258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638" y="6888163"/>
            <a:ext cx="16846550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2B7ADB6-3158-9C41-B178-E7B6CDA864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175" y="23042563"/>
            <a:ext cx="30724475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175" y="2941638"/>
            <a:ext cx="30724475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175" y="25763538"/>
            <a:ext cx="30724475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90E986-24C3-CB48-81B9-C26193E3F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64235E2-65AC-6944-8716-E21AD525D1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5275" y="1317625"/>
            <a:ext cx="11520488" cy="280876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638" y="1317625"/>
            <a:ext cx="34412237" cy="280876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9581891-1FE7-B544-BC36-565750B5B2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60638" y="1317625"/>
            <a:ext cx="46085125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60638" y="7680325"/>
            <a:ext cx="46085125" cy="21724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60638" y="29976763"/>
            <a:ext cx="119475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>
            <a:lvl1pPr defTabSz="4806950">
              <a:defRPr sz="7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5838" y="29976763"/>
            <a:ext cx="162147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>
            <a:lvl1pPr algn="ctr" defTabSz="4806950">
              <a:defRPr sz="7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8238" y="29976763"/>
            <a:ext cx="119475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>
            <a:lvl1pPr algn="r" defTabSz="4806950">
              <a:defRPr sz="7400"/>
            </a:lvl1pPr>
          </a:lstStyle>
          <a:p>
            <a:fld id="{3F7B7ECE-1032-A54C-8507-3D3793FB13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2pPr>
      <a:lvl3pPr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3pPr>
      <a:lvl4pPr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4pPr>
      <a:lvl5pPr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5pPr>
      <a:lvl6pPr marL="4572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6pPr>
      <a:lvl7pPr marL="9144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7pPr>
      <a:lvl8pPr marL="13716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8pPr>
      <a:lvl9pPr marL="18288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2"/>
          </a:solidFill>
          <a:latin typeface="Arial" pitchFamily="-112" charset="0"/>
        </a:defRPr>
      </a:lvl9pPr>
    </p:titleStyle>
    <p:bodyStyle>
      <a:lvl1pPr marL="1803400" indent="-1803400" algn="l" defTabSz="4806950" rtl="0" fontAlgn="base">
        <a:spcBef>
          <a:spcPct val="20000"/>
        </a:spcBef>
        <a:spcAft>
          <a:spcPct val="0"/>
        </a:spcAft>
        <a:buChar char="•"/>
        <a:defRPr sz="16800">
          <a:solidFill>
            <a:schemeClr val="tx1"/>
          </a:solidFill>
          <a:latin typeface="+mn-lt"/>
          <a:ea typeface="+mn-ea"/>
          <a:cs typeface="+mn-cs"/>
        </a:defRPr>
      </a:lvl1pPr>
      <a:lvl2pPr marL="3905250" indent="-1501775" algn="l" defTabSz="4806950" rtl="0" fontAlgn="base">
        <a:spcBef>
          <a:spcPct val="20000"/>
        </a:spcBef>
        <a:spcAft>
          <a:spcPct val="0"/>
        </a:spcAft>
        <a:buChar char="–"/>
        <a:defRPr sz="14700">
          <a:solidFill>
            <a:schemeClr val="tx1"/>
          </a:solidFill>
          <a:latin typeface="+mn-lt"/>
          <a:ea typeface="ＭＳ Ｐゴシック" pitchFamily="-112" charset="-128"/>
        </a:defRPr>
      </a:lvl2pPr>
      <a:lvl3pPr marL="6008688" indent="-1201738" algn="l" defTabSz="4806950" rtl="0" fontAlgn="base">
        <a:spcBef>
          <a:spcPct val="20000"/>
        </a:spcBef>
        <a:spcAft>
          <a:spcPct val="0"/>
        </a:spcAft>
        <a:buChar char="•"/>
        <a:defRPr sz="12600">
          <a:solidFill>
            <a:schemeClr val="tx1"/>
          </a:solidFill>
          <a:latin typeface="+mn-lt"/>
          <a:ea typeface="ＭＳ Ｐゴシック" pitchFamily="-112" charset="-128"/>
        </a:defRPr>
      </a:lvl3pPr>
      <a:lvl4pPr marL="8412163" indent="-1201738" algn="l" defTabSz="4806950" rtl="0" fontAlgn="base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2" charset="-128"/>
        </a:defRPr>
      </a:lvl4pPr>
      <a:lvl5pPr marL="10815638" indent="-1201738" algn="l" defTabSz="4806950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5pPr>
      <a:lvl6pPr marL="11272838" indent="-1201738" algn="l" defTabSz="4806950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6pPr>
      <a:lvl7pPr marL="11730038" indent="-1201738" algn="l" defTabSz="4806950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7pPr>
      <a:lvl8pPr marL="12187238" indent="-1201738" algn="l" defTabSz="4806950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8pPr>
      <a:lvl9pPr marL="12644438" indent="-1201738" algn="l" defTabSz="4806950" rtl="0" fontAlgn="base">
        <a:spcBef>
          <a:spcPct val="20000"/>
        </a:spcBef>
        <a:spcAft>
          <a:spcPct val="0"/>
        </a:spcAft>
        <a:buChar char="»"/>
        <a:defRPr sz="105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df"/><Relationship Id="rId20" Type="http://schemas.openxmlformats.org/officeDocument/2006/relationships/image" Target="../media/image13.jpeg"/><Relationship Id="rId21" Type="http://schemas.openxmlformats.org/officeDocument/2006/relationships/image" Target="../media/image14.png"/><Relationship Id="rId22" Type="http://schemas.openxmlformats.org/officeDocument/2006/relationships/image" Target="../media/image15.png"/><Relationship Id="rId23" Type="http://schemas.openxmlformats.org/officeDocument/2006/relationships/image" Target="../media/image16.png"/><Relationship Id="rId24" Type="http://schemas.openxmlformats.org/officeDocument/2006/relationships/image" Target="../media/image17.pdf"/><Relationship Id="rId25" Type="http://schemas.openxmlformats.org/officeDocument/2006/relationships/image" Target="../media/image191.png"/><Relationship Id="rId26" Type="http://schemas.openxmlformats.org/officeDocument/2006/relationships/image" Target="../media/image18.png"/><Relationship Id="rId27" Type="http://schemas.openxmlformats.org/officeDocument/2006/relationships/image" Target="../media/image19.png"/><Relationship Id="rId28" Type="http://schemas.openxmlformats.org/officeDocument/2006/relationships/image" Target="../media/image20.gif"/><Relationship Id="rId29" Type="http://schemas.openxmlformats.org/officeDocument/2006/relationships/image" Target="../media/image21.jpeg"/><Relationship Id="rId30" Type="http://schemas.openxmlformats.org/officeDocument/2006/relationships/image" Target="../media/image22.jpeg"/><Relationship Id="rId31" Type="http://schemas.openxmlformats.org/officeDocument/2006/relationships/image" Target="../media/image23.png"/><Relationship Id="rId10" Type="http://schemas.openxmlformats.org/officeDocument/2006/relationships/image" Target="../media/image9.png"/><Relationship Id="rId11" Type="http://schemas.openxmlformats.org/officeDocument/2006/relationships/image" Target="../media/image7.pdf"/><Relationship Id="rId12" Type="http://schemas.openxmlformats.org/officeDocument/2006/relationships/image" Target="../media/image11.png"/><Relationship Id="rId13" Type="http://schemas.openxmlformats.org/officeDocument/2006/relationships/image" Target="../media/image8.jpeg"/><Relationship Id="rId14" Type="http://schemas.openxmlformats.org/officeDocument/2006/relationships/image" Target="../media/image9.jpeg"/><Relationship Id="rId15" Type="http://schemas.openxmlformats.org/officeDocument/2006/relationships/image" Target="../media/image10.jpeg"/><Relationship Id="rId16" Type="http://schemas.openxmlformats.org/officeDocument/2006/relationships/image" Target="../media/image11.pdf"/><Relationship Id="rId17" Type="http://schemas.openxmlformats.org/officeDocument/2006/relationships/image" Target="../media/image151.png"/><Relationship Id="rId18" Type="http://schemas.openxmlformats.org/officeDocument/2006/relationships/image" Target="../media/image12.pdf"/><Relationship Id="rId19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df"/><Relationship Id="rId4" Type="http://schemas.openxmlformats.org/officeDocument/2006/relationships/image" Target="../media/image31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df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 descr="Picture 18.png"/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307162" y="25984200"/>
            <a:ext cx="3284638" cy="5638800"/>
          </a:xfrm>
          <a:prstGeom prst="rect">
            <a:avLst/>
          </a:prstGeom>
        </p:spPr>
      </p:pic>
      <p:pic>
        <p:nvPicPr>
          <p:cNvPr id="14" name="Picture 13" descr="picturepost.inside.pdf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3"/>
              <a:stretch>
                <a:fillRect/>
              </a:stretch>
            </p:blipFill>
          </mc:Choice>
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<p:blipFill>
              <a:blip r:embed="rId4"/>
              <a:stretch>
                <a:fillRect/>
              </a:stretch>
            </p:blipFill>
          </mc:Fallback>
        </mc:AlternateContent>
        <p:spPr>
          <a:xfrm>
            <a:off x="12068175" y="4519613"/>
            <a:ext cx="27070050" cy="16435387"/>
          </a:xfrm>
          <a:prstGeom prst="rect">
            <a:avLst/>
          </a:prstGeom>
        </p:spPr>
      </p:pic>
      <p:pic>
        <p:nvPicPr>
          <p:cNvPr id="21" name="Picture 20" descr="picturepost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833800" y="762000"/>
            <a:ext cx="8686800" cy="2103458"/>
          </a:xfrm>
          <a:prstGeom prst="rect">
            <a:avLst/>
          </a:prstGeom>
        </p:spPr>
      </p:pic>
      <p:pic>
        <p:nvPicPr>
          <p:cNvPr id="22" name="Picture 21" descr="dew.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3400" y="0"/>
            <a:ext cx="5791200" cy="3245806"/>
          </a:xfrm>
          <a:prstGeom prst="rect">
            <a:avLst/>
          </a:prstGeom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7"/>
              <a:srcRect/>
              <a:stretch>
                <a:fillRect/>
              </a:stretch>
            </p:blipFill>
          </mc:Choice>
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<p:blipFill>
              <a:blip r:embed="rId8"/>
              <a:srcRect/>
              <a:stretch>
                <a:fillRect/>
              </a:stretch>
            </p:blipFill>
          </mc:Fallback>
        </mc:AlternateContent>
        <p:spPr bwMode="auto">
          <a:xfrm>
            <a:off x="685800" y="10127343"/>
            <a:ext cx="9753600" cy="7322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" name="Picture 12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9"/>
              <a:srcRect/>
              <a:stretch>
                <a:fillRect/>
              </a:stretch>
            </p:blipFill>
          </mc:Choice>
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<p:blipFill>
              <a:blip r:embed="rId10"/>
              <a:srcRect/>
              <a:stretch>
                <a:fillRect/>
              </a:stretch>
            </p:blipFill>
          </mc:Fallback>
        </mc:AlternateContent>
        <p:spPr bwMode="auto">
          <a:xfrm>
            <a:off x="838199" y="3136214"/>
            <a:ext cx="9829800" cy="7074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" name="Picture 16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11"/>
              <a:srcRect/>
              <a:stretch>
                <a:fillRect/>
              </a:stretch>
            </p:blipFill>
          </mc:Choice>
          <mc:Fallback xmlns:ma="http://schemas.microsoft.com/office/mac/drawingml/2008/main" xmlns=""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>
            <p:blipFill>
              <a:blip r:embed="rId12"/>
              <a:srcRect/>
              <a:stretch>
                <a:fillRect/>
              </a:stretch>
            </p:blipFill>
          </mc:Fallback>
        </mc:AlternateContent>
        <p:spPr bwMode="auto">
          <a:xfrm>
            <a:off x="838199" y="17449800"/>
            <a:ext cx="9964527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" name="Picture 6" descr="1 Main Menu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0157400" y="21703774"/>
            <a:ext cx="1415476" cy="275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 descr="7 Record Data Overlay On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1757600" y="21703774"/>
            <a:ext cx="1415476" cy="275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6" descr="citizenpipe.jp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5409062" y="22098000"/>
            <a:ext cx="5111538" cy="1906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14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16"/>
              <a:srcRect l="50655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 xmlns:ma="http://schemas.microsoft.com/office/mac/drawingml/2008/main">
            <p:blipFill>
              <a:blip r:embed="rId17"/>
              <a:srcRect l="50655"/>
              <a:stretch>
                <a:fillRect/>
              </a:stretch>
            </p:blipFill>
          </mc:Fallback>
        </mc:AlternateContent>
        <p:spPr bwMode="auto">
          <a:xfrm>
            <a:off x="11963400" y="23918862"/>
            <a:ext cx="4305300" cy="651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" name="Picture 15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18"/>
              <a:srcRect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19"/>
              <a:srcRect/>
              <a:stretch>
                <a:fillRect/>
              </a:stretch>
            </p:blipFill>
          </mc:Fallback>
        </mc:AlternateContent>
        <p:spPr bwMode="auto">
          <a:xfrm>
            <a:off x="16764000" y="23766462"/>
            <a:ext cx="9156700" cy="678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9" name="Group 38"/>
          <p:cNvGrpSpPr/>
          <p:nvPr/>
        </p:nvGrpSpPr>
        <p:grpSpPr>
          <a:xfrm>
            <a:off x="34791650" y="23926800"/>
            <a:ext cx="4483100" cy="6781800"/>
            <a:chOff x="165100" y="330200"/>
            <a:chExt cx="4483100" cy="6256338"/>
          </a:xfrm>
        </p:grpSpPr>
        <p:grpSp>
          <p:nvGrpSpPr>
            <p:cNvPr id="40" name="Group 9"/>
            <p:cNvGrpSpPr>
              <a:grpSpLocks/>
            </p:cNvGrpSpPr>
            <p:nvPr/>
          </p:nvGrpSpPr>
          <p:grpSpPr bwMode="auto">
            <a:xfrm>
              <a:off x="165100" y="330200"/>
              <a:ext cx="4483100" cy="2717800"/>
              <a:chOff x="-42863" y="0"/>
              <a:chExt cx="9186863" cy="6081713"/>
            </a:xfrm>
          </p:grpSpPr>
          <p:pic>
            <p:nvPicPr>
              <p:cNvPr id="46" name="Picture 1" descr="SSC-SE052509.jpg"/>
              <p:cNvPicPr>
                <a:picLocks noChangeAspect="1"/>
              </p:cNvPicPr>
              <p:nvPr/>
            </p:nvPicPr>
            <p:blipFill>
              <a:blip r:embed="rId20"/>
              <a:srcRect l="44815" t="50397"/>
              <a:stretch>
                <a:fillRect/>
              </a:stretch>
            </p:blipFill>
            <p:spPr bwMode="auto">
              <a:xfrm>
                <a:off x="-42863" y="0"/>
                <a:ext cx="9186863" cy="6081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7" name="Oval 46"/>
              <p:cNvSpPr/>
              <p:nvPr/>
            </p:nvSpPr>
            <p:spPr bwMode="auto">
              <a:xfrm>
                <a:off x="1011154" y="2333930"/>
                <a:ext cx="2016946" cy="962700"/>
              </a:xfrm>
              <a:prstGeom prst="ellipse">
                <a:avLst/>
              </a:prstGeom>
              <a:noFill/>
              <a:ln w="28575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48" name="Oval 47"/>
              <p:cNvSpPr/>
              <p:nvPr/>
            </p:nvSpPr>
            <p:spPr bwMode="auto">
              <a:xfrm>
                <a:off x="5845318" y="4312617"/>
                <a:ext cx="2013694" cy="962702"/>
              </a:xfrm>
              <a:prstGeom prst="ellipse">
                <a:avLst/>
              </a:prstGeom>
              <a:noFill/>
              <a:ln w="28575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49" name="Oval 48"/>
              <p:cNvSpPr/>
              <p:nvPr/>
            </p:nvSpPr>
            <p:spPr bwMode="auto">
              <a:xfrm>
                <a:off x="1232367" y="1456485"/>
                <a:ext cx="5370933" cy="909415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41" name="Group 11"/>
            <p:cNvGrpSpPr>
              <a:grpSpLocks/>
            </p:cNvGrpSpPr>
            <p:nvPr/>
          </p:nvGrpSpPr>
          <p:grpSpPr bwMode="auto">
            <a:xfrm>
              <a:off x="165100" y="3429000"/>
              <a:ext cx="4483100" cy="3157538"/>
              <a:chOff x="0" y="0"/>
              <a:chExt cx="9144000" cy="6081713"/>
            </a:xfrm>
          </p:grpSpPr>
          <p:pic>
            <p:nvPicPr>
              <p:cNvPr id="42" name="Picture 2" descr="SSC-SE052509rgnorm.jpg"/>
              <p:cNvPicPr>
                <a:picLocks noChangeAspect="1"/>
              </p:cNvPicPr>
              <p:nvPr/>
            </p:nvPicPr>
            <p:blipFill>
              <a:blip r:embed="rId21"/>
              <a:srcRect l="44444" t="47612"/>
              <a:stretch>
                <a:fillRect/>
              </a:stretch>
            </p:blipFill>
            <p:spPr bwMode="auto">
              <a:xfrm>
                <a:off x="0" y="0"/>
                <a:ext cx="9144000" cy="60817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Oval 42"/>
              <p:cNvSpPr/>
              <p:nvPr/>
            </p:nvSpPr>
            <p:spPr bwMode="auto">
              <a:xfrm>
                <a:off x="1104145" y="2534812"/>
                <a:ext cx="1994584" cy="908128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44" name="Oval 43"/>
              <p:cNvSpPr/>
              <p:nvPr/>
            </p:nvSpPr>
            <p:spPr bwMode="auto">
              <a:xfrm>
                <a:off x="1233664" y="1458511"/>
                <a:ext cx="5371775" cy="911187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45" name="Oval 44"/>
              <p:cNvSpPr/>
              <p:nvPr/>
            </p:nvSpPr>
            <p:spPr bwMode="auto">
              <a:xfrm>
                <a:off x="5880136" y="4406108"/>
                <a:ext cx="1994584" cy="914243"/>
              </a:xfrm>
              <a:prstGeom prst="ellipse">
                <a:avLst/>
              </a:prstGeom>
              <a:noFill/>
              <a:ln w="19050" cap="flat" cmpd="sng" algn="ctr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</p:grpSp>
      <p:sp>
        <p:nvSpPr>
          <p:cNvPr id="52" name="TextBox 2"/>
          <p:cNvSpPr txBox="1">
            <a:spLocks noChangeArrowheads="1"/>
          </p:cNvSpPr>
          <p:nvPr/>
        </p:nvSpPr>
        <p:spPr bwMode="auto">
          <a:xfrm>
            <a:off x="43738800" y="26517600"/>
            <a:ext cx="6400800" cy="463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Create Local Leadership Teams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Build collaborations with more informal science centers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Plan </a:t>
            </a:r>
            <a:r>
              <a:rPr lang="en-US" sz="2800" dirty="0"/>
              <a:t>and promote Picture Post events (e.g., </a:t>
            </a:r>
            <a:r>
              <a:rPr lang="en-US" sz="2800" dirty="0" err="1"/>
              <a:t>Landsat</a:t>
            </a:r>
            <a:r>
              <a:rPr lang="en-US" sz="2800" dirty="0"/>
              <a:t> Days to collect ground truth data)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/>
              <a:t>Enable crowd-sourcing to get more people involved at different levels (picture takers, annotators, analyzers, “post catchers”</a:t>
            </a:r>
            <a:r>
              <a:rPr lang="en-US" sz="2800" dirty="0" smtClean="0"/>
              <a:t>).</a:t>
            </a:r>
            <a:endParaRPr lang="en-US" sz="2800" dirty="0"/>
          </a:p>
        </p:txBody>
      </p:sp>
      <p:sp>
        <p:nvSpPr>
          <p:cNvPr id="53" name="TextBox 4"/>
          <p:cNvSpPr txBox="1">
            <a:spLocks noChangeArrowheads="1"/>
          </p:cNvSpPr>
          <p:nvPr/>
        </p:nvSpPr>
        <p:spPr bwMode="auto">
          <a:xfrm flipH="1">
            <a:off x="12496800" y="21639073"/>
            <a:ext cx="25831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600" dirty="0" smtClean="0"/>
              <a:t>Our challenge is to create and sustain long-term community involvement and an environmentally-literate citizenry that can ask questions and use  tools such as Picture Post to help answer them. Examples of some ways to analyze pictures – by working with the colors, putting an object of known size in the picture as a scale, and  highlighting areas of interest, are shown below.</a:t>
            </a:r>
          </a:p>
          <a:p>
            <a:pPr algn="ctr"/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55" name="Rectangle 46"/>
          <p:cNvSpPr>
            <a:spLocks noChangeArrowheads="1"/>
          </p:cNvSpPr>
          <p:nvPr/>
        </p:nvSpPr>
        <p:spPr bwMode="auto">
          <a:xfrm>
            <a:off x="0" y="31914600"/>
            <a:ext cx="51206400" cy="1080000"/>
          </a:xfrm>
          <a:prstGeom prst="rect">
            <a:avLst/>
          </a:prstGeom>
          <a:solidFill>
            <a:srgbClr val="7F86BB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auto">
          <a:xfrm>
            <a:off x="32461200" y="32004000"/>
            <a:ext cx="18440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r" defTabSz="4806950"/>
            <a:r>
              <a:rPr lang="en-US" sz="2800" dirty="0">
                <a:solidFill>
                  <a:schemeClr val="bg1"/>
                </a:solidFill>
              </a:rPr>
              <a:t>For more information, </a:t>
            </a:r>
            <a:r>
              <a:rPr lang="en-US" sz="2800" dirty="0" smtClean="0">
                <a:solidFill>
                  <a:schemeClr val="bg1"/>
                </a:solidFill>
              </a:rPr>
              <a:t>contact  Annette </a:t>
            </a:r>
            <a:r>
              <a:rPr lang="en-US" sz="2800" dirty="0">
                <a:solidFill>
                  <a:schemeClr val="bg1"/>
                </a:solidFill>
              </a:rPr>
              <a:t>Schloss annette.schloss@unh.edu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</a:p>
          <a:p>
            <a:pPr algn="r" defTabSz="4806950"/>
            <a:r>
              <a:rPr lang="en-US" sz="2800" dirty="0" smtClean="0">
                <a:solidFill>
                  <a:schemeClr val="bg1"/>
                </a:solidFill>
              </a:rPr>
              <a:t>or </a:t>
            </a:r>
            <a:r>
              <a:rPr lang="en-US" sz="2800" dirty="0">
                <a:solidFill>
                  <a:schemeClr val="bg1"/>
                </a:solidFill>
              </a:rPr>
              <a:t>Jeff </a:t>
            </a:r>
            <a:r>
              <a:rPr lang="en-US" sz="2800" dirty="0" err="1">
                <a:solidFill>
                  <a:schemeClr val="bg1"/>
                </a:solidFill>
              </a:rPr>
              <a:t>Beaudry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jbeaudry@usm.maine.edu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7" name="Rectangle 52"/>
          <p:cNvSpPr>
            <a:spLocks noChangeArrowheads="1"/>
          </p:cNvSpPr>
          <p:nvPr/>
        </p:nvSpPr>
        <p:spPr bwMode="auto">
          <a:xfrm>
            <a:off x="21259800" y="31902737"/>
            <a:ext cx="886830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6000" dirty="0" smtClean="0">
                <a:solidFill>
                  <a:schemeClr val="bg1"/>
                </a:solidFill>
              </a:rPr>
              <a:t>http://</a:t>
            </a:r>
            <a:r>
              <a:rPr lang="en-US" sz="6000" dirty="0" err="1" smtClean="0">
                <a:solidFill>
                  <a:schemeClr val="bg1"/>
                </a:solidFill>
              </a:rPr>
              <a:t>picturepost.unh.edu</a:t>
            </a:r>
            <a:endParaRPr lang="en-US" sz="6000" dirty="0">
              <a:solidFill>
                <a:schemeClr val="bg1"/>
              </a:solidFill>
            </a:endParaRPr>
          </a:p>
        </p:txBody>
      </p:sp>
      <p:cxnSp>
        <p:nvCxnSpPr>
          <p:cNvPr id="79" name="Straight Connector 78"/>
          <p:cNvCxnSpPr/>
          <p:nvPr/>
        </p:nvCxnSpPr>
        <p:spPr bwMode="auto">
          <a:xfrm rot="5400000">
            <a:off x="-3010695" y="16382206"/>
            <a:ext cx="29032200" cy="15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7F86B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0" name="Straight Connector 79"/>
          <p:cNvCxnSpPr/>
          <p:nvPr/>
        </p:nvCxnSpPr>
        <p:spPr bwMode="auto">
          <a:xfrm rot="5400000">
            <a:off x="25261094" y="16420306"/>
            <a:ext cx="29032200" cy="1588"/>
          </a:xfrm>
          <a:prstGeom prst="line">
            <a:avLst/>
          </a:prstGeom>
          <a:solidFill>
            <a:schemeClr val="accent1"/>
          </a:solidFill>
          <a:ln w="12700" cap="flat" cmpd="sng" algn="ctr">
            <a:solidFill>
              <a:srgbClr val="7F86BB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4" name="Rectangle 83"/>
          <p:cNvSpPr/>
          <p:nvPr/>
        </p:nvSpPr>
        <p:spPr>
          <a:xfrm>
            <a:off x="0" y="257413"/>
            <a:ext cx="512064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806950"/>
            <a:r>
              <a:rPr lang="en-US" sz="1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adeGothic Light"/>
                <a:cs typeface="TradeGothic Light"/>
              </a:rPr>
              <a:t>Local to Global Citizen Science  </a:t>
            </a:r>
            <a:r>
              <a:rPr lang="en-US" sz="1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1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9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Cambria"/>
                <a:cs typeface="Cambria"/>
              </a:rPr>
              <a:t>Measuring the Environment through Digital Images</a:t>
            </a:r>
            <a:endParaRPr lang="en-US" sz="9600" dirty="0">
              <a:solidFill>
                <a:schemeClr val="tx1">
                  <a:lumMod val="85000"/>
                  <a:lumOff val="15000"/>
                </a:schemeClr>
              </a:solidFill>
              <a:latin typeface="Cambria"/>
              <a:cs typeface="Cambria"/>
            </a:endParaRPr>
          </a:p>
        </p:txBody>
      </p:sp>
      <p:pic>
        <p:nvPicPr>
          <p:cNvPr id="87" name="Picture 86" descr="Picture 1.png"/>
          <p:cNvPicPr>
            <a:picLocks noChangeAspect="1"/>
          </p:cNvPicPr>
          <p:nvPr/>
        </p:nvPicPr>
        <p:blipFill>
          <a:blip r:embed="rId22"/>
          <a:srcRect t="7899" b="9163"/>
          <a:stretch>
            <a:fillRect/>
          </a:stretch>
        </p:blipFill>
        <p:spPr>
          <a:xfrm>
            <a:off x="43205400" y="3468624"/>
            <a:ext cx="7335982" cy="4303776"/>
          </a:xfrm>
          <a:prstGeom prst="rect">
            <a:avLst/>
          </a:prstGeom>
          <a:ln w="3175" cmpd="sng">
            <a:noFill/>
          </a:ln>
        </p:spPr>
      </p:pic>
      <p:pic>
        <p:nvPicPr>
          <p:cNvPr id="88" name="Picture 87" descr="Picture 2.png"/>
          <p:cNvPicPr>
            <a:picLocks noChangeAspect="1"/>
          </p:cNvPicPr>
          <p:nvPr/>
        </p:nvPicPr>
        <p:blipFill>
          <a:blip r:embed="rId23"/>
          <a:srcRect t="6612" r="5334"/>
          <a:stretch>
            <a:fillRect/>
          </a:stretch>
        </p:blipFill>
        <p:spPr>
          <a:xfrm>
            <a:off x="45280584" y="8077200"/>
            <a:ext cx="5240016" cy="4114800"/>
          </a:xfrm>
          <a:prstGeom prst="rect">
            <a:avLst/>
          </a:prstGeom>
          <a:ln w="3175" cmpd="sng">
            <a:noFill/>
          </a:ln>
        </p:spPr>
      </p:pic>
      <p:sp>
        <p:nvSpPr>
          <p:cNvPr id="89" name="Rectangle 88"/>
          <p:cNvSpPr/>
          <p:nvPr/>
        </p:nvSpPr>
        <p:spPr>
          <a:xfrm>
            <a:off x="40081200" y="3886200"/>
            <a:ext cx="32004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Free, unlimited downloading &amp; browsing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Login protected uploads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>
                <a:cs typeface="Helvetica"/>
              </a:rPr>
              <a:t>Pictures organized by post, date, and camera orientation.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endParaRPr lang="en-US" sz="2800" dirty="0" smtClean="0"/>
          </a:p>
        </p:txBody>
      </p:sp>
      <p:sp>
        <p:nvSpPr>
          <p:cNvPr id="90" name="TextBox 89"/>
          <p:cNvSpPr txBox="1"/>
          <p:nvPr/>
        </p:nvSpPr>
        <p:spPr>
          <a:xfrm>
            <a:off x="39922007" y="3200400"/>
            <a:ext cx="30547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The Website</a:t>
            </a:r>
            <a:endParaRPr lang="en-US" sz="4000" dirty="0"/>
          </a:p>
        </p:txBody>
      </p:sp>
      <p:sp>
        <p:nvSpPr>
          <p:cNvPr id="91" name="TextBox 90"/>
          <p:cNvSpPr txBox="1"/>
          <p:nvPr/>
        </p:nvSpPr>
        <p:spPr>
          <a:xfrm>
            <a:off x="40532262" y="21107400"/>
            <a:ext cx="441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Mobile Application</a:t>
            </a:r>
          </a:p>
        </p:txBody>
      </p:sp>
      <p:sp>
        <p:nvSpPr>
          <p:cNvPr id="92" name="TextBox 2"/>
          <p:cNvSpPr txBox="1">
            <a:spLocks noChangeArrowheads="1"/>
          </p:cNvSpPr>
          <p:nvPr/>
        </p:nvSpPr>
        <p:spPr bwMode="auto">
          <a:xfrm>
            <a:off x="1143000" y="26441400"/>
            <a:ext cx="6629400" cy="3924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 smtClean="0"/>
              <a:t>Why take and analyze pictures?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Measure growth of trees &amp; other change-over-time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Measure plant health using color spaces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Highlight invasive species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r>
              <a:rPr lang="en-US" sz="2800" dirty="0" smtClean="0"/>
              <a:t>Compare to satellite imagery</a:t>
            </a:r>
          </a:p>
          <a:p>
            <a:pPr>
              <a:spcAft>
                <a:spcPts val="600"/>
              </a:spcAft>
              <a:buFont typeface="Arial" charset="0"/>
              <a:buChar char="•"/>
            </a:pPr>
            <a:endParaRPr lang="en-US" sz="2800" dirty="0"/>
          </a:p>
        </p:txBody>
      </p:sp>
      <p:pic>
        <p:nvPicPr>
          <p:cNvPr id="93" name="Picture 20"/>
          <p:cNvPicPr>
            <a:picLocks noChangeAspect="1" noChangeArrowheads="1"/>
          </p:cNvPicPr>
          <p:nvPr/>
        </p:nvPicPr>
        <mc:AlternateContent xmlns:ma="http://schemas.microsoft.com/office/mac/drawingml/2008/main">
          <mc:Choice Requires="ma">
            <p:blipFill>
              <a:blip r:embed="rId24"/>
              <a:srcRect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5"/>
              <a:srcRect/>
              <a:stretch>
                <a:fillRect/>
              </a:stretch>
            </p:blipFill>
          </mc:Fallback>
        </mc:AlternateContent>
        <p:spPr bwMode="auto">
          <a:xfrm>
            <a:off x="26517600" y="24307800"/>
            <a:ext cx="79248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4" name="Rectangle 93"/>
          <p:cNvSpPr/>
          <p:nvPr/>
        </p:nvSpPr>
        <p:spPr>
          <a:xfrm>
            <a:off x="1219200" y="25069800"/>
            <a:ext cx="888837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8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Plants are like "green canaries” </a:t>
            </a:r>
            <a:endParaRPr lang="en-US" sz="4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40309800" y="8673167"/>
            <a:ext cx="46482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>
                <a:latin typeface="+mn-lt"/>
                <a:cs typeface="Helvetica"/>
              </a:rPr>
              <a:t>Automatic view of the daily MODIS satellite image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>
                <a:latin typeface="+mn-lt"/>
                <a:cs typeface="Helvetica"/>
              </a:rPr>
              <a:t>Space for photographer to make notes</a:t>
            </a:r>
          </a:p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>
                <a:latin typeface="+mn-lt"/>
                <a:cs typeface="Helvetica"/>
              </a:rPr>
              <a:t>Comment space to highlight features in pictures</a:t>
            </a:r>
            <a:endParaRPr lang="en-US" sz="2800" dirty="0">
              <a:latin typeface="+mn-lt"/>
              <a:cs typeface="Helvetica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0081200" y="12474714"/>
            <a:ext cx="34352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Coming Soon!</a:t>
            </a:r>
            <a:endParaRPr lang="en-US" sz="4000" dirty="0"/>
          </a:p>
        </p:txBody>
      </p:sp>
      <p:pic>
        <p:nvPicPr>
          <p:cNvPr id="97" name="Picture 12" descr="Picture 9.png"/>
          <p:cNvPicPr>
            <a:picLocks noChangeAspect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40233600" y="14325600"/>
            <a:ext cx="5785955" cy="6063550"/>
          </a:xfrm>
          <a:prstGeom prst="rect">
            <a:avLst/>
          </a:prstGeom>
          <a:noFill/>
          <a:ln w="12700">
            <a:solidFill>
              <a:srgbClr val="4F81BD"/>
            </a:solidFill>
            <a:round/>
            <a:headEnd/>
            <a:tailEnd/>
          </a:ln>
        </p:spPr>
      </p:pic>
      <p:pic>
        <p:nvPicPr>
          <p:cNvPr id="101" name="Picture 12" descr="Picture 10.png"/>
          <p:cNvPicPr>
            <a:picLocks noChangeAspect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46253400" y="12971172"/>
            <a:ext cx="4038600" cy="7679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" name="Rectangle 101"/>
          <p:cNvSpPr/>
          <p:nvPr/>
        </p:nvSpPr>
        <p:spPr>
          <a:xfrm>
            <a:off x="46247262" y="24150935"/>
            <a:ext cx="23741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Citizen Pipes </a:t>
            </a:r>
            <a:r>
              <a:rPr lang="en-US" sz="2400" b="1" baseline="-25000" dirty="0" smtClean="0"/>
              <a:t>Tm</a:t>
            </a:r>
            <a:endParaRPr lang="en-US" sz="2400" b="1" baseline="-25000" dirty="0"/>
          </a:p>
        </p:txBody>
      </p:sp>
      <p:pic>
        <p:nvPicPr>
          <p:cNvPr id="103" name="Picture 102" descr="NASA3.gif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-63500" y="29845000"/>
            <a:ext cx="3568700" cy="2921000"/>
          </a:xfrm>
          <a:prstGeom prst="rect">
            <a:avLst/>
          </a:prstGeom>
        </p:spPr>
      </p:pic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3048000" y="32004000"/>
            <a:ext cx="8153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4806950"/>
            <a:r>
              <a:rPr lang="en-US" sz="2800" dirty="0" smtClean="0">
                <a:solidFill>
                  <a:schemeClr val="bg1"/>
                </a:solidFill>
              </a:rPr>
              <a:t>DEW and Picture Post have been developed with support from NASA.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40233600" y="13258800"/>
            <a:ext cx="6324600" cy="99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Contribute  to National Monitoring Programs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45830623" y="21422380"/>
            <a:ext cx="3159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  <a:buFont typeface="Arial"/>
              <a:buChar char="•"/>
            </a:pPr>
            <a:r>
              <a:rPr lang="en-US" sz="2800" dirty="0" smtClean="0"/>
              <a:t>Social Networking</a:t>
            </a:r>
            <a:endParaRPr lang="en-US" sz="2800" dirty="0"/>
          </a:p>
        </p:txBody>
      </p:sp>
      <p:pic>
        <p:nvPicPr>
          <p:cNvPr id="61" name="Picture 6" descr="plasticpost_install.jpg"/>
          <p:cNvPicPr>
            <a:picLocks noChangeAspect="1"/>
          </p:cNvPicPr>
          <p:nvPr/>
        </p:nvPicPr>
        <p:blipFill>
          <a:blip r:embed="rId29">
            <a:lum bright="-22000" contrast="-14000"/>
          </a:blip>
          <a:srcRect l="27241" r="6467"/>
          <a:stretch>
            <a:fillRect/>
          </a:stretch>
        </p:blipFill>
        <p:spPr bwMode="auto">
          <a:xfrm>
            <a:off x="40081200" y="26136600"/>
            <a:ext cx="3401702" cy="5641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" name="Rectangle 61"/>
          <p:cNvSpPr/>
          <p:nvPr/>
        </p:nvSpPr>
        <p:spPr>
          <a:xfrm>
            <a:off x="41833800" y="25069800"/>
            <a:ext cx="649338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n-US" sz="4800" dirty="0" smtClean="0"/>
              <a:t>A plan for sustainability</a:t>
            </a:r>
          </a:p>
        </p:txBody>
      </p:sp>
      <p:pic>
        <p:nvPicPr>
          <p:cNvPr id="59" name="Picture 58" descr="5 Navigate To Target Post.jp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3357800" y="21645784"/>
            <a:ext cx="1415869" cy="2752344"/>
          </a:xfrm>
          <a:prstGeom prst="rect">
            <a:avLst/>
          </a:prstGeom>
        </p:spPr>
      </p:pic>
      <p:grpSp>
        <p:nvGrpSpPr>
          <p:cNvPr id="63" name="Group 2"/>
          <p:cNvGrpSpPr>
            <a:grpSpLocks/>
          </p:cNvGrpSpPr>
          <p:nvPr/>
        </p:nvGrpSpPr>
        <p:grpSpPr bwMode="auto">
          <a:xfrm>
            <a:off x="41529000" y="19278600"/>
            <a:ext cx="4648200" cy="1676400"/>
            <a:chOff x="4354754" y="2608115"/>
            <a:chExt cx="4070259" cy="1168413"/>
          </a:xfrm>
        </p:grpSpPr>
        <p:pic>
          <p:nvPicPr>
            <p:cNvPr id="64" name="Picture 3" descr="Picture 8.png"/>
            <p:cNvPicPr>
              <a:picLocks noChangeAspect="1"/>
            </p:cNvPicPr>
            <p:nvPr/>
          </p:nvPicPr>
          <p:blipFill>
            <a:blip r:embed="rId31"/>
            <a:srcRect b="90953"/>
            <a:stretch>
              <a:fillRect/>
            </a:stretch>
          </p:blipFill>
          <p:spPr bwMode="auto">
            <a:xfrm>
              <a:off x="4354754" y="2608115"/>
              <a:ext cx="4070259" cy="312286"/>
            </a:xfrm>
            <a:prstGeom prst="rect">
              <a:avLst/>
            </a:prstGeom>
            <a:noFill/>
            <a:ln w="12700">
              <a:solidFill>
                <a:srgbClr val="4F81BD"/>
              </a:solidFill>
              <a:miter lim="800000"/>
              <a:headEnd/>
              <a:tailEnd/>
            </a:ln>
          </p:spPr>
        </p:pic>
        <p:pic>
          <p:nvPicPr>
            <p:cNvPr id="65" name="Picture 4" descr="Picture 8.png"/>
            <p:cNvPicPr>
              <a:picLocks noChangeAspect="1"/>
            </p:cNvPicPr>
            <p:nvPr/>
          </p:nvPicPr>
          <p:blipFill>
            <a:blip r:embed="rId31"/>
            <a:srcRect t="53970" b="21227"/>
            <a:stretch>
              <a:fillRect/>
            </a:stretch>
          </p:blipFill>
          <p:spPr bwMode="auto">
            <a:xfrm>
              <a:off x="4354754" y="2920401"/>
              <a:ext cx="4070259" cy="856127"/>
            </a:xfrm>
            <a:prstGeom prst="rect">
              <a:avLst/>
            </a:prstGeom>
            <a:noFill/>
            <a:ln w="12700">
              <a:solidFill>
                <a:srgbClr val="4F81BD"/>
              </a:solidFill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</TotalTime>
  <Words>271</Words>
  <Application>Microsoft Macintosh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UMass Boston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pollard</dc:creator>
  <cp:keywords/>
  <cp:lastModifiedBy>Annette Schloss</cp:lastModifiedBy>
  <cp:revision>86</cp:revision>
  <cp:lastPrinted>2011-02-28T17:15:45Z</cp:lastPrinted>
  <dcterms:created xsi:type="dcterms:W3CDTF">2011-03-28T19:04:50Z</dcterms:created>
  <dcterms:modified xsi:type="dcterms:W3CDTF">2011-03-28T19:08:58Z</dcterms:modified>
</cp:coreProperties>
</file>