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32918400" cy="32918400"/>
  <p:notesSz cx="7315200" cy="96012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CC00CC"/>
    <a:srgbClr val="FF00FF"/>
    <a:srgbClr val="FFFF00"/>
    <a:srgbClr val="00FFFF"/>
    <a:srgbClr val="00CCFF"/>
    <a:srgbClr val="0000FF"/>
    <a:srgbClr val="0062AC"/>
    <a:srgbClr val="004A82"/>
    <a:srgbClr val="CC0000"/>
    <a:srgbClr val="FFAF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8" d="100"/>
          <a:sy n="68" d="100"/>
        </p:scale>
        <p:origin x="-1496" y="1808"/>
      </p:cViewPr>
      <p:guideLst>
        <p:guide orient="horz" pos="10368"/>
        <p:guide pos="10368"/>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4" d="100"/>
          <a:sy n="84" d="100"/>
        </p:scale>
        <p:origin x="-1842" y="-9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69920" cy="480060"/>
          </a:xfrm>
          <a:prstGeom prst="rect">
            <a:avLst/>
          </a:prstGeom>
        </p:spPr>
        <p:txBody>
          <a:bodyPr vert="horz" lIns="95207" tIns="47604" rIns="95207" bIns="47604" rtlCol="0"/>
          <a:lstStyle>
            <a:lvl1pPr algn="l">
              <a:defRPr sz="1200"/>
            </a:lvl1pPr>
          </a:lstStyle>
          <a:p>
            <a:endParaRPr lang="en-US"/>
          </a:p>
        </p:txBody>
      </p:sp>
      <p:sp>
        <p:nvSpPr>
          <p:cNvPr id="3" name="Date Placeholder 2"/>
          <p:cNvSpPr>
            <a:spLocks noGrp="1"/>
          </p:cNvSpPr>
          <p:nvPr>
            <p:ph type="dt" sz="quarter" idx="1"/>
          </p:nvPr>
        </p:nvSpPr>
        <p:spPr>
          <a:xfrm>
            <a:off x="4143589" y="0"/>
            <a:ext cx="3169920" cy="480060"/>
          </a:xfrm>
          <a:prstGeom prst="rect">
            <a:avLst/>
          </a:prstGeom>
        </p:spPr>
        <p:txBody>
          <a:bodyPr vert="horz" lIns="95207" tIns="47604" rIns="95207" bIns="47604" rtlCol="0"/>
          <a:lstStyle>
            <a:lvl1pPr algn="r">
              <a:defRPr sz="1200"/>
            </a:lvl1pPr>
          </a:lstStyle>
          <a:p>
            <a:fld id="{B3738E45-EC7A-4564-BBC5-33EAAA46DA9A}" type="datetimeFigureOut">
              <a:rPr lang="en-US" smtClean="0"/>
              <a:pPr/>
              <a:t>12/11/15</a:t>
            </a:fld>
            <a:endParaRPr lang="en-US"/>
          </a:p>
        </p:txBody>
      </p:sp>
      <p:sp>
        <p:nvSpPr>
          <p:cNvPr id="4" name="Footer Placeholder 3"/>
          <p:cNvSpPr>
            <a:spLocks noGrp="1"/>
          </p:cNvSpPr>
          <p:nvPr>
            <p:ph type="ftr" sz="quarter" idx="2"/>
          </p:nvPr>
        </p:nvSpPr>
        <p:spPr>
          <a:xfrm>
            <a:off x="1" y="9119475"/>
            <a:ext cx="3169920" cy="480060"/>
          </a:xfrm>
          <a:prstGeom prst="rect">
            <a:avLst/>
          </a:prstGeom>
        </p:spPr>
        <p:txBody>
          <a:bodyPr vert="horz" lIns="95207" tIns="47604" rIns="95207" bIns="47604" rtlCol="0" anchor="b"/>
          <a:lstStyle>
            <a:lvl1pPr algn="l">
              <a:defRPr sz="1200"/>
            </a:lvl1pPr>
          </a:lstStyle>
          <a:p>
            <a:endParaRPr lang="en-US"/>
          </a:p>
        </p:txBody>
      </p:sp>
      <p:sp>
        <p:nvSpPr>
          <p:cNvPr id="5" name="Slide Number Placeholder 4"/>
          <p:cNvSpPr>
            <a:spLocks noGrp="1"/>
          </p:cNvSpPr>
          <p:nvPr>
            <p:ph type="sldNum" sz="quarter" idx="3"/>
          </p:nvPr>
        </p:nvSpPr>
        <p:spPr>
          <a:xfrm>
            <a:off x="4143589" y="9119475"/>
            <a:ext cx="3169920" cy="480060"/>
          </a:xfrm>
          <a:prstGeom prst="rect">
            <a:avLst/>
          </a:prstGeom>
        </p:spPr>
        <p:txBody>
          <a:bodyPr vert="horz" lIns="95207" tIns="47604" rIns="95207" bIns="47604" rtlCol="0" anchor="b"/>
          <a:lstStyle>
            <a:lvl1pPr algn="r">
              <a:defRPr sz="1200"/>
            </a:lvl1pPr>
          </a:lstStyle>
          <a:p>
            <a:fld id="{FCBE88A2-E87E-42A6-9E4C-CAF7D7D545D7}" type="slidenum">
              <a:rPr lang="en-US" smtClean="0"/>
              <a:pPr/>
              <a:t>‹#›</a:t>
            </a:fld>
            <a:endParaRPr lang="en-US"/>
          </a:p>
        </p:txBody>
      </p:sp>
    </p:spTree>
    <p:extLst>
      <p:ext uri="{BB962C8B-B14F-4D97-AF65-F5344CB8AC3E}">
        <p14:creationId xmlns:p14="http://schemas.microsoft.com/office/powerpoint/2010/main" val="39064699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69920" cy="480060"/>
          </a:xfrm>
          <a:prstGeom prst="rect">
            <a:avLst/>
          </a:prstGeom>
        </p:spPr>
        <p:txBody>
          <a:bodyPr vert="horz" lIns="95207" tIns="47604" rIns="95207" bIns="47604" rtlCol="0"/>
          <a:lstStyle>
            <a:lvl1pPr algn="l">
              <a:defRPr sz="1200"/>
            </a:lvl1pPr>
          </a:lstStyle>
          <a:p>
            <a:endParaRPr lang="en-US"/>
          </a:p>
        </p:txBody>
      </p:sp>
      <p:sp>
        <p:nvSpPr>
          <p:cNvPr id="3" name="Date Placeholder 2"/>
          <p:cNvSpPr>
            <a:spLocks noGrp="1"/>
          </p:cNvSpPr>
          <p:nvPr>
            <p:ph type="dt" idx="1"/>
          </p:nvPr>
        </p:nvSpPr>
        <p:spPr>
          <a:xfrm>
            <a:off x="4143589" y="0"/>
            <a:ext cx="3169920" cy="480060"/>
          </a:xfrm>
          <a:prstGeom prst="rect">
            <a:avLst/>
          </a:prstGeom>
        </p:spPr>
        <p:txBody>
          <a:bodyPr vert="horz" lIns="95207" tIns="47604" rIns="95207" bIns="47604" rtlCol="0"/>
          <a:lstStyle>
            <a:lvl1pPr algn="r">
              <a:defRPr sz="1200"/>
            </a:lvl1pPr>
          </a:lstStyle>
          <a:p>
            <a:fld id="{E0499600-4454-46B3-85C0-19C692A33118}" type="datetimeFigureOut">
              <a:rPr lang="en-US" smtClean="0"/>
              <a:pPr/>
              <a:t>12/11/15</a:t>
            </a:fld>
            <a:endParaRPr lang="en-US"/>
          </a:p>
        </p:txBody>
      </p:sp>
      <p:sp>
        <p:nvSpPr>
          <p:cNvPr id="4" name="Slide Image Placeholder 3"/>
          <p:cNvSpPr>
            <a:spLocks noGrp="1" noRot="1" noChangeAspect="1"/>
          </p:cNvSpPr>
          <p:nvPr>
            <p:ph type="sldImg" idx="2"/>
          </p:nvPr>
        </p:nvSpPr>
        <p:spPr>
          <a:xfrm>
            <a:off x="1857375" y="719138"/>
            <a:ext cx="3600450" cy="3600450"/>
          </a:xfrm>
          <a:prstGeom prst="rect">
            <a:avLst/>
          </a:prstGeom>
          <a:noFill/>
          <a:ln w="12700">
            <a:solidFill>
              <a:prstClr val="black"/>
            </a:solidFill>
          </a:ln>
        </p:spPr>
        <p:txBody>
          <a:bodyPr vert="horz" lIns="95207" tIns="47604" rIns="95207" bIns="47604" rtlCol="0" anchor="ctr"/>
          <a:lstStyle/>
          <a:p>
            <a:endParaRPr lang="en-US"/>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5207" tIns="47604" rIns="95207" bIns="476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119475"/>
            <a:ext cx="3169920" cy="480060"/>
          </a:xfrm>
          <a:prstGeom prst="rect">
            <a:avLst/>
          </a:prstGeom>
        </p:spPr>
        <p:txBody>
          <a:bodyPr vert="horz" lIns="95207" tIns="47604" rIns="95207" bIns="47604" rtlCol="0" anchor="b"/>
          <a:lstStyle>
            <a:lvl1pPr algn="l">
              <a:defRPr sz="1200"/>
            </a:lvl1pPr>
          </a:lstStyle>
          <a:p>
            <a:endParaRPr lang="en-US"/>
          </a:p>
        </p:txBody>
      </p:sp>
      <p:sp>
        <p:nvSpPr>
          <p:cNvPr id="7" name="Slide Number Placeholder 6"/>
          <p:cNvSpPr>
            <a:spLocks noGrp="1"/>
          </p:cNvSpPr>
          <p:nvPr>
            <p:ph type="sldNum" sz="quarter" idx="5"/>
          </p:nvPr>
        </p:nvSpPr>
        <p:spPr>
          <a:xfrm>
            <a:off x="4143589" y="9119475"/>
            <a:ext cx="3169920" cy="480060"/>
          </a:xfrm>
          <a:prstGeom prst="rect">
            <a:avLst/>
          </a:prstGeom>
        </p:spPr>
        <p:txBody>
          <a:bodyPr vert="horz" lIns="95207" tIns="47604" rIns="95207" bIns="47604" rtlCol="0" anchor="b"/>
          <a:lstStyle>
            <a:lvl1pPr algn="r">
              <a:defRPr sz="1200"/>
            </a:lvl1pPr>
          </a:lstStyle>
          <a:p>
            <a:fld id="{6CC7C204-1182-4CC2-934A-38DF1D2C0DAD}" type="slidenum">
              <a:rPr lang="en-US" smtClean="0"/>
              <a:pPr/>
              <a:t>‹#›</a:t>
            </a:fld>
            <a:endParaRPr lang="en-US"/>
          </a:p>
        </p:txBody>
      </p:sp>
    </p:spTree>
    <p:extLst>
      <p:ext uri="{BB962C8B-B14F-4D97-AF65-F5344CB8AC3E}">
        <p14:creationId xmlns:p14="http://schemas.microsoft.com/office/powerpoint/2010/main" val="3580332418"/>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57375" y="719138"/>
            <a:ext cx="3600450" cy="3600450"/>
          </a:xfrm>
        </p:spPr>
      </p:sp>
      <p:sp>
        <p:nvSpPr>
          <p:cNvPr id="3" name="Notes Placeholder 2"/>
          <p:cNvSpPr>
            <a:spLocks noGrp="1"/>
          </p:cNvSpPr>
          <p:nvPr>
            <p:ph type="body" idx="1"/>
          </p:nvPr>
        </p:nvSpPr>
        <p:spPr/>
        <p:txBody>
          <a:bodyPr>
            <a:normAutofit/>
          </a:bodyPr>
          <a:lstStyle/>
          <a:p>
            <a:r>
              <a:rPr lang="en-US" dirty="0" smtClean="0"/>
              <a:t>I should add the APL SCIENCE</a:t>
            </a:r>
            <a:r>
              <a:rPr lang="en-US" baseline="0" dirty="0" smtClean="0"/>
              <a:t> GATEWAY. You can use that to plot also.</a:t>
            </a:r>
          </a:p>
          <a:p>
            <a:r>
              <a:rPr lang="en-US" baseline="0" dirty="0" smtClean="0"/>
              <a:t>Once you plot you can hit button and </a:t>
            </a:r>
            <a:r>
              <a:rPr lang="en-US" baseline="0" smtClean="0"/>
              <a:t>sent the URL/QR Code</a:t>
            </a:r>
            <a:endParaRPr lang="en-US" dirty="0"/>
          </a:p>
        </p:txBody>
      </p:sp>
      <p:sp>
        <p:nvSpPr>
          <p:cNvPr id="4" name="Slide Number Placeholder 3"/>
          <p:cNvSpPr>
            <a:spLocks noGrp="1"/>
          </p:cNvSpPr>
          <p:nvPr>
            <p:ph type="sldNum" sz="quarter" idx="10"/>
          </p:nvPr>
        </p:nvSpPr>
        <p:spPr/>
        <p:txBody>
          <a:bodyPr/>
          <a:lstStyle/>
          <a:p>
            <a:fld id="{6CC7C204-1182-4CC2-934A-38DF1D2C0DAD}"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0226042"/>
            <a:ext cx="279806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8653760"/>
            <a:ext cx="2304288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4338" name="AutoShape 2" descr="http://interfacelift.com/wallpaper/D2252361/01721_flow_1600x1200.jpg"/>
          <p:cNvSpPr>
            <a:spLocks noChangeAspect="1" noChangeArrowheads="1"/>
          </p:cNvSpPr>
          <p:nvPr userDrawn="1"/>
        </p:nvSpPr>
        <p:spPr bwMode="auto">
          <a:xfrm>
            <a:off x="116681" y="-144463"/>
            <a:ext cx="2286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6" y="21153122"/>
            <a:ext cx="2798064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6" y="13952225"/>
            <a:ext cx="2798064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7680963"/>
            <a:ext cx="1453896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7680963"/>
            <a:ext cx="1453896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7368542"/>
            <a:ext cx="14544677"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0" y="10439400"/>
            <a:ext cx="14544677"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7368542"/>
            <a:ext cx="1455039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2" y="10439400"/>
            <a:ext cx="1455039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310640"/>
            <a:ext cx="10829927"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1310643"/>
            <a:ext cx="184023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6888483"/>
            <a:ext cx="10829927"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23042880"/>
            <a:ext cx="1975104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2941320"/>
            <a:ext cx="1975104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6452237" y="25763222"/>
            <a:ext cx="1975104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1318265"/>
            <a:ext cx="740664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1318265"/>
            <a:ext cx="2167128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318262"/>
            <a:ext cx="2962656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7680963"/>
            <a:ext cx="2962656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30510482"/>
            <a:ext cx="768096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D8BD707-D9CF-40AE-B4C6-C98DA3205C09}" type="datetimeFigureOut">
              <a:rPr lang="en-US" smtClean="0"/>
              <a:pPr/>
              <a:t>12/11/15</a:t>
            </a:fld>
            <a:endParaRPr lang="en-US"/>
          </a:p>
        </p:txBody>
      </p:sp>
      <p:sp>
        <p:nvSpPr>
          <p:cNvPr id="5" name="Footer Placeholder 4"/>
          <p:cNvSpPr>
            <a:spLocks noGrp="1"/>
          </p:cNvSpPr>
          <p:nvPr>
            <p:ph type="ftr" sz="quarter" idx="3"/>
          </p:nvPr>
        </p:nvSpPr>
        <p:spPr>
          <a:xfrm>
            <a:off x="11247120" y="30510482"/>
            <a:ext cx="1042416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30510482"/>
            <a:ext cx="768096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png"/><Relationship Id="rId12" Type="http://schemas.openxmlformats.org/officeDocument/2006/relationships/image" Target="../media/image9.png"/><Relationship Id="rId13" Type="http://schemas.openxmlformats.org/officeDocument/2006/relationships/image" Target="../media/image10.png"/><Relationship Id="rId14" Type="http://schemas.openxmlformats.org/officeDocument/2006/relationships/image" Target="../media/image11.png"/><Relationship Id="rId15" Type="http://schemas.openxmlformats.org/officeDocument/2006/relationships/image" Target="../media/image12.png"/><Relationship Id="rId16"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microsoft.com/office/2007/relationships/hdphoto" Target="../media/hdphoto1.wdp"/><Relationship Id="rId8" Type="http://schemas.openxmlformats.org/officeDocument/2006/relationships/image" Target="../media/image5.png"/><Relationship Id="rId9" Type="http://schemas.openxmlformats.org/officeDocument/2006/relationships/image" Target="../media/image6.jpeg"/><Relationship Id="rId10"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p:nvPr/>
        </p:nvSpPr>
        <p:spPr>
          <a:xfrm>
            <a:off x="11182351" y="4834223"/>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2800" dirty="0">
              <a:solidFill>
                <a:srgbClr val="000000"/>
              </a:solidFill>
            </a:endParaRPr>
          </a:p>
        </p:txBody>
      </p:sp>
      <p:sp>
        <p:nvSpPr>
          <p:cNvPr id="37" name="Rectangle 36"/>
          <p:cNvSpPr/>
          <p:nvPr/>
        </p:nvSpPr>
        <p:spPr>
          <a:xfrm>
            <a:off x="381000" y="229362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52" name="Rectangle 51"/>
          <p:cNvSpPr/>
          <p:nvPr/>
        </p:nvSpPr>
        <p:spPr>
          <a:xfrm>
            <a:off x="11201400" y="229362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50" name="Rectangle 49"/>
          <p:cNvSpPr/>
          <p:nvPr/>
        </p:nvSpPr>
        <p:spPr>
          <a:xfrm>
            <a:off x="11201400" y="13868400"/>
            <a:ext cx="10629900" cy="87249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62" name="Rectangle 61"/>
          <p:cNvSpPr/>
          <p:nvPr/>
        </p:nvSpPr>
        <p:spPr>
          <a:xfrm>
            <a:off x="22021800" y="138684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34" name="TextBox 33"/>
          <p:cNvSpPr txBox="1"/>
          <p:nvPr/>
        </p:nvSpPr>
        <p:spPr>
          <a:xfrm>
            <a:off x="381001" y="31699200"/>
            <a:ext cx="32232602" cy="1484304"/>
          </a:xfrm>
          <a:prstGeom prst="rect">
            <a:avLst/>
          </a:prstGeom>
          <a:noFill/>
        </p:spPr>
        <p:txBody>
          <a:bodyPr wrap="square" rtlCol="0">
            <a:spAutoFit/>
          </a:bodyPr>
          <a:lstStyle/>
          <a:p>
            <a:pPr algn="ctr">
              <a:lnSpc>
                <a:spcPct val="114000"/>
              </a:lnSpc>
            </a:pPr>
            <a:r>
              <a:rPr lang="en-US" sz="4000" b="1" dirty="0" smtClean="0">
                <a:solidFill>
                  <a:srgbClr val="0000FF"/>
                </a:solidFill>
                <a:effectLst>
                  <a:outerShdw blurRad="38100" dist="38100" dir="2700000" algn="tl">
                    <a:srgbClr val="000000">
                      <a:alpha val="43137"/>
                    </a:srgbClr>
                  </a:outerShdw>
                </a:effectLst>
              </a:rPr>
              <a:t>Acknowledgement</a:t>
            </a:r>
            <a:r>
              <a:rPr lang="en-US" sz="4000" dirty="0" smtClean="0"/>
              <a:t>:  </a:t>
            </a:r>
            <a:r>
              <a:rPr lang="en-US" sz="4000" dirty="0"/>
              <a:t>This research was supported by RBSP-ECT funding under NASA’s Prime contract </a:t>
            </a:r>
            <a:r>
              <a:rPr lang="en-US" sz="4000" dirty="0" smtClean="0"/>
              <a:t>number </a:t>
            </a:r>
            <a:r>
              <a:rPr lang="en-US" sz="4000" dirty="0"/>
              <a:t>NAS5- 01072.</a:t>
            </a:r>
            <a:r>
              <a:rPr lang="en-US" sz="4800" dirty="0"/>
              <a:t> </a:t>
            </a:r>
          </a:p>
          <a:p>
            <a:pPr algn="ctr">
              <a:lnSpc>
                <a:spcPct val="114000"/>
              </a:lnSpc>
            </a:pPr>
            <a:endParaRPr lang="en-US" sz="3200" dirty="0" smtClean="0"/>
          </a:p>
        </p:txBody>
      </p:sp>
      <p:sp>
        <p:nvSpPr>
          <p:cNvPr id="35" name="TextBox 34"/>
          <p:cNvSpPr txBox="1"/>
          <p:nvPr/>
        </p:nvSpPr>
        <p:spPr>
          <a:xfrm>
            <a:off x="4826420" y="24688"/>
            <a:ext cx="23396155" cy="4397922"/>
          </a:xfrm>
          <a:prstGeom prst="rect">
            <a:avLst/>
          </a:prstGeom>
          <a:noFill/>
        </p:spPr>
        <p:txBody>
          <a:bodyPr wrap="square" rtlCol="0">
            <a:spAutoFit/>
          </a:bodyPr>
          <a:lstStyle/>
          <a:p>
            <a:pPr algn="ctr">
              <a:lnSpc>
                <a:spcPct val="114000"/>
              </a:lnSpc>
            </a:pPr>
            <a:endParaRPr lang="en-US" sz="1200" b="1" dirty="0" smtClean="0"/>
          </a:p>
          <a:p>
            <a:pPr algn="ctr">
              <a:lnSpc>
                <a:spcPct val="114000"/>
              </a:lnSpc>
            </a:pPr>
            <a:r>
              <a:rPr lang="en-US" sz="5400" b="1" dirty="0">
                <a:ln w="1905"/>
                <a:solidFill>
                  <a:srgbClr val="0000FF"/>
                </a:solidFill>
                <a:effectLst>
                  <a:outerShdw blurRad="38100" dist="38100" dir="2700000" algn="tl">
                    <a:srgbClr val="000000">
                      <a:alpha val="43137"/>
                    </a:srgbClr>
                  </a:outerShdw>
                </a:effectLst>
              </a:rPr>
              <a:t>The RBSP-ECT Science Investigation of the Van Allen Probes Mission:  Highlights of the Prime Mission Phase, Data Access Overview, and Opportunities to Collaborate in the Extended Mission </a:t>
            </a:r>
            <a:r>
              <a:rPr lang="en-US" sz="5400" b="1" dirty="0" smtClean="0">
                <a:ln w="1905"/>
                <a:solidFill>
                  <a:srgbClr val="0000FF"/>
                </a:solidFill>
                <a:effectLst>
                  <a:outerShdw blurRad="38100" dist="38100" dir="2700000" algn="tl">
                    <a:srgbClr val="000000">
                      <a:alpha val="43137"/>
                    </a:srgbClr>
                  </a:outerShdw>
                </a:effectLst>
              </a:rPr>
              <a:t>Phase</a:t>
            </a:r>
          </a:p>
          <a:p>
            <a:pPr algn="ctr">
              <a:lnSpc>
                <a:spcPct val="114000"/>
              </a:lnSpc>
            </a:pPr>
            <a:endParaRPr lang="en-US" sz="1200" b="1" dirty="0" smtClean="0">
              <a:ln w="1905"/>
              <a:effectLst>
                <a:outerShdw blurRad="38100" dist="38100" dir="2700000" algn="tl">
                  <a:srgbClr val="000000">
                    <a:alpha val="43137"/>
                  </a:srgbClr>
                </a:outerShdw>
              </a:effectLst>
            </a:endParaRPr>
          </a:p>
          <a:p>
            <a:pPr algn="ctr">
              <a:lnSpc>
                <a:spcPct val="114000"/>
              </a:lnSpc>
            </a:pPr>
            <a:r>
              <a:rPr lang="en-US" sz="3200" b="1" dirty="0" smtClean="0">
                <a:solidFill>
                  <a:srgbClr val="008000"/>
                </a:solidFill>
              </a:rPr>
              <a:t>Sonya </a:t>
            </a:r>
            <a:r>
              <a:rPr lang="en-US" sz="3200" b="1" dirty="0" smtClean="0">
                <a:solidFill>
                  <a:srgbClr val="008000"/>
                </a:solidFill>
              </a:rPr>
              <a:t>Smith</a:t>
            </a:r>
            <a:r>
              <a:rPr lang="en-US" sz="3200" b="1" baseline="30000" dirty="0" smtClean="0">
                <a:solidFill>
                  <a:srgbClr val="008000"/>
                </a:solidFill>
              </a:rPr>
              <a:t>1</a:t>
            </a:r>
            <a:r>
              <a:rPr lang="en-US" sz="3200" b="1" dirty="0" smtClean="0">
                <a:solidFill>
                  <a:srgbClr val="008000"/>
                </a:solidFill>
              </a:rPr>
              <a:t>, </a:t>
            </a:r>
            <a:r>
              <a:rPr lang="en-US" sz="3200" b="1" dirty="0" smtClean="0">
                <a:solidFill>
                  <a:srgbClr val="008000"/>
                </a:solidFill>
              </a:rPr>
              <a:t>Reiner </a:t>
            </a:r>
            <a:r>
              <a:rPr lang="en-US" sz="3200" b="1" dirty="0" smtClean="0">
                <a:solidFill>
                  <a:srgbClr val="008000"/>
                </a:solidFill>
              </a:rPr>
              <a:t>Friedel</a:t>
            </a:r>
            <a:r>
              <a:rPr lang="en-US" sz="3200" b="1" baseline="30000" dirty="0" smtClean="0">
                <a:solidFill>
                  <a:srgbClr val="008000"/>
                </a:solidFill>
              </a:rPr>
              <a:t>2</a:t>
            </a:r>
            <a:r>
              <a:rPr lang="en-US" sz="3200" b="1" dirty="0" smtClean="0">
                <a:solidFill>
                  <a:srgbClr val="008000"/>
                </a:solidFill>
              </a:rPr>
              <a:t>, </a:t>
            </a:r>
            <a:r>
              <a:rPr lang="en-US" sz="3200" b="1" dirty="0" smtClean="0">
                <a:solidFill>
                  <a:srgbClr val="008000"/>
                </a:solidFill>
              </a:rPr>
              <a:t>Michael </a:t>
            </a:r>
            <a:r>
              <a:rPr lang="en-US" sz="3200" b="1" dirty="0" smtClean="0">
                <a:solidFill>
                  <a:srgbClr val="008000"/>
                </a:solidFill>
              </a:rPr>
              <a:t>Henderson</a:t>
            </a:r>
            <a:r>
              <a:rPr lang="en-US" sz="3200" b="1" baseline="30000" dirty="0" smtClean="0">
                <a:solidFill>
                  <a:srgbClr val="008000"/>
                </a:solidFill>
              </a:rPr>
              <a:t>2</a:t>
            </a:r>
            <a:r>
              <a:rPr lang="en-US" sz="3200" b="1" dirty="0" smtClean="0">
                <a:solidFill>
                  <a:srgbClr val="008000"/>
                </a:solidFill>
              </a:rPr>
              <a:t>, </a:t>
            </a:r>
            <a:r>
              <a:rPr lang="en-US" sz="3200" b="1" dirty="0" smtClean="0">
                <a:solidFill>
                  <a:srgbClr val="008000"/>
                </a:solidFill>
              </a:rPr>
              <a:t>Brian </a:t>
            </a:r>
            <a:r>
              <a:rPr lang="en-US" sz="3200" b="1" dirty="0" smtClean="0">
                <a:solidFill>
                  <a:srgbClr val="008000"/>
                </a:solidFill>
              </a:rPr>
              <a:t>Larsen</a:t>
            </a:r>
            <a:r>
              <a:rPr lang="en-US" sz="3200" b="1" baseline="30000" dirty="0" smtClean="0">
                <a:solidFill>
                  <a:srgbClr val="008000"/>
                </a:solidFill>
              </a:rPr>
              <a:t>2</a:t>
            </a:r>
            <a:r>
              <a:rPr lang="en-US" sz="3200" b="1" dirty="0" smtClean="0">
                <a:solidFill>
                  <a:srgbClr val="008000"/>
                </a:solidFill>
              </a:rPr>
              <a:t>, </a:t>
            </a:r>
            <a:r>
              <a:rPr lang="en-US" sz="3200" b="1" dirty="0" smtClean="0">
                <a:solidFill>
                  <a:srgbClr val="008000"/>
                </a:solidFill>
              </a:rPr>
              <a:t>Geoff </a:t>
            </a:r>
            <a:r>
              <a:rPr lang="en-US" sz="3200" b="1" dirty="0" smtClean="0">
                <a:solidFill>
                  <a:srgbClr val="008000"/>
                </a:solidFill>
              </a:rPr>
              <a:t>Reeves</a:t>
            </a:r>
            <a:r>
              <a:rPr lang="en-US" sz="3200" b="1" baseline="30000" dirty="0" smtClean="0">
                <a:solidFill>
                  <a:srgbClr val="008000"/>
                </a:solidFill>
              </a:rPr>
              <a:t>2</a:t>
            </a:r>
            <a:r>
              <a:rPr lang="en-US" sz="3200" b="1" dirty="0" smtClean="0">
                <a:solidFill>
                  <a:srgbClr val="008000"/>
                </a:solidFill>
              </a:rPr>
              <a:t>, </a:t>
            </a:r>
            <a:r>
              <a:rPr lang="en-US" sz="3200" b="1" dirty="0" smtClean="0">
                <a:solidFill>
                  <a:srgbClr val="008000"/>
                </a:solidFill>
              </a:rPr>
              <a:t>Harlan </a:t>
            </a:r>
            <a:r>
              <a:rPr lang="en-US" sz="3200" b="1" dirty="0" smtClean="0">
                <a:solidFill>
                  <a:srgbClr val="008000"/>
                </a:solidFill>
              </a:rPr>
              <a:t>Spence</a:t>
            </a:r>
            <a:r>
              <a:rPr lang="en-US" sz="3200" b="1" baseline="30000" dirty="0" smtClean="0">
                <a:solidFill>
                  <a:srgbClr val="008000"/>
                </a:solidFill>
              </a:rPr>
              <a:t>1</a:t>
            </a:r>
            <a:r>
              <a:rPr lang="en-US" sz="3200" b="1" dirty="0" smtClean="0">
                <a:solidFill>
                  <a:srgbClr val="008000"/>
                </a:solidFill>
              </a:rPr>
              <a:t> </a:t>
            </a:r>
            <a:r>
              <a:rPr lang="en-US" sz="3200" b="1" dirty="0" smtClean="0">
                <a:solidFill>
                  <a:srgbClr val="008000"/>
                </a:solidFill>
              </a:rPr>
              <a:t>on behalf of the entire RBSP-ECT </a:t>
            </a:r>
            <a:r>
              <a:rPr lang="en-US" sz="3200" b="1" dirty="0">
                <a:solidFill>
                  <a:srgbClr val="008000"/>
                </a:solidFill>
              </a:rPr>
              <a:t>Team</a:t>
            </a:r>
            <a:r>
              <a:rPr lang="en-US" sz="3200" b="1" baseline="30000" dirty="0">
                <a:solidFill>
                  <a:srgbClr val="008000"/>
                </a:solidFill>
              </a:rPr>
              <a:t>    </a:t>
            </a:r>
          </a:p>
          <a:p>
            <a:pPr algn="ctr">
              <a:lnSpc>
                <a:spcPct val="114000"/>
              </a:lnSpc>
            </a:pPr>
            <a:r>
              <a:rPr lang="en-US" sz="2800" baseline="30000" dirty="0" smtClean="0"/>
              <a:t> </a:t>
            </a:r>
            <a:r>
              <a:rPr lang="en-US" sz="2800" baseline="30000" dirty="0" smtClean="0"/>
              <a:t>1</a:t>
            </a:r>
            <a:r>
              <a:rPr lang="en-US" sz="2800" dirty="0" smtClean="0"/>
              <a:t>UNH</a:t>
            </a:r>
            <a:r>
              <a:rPr lang="en-US" sz="2800" dirty="0" smtClean="0"/>
              <a:t>/Space Science </a:t>
            </a:r>
            <a:r>
              <a:rPr lang="en-US" sz="2800" dirty="0" smtClean="0"/>
              <a:t>Center, </a:t>
            </a:r>
            <a:r>
              <a:rPr lang="en-US" sz="2800" baseline="30000" dirty="0" smtClean="0"/>
              <a:t>2</a:t>
            </a:r>
            <a:r>
              <a:rPr lang="en-US" sz="2800" dirty="0" smtClean="0"/>
              <a:t>L.A.N.L. </a:t>
            </a:r>
            <a:r>
              <a:rPr lang="en-US" sz="2800" dirty="0" smtClean="0"/>
              <a:t>Science</a:t>
            </a:r>
            <a:r>
              <a:rPr lang="en-US" sz="2800" dirty="0" smtClean="0"/>
              <a:t> Operations Center</a:t>
            </a:r>
            <a:endParaRPr lang="en-US" sz="2800" dirty="0" smtClean="0"/>
          </a:p>
        </p:txBody>
      </p:sp>
      <p:sp>
        <p:nvSpPr>
          <p:cNvPr id="36" name="Rectangle 35"/>
          <p:cNvSpPr/>
          <p:nvPr/>
        </p:nvSpPr>
        <p:spPr>
          <a:xfrm>
            <a:off x="381000" y="48006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43" name="TextBox 42"/>
          <p:cNvSpPr txBox="1"/>
          <p:nvPr/>
        </p:nvSpPr>
        <p:spPr>
          <a:xfrm>
            <a:off x="800099" y="4856777"/>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Instrument Suite Overview</a:t>
            </a:r>
          </a:p>
        </p:txBody>
      </p:sp>
      <p:pic>
        <p:nvPicPr>
          <p:cNvPr id="48" name="Picture 2" descr="http://3.bp.blogspot.com/-bV3q8bXAqFk/US_8BGa7KZI/AAAAAAAARto/tjgIylFdy_M/s1600/NASA%27s+Van+Allen+Probe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798776"/>
            <a:ext cx="4521620" cy="3429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9" name="Picture 190"/>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233"/>
          <a:stretch>
            <a:fillRect/>
          </a:stretch>
        </p:blipFill>
        <p:spPr bwMode="auto">
          <a:xfrm>
            <a:off x="28222575" y="361950"/>
            <a:ext cx="4238625" cy="41370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 name="Rectangle 31"/>
          <p:cNvSpPr/>
          <p:nvPr/>
        </p:nvSpPr>
        <p:spPr>
          <a:xfrm>
            <a:off x="381000" y="138684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33" name="TextBox 32"/>
          <p:cNvSpPr txBox="1"/>
          <p:nvPr/>
        </p:nvSpPr>
        <p:spPr>
          <a:xfrm>
            <a:off x="800099" y="22936200"/>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Prime Mission ECT Science Highlights </a:t>
            </a:r>
          </a:p>
        </p:txBody>
      </p:sp>
      <p:sp>
        <p:nvSpPr>
          <p:cNvPr id="38" name="TextBox 37"/>
          <p:cNvSpPr txBox="1"/>
          <p:nvPr/>
        </p:nvSpPr>
        <p:spPr>
          <a:xfrm>
            <a:off x="11628646" y="4928500"/>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Publication Summary</a:t>
            </a:r>
          </a:p>
        </p:txBody>
      </p:sp>
      <p:sp>
        <p:nvSpPr>
          <p:cNvPr id="41" name="TextBox 40"/>
          <p:cNvSpPr txBox="1"/>
          <p:nvPr/>
        </p:nvSpPr>
        <p:spPr>
          <a:xfrm>
            <a:off x="11552447" y="13972773"/>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Science Operation Center</a:t>
            </a:r>
          </a:p>
        </p:txBody>
      </p:sp>
      <p:sp>
        <p:nvSpPr>
          <p:cNvPr id="47" name="Rectangle 46"/>
          <p:cNvSpPr/>
          <p:nvPr/>
        </p:nvSpPr>
        <p:spPr>
          <a:xfrm>
            <a:off x="21983703" y="4834223"/>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49" name="TextBox 48"/>
          <p:cNvSpPr txBox="1"/>
          <p:nvPr/>
        </p:nvSpPr>
        <p:spPr>
          <a:xfrm>
            <a:off x="22496670" y="13910174"/>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Extended Mission Phase Science</a:t>
            </a:r>
          </a:p>
        </p:txBody>
      </p:sp>
      <p:sp>
        <p:nvSpPr>
          <p:cNvPr id="51" name="TextBox 50"/>
          <p:cNvSpPr txBox="1"/>
          <p:nvPr/>
        </p:nvSpPr>
        <p:spPr>
          <a:xfrm>
            <a:off x="22326603" y="4875827"/>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Data Overview</a:t>
            </a:r>
          </a:p>
        </p:txBody>
      </p:sp>
      <p:sp>
        <p:nvSpPr>
          <p:cNvPr id="60" name="TextBox 59"/>
          <p:cNvSpPr txBox="1"/>
          <p:nvPr/>
        </p:nvSpPr>
        <p:spPr>
          <a:xfrm>
            <a:off x="11628646" y="22992377"/>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Data Access Overview</a:t>
            </a:r>
          </a:p>
        </p:txBody>
      </p:sp>
      <p:sp>
        <p:nvSpPr>
          <p:cNvPr id="65" name="Rectangle 64"/>
          <p:cNvSpPr/>
          <p:nvPr/>
        </p:nvSpPr>
        <p:spPr>
          <a:xfrm>
            <a:off x="22021800" y="229362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67" name="TextBox 66"/>
          <p:cNvSpPr txBox="1"/>
          <p:nvPr/>
        </p:nvSpPr>
        <p:spPr>
          <a:xfrm>
            <a:off x="22393277" y="22973327"/>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Opportunities to Collaborate</a:t>
            </a:r>
          </a:p>
        </p:txBody>
      </p:sp>
      <p:sp>
        <p:nvSpPr>
          <p:cNvPr id="68" name="TextBox 67"/>
          <p:cNvSpPr txBox="1"/>
          <p:nvPr/>
        </p:nvSpPr>
        <p:spPr>
          <a:xfrm>
            <a:off x="723900" y="13868400"/>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Instrument Overview</a:t>
            </a:r>
          </a:p>
        </p:txBody>
      </p:sp>
      <p:sp>
        <p:nvSpPr>
          <p:cNvPr id="27" name="Text Box 2"/>
          <p:cNvSpPr txBox="1">
            <a:spLocks noChangeArrowheads="1"/>
          </p:cNvSpPr>
          <p:nvPr/>
        </p:nvSpPr>
        <p:spPr bwMode="auto">
          <a:xfrm>
            <a:off x="1066800" y="1196340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Times New Roman" charset="0"/>
                <a:ea typeface="ＭＳ Ｐゴシック" charset="0"/>
              </a:defRPr>
            </a:lvl1pPr>
            <a:lvl2pPr>
              <a:defRPr sz="2800">
                <a:solidFill>
                  <a:schemeClr val="tx1"/>
                </a:solidFill>
                <a:latin typeface="Times New Roman" charset="0"/>
                <a:ea typeface="ＭＳ Ｐゴシック" charset="0"/>
              </a:defRPr>
            </a:lvl2pPr>
            <a:lvl3pPr>
              <a:defRPr sz="2400">
                <a:solidFill>
                  <a:schemeClr val="tx1"/>
                </a:solidFill>
                <a:latin typeface="Times New Roman" charset="0"/>
                <a:ea typeface="ＭＳ Ｐゴシック" charset="0"/>
              </a:defRPr>
            </a:lvl3pPr>
            <a:lvl4pPr>
              <a:defRPr sz="2000">
                <a:solidFill>
                  <a:schemeClr val="tx1"/>
                </a:solidFill>
                <a:latin typeface="Times New Roman" charset="0"/>
                <a:ea typeface="ＭＳ Ｐゴシック" charset="0"/>
              </a:defRPr>
            </a:lvl4pPr>
            <a:lvl5pPr>
              <a:defRPr sz="2000">
                <a:solidFill>
                  <a:schemeClr val="tx1"/>
                </a:solidFill>
                <a:latin typeface="Times New Roman" charset="0"/>
                <a:ea typeface="ＭＳ Ｐゴシック" charset="0"/>
              </a:defRPr>
            </a:lvl5pPr>
            <a:lvl6pPr eaLnBrk="0" hangingPunct="0">
              <a:defRPr sz="2000">
                <a:solidFill>
                  <a:schemeClr val="tx1"/>
                </a:solidFill>
                <a:latin typeface="Times New Roman" charset="0"/>
                <a:ea typeface="ＭＳ Ｐゴシック" charset="0"/>
              </a:defRPr>
            </a:lvl6pPr>
            <a:lvl7pPr eaLnBrk="0" hangingPunct="0">
              <a:defRPr sz="2000">
                <a:solidFill>
                  <a:schemeClr val="tx1"/>
                </a:solidFill>
                <a:latin typeface="Times New Roman" charset="0"/>
                <a:ea typeface="ＭＳ Ｐゴシック" charset="0"/>
              </a:defRPr>
            </a:lvl7pPr>
            <a:lvl8pPr eaLnBrk="0" hangingPunct="0">
              <a:defRPr sz="2000">
                <a:solidFill>
                  <a:schemeClr val="tx1"/>
                </a:solidFill>
                <a:latin typeface="Times New Roman" charset="0"/>
                <a:ea typeface="ＭＳ Ｐゴシック" charset="0"/>
              </a:defRPr>
            </a:lvl8pPr>
            <a:lvl9pPr eaLnBrk="0" hangingPunct="0">
              <a:defRPr sz="2000">
                <a:solidFill>
                  <a:schemeClr val="tx1"/>
                </a:solidFill>
                <a:latin typeface="Times New Roman" charset="0"/>
                <a:ea typeface="ＭＳ Ｐゴシック" charset="0"/>
              </a:defRPr>
            </a:lvl9pPr>
          </a:lstStyle>
          <a:p>
            <a:pPr algn="ctr"/>
            <a:r>
              <a:rPr lang="en-US" sz="3600" b="1" dirty="0">
                <a:solidFill>
                  <a:srgbClr val="008000"/>
                </a:solidFill>
                <a:latin typeface="+mn-lt"/>
              </a:rPr>
              <a:t>Making Definitive Particle Measurements in a Harsh Radiation Environment </a:t>
            </a:r>
          </a:p>
        </p:txBody>
      </p:sp>
      <p:pic>
        <p:nvPicPr>
          <p:cNvPr id="28" name="Picture 7"/>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3400" y="7499143"/>
            <a:ext cx="3581400" cy="35704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2"/>
          <p:cNvSpPr txBox="1">
            <a:spLocks noChangeArrowheads="1"/>
          </p:cNvSpPr>
          <p:nvPr/>
        </p:nvSpPr>
        <p:spPr bwMode="auto">
          <a:xfrm>
            <a:off x="914400" y="5638800"/>
            <a:ext cx="9296400" cy="1754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Radiation Belt Storm Probes E</a:t>
            </a:r>
            <a:r>
              <a:rPr lang="en-US" b="1" dirty="0" smtClean="0">
                <a:solidFill>
                  <a:srgbClr val="008000"/>
                </a:solidFill>
                <a:latin typeface="+mn-lt"/>
              </a:rPr>
              <a:t>nergetic Particle, </a:t>
            </a:r>
            <a:r>
              <a:rPr lang="en-US" b="1" dirty="0" smtClean="0">
                <a:solidFill>
                  <a:srgbClr val="008000"/>
                </a:solidFill>
                <a:effectLst>
                  <a:outerShdw blurRad="38100" dist="38100" dir="2700000" algn="tl">
                    <a:srgbClr val="000000">
                      <a:alpha val="43137"/>
                    </a:srgbClr>
                  </a:outerShdw>
                </a:effectLst>
                <a:latin typeface="+mn-lt"/>
              </a:rPr>
              <a:t>C</a:t>
            </a:r>
            <a:r>
              <a:rPr lang="en-US" b="1" dirty="0" smtClean="0">
                <a:solidFill>
                  <a:srgbClr val="008000"/>
                </a:solidFill>
                <a:latin typeface="+mn-lt"/>
              </a:rPr>
              <a:t>omposition,  and </a:t>
            </a:r>
            <a:r>
              <a:rPr lang="en-US" b="1" dirty="0" smtClean="0">
                <a:solidFill>
                  <a:srgbClr val="008000"/>
                </a:solidFill>
                <a:effectLst>
                  <a:outerShdw blurRad="38100" dist="38100" dir="2700000" algn="tl">
                    <a:srgbClr val="000000">
                      <a:alpha val="43137"/>
                    </a:srgbClr>
                  </a:outerShdw>
                </a:effectLst>
                <a:latin typeface="+mn-lt"/>
              </a:rPr>
              <a:t>T</a:t>
            </a:r>
            <a:r>
              <a:rPr lang="en-US" b="1" dirty="0" smtClean="0">
                <a:solidFill>
                  <a:srgbClr val="008000"/>
                </a:solidFill>
                <a:latin typeface="+mn-lt"/>
              </a:rPr>
              <a:t>hermal Plasma Suite</a:t>
            </a:r>
            <a:r>
              <a:rPr lang="en-US" b="1" dirty="0">
                <a:solidFill>
                  <a:srgbClr val="008000"/>
                </a:solidFill>
                <a:latin typeface="+mn-lt"/>
              </a:rPr>
              <a:t> </a:t>
            </a:r>
            <a:endParaRPr lang="en-US" b="1" dirty="0" smtClean="0">
              <a:solidFill>
                <a:srgbClr val="008000"/>
              </a:solidFill>
              <a:latin typeface="+mn-lt"/>
            </a:endParaRPr>
          </a:p>
          <a:p>
            <a:pPr algn="ctr" eaLnBrk="1" hangingPunct="1">
              <a:defRPr/>
            </a:pPr>
            <a:r>
              <a:rPr lang="en-US" b="1" dirty="0" smtClean="0">
                <a:solidFill>
                  <a:srgbClr val="008000"/>
                </a:solidFill>
                <a:latin typeface="+mn-lt"/>
              </a:rPr>
              <a:t>(RBSP-ECT) </a:t>
            </a:r>
          </a:p>
        </p:txBody>
      </p:sp>
      <p:pic>
        <p:nvPicPr>
          <p:cNvPr id="31" name="Picture 2"/>
          <p:cNvPicPr>
            <a:picLocks noChangeAspect="1" noChangeArrowheads="1"/>
          </p:cNvPicPr>
          <p:nvPr/>
        </p:nvPicPr>
        <p:blipFill>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bwMode="auto">
          <a:xfrm>
            <a:off x="4266746" y="7620000"/>
            <a:ext cx="6585396" cy="39465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0" name="Title 1"/>
          <p:cNvSpPr txBox="1">
            <a:spLocks/>
          </p:cNvSpPr>
          <p:nvPr/>
        </p:nvSpPr>
        <p:spPr>
          <a:xfrm>
            <a:off x="762000" y="14706600"/>
            <a:ext cx="9982200" cy="1143000"/>
          </a:xfrm>
          <a:prstGeom prst="rect">
            <a:avLst/>
          </a:prstGeom>
        </p:spPr>
        <p:txBody>
          <a:bodyPr vert="horz" lIns="438912" tIns="219456" rIns="438912" bIns="219456" rtlCol="0" anchor="ctr">
            <a:no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3600" b="1" dirty="0" smtClean="0">
                <a:solidFill>
                  <a:srgbClr val="008000"/>
                </a:solidFill>
                <a:latin typeface="+mn-lt"/>
              </a:rPr>
              <a:t>ECT In-flight Instrument Performance Meets or Exceeds all Requirements</a:t>
            </a:r>
            <a:endParaRPr lang="en-US" sz="3600" b="1" dirty="0">
              <a:solidFill>
                <a:srgbClr val="008000"/>
              </a:solidFill>
              <a:latin typeface="+mn-lt"/>
            </a:endParaRPr>
          </a:p>
        </p:txBody>
      </p:sp>
      <p:sp>
        <p:nvSpPr>
          <p:cNvPr id="42" name="Content Placeholder 2"/>
          <p:cNvSpPr txBox="1">
            <a:spLocks/>
          </p:cNvSpPr>
          <p:nvPr/>
        </p:nvSpPr>
        <p:spPr>
          <a:xfrm>
            <a:off x="6248400" y="15773400"/>
            <a:ext cx="4800600" cy="68580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All 12 ECT instrument packages performing beautifully: 1 HOPE, 4 </a:t>
            </a:r>
            <a:r>
              <a:rPr lang="en-US" sz="2800" b="1" dirty="0" err="1" smtClean="0">
                <a:solidFill>
                  <a:schemeClr val="tx1"/>
                </a:solidFill>
              </a:rPr>
              <a:t>MagEIS</a:t>
            </a:r>
            <a:r>
              <a:rPr lang="en-US" sz="2800" b="1" dirty="0" smtClean="0">
                <a:solidFill>
                  <a:schemeClr val="tx1"/>
                </a:solidFill>
              </a:rPr>
              <a:t> (1 “Lo”, 2 “Meds”, 1 “Hi” , 1 REPT per s/c)</a:t>
            </a:r>
          </a:p>
          <a:p>
            <a:pPr marL="457200" indent="-457200" algn="l">
              <a:buFont typeface="Arial"/>
              <a:buChar char="•"/>
            </a:pPr>
            <a:r>
              <a:rPr lang="en-US" sz="2800" b="1" dirty="0">
                <a:solidFill>
                  <a:schemeClr val="tx1"/>
                </a:solidFill>
              </a:rPr>
              <a:t>I</a:t>
            </a:r>
            <a:r>
              <a:rPr lang="en-US" sz="2800" b="1" dirty="0" smtClean="0">
                <a:solidFill>
                  <a:schemeClr val="tx1"/>
                </a:solidFill>
              </a:rPr>
              <a:t>nflight performance meets or exceeds L1 measurement requirements</a:t>
            </a:r>
          </a:p>
          <a:p>
            <a:pPr marL="457200" indent="-457200" algn="l">
              <a:buFont typeface="Arial"/>
              <a:buChar char="•"/>
            </a:pPr>
            <a:r>
              <a:rPr lang="en-US" sz="2800" b="1" dirty="0" smtClean="0">
                <a:solidFill>
                  <a:schemeClr val="tx1"/>
                </a:solidFill>
              </a:rPr>
              <a:t>Background rejection techniques successful on all instruments </a:t>
            </a:r>
          </a:p>
          <a:p>
            <a:pPr marL="457200" indent="-457200" algn="l">
              <a:buFont typeface="Arial"/>
              <a:buChar char="•"/>
            </a:pPr>
            <a:r>
              <a:rPr lang="en-US" sz="2800" b="1" dirty="0" smtClean="0">
                <a:solidFill>
                  <a:schemeClr val="tx1"/>
                </a:solidFill>
              </a:rPr>
              <a:t>Cross-</a:t>
            </a:r>
            <a:r>
              <a:rPr lang="en-US" sz="2800" b="1" dirty="0" err="1" smtClean="0">
                <a:solidFill>
                  <a:schemeClr val="tx1"/>
                </a:solidFill>
              </a:rPr>
              <a:t>cal</a:t>
            </a:r>
            <a:r>
              <a:rPr lang="en-US" sz="2800" b="1" dirty="0" smtClean="0">
                <a:solidFill>
                  <a:schemeClr val="tx1"/>
                </a:solidFill>
              </a:rPr>
              <a:t> ongoing</a:t>
            </a:r>
          </a:p>
        </p:txBody>
      </p:sp>
      <p:pic>
        <p:nvPicPr>
          <p:cNvPr id="46" name="Picture 43" descr="7.bmp"/>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bwMode="auto">
          <a:xfrm>
            <a:off x="685800" y="15773400"/>
            <a:ext cx="1989906" cy="25054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Text Box 10"/>
          <p:cNvSpPr txBox="1">
            <a:spLocks noChangeArrowheads="1"/>
          </p:cNvSpPr>
          <p:nvPr/>
        </p:nvSpPr>
        <p:spPr bwMode="auto">
          <a:xfrm>
            <a:off x="2971800" y="15925800"/>
            <a:ext cx="4038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Helium Oxygen Proton Electron (HOPE)</a:t>
            </a:r>
          </a:p>
          <a:p>
            <a:r>
              <a:rPr lang="en-US" sz="2400" b="1" i="1" dirty="0" err="1" smtClean="0">
                <a:latin typeface="+mn-lt"/>
              </a:rPr>
              <a:t>Funsten</a:t>
            </a:r>
            <a:r>
              <a:rPr lang="en-US" sz="2400" b="1" i="1" dirty="0" smtClean="0">
                <a:latin typeface="+mn-lt"/>
              </a:rPr>
              <a:t> et al., 2013</a:t>
            </a:r>
          </a:p>
          <a:p>
            <a:endParaRPr lang="en-US" sz="2400" b="1" i="1" dirty="0">
              <a:latin typeface="+mn-lt"/>
            </a:endParaRPr>
          </a:p>
        </p:txBody>
      </p:sp>
      <p:sp>
        <p:nvSpPr>
          <p:cNvPr id="69" name="Text Box 10"/>
          <p:cNvSpPr txBox="1">
            <a:spLocks noChangeArrowheads="1"/>
          </p:cNvSpPr>
          <p:nvPr/>
        </p:nvSpPr>
        <p:spPr bwMode="auto">
          <a:xfrm>
            <a:off x="4495800" y="17983200"/>
            <a:ext cx="23622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Magnetic Electron Ion Spectrometer (</a:t>
            </a:r>
            <a:r>
              <a:rPr lang="en-US" sz="2400" b="1" i="1" dirty="0" err="1" smtClean="0">
                <a:latin typeface="+mn-lt"/>
              </a:rPr>
              <a:t>MagEIS</a:t>
            </a:r>
            <a:r>
              <a:rPr lang="en-US" sz="2400" b="1" i="1" dirty="0" smtClean="0">
                <a:latin typeface="+mn-lt"/>
              </a:rPr>
              <a:t>)</a:t>
            </a:r>
          </a:p>
          <a:p>
            <a:r>
              <a:rPr lang="en-US" sz="2400" b="1" i="1" dirty="0" smtClean="0">
                <a:latin typeface="+mn-lt"/>
              </a:rPr>
              <a:t>Blake et al., 2013</a:t>
            </a:r>
          </a:p>
          <a:p>
            <a:endParaRPr lang="en-US" sz="2400" b="1" i="1" dirty="0">
              <a:latin typeface="+mn-lt"/>
            </a:endParaRPr>
          </a:p>
        </p:txBody>
      </p:sp>
      <p:pic>
        <p:nvPicPr>
          <p:cNvPr id="45" name="Picture 15" descr="DSC_5019.JPG"/>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bwMode="auto">
          <a:xfrm>
            <a:off x="685800" y="19583400"/>
            <a:ext cx="2181844" cy="28859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 name="Text Box 10"/>
          <p:cNvSpPr txBox="1">
            <a:spLocks noChangeArrowheads="1"/>
          </p:cNvSpPr>
          <p:nvPr/>
        </p:nvSpPr>
        <p:spPr bwMode="auto">
          <a:xfrm>
            <a:off x="3124200" y="20726400"/>
            <a:ext cx="26670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Relativistic Electron Proton Telescope (REPT)</a:t>
            </a:r>
          </a:p>
          <a:p>
            <a:r>
              <a:rPr lang="en-US" sz="2400" b="1" i="1" dirty="0" smtClean="0">
                <a:latin typeface="+mn-lt"/>
              </a:rPr>
              <a:t>Baker et al, 2013</a:t>
            </a:r>
          </a:p>
          <a:p>
            <a:endParaRPr lang="en-US" sz="2400" b="1" i="1" dirty="0">
              <a:latin typeface="+mn-lt"/>
            </a:endParaRPr>
          </a:p>
        </p:txBody>
      </p:sp>
      <p:pic>
        <p:nvPicPr>
          <p:cNvPr id="44" name="Content Placeholder 5" descr="Picture 5.png"/>
          <p:cNvPicPr>
            <a:picLocks noChangeAspect="1"/>
          </p:cNvPicPr>
          <p:nvPr/>
        </p:nvPicPr>
        <p:blipFill>
          <a:blip r:embed="rId10" cstate="screen">
            <a:extLst>
              <a:ext uri="{28A0092B-C50C-407E-A947-70E740481C1C}">
                <a14:useLocalDpi xmlns:a14="http://schemas.microsoft.com/office/drawing/2010/main"/>
              </a:ext>
            </a:extLst>
          </a:blip>
          <a:srcRect l="-24730" r="-24730"/>
          <a:stretch>
            <a:fillRect/>
          </a:stretch>
        </p:blipFill>
        <p:spPr bwMode="auto">
          <a:xfrm>
            <a:off x="1066800" y="17887277"/>
            <a:ext cx="3925277" cy="2288323"/>
          </a:xfrm>
          <a:prstGeom prst="rect">
            <a:avLst/>
          </a:prstGeom>
          <a:ln>
            <a:noFill/>
          </a:ln>
          <a:effectLst>
            <a:outerShdw blurRad="292100" dist="139700" dir="2700000" algn="tl" rotWithShape="0">
              <a:srgbClr val="333333">
                <a:alpha val="65000"/>
              </a:srgbClr>
            </a:outerShdw>
          </a:effectLst>
        </p:spPr>
      </p:pic>
      <p:sp>
        <p:nvSpPr>
          <p:cNvPr id="2" name="Rectangle 1"/>
          <p:cNvSpPr/>
          <p:nvPr/>
        </p:nvSpPr>
        <p:spPr>
          <a:xfrm>
            <a:off x="685800" y="11049000"/>
            <a:ext cx="3467754" cy="584776"/>
          </a:xfrm>
          <a:prstGeom prst="rect">
            <a:avLst/>
          </a:prstGeom>
        </p:spPr>
        <p:txBody>
          <a:bodyPr wrap="none">
            <a:spAutoFit/>
          </a:bodyPr>
          <a:lstStyle/>
          <a:p>
            <a:r>
              <a:rPr lang="en-US" sz="3200" b="1" i="1" dirty="0" smtClean="0"/>
              <a:t>Spence et </a:t>
            </a:r>
            <a:r>
              <a:rPr lang="en-US" sz="3200" b="1" i="1" dirty="0"/>
              <a:t>al., 2013</a:t>
            </a:r>
          </a:p>
        </p:txBody>
      </p:sp>
      <p:sp>
        <p:nvSpPr>
          <p:cNvPr id="71" name="Title 1"/>
          <p:cNvSpPr txBox="1">
            <a:spLocks/>
          </p:cNvSpPr>
          <p:nvPr/>
        </p:nvSpPr>
        <p:spPr>
          <a:xfrm>
            <a:off x="685800" y="23774400"/>
            <a:ext cx="9982200" cy="1143000"/>
          </a:xfrm>
          <a:prstGeom prst="rect">
            <a:avLst/>
          </a:prstGeom>
        </p:spPr>
        <p:txBody>
          <a:bodyPr vert="horz" lIns="438912" tIns="219456" rIns="438912" bIns="219456" rtlCol="0" anchor="ctr">
            <a:no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3600" b="1" dirty="0" smtClean="0">
                <a:solidFill>
                  <a:srgbClr val="008000"/>
                </a:solidFill>
              </a:rPr>
              <a:t>Broadly extended RBSP-ECT team contributed significantly to achieving mission </a:t>
            </a:r>
            <a:r>
              <a:rPr lang="en-US" sz="3600" b="1" dirty="0">
                <a:solidFill>
                  <a:srgbClr val="008000"/>
                </a:solidFill>
              </a:rPr>
              <a:t>success</a:t>
            </a:r>
            <a:endParaRPr lang="en-US" sz="3600" b="1" dirty="0">
              <a:solidFill>
                <a:srgbClr val="008000"/>
              </a:solidFill>
              <a:latin typeface="+mn-lt"/>
            </a:endParaRPr>
          </a:p>
        </p:txBody>
      </p:sp>
      <p:sp>
        <p:nvSpPr>
          <p:cNvPr id="72" name="Content Placeholder 2"/>
          <p:cNvSpPr txBox="1">
            <a:spLocks/>
          </p:cNvSpPr>
          <p:nvPr/>
        </p:nvSpPr>
        <p:spPr>
          <a:xfrm>
            <a:off x="381000" y="24841200"/>
            <a:ext cx="10591800" cy="12954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algn="l"/>
            <a:r>
              <a:rPr lang="en-US" sz="2800" b="1" dirty="0" smtClean="0">
                <a:solidFill>
                  <a:schemeClr val="tx1"/>
                </a:solidFill>
              </a:rPr>
              <a:t>Examples demonstrate quality of contributions in the following representative areas (see </a:t>
            </a:r>
            <a:r>
              <a:rPr lang="en-US" sz="2800" b="1" i="1" dirty="0" smtClean="0">
                <a:solidFill>
                  <a:schemeClr val="tx1"/>
                </a:solidFill>
              </a:rPr>
              <a:t>Spence et al, 2015 </a:t>
            </a:r>
            <a:r>
              <a:rPr lang="en-US" sz="2800" b="1" dirty="0" smtClean="0">
                <a:solidFill>
                  <a:schemeClr val="tx1"/>
                </a:solidFill>
              </a:rPr>
              <a:t>for review): </a:t>
            </a:r>
          </a:p>
        </p:txBody>
      </p:sp>
      <p:sp>
        <p:nvSpPr>
          <p:cNvPr id="4" name="Rectangle 3"/>
          <p:cNvSpPr/>
          <p:nvPr/>
        </p:nvSpPr>
        <p:spPr>
          <a:xfrm>
            <a:off x="533400" y="25987950"/>
            <a:ext cx="10134600" cy="5570756"/>
          </a:xfrm>
          <a:prstGeom prst="rect">
            <a:avLst/>
          </a:prstGeom>
        </p:spPr>
        <p:txBody>
          <a:bodyPr wrap="square">
            <a:spAutoFit/>
          </a:bodyPr>
          <a:lstStyle/>
          <a:p>
            <a:pPr marL="457200" indent="-457200">
              <a:buFont typeface="Arial"/>
              <a:buChar char="•"/>
            </a:pPr>
            <a:r>
              <a:rPr lang="en-US" sz="2400" b="1" dirty="0"/>
              <a:t>Understanding </a:t>
            </a:r>
            <a:r>
              <a:rPr lang="en-US" sz="2400" b="1" dirty="0" smtClean="0"/>
              <a:t>characteristics </a:t>
            </a:r>
            <a:r>
              <a:rPr lang="en-US" sz="2400" b="1" dirty="0"/>
              <a:t>and sources of the electron radiation belt</a:t>
            </a:r>
          </a:p>
          <a:p>
            <a:pPr marL="796925" indent="-457200">
              <a:buFont typeface="Arial"/>
              <a:buChar char="•"/>
            </a:pPr>
            <a:r>
              <a:rPr lang="en-US" sz="2000" b="1" i="1" dirty="0"/>
              <a:t>Importance of </a:t>
            </a:r>
            <a:r>
              <a:rPr lang="en-US" sz="2000" b="1" i="1" dirty="0" err="1"/>
              <a:t>plasmapause</a:t>
            </a:r>
            <a:r>
              <a:rPr lang="en-US" sz="2000" b="1" i="1" dirty="0"/>
              <a:t> position (Baker et al., 2013; Li et al., 2013; Thorne et al., 2013; </a:t>
            </a:r>
            <a:r>
              <a:rPr lang="en-US" sz="2000" b="1" i="1" dirty="0" err="1"/>
              <a:t>Shprits</a:t>
            </a:r>
            <a:r>
              <a:rPr lang="en-US" sz="2000" b="1" i="1" dirty="0"/>
              <a:t> et al., 2013; Foster et al., 2014; Goldstein et al., 2014</a:t>
            </a:r>
            <a:r>
              <a:rPr lang="en-US" sz="2000" b="1" i="1" dirty="0" smtClean="0"/>
              <a:t>)</a:t>
            </a:r>
          </a:p>
          <a:p>
            <a:pPr marL="796925" indent="-457200">
              <a:buFont typeface="Arial"/>
              <a:buChar char="•"/>
            </a:pPr>
            <a:r>
              <a:rPr lang="en-US" sz="2000" b="1" i="1" dirty="0" smtClean="0"/>
              <a:t>Quantified </a:t>
            </a:r>
            <a:r>
              <a:rPr lang="en-US" sz="2000" b="1" i="1" dirty="0" err="1" smtClean="0"/>
              <a:t>energetization</a:t>
            </a:r>
            <a:r>
              <a:rPr lang="en-US" sz="2000" b="1" i="1" dirty="0" smtClean="0"/>
              <a:t> processes and conditions (Reeve et al., 2013; </a:t>
            </a:r>
            <a:r>
              <a:rPr lang="en-US" sz="2000" b="1" i="1" dirty="0" err="1" smtClean="0"/>
              <a:t>Thornet</a:t>
            </a:r>
            <a:r>
              <a:rPr lang="en-US" sz="2000" b="1" i="1" dirty="0" smtClean="0"/>
              <a:t> et al., 2013; Su et al., 2014; Schiller et al., 2014)</a:t>
            </a:r>
          </a:p>
          <a:p>
            <a:pPr marL="796925" indent="-457200">
              <a:buFont typeface="Arial"/>
              <a:buChar char="•"/>
            </a:pPr>
            <a:r>
              <a:rPr lang="en-US" sz="2000" b="1" i="1" dirty="0" smtClean="0"/>
              <a:t>Clarified a variety of loss processes (Blum et al., 2013; Hudson et al., 2014; </a:t>
            </a:r>
            <a:r>
              <a:rPr lang="en-US" sz="2000" b="1" i="1" dirty="0" err="1" smtClean="0"/>
              <a:t>Shprits</a:t>
            </a:r>
            <a:r>
              <a:rPr lang="en-US" sz="2000" b="1" i="1" dirty="0" smtClean="0"/>
              <a:t> et al., 2013; Turner et al., 2014)</a:t>
            </a:r>
          </a:p>
          <a:p>
            <a:pPr marL="796925" indent="-457200">
              <a:buFont typeface="Arial"/>
              <a:buChar char="•"/>
            </a:pPr>
            <a:r>
              <a:rPr lang="en-US" sz="2000" b="1" i="1" dirty="0" smtClean="0"/>
              <a:t>Improved model predictability (</a:t>
            </a:r>
            <a:r>
              <a:rPr lang="en-US" sz="2000" b="1" i="1" dirty="0" err="1" smtClean="0"/>
              <a:t>Tu</a:t>
            </a:r>
            <a:r>
              <a:rPr lang="en-US" sz="2000" b="1" i="1" dirty="0" smtClean="0"/>
              <a:t> et al., 2014; </a:t>
            </a:r>
            <a:r>
              <a:rPr lang="en-US" sz="2000" b="1" i="1" dirty="0" err="1" smtClean="0"/>
              <a:t>Jordanova</a:t>
            </a:r>
            <a:r>
              <a:rPr lang="en-US" sz="2000" b="1" i="1" dirty="0" smtClean="0"/>
              <a:t> et al, 2014)</a:t>
            </a:r>
          </a:p>
          <a:p>
            <a:pPr marL="457200" indent="-457200">
              <a:buFont typeface="Arial"/>
              <a:buChar char="•"/>
            </a:pPr>
            <a:r>
              <a:rPr lang="en-US" sz="2400" b="1" dirty="0" smtClean="0"/>
              <a:t>Understanding specific physical candidate processes which lead to radiation belt dynamics </a:t>
            </a:r>
          </a:p>
          <a:p>
            <a:pPr marL="796925" indent="-457200">
              <a:buFont typeface="Arial"/>
              <a:buChar char="•"/>
            </a:pPr>
            <a:r>
              <a:rPr lang="en-US" sz="2000" b="1" i="1" dirty="0" smtClean="0"/>
              <a:t>Differentiated between competing mechanisms (Baker et al.., 2014; Turner et al., 2014)</a:t>
            </a:r>
            <a:endParaRPr lang="en-US" sz="2400" b="1" i="1" dirty="0" smtClean="0"/>
          </a:p>
          <a:p>
            <a:pPr marL="457200" indent="-457200">
              <a:buFont typeface="Arial"/>
              <a:buChar char="•"/>
            </a:pPr>
            <a:r>
              <a:rPr lang="en-US" sz="2400" b="1" dirty="0" smtClean="0"/>
              <a:t>Understanding VLF, ELF, and ULF wave effects that control dynamics</a:t>
            </a:r>
          </a:p>
          <a:p>
            <a:pPr marL="796925" indent="-457200">
              <a:buFont typeface="Arial"/>
              <a:buChar char="•"/>
            </a:pPr>
            <a:r>
              <a:rPr lang="en-US" sz="2000" b="1" i="1" dirty="0" smtClean="0"/>
              <a:t>ULF wave effects (</a:t>
            </a:r>
            <a:r>
              <a:rPr lang="en-US" sz="2000" b="1" i="1" dirty="0" err="1" smtClean="0"/>
              <a:t>Claudepierreet</a:t>
            </a:r>
            <a:r>
              <a:rPr lang="en-US" sz="2000" b="1" i="1" dirty="0" smtClean="0"/>
              <a:t> </a:t>
            </a:r>
            <a:r>
              <a:rPr lang="en-US" sz="2000" b="1" i="1" dirty="0"/>
              <a:t>al., 2013; </a:t>
            </a:r>
            <a:r>
              <a:rPr lang="en-US" sz="2000" b="1" i="1" dirty="0" smtClean="0"/>
              <a:t>Dai et </a:t>
            </a:r>
            <a:r>
              <a:rPr lang="en-US" sz="2000" b="1" i="1" dirty="0"/>
              <a:t>al., 2013; </a:t>
            </a:r>
            <a:r>
              <a:rPr lang="en-US" sz="2000" b="1" i="1" dirty="0" smtClean="0"/>
              <a:t>Mann et </a:t>
            </a:r>
            <a:r>
              <a:rPr lang="en-US" sz="2000" b="1" i="1" dirty="0"/>
              <a:t>al., </a:t>
            </a:r>
            <a:r>
              <a:rPr lang="en-US" sz="2000" b="1" i="1" dirty="0" smtClean="0"/>
              <a:t>2013)</a:t>
            </a:r>
            <a:endParaRPr lang="en-US" sz="2000" b="1" i="1" dirty="0"/>
          </a:p>
          <a:p>
            <a:pPr marL="796925" indent="-457200">
              <a:buFont typeface="Arial"/>
              <a:buChar char="•"/>
            </a:pPr>
            <a:r>
              <a:rPr lang="en-US" sz="2000" b="1" i="1" dirty="0" smtClean="0"/>
              <a:t>EMIC wave effects (</a:t>
            </a:r>
            <a:r>
              <a:rPr lang="en-US" sz="2000" b="1" i="1" dirty="0" err="1" smtClean="0"/>
              <a:t>Usanova</a:t>
            </a:r>
            <a:r>
              <a:rPr lang="en-US" sz="2000" b="1" i="1" dirty="0" smtClean="0"/>
              <a:t> et </a:t>
            </a:r>
            <a:r>
              <a:rPr lang="en-US" sz="2000" b="1" i="1" dirty="0"/>
              <a:t>al., </a:t>
            </a:r>
            <a:r>
              <a:rPr lang="en-US" sz="2000" b="1" i="1" dirty="0" smtClean="0"/>
              <a:t>2013)</a:t>
            </a:r>
          </a:p>
          <a:p>
            <a:pPr marL="796925" indent="-457200">
              <a:buFont typeface="Arial"/>
              <a:buChar char="•"/>
            </a:pPr>
            <a:r>
              <a:rPr lang="en-US" sz="2000" b="1" i="1" dirty="0" err="1" smtClean="0"/>
              <a:t>Plasmaspheric</a:t>
            </a:r>
            <a:r>
              <a:rPr lang="en-US" sz="2000" b="1" i="1" dirty="0" smtClean="0"/>
              <a:t> hiss effects (Li et al., 2013)</a:t>
            </a:r>
            <a:endParaRPr lang="en-US" sz="2000" b="1" i="1" dirty="0"/>
          </a:p>
          <a:p>
            <a:pPr marL="796925" indent="-457200">
              <a:buFont typeface="Arial"/>
              <a:buChar char="•"/>
            </a:pPr>
            <a:r>
              <a:rPr lang="en-US" sz="2000" b="1" i="1" dirty="0" smtClean="0"/>
              <a:t>Direct wave particle interactions s (Fennell et </a:t>
            </a:r>
            <a:r>
              <a:rPr lang="en-US" sz="2000" b="1" i="1" dirty="0"/>
              <a:t>al., </a:t>
            </a:r>
            <a:r>
              <a:rPr lang="en-US" sz="2000" b="1" i="1" dirty="0" smtClean="0"/>
              <a:t>2013; </a:t>
            </a:r>
            <a:r>
              <a:rPr lang="en-US" sz="2000" b="1" i="1" dirty="0" err="1" smtClean="0"/>
              <a:t>Mozer</a:t>
            </a:r>
            <a:r>
              <a:rPr lang="en-US" sz="2000" b="1" i="1" dirty="0" smtClean="0"/>
              <a:t> et al., 2014)</a:t>
            </a:r>
            <a:endParaRPr lang="en-US" sz="2400" b="1" i="1" dirty="0"/>
          </a:p>
        </p:txBody>
      </p:sp>
      <p:sp>
        <p:nvSpPr>
          <p:cNvPr id="53" name="Text Box 2"/>
          <p:cNvSpPr txBox="1">
            <a:spLocks noChangeArrowheads="1"/>
          </p:cNvSpPr>
          <p:nvPr/>
        </p:nvSpPr>
        <p:spPr bwMode="auto">
          <a:xfrm>
            <a:off x="11658600" y="57912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A Hearty Thank You to All Who Contributed to a Growing List of High Impact Publications</a:t>
            </a:r>
            <a:endParaRPr lang="en-US" b="1" dirty="0" smtClean="0">
              <a:solidFill>
                <a:srgbClr val="008000"/>
              </a:solidFill>
              <a:latin typeface="+mn-lt"/>
            </a:endParaRPr>
          </a:p>
        </p:txBody>
      </p:sp>
      <p:sp>
        <p:nvSpPr>
          <p:cNvPr id="55" name="Content Placeholder 2"/>
          <p:cNvSpPr txBox="1">
            <a:spLocks/>
          </p:cNvSpPr>
          <p:nvPr/>
        </p:nvSpPr>
        <p:spPr>
          <a:xfrm>
            <a:off x="11201400" y="6934200"/>
            <a:ext cx="6096000" cy="48006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As of November 2015, papers including ECT data as a significant element, many in high impact journals:</a:t>
            </a:r>
          </a:p>
          <a:p>
            <a:pPr algn="l"/>
            <a:endParaRPr lang="en-US" sz="1800" b="1" i="1" dirty="0" smtClean="0">
              <a:solidFill>
                <a:schemeClr val="tx1"/>
              </a:solidFill>
            </a:endParaRPr>
          </a:p>
          <a:p>
            <a:pPr marL="796925" indent="-457200" algn="l">
              <a:buFont typeface="Arial"/>
              <a:buChar char="•"/>
            </a:pPr>
            <a:r>
              <a:rPr lang="en-US" sz="2400" b="1" i="1" dirty="0" smtClean="0">
                <a:solidFill>
                  <a:schemeClr val="tx1"/>
                </a:solidFill>
              </a:rPr>
              <a:t>Submitted and in review: 	15</a:t>
            </a:r>
            <a:endParaRPr lang="en-US" sz="2400" b="1" i="1" dirty="0">
              <a:solidFill>
                <a:schemeClr val="tx1"/>
              </a:solidFill>
            </a:endParaRPr>
          </a:p>
          <a:p>
            <a:pPr marL="796925" indent="-457200" algn="l">
              <a:buFont typeface="Arial"/>
              <a:buChar char="•"/>
            </a:pPr>
            <a:r>
              <a:rPr lang="en-US" sz="2400" b="1" i="1" dirty="0" smtClean="0">
                <a:solidFill>
                  <a:schemeClr val="tx1"/>
                </a:solidFill>
              </a:rPr>
              <a:t>In press:	7</a:t>
            </a:r>
            <a:endParaRPr lang="en-US" sz="2400" b="1" i="1" dirty="0">
              <a:solidFill>
                <a:schemeClr val="tx1"/>
              </a:solidFill>
            </a:endParaRPr>
          </a:p>
          <a:p>
            <a:pPr marL="796925" indent="-457200" algn="l">
              <a:buFont typeface="Arial"/>
              <a:buChar char="•"/>
            </a:pPr>
            <a:r>
              <a:rPr lang="en-US" sz="2400" b="1" i="1" dirty="0" smtClean="0">
                <a:solidFill>
                  <a:schemeClr val="tx1"/>
                </a:solidFill>
              </a:rPr>
              <a:t>Published in 2015:	52</a:t>
            </a:r>
          </a:p>
          <a:p>
            <a:pPr marL="796925" indent="-457200" algn="l">
              <a:buFont typeface="Arial"/>
              <a:buChar char="•"/>
            </a:pPr>
            <a:r>
              <a:rPr lang="en-US" sz="2400" b="1" i="1" dirty="0" smtClean="0">
                <a:solidFill>
                  <a:schemeClr val="tx1"/>
                </a:solidFill>
              </a:rPr>
              <a:t>Published in 2014:	48</a:t>
            </a:r>
          </a:p>
          <a:p>
            <a:pPr marL="796925" indent="-457200" algn="l">
              <a:buFont typeface="Arial"/>
              <a:buChar char="•"/>
            </a:pPr>
            <a:r>
              <a:rPr lang="en-US" sz="2400" b="1" i="1" dirty="0" smtClean="0">
                <a:solidFill>
                  <a:schemeClr val="tx1"/>
                </a:solidFill>
              </a:rPr>
              <a:t>Published in 2013:	19</a:t>
            </a:r>
          </a:p>
          <a:p>
            <a:pPr marL="796925" indent="-457200" algn="l">
              <a:buFont typeface="Arial"/>
              <a:buChar char="•"/>
            </a:pPr>
            <a:r>
              <a:rPr lang="en-US" sz="2400" b="1" i="1" dirty="0" smtClean="0">
                <a:solidFill>
                  <a:schemeClr val="tx1"/>
                </a:solidFill>
              </a:rPr>
              <a:t>Published in 2012:	2</a:t>
            </a:r>
          </a:p>
          <a:p>
            <a:pPr marL="339725" algn="l"/>
            <a:endParaRPr lang="en-US" sz="2400" b="1" i="1" dirty="0" smtClean="0">
              <a:solidFill>
                <a:schemeClr val="tx1"/>
              </a:solidFill>
            </a:endParaRPr>
          </a:p>
        </p:txBody>
      </p:sp>
      <p:sp>
        <p:nvSpPr>
          <p:cNvPr id="56" name="Content Placeholder 2"/>
          <p:cNvSpPr txBox="1">
            <a:spLocks/>
          </p:cNvSpPr>
          <p:nvPr/>
        </p:nvSpPr>
        <p:spPr>
          <a:xfrm>
            <a:off x="11049000" y="12115800"/>
            <a:ext cx="10820400" cy="12192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algn="l"/>
            <a:r>
              <a:rPr lang="en-US" sz="2000" b="1" i="1" dirty="0" smtClean="0">
                <a:solidFill>
                  <a:srgbClr val="FF0000"/>
                </a:solidFill>
              </a:rPr>
              <a:t>(*)  Please help us accurately credit your contributions by letting us know about your papers at the RBSP-ECT website noted above</a:t>
            </a:r>
          </a:p>
        </p:txBody>
      </p:sp>
      <p:sp>
        <p:nvSpPr>
          <p:cNvPr id="3" name="Rectangle 2"/>
          <p:cNvSpPr/>
          <p:nvPr/>
        </p:nvSpPr>
        <p:spPr>
          <a:xfrm>
            <a:off x="17297400" y="11201400"/>
            <a:ext cx="3962400" cy="646331"/>
          </a:xfrm>
          <a:prstGeom prst="rect">
            <a:avLst/>
          </a:prstGeom>
        </p:spPr>
        <p:txBody>
          <a:bodyPr wrap="square">
            <a:spAutoFit/>
          </a:bodyPr>
          <a:lstStyle/>
          <a:p>
            <a:r>
              <a:rPr lang="en-US" sz="1800" dirty="0">
                <a:solidFill>
                  <a:srgbClr val="000000"/>
                </a:solidFill>
              </a:rPr>
              <a:t>http://</a:t>
            </a:r>
            <a:r>
              <a:rPr lang="en-US" sz="1800" dirty="0" err="1">
                <a:solidFill>
                  <a:srgbClr val="000000"/>
                </a:solidFill>
              </a:rPr>
              <a:t>www.rbsp-ect.lanl.gov</a:t>
            </a:r>
            <a:r>
              <a:rPr lang="en-US" sz="1800" dirty="0">
                <a:solidFill>
                  <a:srgbClr val="000000"/>
                </a:solidFill>
              </a:rPr>
              <a:t>/publications/</a:t>
            </a:r>
            <a:r>
              <a:rPr lang="en-US" sz="1800" dirty="0" err="1">
                <a:solidFill>
                  <a:srgbClr val="000000"/>
                </a:solidFill>
              </a:rPr>
              <a:t>Publications_Journals.php</a:t>
            </a:r>
            <a:endParaRPr lang="en-US" sz="1800" dirty="0"/>
          </a:p>
        </p:txBody>
      </p:sp>
      <p:pic>
        <p:nvPicPr>
          <p:cNvPr id="5" name="Picture 4" descr="Screen Shot 2015-06-15 at 11.23.34 AM.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353800" y="16306800"/>
            <a:ext cx="6940296" cy="5029200"/>
          </a:xfrm>
          <a:prstGeom prst="rect">
            <a:avLst/>
          </a:prstGeom>
          <a:ln>
            <a:noFill/>
          </a:ln>
          <a:effectLst>
            <a:outerShdw blurRad="292100" dist="139700" dir="2700000" algn="tl" rotWithShape="0">
              <a:srgbClr val="333333">
                <a:alpha val="65000"/>
              </a:srgbClr>
            </a:outerShdw>
          </a:effectLst>
        </p:spPr>
      </p:pic>
      <p:sp>
        <p:nvSpPr>
          <p:cNvPr id="57" name="Text Box 2"/>
          <p:cNvSpPr txBox="1">
            <a:spLocks noChangeArrowheads="1"/>
          </p:cNvSpPr>
          <p:nvPr/>
        </p:nvSpPr>
        <p:spPr bwMode="auto">
          <a:xfrm>
            <a:off x="11658600" y="14877871"/>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All RBSP-ECT Data, Documentation, and Science Activity Available Through Single Suite SOC</a:t>
            </a:r>
            <a:endParaRPr lang="en-US" b="1" dirty="0" smtClean="0">
              <a:solidFill>
                <a:srgbClr val="008000"/>
              </a:solidFill>
              <a:latin typeface="+mn-lt"/>
            </a:endParaRPr>
          </a:p>
        </p:txBody>
      </p:sp>
      <p:sp>
        <p:nvSpPr>
          <p:cNvPr id="58" name="Content Placeholder 2"/>
          <p:cNvSpPr txBox="1">
            <a:spLocks/>
          </p:cNvSpPr>
          <p:nvPr/>
        </p:nvSpPr>
        <p:spPr>
          <a:xfrm>
            <a:off x="17907000" y="16383000"/>
            <a:ext cx="4114800" cy="5257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RBSP-ECT SOC at LANL provides access to:</a:t>
            </a:r>
          </a:p>
          <a:p>
            <a:pPr marL="611188" indent="-457200" algn="l">
              <a:buFont typeface="Arial"/>
              <a:buChar char="•"/>
            </a:pPr>
            <a:r>
              <a:rPr lang="en-US" sz="2400" b="1" i="1" dirty="0">
                <a:solidFill>
                  <a:schemeClr val="tx1"/>
                </a:solidFill>
              </a:rPr>
              <a:t>P</a:t>
            </a:r>
            <a:r>
              <a:rPr lang="en-US" sz="2400" b="1" i="1" dirty="0" smtClean="0">
                <a:solidFill>
                  <a:schemeClr val="tx1"/>
                </a:solidFill>
              </a:rPr>
              <a:t>ublic data including summary plots, digital data directories, as well as data descriptions</a:t>
            </a:r>
          </a:p>
          <a:p>
            <a:pPr marL="611188" indent="-457200" algn="l">
              <a:buFont typeface="Arial"/>
              <a:buChar char="•"/>
            </a:pPr>
            <a:r>
              <a:rPr lang="en-US" sz="2400" b="1" i="1" dirty="0" err="1" smtClean="0">
                <a:solidFill>
                  <a:schemeClr val="tx1"/>
                </a:solidFill>
              </a:rPr>
              <a:t>Autoplot</a:t>
            </a:r>
            <a:r>
              <a:rPr lang="en-US" sz="2400" b="1" i="1" dirty="0" smtClean="0">
                <a:solidFill>
                  <a:schemeClr val="tx1"/>
                </a:solidFill>
              </a:rPr>
              <a:t> for ECT</a:t>
            </a:r>
          </a:p>
          <a:p>
            <a:pPr marL="611188" indent="-457200" algn="l">
              <a:buFont typeface="Arial"/>
              <a:buChar char="•"/>
            </a:pPr>
            <a:r>
              <a:rPr lang="en-US" sz="2400" b="1" i="1" dirty="0" smtClean="0">
                <a:solidFill>
                  <a:schemeClr val="tx1"/>
                </a:solidFill>
              </a:rPr>
              <a:t>Publications and Rules of the Road</a:t>
            </a:r>
          </a:p>
          <a:p>
            <a:pPr marL="457200" indent="-457200" algn="l">
              <a:buFont typeface="Arial"/>
              <a:buChar char="•"/>
            </a:pPr>
            <a:endParaRPr lang="en-US" sz="2800" b="1" dirty="0" smtClean="0">
              <a:solidFill>
                <a:schemeClr val="tx1"/>
              </a:solidFill>
            </a:endParaRPr>
          </a:p>
        </p:txBody>
      </p:sp>
      <p:sp>
        <p:nvSpPr>
          <p:cNvPr id="8" name="Rectangle 7"/>
          <p:cNvSpPr/>
          <p:nvPr/>
        </p:nvSpPr>
        <p:spPr>
          <a:xfrm>
            <a:off x="11201400" y="21640800"/>
            <a:ext cx="10515600" cy="707886"/>
          </a:xfrm>
          <a:prstGeom prst="rect">
            <a:avLst/>
          </a:prstGeom>
        </p:spPr>
        <p:txBody>
          <a:bodyPr wrap="square">
            <a:spAutoFit/>
          </a:bodyPr>
          <a:lstStyle/>
          <a:p>
            <a:pPr algn="ctr"/>
            <a:r>
              <a:rPr lang="en-US" sz="4000" dirty="0">
                <a:solidFill>
                  <a:srgbClr val="008000"/>
                </a:solidFill>
              </a:rPr>
              <a:t>http://</a:t>
            </a:r>
            <a:r>
              <a:rPr lang="en-US" sz="4000" dirty="0" err="1">
                <a:solidFill>
                  <a:srgbClr val="008000"/>
                </a:solidFill>
              </a:rPr>
              <a:t>www.rbsp-ect.lanl.gov</a:t>
            </a:r>
            <a:r>
              <a:rPr lang="en-US" sz="4000" dirty="0">
                <a:solidFill>
                  <a:srgbClr val="008000"/>
                </a:solidFill>
              </a:rPr>
              <a:t>/</a:t>
            </a:r>
            <a:r>
              <a:rPr lang="en-US" sz="4000" dirty="0" err="1">
                <a:solidFill>
                  <a:srgbClr val="008000"/>
                </a:solidFill>
              </a:rPr>
              <a:t>rbsp_ect.php</a:t>
            </a:r>
            <a:endParaRPr lang="en-US" sz="4000" dirty="0">
              <a:solidFill>
                <a:srgbClr val="008000"/>
              </a:solidFill>
            </a:endParaRPr>
          </a:p>
        </p:txBody>
      </p:sp>
      <p:pic>
        <p:nvPicPr>
          <p:cNvPr id="9" name="Picture 8" descr="Screen Shot 2015-06-15 at 11.34.44 AM.png"/>
          <p:cNvPicPr>
            <a:picLocks noChangeAspect="1"/>
          </p:cNvPicPr>
          <p:nvPr/>
        </p:nvPicPr>
        <p:blipFill rotWithShape="1">
          <a:blip r:embed="rId12">
            <a:extLst>
              <a:ext uri="{28A0092B-C50C-407E-A947-70E740481C1C}">
                <a14:useLocalDpi xmlns:a14="http://schemas.microsoft.com/office/drawing/2010/main" val="0"/>
              </a:ext>
            </a:extLst>
          </a:blip>
          <a:srcRect l="3431" r="8188"/>
          <a:stretch/>
        </p:blipFill>
        <p:spPr>
          <a:xfrm>
            <a:off x="17907001" y="25225064"/>
            <a:ext cx="3810000" cy="6245536"/>
          </a:xfrm>
          <a:prstGeom prst="rect">
            <a:avLst/>
          </a:prstGeom>
          <a:ln>
            <a:noFill/>
          </a:ln>
          <a:effectLst>
            <a:outerShdw blurRad="292100" dist="139700" dir="2700000" algn="tl" rotWithShape="0">
              <a:srgbClr val="333333">
                <a:alpha val="65000"/>
              </a:srgbClr>
            </a:outerShdw>
          </a:effectLst>
        </p:spPr>
      </p:pic>
      <p:sp>
        <p:nvSpPr>
          <p:cNvPr id="59" name="Text Box 2"/>
          <p:cNvSpPr txBox="1">
            <a:spLocks noChangeArrowheads="1"/>
          </p:cNvSpPr>
          <p:nvPr/>
        </p:nvSpPr>
        <p:spPr bwMode="auto">
          <a:xfrm>
            <a:off x="11811000" y="237744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The RBSP-ECT Provides Links to Level 2 and Level 3 RBSP-ECT Data and Ancillary Data</a:t>
            </a:r>
            <a:endParaRPr lang="en-US" b="1" dirty="0" smtClean="0">
              <a:solidFill>
                <a:srgbClr val="008000"/>
              </a:solidFill>
              <a:latin typeface="+mn-lt"/>
            </a:endParaRPr>
          </a:p>
        </p:txBody>
      </p:sp>
      <p:sp>
        <p:nvSpPr>
          <p:cNvPr id="61" name="Content Placeholder 2"/>
          <p:cNvSpPr txBox="1">
            <a:spLocks/>
          </p:cNvSpPr>
          <p:nvPr/>
        </p:nvSpPr>
        <p:spPr>
          <a:xfrm>
            <a:off x="10972800" y="24917400"/>
            <a:ext cx="7391400" cy="5257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Public access to Level 2 and 3 data from each ECT instrument on both spacecraft</a:t>
            </a:r>
          </a:p>
          <a:p>
            <a:pPr marL="457200" indent="-457200" algn="l">
              <a:buFont typeface="Arial"/>
              <a:buChar char="•"/>
            </a:pPr>
            <a:r>
              <a:rPr lang="en-US" sz="2800" b="1" dirty="0" smtClean="0">
                <a:solidFill>
                  <a:schemeClr val="tx1"/>
                </a:solidFill>
              </a:rPr>
              <a:t>SOC provides extensive ephemeris information for both spacecraft</a:t>
            </a:r>
          </a:p>
          <a:p>
            <a:pPr marL="457200" indent="-457200" algn="l">
              <a:buFont typeface="Arial"/>
              <a:buChar char="•"/>
            </a:pPr>
            <a:r>
              <a:rPr lang="en-US" sz="2800" b="1" dirty="0" smtClean="0">
                <a:solidFill>
                  <a:schemeClr val="tx1"/>
                </a:solidFill>
              </a:rPr>
              <a:t>Access to ancillary data (such as Qin-Denton parameter files)</a:t>
            </a:r>
          </a:p>
          <a:p>
            <a:pPr marL="457200" indent="-457200" algn="l">
              <a:buFont typeface="Arial"/>
              <a:buChar char="•"/>
            </a:pPr>
            <a:r>
              <a:rPr lang="en-US" sz="2800" b="1" dirty="0" smtClean="0">
                <a:solidFill>
                  <a:srgbClr val="FF0000"/>
                </a:solidFill>
              </a:rPr>
              <a:t>Please refer to “Data Quality and </a:t>
            </a:r>
            <a:r>
              <a:rPr lang="en-US" sz="2800" b="1" dirty="0" smtClean="0">
                <a:solidFill>
                  <a:srgbClr val="FF0000"/>
                </a:solidFill>
              </a:rPr>
              <a:t>Caveats” </a:t>
            </a:r>
            <a:r>
              <a:rPr lang="en-US" sz="2800" b="1" dirty="0" smtClean="0">
                <a:solidFill>
                  <a:srgbClr val="FF0000"/>
                </a:solidFill>
              </a:rPr>
              <a:t>before using data!</a:t>
            </a:r>
          </a:p>
          <a:p>
            <a:pPr marL="457200" indent="-457200" algn="l">
              <a:buFont typeface="Arial"/>
              <a:buChar char="•"/>
            </a:pPr>
            <a:endParaRPr lang="en-US" sz="2800" b="1" dirty="0" smtClean="0">
              <a:solidFill>
                <a:schemeClr val="tx1"/>
              </a:solidFill>
            </a:endParaRPr>
          </a:p>
        </p:txBody>
      </p:sp>
      <p:pic>
        <p:nvPicPr>
          <p:cNvPr id="11" name="Picture 10" descr="Screen Shot 2015-06-15 at 11.46.51 AM.png"/>
          <p:cNvPicPr>
            <a:picLocks noChangeAspect="1"/>
          </p:cNvPicPr>
          <p:nvPr/>
        </p:nvPicPr>
        <p:blipFill rotWithShape="1">
          <a:blip r:embed="rId13">
            <a:extLst>
              <a:ext uri="{28A0092B-C50C-407E-A947-70E740481C1C}">
                <a14:useLocalDpi xmlns:a14="http://schemas.microsoft.com/office/drawing/2010/main" val="0"/>
              </a:ext>
            </a:extLst>
          </a:blip>
          <a:srcRect b="11625"/>
          <a:stretch/>
        </p:blipFill>
        <p:spPr>
          <a:xfrm>
            <a:off x="11887200" y="28865936"/>
            <a:ext cx="5791200" cy="2604664"/>
          </a:xfrm>
          <a:prstGeom prst="rect">
            <a:avLst/>
          </a:prstGeom>
          <a:ln>
            <a:noFill/>
          </a:ln>
          <a:effectLst>
            <a:outerShdw blurRad="292100" dist="139700" dir="2700000" algn="tl" rotWithShape="0">
              <a:srgbClr val="333333">
                <a:alpha val="65000"/>
              </a:srgbClr>
            </a:outerShdw>
          </a:effectLst>
        </p:spPr>
      </p:pic>
      <p:sp>
        <p:nvSpPr>
          <p:cNvPr id="63" name="Text Box 2"/>
          <p:cNvSpPr txBox="1">
            <a:spLocks noChangeArrowheads="1"/>
          </p:cNvSpPr>
          <p:nvPr/>
        </p:nvSpPr>
        <p:spPr bwMode="auto">
          <a:xfrm>
            <a:off x="22707600" y="57150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RBSP-ECT Data Available on SOC Site Once Verification and Validation is Complete</a:t>
            </a:r>
            <a:endParaRPr lang="en-US" b="1" dirty="0" smtClean="0">
              <a:solidFill>
                <a:srgbClr val="008000"/>
              </a:solidFill>
              <a:latin typeface="+mn-lt"/>
            </a:endParaRPr>
          </a:p>
        </p:txBody>
      </p:sp>
      <p:sp>
        <p:nvSpPr>
          <p:cNvPr id="64" name="Text Box 2"/>
          <p:cNvSpPr txBox="1">
            <a:spLocks noChangeArrowheads="1"/>
          </p:cNvSpPr>
          <p:nvPr/>
        </p:nvSpPr>
        <p:spPr bwMode="auto">
          <a:xfrm>
            <a:off x="22707600" y="14739946"/>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Science Plan Articulated in 2015 Senior Review Traceability Matrix </a:t>
            </a:r>
            <a:endParaRPr lang="en-US" b="1" dirty="0" smtClean="0">
              <a:solidFill>
                <a:srgbClr val="008000"/>
              </a:solidFill>
              <a:latin typeface="+mn-lt"/>
            </a:endParaRPr>
          </a:p>
        </p:txBody>
      </p:sp>
      <p:sp>
        <p:nvSpPr>
          <p:cNvPr id="66" name="Text Box 2"/>
          <p:cNvSpPr txBox="1">
            <a:spLocks noChangeArrowheads="1"/>
          </p:cNvSpPr>
          <p:nvPr/>
        </p:nvSpPr>
        <p:spPr bwMode="auto">
          <a:xfrm>
            <a:off x="22621892" y="23781704"/>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Please Join Us in the Continuing Excitement of Radiation Belt Discoveries!</a:t>
            </a:r>
            <a:endParaRPr lang="en-US" b="1" dirty="0" smtClean="0">
              <a:solidFill>
                <a:srgbClr val="008000"/>
              </a:solidFill>
              <a:latin typeface="+mn-lt"/>
            </a:endParaRPr>
          </a:p>
        </p:txBody>
      </p:sp>
      <p:graphicFrame>
        <p:nvGraphicFramePr>
          <p:cNvPr id="14" name="Table 13"/>
          <p:cNvGraphicFramePr>
            <a:graphicFrameLocks noGrp="1"/>
          </p:cNvGraphicFramePr>
          <p:nvPr>
            <p:extLst>
              <p:ext uri="{D42A27DB-BD31-4B8C-83A1-F6EECF244321}">
                <p14:modId xmlns:p14="http://schemas.microsoft.com/office/powerpoint/2010/main" val="3395126197"/>
              </p:ext>
            </p:extLst>
          </p:nvPr>
        </p:nvGraphicFramePr>
        <p:xfrm>
          <a:off x="22479000" y="7772400"/>
          <a:ext cx="9753597" cy="2590800"/>
        </p:xfrm>
        <a:graphic>
          <a:graphicData uri="http://schemas.openxmlformats.org/drawingml/2006/table">
            <a:tbl>
              <a:tblPr firstRow="1" bandRow="1">
                <a:tableStyleId>{69C7853C-536D-4A76-A0AE-DD22124D55A5}</a:tableStyleId>
              </a:tblPr>
              <a:tblGrid>
                <a:gridCol w="1393371"/>
                <a:gridCol w="1393371"/>
                <a:gridCol w="1393371"/>
                <a:gridCol w="1393371"/>
                <a:gridCol w="1393371"/>
                <a:gridCol w="1393371"/>
                <a:gridCol w="1393371"/>
              </a:tblGrid>
              <a:tr h="863600">
                <a:tc>
                  <a:txBody>
                    <a:bodyPr/>
                    <a:lstStyle/>
                    <a:p>
                      <a:endParaRPr lang="en-US" sz="2400" b="1" dirty="0"/>
                    </a:p>
                  </a:txBody>
                  <a:tcPr/>
                </a:tc>
                <a:tc>
                  <a:txBody>
                    <a:bodyPr/>
                    <a:lstStyle/>
                    <a:p>
                      <a:r>
                        <a:rPr lang="en-US" sz="2400" b="1" dirty="0" smtClean="0"/>
                        <a:t>HOPE-A</a:t>
                      </a:r>
                      <a:endParaRPr lang="en-US" sz="2400" b="1" dirty="0"/>
                    </a:p>
                  </a:txBody>
                  <a:tcPr/>
                </a:tc>
                <a:tc>
                  <a:txBody>
                    <a:bodyPr/>
                    <a:lstStyle/>
                    <a:p>
                      <a:r>
                        <a:rPr lang="en-US" sz="2400" b="1" dirty="0" smtClean="0"/>
                        <a:t>HOPE-B</a:t>
                      </a:r>
                      <a:endParaRPr lang="en-US" sz="2400" b="1" dirty="0"/>
                    </a:p>
                  </a:txBody>
                  <a:tcPr/>
                </a:tc>
                <a:tc>
                  <a:txBody>
                    <a:bodyPr/>
                    <a:lstStyle/>
                    <a:p>
                      <a:r>
                        <a:rPr lang="en-US" sz="2400" b="1" dirty="0" err="1" smtClean="0"/>
                        <a:t>MagEIS</a:t>
                      </a:r>
                      <a:r>
                        <a:rPr lang="en-US" sz="2400" b="1" dirty="0" smtClean="0"/>
                        <a:t>-A</a:t>
                      </a:r>
                      <a:endParaRPr lang="en-US" sz="2400" b="1" dirty="0"/>
                    </a:p>
                  </a:txBody>
                  <a:tcPr/>
                </a:tc>
                <a:tc>
                  <a:txBody>
                    <a:bodyPr/>
                    <a:lstStyle/>
                    <a:p>
                      <a:r>
                        <a:rPr lang="en-US" sz="2400" b="1" dirty="0" err="1" smtClean="0"/>
                        <a:t>MagEIS</a:t>
                      </a:r>
                      <a:r>
                        <a:rPr lang="en-US" sz="2400" b="1" dirty="0" smtClean="0"/>
                        <a:t>-B</a:t>
                      </a:r>
                      <a:endParaRPr lang="en-US" sz="2400" b="1" dirty="0"/>
                    </a:p>
                  </a:txBody>
                  <a:tcPr/>
                </a:tc>
                <a:tc>
                  <a:txBody>
                    <a:bodyPr/>
                    <a:lstStyle/>
                    <a:p>
                      <a:r>
                        <a:rPr lang="en-US" sz="2400" b="1" dirty="0" smtClean="0"/>
                        <a:t>REPT-A</a:t>
                      </a:r>
                      <a:endParaRPr lang="en-US" sz="2400" b="1" dirty="0"/>
                    </a:p>
                  </a:txBody>
                  <a:tcPr/>
                </a:tc>
                <a:tc>
                  <a:txBody>
                    <a:bodyPr/>
                    <a:lstStyle/>
                    <a:p>
                      <a:r>
                        <a:rPr lang="en-US" sz="2400" b="1" dirty="0" smtClean="0"/>
                        <a:t>REPT-B</a:t>
                      </a:r>
                      <a:endParaRPr lang="en-US" sz="2400" b="1" dirty="0"/>
                    </a:p>
                  </a:txBody>
                  <a:tcPr/>
                </a:tc>
              </a:tr>
              <a:tr h="863600">
                <a:tc>
                  <a:txBody>
                    <a:bodyPr/>
                    <a:lstStyle/>
                    <a:p>
                      <a:r>
                        <a:rPr lang="en-US" sz="2400" b="1" dirty="0" smtClean="0"/>
                        <a:t>Level 2</a:t>
                      </a:r>
                      <a:endParaRPr lang="en-US" sz="2400" b="1" dirty="0"/>
                    </a:p>
                  </a:txBody>
                  <a:tcPr/>
                </a:tc>
                <a:tc>
                  <a:txBody>
                    <a:bodyPr/>
                    <a:lstStyle/>
                    <a:p>
                      <a:r>
                        <a:rPr lang="en-US" sz="2000" b="1" dirty="0" smtClean="0"/>
                        <a:t>2015-11-29</a:t>
                      </a:r>
                      <a:endParaRPr lang="en-US" sz="2000" b="1" dirty="0"/>
                    </a:p>
                  </a:txBody>
                  <a:tcPr/>
                </a:tc>
                <a:tc>
                  <a:txBody>
                    <a:bodyPr/>
                    <a:lstStyle/>
                    <a:p>
                      <a:r>
                        <a:rPr lang="en-US" sz="2000" b="1" dirty="0" smtClean="0"/>
                        <a:t>2015-11-29</a:t>
                      </a:r>
                      <a:endParaRPr lang="en-US" sz="2000" b="1" dirty="0"/>
                    </a:p>
                  </a:txBody>
                  <a:tcPr/>
                </a:tc>
                <a:tc>
                  <a:txBody>
                    <a:bodyPr/>
                    <a:lstStyle/>
                    <a:p>
                      <a:r>
                        <a:rPr lang="en-US" sz="2000" b="1" dirty="0" smtClean="0"/>
                        <a:t>2015-11-30</a:t>
                      </a:r>
                      <a:endParaRPr lang="en-US" sz="2000" b="1" dirty="0"/>
                    </a:p>
                  </a:txBody>
                  <a:tcPr/>
                </a:tc>
                <a:tc>
                  <a:txBody>
                    <a:bodyPr/>
                    <a:lstStyle/>
                    <a:p>
                      <a:r>
                        <a:rPr lang="en-US" sz="2000" b="1" dirty="0" smtClean="0"/>
                        <a:t>2015-11-30</a:t>
                      </a:r>
                      <a:endParaRPr lang="en-US" sz="2000" b="1" dirty="0"/>
                    </a:p>
                  </a:txBody>
                  <a:tcPr/>
                </a:tc>
                <a:tc>
                  <a:txBody>
                    <a:bodyPr/>
                    <a:lstStyle/>
                    <a:p>
                      <a:r>
                        <a:rPr lang="en-US" sz="2000" b="1" dirty="0" smtClean="0"/>
                        <a:t>2015-11-30</a:t>
                      </a:r>
                      <a:endParaRPr lang="en-US" sz="2000" b="1" dirty="0"/>
                    </a:p>
                  </a:txBody>
                  <a:tcPr/>
                </a:tc>
                <a:tc>
                  <a:txBody>
                    <a:bodyPr/>
                    <a:lstStyle/>
                    <a:p>
                      <a:r>
                        <a:rPr lang="en-US" sz="2000" b="1" dirty="0" smtClean="0"/>
                        <a:t>2015-11-30</a:t>
                      </a:r>
                      <a:endParaRPr lang="en-US" sz="2000" b="1" dirty="0"/>
                    </a:p>
                  </a:txBody>
                  <a:tcPr/>
                </a:tc>
              </a:tr>
              <a:tr h="863600">
                <a:tc>
                  <a:txBody>
                    <a:bodyPr/>
                    <a:lstStyle/>
                    <a:p>
                      <a:r>
                        <a:rPr lang="en-US" sz="2400" b="1" dirty="0" smtClean="0"/>
                        <a:t>Level 3</a:t>
                      </a:r>
                      <a:endParaRPr lang="en-US" sz="2400" b="1" dirty="0"/>
                    </a:p>
                  </a:txBody>
                  <a:tcPr/>
                </a:tc>
                <a:tc>
                  <a:txBody>
                    <a:bodyPr/>
                    <a:lstStyle/>
                    <a:p>
                      <a:r>
                        <a:rPr lang="en-US" sz="2000" b="1" dirty="0" smtClean="0"/>
                        <a:t>2015-11-27</a:t>
                      </a:r>
                      <a:endParaRPr lang="en-US" sz="2000" b="1" dirty="0"/>
                    </a:p>
                  </a:txBody>
                  <a:tcPr/>
                </a:tc>
                <a:tc>
                  <a:txBody>
                    <a:bodyPr/>
                    <a:lstStyle/>
                    <a:p>
                      <a:r>
                        <a:rPr lang="en-US" sz="2000" b="1" dirty="0" smtClean="0"/>
                        <a:t>2015-11-27</a:t>
                      </a:r>
                      <a:endParaRPr lang="en-US" sz="2000" b="1" dirty="0"/>
                    </a:p>
                  </a:txBody>
                  <a:tcPr/>
                </a:tc>
                <a:tc>
                  <a:txBody>
                    <a:bodyPr/>
                    <a:lstStyle/>
                    <a:p>
                      <a:r>
                        <a:rPr lang="en-US" sz="2000" b="1" dirty="0" smtClean="0"/>
                        <a:t>2015-11-26 </a:t>
                      </a:r>
                      <a:endParaRPr lang="en-US" sz="2000" b="1" dirty="0"/>
                    </a:p>
                  </a:txBody>
                  <a:tcPr/>
                </a:tc>
                <a:tc>
                  <a:txBody>
                    <a:bodyPr/>
                    <a:lstStyle/>
                    <a:p>
                      <a:r>
                        <a:rPr lang="en-US" sz="2000" b="1" dirty="0" smtClean="0"/>
                        <a:t>2015-11-27 </a:t>
                      </a:r>
                      <a:endParaRPr lang="en-US" sz="2000" b="1" dirty="0"/>
                    </a:p>
                  </a:txBody>
                  <a:tcPr/>
                </a:tc>
                <a:tc>
                  <a:txBody>
                    <a:bodyPr/>
                    <a:lstStyle/>
                    <a:p>
                      <a:r>
                        <a:rPr lang="en-US" sz="2000" b="1" dirty="0" smtClean="0"/>
                        <a:t>2015-11-27</a:t>
                      </a:r>
                      <a:endParaRPr lang="en-US" sz="2000" b="1" dirty="0"/>
                    </a:p>
                  </a:txBody>
                  <a:tcPr/>
                </a:tc>
                <a:tc>
                  <a:txBody>
                    <a:bodyPr/>
                    <a:lstStyle/>
                    <a:p>
                      <a:r>
                        <a:rPr lang="en-US" sz="2000" b="1" dirty="0" smtClean="0"/>
                        <a:t>2015-11-27</a:t>
                      </a:r>
                      <a:endParaRPr lang="en-US" sz="2000" b="1" dirty="0"/>
                    </a:p>
                  </a:txBody>
                  <a:tcPr/>
                </a:tc>
              </a:tr>
            </a:tbl>
          </a:graphicData>
        </a:graphic>
      </p:graphicFrame>
      <p:sp>
        <p:nvSpPr>
          <p:cNvPr id="73" name="Content Placeholder 2"/>
          <p:cNvSpPr txBox="1">
            <a:spLocks/>
          </p:cNvSpPr>
          <p:nvPr/>
        </p:nvSpPr>
        <p:spPr>
          <a:xfrm>
            <a:off x="22479000" y="6934200"/>
            <a:ext cx="9753600" cy="12192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r>
              <a:rPr lang="en-US" sz="2800" b="1" dirty="0" smtClean="0">
                <a:solidFill>
                  <a:schemeClr val="tx1"/>
                </a:solidFill>
              </a:rPr>
              <a:t>Level 2 and Level 3 data Availability as of 8 December 2015</a:t>
            </a:r>
            <a:endParaRPr lang="en-US" sz="2400" b="1" i="1" dirty="0" smtClean="0">
              <a:solidFill>
                <a:schemeClr val="tx1"/>
              </a:solidFill>
            </a:endParaRPr>
          </a:p>
        </p:txBody>
      </p:sp>
      <p:pic>
        <p:nvPicPr>
          <p:cNvPr id="15" name="Picture 14" descr="Screen Shot 2015-06-15 at 12.03.08 PM.png"/>
          <p:cNvPicPr>
            <a:picLocks noChangeAspect="1"/>
          </p:cNvPicPr>
          <p:nvPr/>
        </p:nvPicPr>
        <p:blipFill rotWithShape="1">
          <a:blip r:embed="rId14">
            <a:extLst>
              <a:ext uri="{28A0092B-C50C-407E-A947-70E740481C1C}">
                <a14:useLocalDpi xmlns:a14="http://schemas.microsoft.com/office/drawing/2010/main" val="0"/>
              </a:ext>
            </a:extLst>
          </a:blip>
          <a:srcRect l="3144" r="2869" b="4442"/>
          <a:stretch/>
        </p:blipFill>
        <p:spPr>
          <a:xfrm>
            <a:off x="27889200" y="10449395"/>
            <a:ext cx="3725725" cy="2961805"/>
          </a:xfrm>
          <a:prstGeom prst="rect">
            <a:avLst/>
          </a:prstGeom>
          <a:ln>
            <a:noFill/>
          </a:ln>
          <a:effectLst>
            <a:outerShdw blurRad="292100" dist="139700" dir="2700000" algn="tl" rotWithShape="0">
              <a:srgbClr val="333333">
                <a:alpha val="65000"/>
              </a:srgbClr>
            </a:outerShdw>
          </a:effectLst>
        </p:spPr>
      </p:pic>
      <p:sp>
        <p:nvSpPr>
          <p:cNvPr id="74" name="Content Placeholder 2"/>
          <p:cNvSpPr txBox="1">
            <a:spLocks/>
          </p:cNvSpPr>
          <p:nvPr/>
        </p:nvSpPr>
        <p:spPr>
          <a:xfrm>
            <a:off x="22555200" y="10820400"/>
            <a:ext cx="5867400" cy="2590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Summary plots of Level 2 and Level 3 also available through </a:t>
            </a:r>
            <a:r>
              <a:rPr lang="en-US" sz="2800" b="1" dirty="0" err="1" smtClean="0">
                <a:solidFill>
                  <a:schemeClr val="tx1"/>
                </a:solidFill>
              </a:rPr>
              <a:t>Autoplot</a:t>
            </a:r>
            <a:r>
              <a:rPr lang="en-US" sz="2800" b="1" dirty="0" smtClean="0">
                <a:solidFill>
                  <a:schemeClr val="tx1"/>
                </a:solidFill>
              </a:rPr>
              <a:t> interface</a:t>
            </a:r>
          </a:p>
          <a:p>
            <a:pPr marL="457200" indent="-457200" algn="l">
              <a:buFont typeface="Arial"/>
              <a:buChar char="•"/>
            </a:pPr>
            <a:r>
              <a:rPr lang="en-US" sz="2800" b="1" dirty="0" smtClean="0">
                <a:solidFill>
                  <a:schemeClr val="tx1"/>
                </a:solidFill>
              </a:rPr>
              <a:t>Access to </a:t>
            </a:r>
            <a:r>
              <a:rPr lang="en-US" sz="2800" b="1" dirty="0" err="1" smtClean="0">
                <a:solidFill>
                  <a:schemeClr val="tx1"/>
                </a:solidFill>
              </a:rPr>
              <a:t>Autoplot</a:t>
            </a:r>
            <a:r>
              <a:rPr lang="en-US" sz="2800" b="1" dirty="0" smtClean="0">
                <a:solidFill>
                  <a:schemeClr val="tx1"/>
                </a:solidFill>
              </a:rPr>
              <a:t> provided for easy access</a:t>
            </a:r>
          </a:p>
        </p:txBody>
      </p:sp>
      <p:pic>
        <p:nvPicPr>
          <p:cNvPr id="16" name="Picture 15" descr="Screen Shot 2015-06-15 at 12.09.47 PM.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9565600" y="15468600"/>
            <a:ext cx="2654711" cy="3429000"/>
          </a:xfrm>
          <a:prstGeom prst="rect">
            <a:avLst/>
          </a:prstGeom>
          <a:ln>
            <a:noFill/>
          </a:ln>
          <a:effectLst>
            <a:outerShdw blurRad="292100" dist="139700" dir="2700000" algn="tl" rotWithShape="0">
              <a:srgbClr val="333333">
                <a:alpha val="65000"/>
              </a:srgbClr>
            </a:outerShdw>
          </a:effectLst>
        </p:spPr>
      </p:pic>
      <p:sp>
        <p:nvSpPr>
          <p:cNvPr id="75" name="Content Placeholder 2"/>
          <p:cNvSpPr txBox="1">
            <a:spLocks/>
          </p:cNvSpPr>
          <p:nvPr/>
        </p:nvSpPr>
        <p:spPr>
          <a:xfrm>
            <a:off x="21869400" y="15925800"/>
            <a:ext cx="10896600" cy="3352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RBSP-ECT contributes strongly to the three                              prioritized science goals of the Extended                                          Science Mission with the overarching                                          objective of quantifying the processes                                         which govern Earth’s radiation belt during                                        the declining phase of the solar cycle</a:t>
            </a:r>
          </a:p>
          <a:p>
            <a:pPr marL="457200" indent="-457200" algn="l">
              <a:buFont typeface="Arial"/>
              <a:buChar char="•"/>
            </a:pPr>
            <a:endParaRPr lang="en-US" sz="1000" b="1" dirty="0" smtClean="0">
              <a:solidFill>
                <a:schemeClr val="tx1"/>
              </a:solidFill>
            </a:endParaRPr>
          </a:p>
          <a:p>
            <a:pPr marL="457200" indent="-457200" algn="l">
              <a:buFont typeface="Arial"/>
              <a:buChar char="•"/>
            </a:pPr>
            <a:endParaRPr lang="en-US" sz="1000" b="1" dirty="0" smtClean="0">
              <a:solidFill>
                <a:schemeClr val="tx1"/>
              </a:solidFill>
            </a:endParaRPr>
          </a:p>
          <a:p>
            <a:pPr marL="457200" indent="-457200" algn="l">
              <a:buFont typeface="Arial"/>
              <a:buChar char="•"/>
            </a:pPr>
            <a:r>
              <a:rPr lang="en-US" sz="2300" b="1" i="1" dirty="0" smtClean="0">
                <a:solidFill>
                  <a:schemeClr val="tx1"/>
                </a:solidFill>
              </a:rPr>
              <a:t>Perfect understanding of relative roles of local versus transport mechanisms of particle acceleration and the role that nonlinear mechanisms play in the acceleration process</a:t>
            </a:r>
          </a:p>
          <a:p>
            <a:pPr marL="457200" indent="-457200" algn="l">
              <a:buFont typeface="Arial"/>
              <a:buChar char="•"/>
            </a:pPr>
            <a:r>
              <a:rPr lang="en-US" sz="2300" b="1" i="1" dirty="0" smtClean="0">
                <a:solidFill>
                  <a:schemeClr val="tx1"/>
                </a:solidFill>
              </a:rPr>
              <a:t>Perfect understanding of relative importance of precipitation and magnetopause losses in inner magnetosphere and provide more definitive information about causes and consequences of the precipitation</a:t>
            </a:r>
          </a:p>
          <a:p>
            <a:pPr marL="457200" indent="-457200" algn="l">
              <a:buFont typeface="Arial"/>
              <a:buChar char="•"/>
            </a:pPr>
            <a:r>
              <a:rPr lang="en-US" sz="2300" b="1" i="1" dirty="0" smtClean="0">
                <a:solidFill>
                  <a:schemeClr val="tx1"/>
                </a:solidFill>
              </a:rPr>
              <a:t>Perfect understanding of the relative roles of global-scale transport processes and </a:t>
            </a:r>
            <a:r>
              <a:rPr lang="en-US" sz="2300" b="1" i="1" dirty="0" err="1" smtClean="0">
                <a:solidFill>
                  <a:schemeClr val="tx1"/>
                </a:solidFill>
              </a:rPr>
              <a:t>mesoscale</a:t>
            </a:r>
            <a:r>
              <a:rPr lang="en-US" sz="2300" b="1" i="1" dirty="0" smtClean="0">
                <a:solidFill>
                  <a:schemeClr val="tx1"/>
                </a:solidFill>
              </a:rPr>
              <a:t> dynamic injections in the inner magnetosphere and their respective roles in the production of </a:t>
            </a:r>
            <a:r>
              <a:rPr lang="en-US" sz="2300" b="1" i="1" dirty="0" err="1" smtClean="0">
                <a:solidFill>
                  <a:schemeClr val="tx1"/>
                </a:solidFill>
              </a:rPr>
              <a:t>geoeffective</a:t>
            </a:r>
            <a:r>
              <a:rPr lang="en-US" sz="2300" b="1" i="1" dirty="0" smtClean="0">
                <a:solidFill>
                  <a:schemeClr val="tx1"/>
                </a:solidFill>
              </a:rPr>
              <a:t> waves</a:t>
            </a:r>
          </a:p>
          <a:p>
            <a:pPr marL="457200" indent="-457200" algn="l">
              <a:buFont typeface="Arial"/>
              <a:buChar char="•"/>
            </a:pPr>
            <a:endParaRPr lang="en-US" sz="2000" b="1" i="1" dirty="0" smtClean="0">
              <a:solidFill>
                <a:schemeClr val="tx1"/>
              </a:solidFill>
            </a:endParaRPr>
          </a:p>
        </p:txBody>
      </p:sp>
      <p:sp>
        <p:nvSpPr>
          <p:cNvPr id="18" name="Rectangle 17"/>
          <p:cNvSpPr/>
          <p:nvPr/>
        </p:nvSpPr>
        <p:spPr>
          <a:xfrm>
            <a:off x="22326600" y="24993898"/>
            <a:ext cx="10287000" cy="7232750"/>
          </a:xfrm>
          <a:prstGeom prst="rect">
            <a:avLst/>
          </a:prstGeom>
        </p:spPr>
        <p:txBody>
          <a:bodyPr wrap="square">
            <a:spAutoFit/>
          </a:bodyPr>
          <a:lstStyle/>
          <a:p>
            <a:pPr marL="457200" indent="-457200">
              <a:buFont typeface="Arial"/>
              <a:buChar char="•"/>
            </a:pPr>
            <a:r>
              <a:rPr lang="en-US" sz="2800" b="1" dirty="0">
                <a:solidFill>
                  <a:srgbClr val="000000"/>
                </a:solidFill>
              </a:rPr>
              <a:t>Increased T/M capability </a:t>
            </a:r>
            <a:r>
              <a:rPr lang="en-US" sz="2800" b="1" dirty="0" smtClean="0">
                <a:solidFill>
                  <a:srgbClr val="000000"/>
                </a:solidFill>
              </a:rPr>
              <a:t>during Prime Mission has </a:t>
            </a:r>
            <a:r>
              <a:rPr lang="en-US" sz="2800" b="1" dirty="0">
                <a:solidFill>
                  <a:srgbClr val="000000"/>
                </a:solidFill>
              </a:rPr>
              <a:t>already and will allow us </a:t>
            </a:r>
            <a:r>
              <a:rPr lang="en-US" sz="2800" b="1" dirty="0" smtClean="0">
                <a:solidFill>
                  <a:srgbClr val="000000"/>
                </a:solidFill>
              </a:rPr>
              <a:t>to produce </a:t>
            </a:r>
            <a:r>
              <a:rPr lang="en-US" sz="2800" b="1" dirty="0">
                <a:solidFill>
                  <a:srgbClr val="000000"/>
                </a:solidFill>
              </a:rPr>
              <a:t>better and new science into </a:t>
            </a:r>
            <a:r>
              <a:rPr lang="en-US" sz="2800" b="1" dirty="0" smtClean="0">
                <a:solidFill>
                  <a:srgbClr val="000000"/>
                </a:solidFill>
              </a:rPr>
              <a:t>Extended Phase (better pitch angle coverage, focused science modes during high data rate periods, improved direct event capability)</a:t>
            </a:r>
          </a:p>
          <a:p>
            <a:pPr marL="457200" indent="-457200">
              <a:buFont typeface="Arial"/>
              <a:buChar char="•"/>
            </a:pPr>
            <a:r>
              <a:rPr lang="en-US" sz="2800" b="1" dirty="0" smtClean="0">
                <a:solidFill>
                  <a:srgbClr val="000000"/>
                </a:solidFill>
              </a:rPr>
              <a:t>We encourage you to participate in accomplishing Van Allen Probes science during the Extended Science Phase by using the high quality RBSP-ECT data but ask that you abide by our “Rules of the Road</a:t>
            </a:r>
            <a:r>
              <a:rPr lang="en-US" sz="2800" b="1" dirty="0">
                <a:solidFill>
                  <a:srgbClr val="000000"/>
                </a:solidFill>
              </a:rPr>
              <a:t>” (http://www.rbsp-ect.lanl.gov/</a:t>
            </a:r>
            <a:r>
              <a:rPr lang="en-US" sz="2800" b="1" dirty="0" smtClean="0">
                <a:solidFill>
                  <a:srgbClr val="000000"/>
                </a:solidFill>
              </a:rPr>
              <a:t>publications/   </a:t>
            </a:r>
          </a:p>
          <a:p>
            <a:r>
              <a:rPr lang="en-US" sz="2800" b="1" dirty="0">
                <a:solidFill>
                  <a:srgbClr val="000000"/>
                </a:solidFill>
              </a:rPr>
              <a:t> </a:t>
            </a:r>
            <a:r>
              <a:rPr lang="en-US" sz="2800" b="1" dirty="0" smtClean="0">
                <a:solidFill>
                  <a:srgbClr val="000000"/>
                </a:solidFill>
              </a:rPr>
              <a:t>     </a:t>
            </a:r>
            <a:r>
              <a:rPr lang="en-US" sz="2800" b="1" dirty="0" err="1" smtClean="0">
                <a:solidFill>
                  <a:srgbClr val="000000"/>
                </a:solidFill>
              </a:rPr>
              <a:t>DataProductsUsage.php</a:t>
            </a:r>
            <a:r>
              <a:rPr lang="en-US" sz="2800" b="1" dirty="0" smtClean="0">
                <a:solidFill>
                  <a:srgbClr val="000000"/>
                </a:solidFill>
              </a:rPr>
              <a:t>) so that we may:</a:t>
            </a:r>
          </a:p>
          <a:p>
            <a:pPr marL="685800" indent="-342900">
              <a:buFont typeface="Arial"/>
              <a:buChar char="•"/>
            </a:pPr>
            <a:r>
              <a:rPr lang="en-US" sz="2300" dirty="0"/>
              <a:t>Maintain the </a:t>
            </a:r>
            <a:r>
              <a:rPr lang="en-US" sz="2300" dirty="0" smtClean="0"/>
              <a:t>high quality </a:t>
            </a:r>
            <a:r>
              <a:rPr lang="en-US" sz="2300" dirty="0"/>
              <a:t>of </a:t>
            </a:r>
            <a:r>
              <a:rPr lang="en-US" sz="2300" dirty="0" smtClean="0"/>
              <a:t>RBSP</a:t>
            </a:r>
            <a:r>
              <a:rPr lang="en-US" sz="2300" dirty="0"/>
              <a:t>-ECT publications by ensuing consultation with members of the team who are familiar with the operation of the instrument, subtleties in the instrument response, and any potential pitfalls;</a:t>
            </a:r>
          </a:p>
          <a:p>
            <a:pPr marL="685800" indent="-342900">
              <a:buFont typeface="Arial"/>
              <a:buChar char="•"/>
            </a:pPr>
            <a:r>
              <a:rPr lang="en-US" sz="2300" dirty="0" smtClean="0"/>
              <a:t>Acknowledge </a:t>
            </a:r>
            <a:r>
              <a:rPr lang="en-US" sz="2300" dirty="0"/>
              <a:t>the work put into the design and development of the RBSP-ECT instrument to produce the capable and calibrated </a:t>
            </a:r>
            <a:r>
              <a:rPr lang="en-US" sz="2300" dirty="0" smtClean="0"/>
              <a:t>instruments </a:t>
            </a:r>
            <a:r>
              <a:rPr lang="en-US" sz="2300" dirty="0"/>
              <a:t>now available for science;</a:t>
            </a:r>
          </a:p>
          <a:p>
            <a:pPr marL="685800" indent="-342900">
              <a:buFont typeface="Arial"/>
              <a:buChar char="•"/>
            </a:pPr>
            <a:r>
              <a:rPr lang="en-US" sz="2300" dirty="0" smtClean="0"/>
              <a:t>Coordinate </a:t>
            </a:r>
            <a:r>
              <a:rPr lang="en-US" sz="2300" dirty="0"/>
              <a:t>the efforts across the team to avoid duplication of effort and maximize science return.</a:t>
            </a:r>
          </a:p>
          <a:p>
            <a:pPr marL="457200" indent="-457200">
              <a:buFont typeface="Arial"/>
              <a:buChar char="•"/>
            </a:pPr>
            <a:endParaRPr lang="en-US" sz="2800" b="1" dirty="0">
              <a:solidFill>
                <a:srgbClr val="000000"/>
              </a:solidFill>
            </a:endParaRPr>
          </a:p>
        </p:txBody>
      </p:sp>
      <p:pic>
        <p:nvPicPr>
          <p:cNvPr id="6" name="Picture 5" descr="publications_graph.png"/>
          <p:cNvPicPr>
            <a:picLocks noChangeAspect="1"/>
          </p:cNvPicPr>
          <p:nvPr/>
        </p:nvPicPr>
        <p:blipFill rotWithShape="1">
          <a:blip r:embed="rId16">
            <a:extLst>
              <a:ext uri="{28A0092B-C50C-407E-A947-70E740481C1C}">
                <a14:useLocalDpi xmlns:a14="http://schemas.microsoft.com/office/drawing/2010/main" val="0"/>
              </a:ext>
            </a:extLst>
          </a:blip>
          <a:srcRect r="22641"/>
          <a:stretch/>
        </p:blipFill>
        <p:spPr>
          <a:xfrm>
            <a:off x="16535400" y="7315200"/>
            <a:ext cx="5029200" cy="3844437"/>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6907</TotalTime>
  <Words>1177</Words>
  <Application>Microsoft Macintosh PowerPoint</Application>
  <PresentationFormat>Custom</PresentationFormat>
  <Paragraphs>107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hcl</dc:creator>
  <cp:lastModifiedBy>Sonya Smith</cp:lastModifiedBy>
  <cp:revision>273</cp:revision>
  <cp:lastPrinted>2015-06-15T16:31:02Z</cp:lastPrinted>
  <dcterms:created xsi:type="dcterms:W3CDTF">2006-08-16T00:00:00Z</dcterms:created>
  <dcterms:modified xsi:type="dcterms:W3CDTF">2015-12-11T16:42:08Z</dcterms:modified>
</cp:coreProperties>
</file>