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wil wollheim" initials="ww" lastIdx="9" clrIdx="0"/>
  <p:cmAuthor id="1" name="UNH" initials=""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FFEB"/>
    <a:srgbClr val="66D67F"/>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24444" autoAdjust="0"/>
    <p:restoredTop sz="97787" autoAdjust="0"/>
  </p:normalViewPr>
  <p:slideViewPr>
    <p:cSldViewPr snapToGrid="0" snapToObjects="1">
      <p:cViewPr>
        <p:scale>
          <a:sx n="150" d="100"/>
          <a:sy n="150" d="100"/>
        </p:scale>
        <p:origin x="-1236" y="137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25A842-1B83-4E4D-8680-6A78B6121712}" type="datetimeFigureOut">
              <a:rPr lang="en-US" smtClean="0"/>
              <a:t>12/11/2015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D40C93-1A89-174C-9890-48181133F6A1}" type="slidenum">
              <a:rPr lang="en-US" smtClean="0"/>
              <a:t>‹#›</a:t>
            </a:fld>
            <a:endParaRPr lang="en-US"/>
          </a:p>
        </p:txBody>
      </p:sp>
    </p:spTree>
    <p:extLst>
      <p:ext uri="{BB962C8B-B14F-4D97-AF65-F5344CB8AC3E}">
        <p14:creationId xmlns:p14="http://schemas.microsoft.com/office/powerpoint/2010/main" val="2059112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25A842-1B83-4E4D-8680-6A78B6121712}" type="datetimeFigureOut">
              <a:rPr lang="en-US" smtClean="0"/>
              <a:t>12/11/2015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D40C93-1A89-174C-9890-48181133F6A1}" type="slidenum">
              <a:rPr lang="en-US" smtClean="0"/>
              <a:t>‹#›</a:t>
            </a:fld>
            <a:endParaRPr lang="en-US"/>
          </a:p>
        </p:txBody>
      </p:sp>
    </p:spTree>
    <p:extLst>
      <p:ext uri="{BB962C8B-B14F-4D97-AF65-F5344CB8AC3E}">
        <p14:creationId xmlns:p14="http://schemas.microsoft.com/office/powerpoint/2010/main" val="14154080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25A842-1B83-4E4D-8680-6A78B6121712}" type="datetimeFigureOut">
              <a:rPr lang="en-US" smtClean="0"/>
              <a:t>12/11/2015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D40C93-1A89-174C-9890-48181133F6A1}" type="slidenum">
              <a:rPr lang="en-US" smtClean="0"/>
              <a:t>‹#›</a:t>
            </a:fld>
            <a:endParaRPr lang="en-US"/>
          </a:p>
        </p:txBody>
      </p:sp>
    </p:spTree>
    <p:extLst>
      <p:ext uri="{BB962C8B-B14F-4D97-AF65-F5344CB8AC3E}">
        <p14:creationId xmlns:p14="http://schemas.microsoft.com/office/powerpoint/2010/main" val="35884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25A842-1B83-4E4D-8680-6A78B6121712}" type="datetimeFigureOut">
              <a:rPr lang="en-US" smtClean="0"/>
              <a:t>12/11/2015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D40C93-1A89-174C-9890-48181133F6A1}" type="slidenum">
              <a:rPr lang="en-US" smtClean="0"/>
              <a:t>‹#›</a:t>
            </a:fld>
            <a:endParaRPr lang="en-US"/>
          </a:p>
        </p:txBody>
      </p:sp>
    </p:spTree>
    <p:extLst>
      <p:ext uri="{BB962C8B-B14F-4D97-AF65-F5344CB8AC3E}">
        <p14:creationId xmlns:p14="http://schemas.microsoft.com/office/powerpoint/2010/main" val="21591758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25A842-1B83-4E4D-8680-6A78B6121712}" type="datetimeFigureOut">
              <a:rPr lang="en-US" smtClean="0"/>
              <a:t>12/11/2015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D40C93-1A89-174C-9890-48181133F6A1}" type="slidenum">
              <a:rPr lang="en-US" smtClean="0"/>
              <a:t>‹#›</a:t>
            </a:fld>
            <a:endParaRPr lang="en-US"/>
          </a:p>
        </p:txBody>
      </p:sp>
    </p:spTree>
    <p:extLst>
      <p:ext uri="{BB962C8B-B14F-4D97-AF65-F5344CB8AC3E}">
        <p14:creationId xmlns:p14="http://schemas.microsoft.com/office/powerpoint/2010/main" val="821612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25A842-1B83-4E4D-8680-6A78B6121712}" type="datetimeFigureOut">
              <a:rPr lang="en-US" smtClean="0"/>
              <a:t>12/11/2015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D40C93-1A89-174C-9890-48181133F6A1}" type="slidenum">
              <a:rPr lang="en-US" smtClean="0"/>
              <a:t>‹#›</a:t>
            </a:fld>
            <a:endParaRPr lang="en-US"/>
          </a:p>
        </p:txBody>
      </p:sp>
    </p:spTree>
    <p:extLst>
      <p:ext uri="{BB962C8B-B14F-4D97-AF65-F5344CB8AC3E}">
        <p14:creationId xmlns:p14="http://schemas.microsoft.com/office/powerpoint/2010/main" val="9465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25A842-1B83-4E4D-8680-6A78B6121712}" type="datetimeFigureOut">
              <a:rPr lang="en-US" smtClean="0"/>
              <a:t>12/11/2015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7D40C93-1A89-174C-9890-48181133F6A1}" type="slidenum">
              <a:rPr lang="en-US" smtClean="0"/>
              <a:t>‹#›</a:t>
            </a:fld>
            <a:endParaRPr lang="en-US"/>
          </a:p>
        </p:txBody>
      </p:sp>
    </p:spTree>
    <p:extLst>
      <p:ext uri="{BB962C8B-B14F-4D97-AF65-F5344CB8AC3E}">
        <p14:creationId xmlns:p14="http://schemas.microsoft.com/office/powerpoint/2010/main" val="13252604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25A842-1B83-4E4D-8680-6A78B6121712}" type="datetimeFigureOut">
              <a:rPr lang="en-US" smtClean="0"/>
              <a:t>12/11/2015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D40C93-1A89-174C-9890-48181133F6A1}" type="slidenum">
              <a:rPr lang="en-US" smtClean="0"/>
              <a:t>‹#›</a:t>
            </a:fld>
            <a:endParaRPr lang="en-US"/>
          </a:p>
        </p:txBody>
      </p:sp>
    </p:spTree>
    <p:extLst>
      <p:ext uri="{BB962C8B-B14F-4D97-AF65-F5344CB8AC3E}">
        <p14:creationId xmlns:p14="http://schemas.microsoft.com/office/powerpoint/2010/main" val="40062237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25A842-1B83-4E4D-8680-6A78B6121712}" type="datetimeFigureOut">
              <a:rPr lang="en-US" smtClean="0"/>
              <a:t>12/11/2015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D40C93-1A89-174C-9890-48181133F6A1}" type="slidenum">
              <a:rPr lang="en-US" smtClean="0"/>
              <a:t>‹#›</a:t>
            </a:fld>
            <a:endParaRPr lang="en-US"/>
          </a:p>
        </p:txBody>
      </p:sp>
    </p:spTree>
    <p:extLst>
      <p:ext uri="{BB962C8B-B14F-4D97-AF65-F5344CB8AC3E}">
        <p14:creationId xmlns:p14="http://schemas.microsoft.com/office/powerpoint/2010/main" val="525334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25A842-1B83-4E4D-8680-6A78B6121712}" type="datetimeFigureOut">
              <a:rPr lang="en-US" smtClean="0"/>
              <a:t>12/11/2015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D40C93-1A89-174C-9890-48181133F6A1}" type="slidenum">
              <a:rPr lang="en-US" smtClean="0"/>
              <a:t>‹#›</a:t>
            </a:fld>
            <a:endParaRPr lang="en-US"/>
          </a:p>
        </p:txBody>
      </p:sp>
    </p:spTree>
    <p:extLst>
      <p:ext uri="{BB962C8B-B14F-4D97-AF65-F5344CB8AC3E}">
        <p14:creationId xmlns:p14="http://schemas.microsoft.com/office/powerpoint/2010/main" val="2635589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25A842-1B83-4E4D-8680-6A78B6121712}" type="datetimeFigureOut">
              <a:rPr lang="en-US" smtClean="0"/>
              <a:t>12/11/2015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D40C93-1A89-174C-9890-48181133F6A1}" type="slidenum">
              <a:rPr lang="en-US" smtClean="0"/>
              <a:t>‹#›</a:t>
            </a:fld>
            <a:endParaRPr lang="en-US"/>
          </a:p>
        </p:txBody>
      </p:sp>
    </p:spTree>
    <p:extLst>
      <p:ext uri="{BB962C8B-B14F-4D97-AF65-F5344CB8AC3E}">
        <p14:creationId xmlns:p14="http://schemas.microsoft.com/office/powerpoint/2010/main" val="276990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25A842-1B83-4E4D-8680-6A78B6121712}" type="datetimeFigureOut">
              <a:rPr lang="en-US" smtClean="0"/>
              <a:t>12/11/2015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D40C93-1A89-174C-9890-48181133F6A1}" type="slidenum">
              <a:rPr lang="en-US" smtClean="0"/>
              <a:t>‹#›</a:t>
            </a:fld>
            <a:endParaRPr lang="en-US"/>
          </a:p>
        </p:txBody>
      </p:sp>
    </p:spTree>
    <p:extLst>
      <p:ext uri="{BB962C8B-B14F-4D97-AF65-F5344CB8AC3E}">
        <p14:creationId xmlns:p14="http://schemas.microsoft.com/office/powerpoint/2010/main" val="35363146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13" Type="http://schemas.openxmlformats.org/officeDocument/2006/relationships/image" Target="../media/image11.emf"/><Relationship Id="rId18" Type="http://schemas.openxmlformats.org/officeDocument/2006/relationships/image" Target="../media/image16.emf"/><Relationship Id="rId3" Type="http://schemas.openxmlformats.org/officeDocument/2006/relationships/image" Target="../media/image2.png"/><Relationship Id="rId7" Type="http://schemas.openxmlformats.org/officeDocument/2006/relationships/image" Target="../media/image5.emf"/><Relationship Id="rId12" Type="http://schemas.openxmlformats.org/officeDocument/2006/relationships/image" Target="../media/image10.emf"/><Relationship Id="rId17" Type="http://schemas.openxmlformats.org/officeDocument/2006/relationships/image" Target="../media/image15.emf"/><Relationship Id="rId2" Type="http://schemas.openxmlformats.org/officeDocument/2006/relationships/image" Target="../media/image1.gif"/><Relationship Id="rId16" Type="http://schemas.openxmlformats.org/officeDocument/2006/relationships/image" Target="../media/image14.emf"/><Relationship Id="rId1" Type="http://schemas.openxmlformats.org/officeDocument/2006/relationships/slideLayout" Target="../slideLayouts/slideLayout2.xml"/><Relationship Id="rId6" Type="http://schemas.openxmlformats.org/officeDocument/2006/relationships/image" Target="../media/image4.jpeg"/><Relationship Id="rId11" Type="http://schemas.openxmlformats.org/officeDocument/2006/relationships/image" Target="../media/image9.emf"/><Relationship Id="rId5" Type="http://schemas.microsoft.com/office/2007/relationships/hdphoto" Target="../media/hdphoto1.wdp"/><Relationship Id="rId15" Type="http://schemas.openxmlformats.org/officeDocument/2006/relationships/image" Target="../media/image13.emf"/><Relationship Id="rId10" Type="http://schemas.openxmlformats.org/officeDocument/2006/relationships/image" Target="../media/image8.emf"/><Relationship Id="rId4" Type="http://schemas.openxmlformats.org/officeDocument/2006/relationships/image" Target="../media/image3.png"/><Relationship Id="rId9" Type="http://schemas.openxmlformats.org/officeDocument/2006/relationships/image" Target="../media/image7.jpg"/><Relationship Id="rId14" Type="http://schemas.openxmlformats.org/officeDocument/2006/relationships/image" Target="../media/image1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3" name="Content Placeholder 12" descr="LTER.gif"/>
          <p:cNvPicPr>
            <a:picLocks noGrp="1" noChangeAspect="1"/>
          </p:cNvPicPr>
          <p:nvPr>
            <p:ph idx="1"/>
          </p:nvPr>
        </p:nvPicPr>
        <p:blipFill>
          <a:blip r:embed="rId2">
            <a:extLst>
              <a:ext uri="{28A0092B-C50C-407E-A947-70E740481C1C}">
                <a14:useLocalDpi xmlns:a14="http://schemas.microsoft.com/office/drawing/2010/main" val="0"/>
              </a:ext>
            </a:extLst>
          </a:blip>
          <a:srcRect t="28294" b="28294"/>
          <a:stretch>
            <a:fillRect/>
          </a:stretch>
        </p:blipFill>
        <p:spPr/>
      </p:pic>
      <p:sp>
        <p:nvSpPr>
          <p:cNvPr id="6" name="Rectangle 5"/>
          <p:cNvSpPr/>
          <p:nvPr/>
        </p:nvSpPr>
        <p:spPr>
          <a:xfrm>
            <a:off x="0" y="2337"/>
            <a:ext cx="9144000" cy="6858000"/>
          </a:xfrm>
          <a:prstGeom prst="rect">
            <a:avLst/>
          </a:prstGeom>
          <a:solidFill>
            <a:srgbClr val="66D67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p:nvSpPr>
        <p:spPr>
          <a:xfrm>
            <a:off x="1543050" y="1123950"/>
            <a:ext cx="7607300" cy="5734050"/>
          </a:xfrm>
          <a:prstGeom prst="rect">
            <a:avLst/>
          </a:prstGeom>
          <a:solidFill>
            <a:srgbClr val="E1FFEB"/>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1536700" cy="1123950"/>
          </a:xfrm>
          <a:prstGeom prst="rect">
            <a:avLst/>
          </a:prstGeom>
          <a:no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0" y="1265380"/>
            <a:ext cx="1447800" cy="307777"/>
          </a:xfrm>
          <a:prstGeom prst="rect">
            <a:avLst/>
          </a:prstGeom>
          <a:noFill/>
        </p:spPr>
        <p:txBody>
          <a:bodyPr wrap="square" rtlCol="0">
            <a:spAutoFit/>
          </a:bodyPr>
          <a:lstStyle/>
          <a:p>
            <a:pPr algn="ctr"/>
            <a:r>
              <a:rPr lang="en-US" sz="1400" b="1" dirty="0" smtClean="0">
                <a:latin typeface="Cambria"/>
                <a:cs typeface="Cambria"/>
              </a:rPr>
              <a:t>Abstract</a:t>
            </a:r>
            <a:endParaRPr lang="en-US" sz="1400" b="1" dirty="0">
              <a:latin typeface="Cambria"/>
              <a:cs typeface="Cambria"/>
            </a:endParaRPr>
          </a:p>
        </p:txBody>
      </p:sp>
      <p:sp>
        <p:nvSpPr>
          <p:cNvPr id="10" name="TextBox 9"/>
          <p:cNvSpPr txBox="1"/>
          <p:nvPr/>
        </p:nvSpPr>
        <p:spPr>
          <a:xfrm>
            <a:off x="-31750" y="1484755"/>
            <a:ext cx="1600200" cy="5270672"/>
          </a:xfrm>
          <a:prstGeom prst="rect">
            <a:avLst/>
          </a:prstGeom>
          <a:noFill/>
        </p:spPr>
        <p:txBody>
          <a:bodyPr wrap="square" rtlCol="0">
            <a:spAutoFit/>
          </a:bodyPr>
          <a:lstStyle/>
          <a:p>
            <a:pPr algn="just"/>
            <a:r>
              <a:rPr lang="en-US" sz="650" dirty="0">
                <a:latin typeface="Cambria"/>
                <a:cs typeface="Cambria"/>
              </a:rPr>
              <a:t>Man-made dams influence more than just the flow of water in a river. The build up of sediments and organic matter, increased residence times, and elevated nutrient inputs from upstream can result in increased algal growth and blooms, altered DO patterns, and can also influence the flux of nutrients from watersheds. Many of the effects of dams vary in intensity based on the geomorphology of their resulting reservoirs. In this study, we examined eight reservoirs located in four different coastal watersheds in New England, USA, to analyze the role that characteristics such as depth, </a:t>
            </a:r>
            <a:r>
              <a:rPr lang="en-US" sz="650" dirty="0" smtClean="0">
                <a:latin typeface="Cambria"/>
                <a:cs typeface="Cambria"/>
              </a:rPr>
              <a:t>surface area, and flow conditions </a:t>
            </a:r>
            <a:r>
              <a:rPr lang="en-US" sz="650" dirty="0">
                <a:latin typeface="Cambria"/>
                <a:cs typeface="Cambria"/>
              </a:rPr>
              <a:t>play in </a:t>
            </a:r>
            <a:r>
              <a:rPr lang="en-US" sz="650" dirty="0" smtClean="0">
                <a:latin typeface="Cambria"/>
                <a:cs typeface="Cambria"/>
              </a:rPr>
              <a:t>regards to retention of nitrate. </a:t>
            </a:r>
            <a:r>
              <a:rPr lang="en-US" sz="650" dirty="0">
                <a:latin typeface="Cambria"/>
                <a:cs typeface="Cambria"/>
              </a:rPr>
              <a:t>At the inflows and outflow of each reservoir, we measured conductivity, dissolved oxygen, total suspended </a:t>
            </a:r>
            <a:r>
              <a:rPr lang="en-US" sz="650" dirty="0" smtClean="0">
                <a:latin typeface="Cambria"/>
                <a:cs typeface="Cambria"/>
              </a:rPr>
              <a:t>solids, </a:t>
            </a:r>
            <a:r>
              <a:rPr lang="en-US" sz="650" dirty="0">
                <a:latin typeface="Cambria"/>
                <a:cs typeface="Cambria"/>
              </a:rPr>
              <a:t>chlorophyll, and </a:t>
            </a:r>
            <a:r>
              <a:rPr lang="en-US" sz="650" dirty="0" smtClean="0">
                <a:latin typeface="Cambria"/>
                <a:cs typeface="Cambria"/>
              </a:rPr>
              <a:t>nutrients. </a:t>
            </a:r>
            <a:r>
              <a:rPr lang="en-US" sz="650" dirty="0">
                <a:latin typeface="Cambria"/>
                <a:cs typeface="Cambria"/>
              </a:rPr>
              <a:t>Using </a:t>
            </a:r>
            <a:r>
              <a:rPr lang="en-US" sz="650" dirty="0" smtClean="0">
                <a:latin typeface="Cambria"/>
                <a:cs typeface="Cambria"/>
              </a:rPr>
              <a:t>conductivity </a:t>
            </a:r>
            <a:r>
              <a:rPr lang="en-US" sz="650" dirty="0">
                <a:latin typeface="Cambria"/>
                <a:cs typeface="Cambria"/>
              </a:rPr>
              <a:t>and watershed area, we created a mass balance for each </a:t>
            </a:r>
            <a:r>
              <a:rPr lang="en-US" sz="650" dirty="0" smtClean="0">
                <a:latin typeface="Cambria"/>
                <a:cs typeface="Cambria"/>
              </a:rPr>
              <a:t>reservoir. </a:t>
            </a:r>
            <a:r>
              <a:rPr lang="en-US" sz="650" dirty="0">
                <a:latin typeface="Cambria"/>
                <a:cs typeface="Cambria"/>
              </a:rPr>
              <a:t>In most cases the conductivity mass balance indicated that </a:t>
            </a:r>
            <a:r>
              <a:rPr lang="en-US" sz="650" dirty="0" smtClean="0">
                <a:latin typeface="Cambria"/>
                <a:cs typeface="Cambria"/>
              </a:rPr>
              <a:t>hydrologic inputs </a:t>
            </a:r>
            <a:r>
              <a:rPr lang="en-US" sz="650" dirty="0">
                <a:latin typeface="Cambria"/>
                <a:cs typeface="Cambria"/>
              </a:rPr>
              <a:t>and outputs were at equilibrium during sampling, allowing us to assess the alteration of non-conservative material fluxes. </a:t>
            </a:r>
            <a:r>
              <a:rPr lang="en-US" sz="650" dirty="0" smtClean="0">
                <a:latin typeface="Cambria"/>
                <a:cs typeface="Cambria"/>
              </a:rPr>
              <a:t>Nitrate removal was found to decrease with increasing hydrologic load, and TDN removal was similar to values described in the literature. Chlorophyll a concentrations decreased with increasing hydraulic load, suggesting that biotic assimilation plays a key role in nitrate removal at low hydraulic loads. DON production increased with nitrate removal in the smallest reservoirs, suggesting that nitrate transformation to DON is occurring. </a:t>
            </a:r>
            <a:r>
              <a:rPr lang="en-US" sz="650" dirty="0">
                <a:latin typeface="Cambria"/>
                <a:cs typeface="Cambria"/>
              </a:rPr>
              <a:t>With nutrient loading from anthropogenic sources, and increased push for small dam removal, this study provides useful information regarding </a:t>
            </a:r>
            <a:r>
              <a:rPr lang="en-US" sz="650" dirty="0" smtClean="0">
                <a:latin typeface="Cambria"/>
                <a:cs typeface="Cambria"/>
              </a:rPr>
              <a:t>the benefits of low head dams, and the impact that their removal may have on nitrogen export from river </a:t>
            </a:r>
            <a:r>
              <a:rPr lang="en-US" sz="650" smtClean="0">
                <a:latin typeface="Cambria"/>
                <a:cs typeface="Cambria"/>
              </a:rPr>
              <a:t>networks</a:t>
            </a:r>
            <a:r>
              <a:rPr lang="en-US" sz="650" smtClean="0">
                <a:latin typeface="Cambria"/>
                <a:cs typeface="Cambria"/>
              </a:rPr>
              <a:t>. </a:t>
            </a:r>
            <a:endParaRPr lang="en-US" sz="650" dirty="0">
              <a:latin typeface="Cambria"/>
              <a:cs typeface="Cambria"/>
            </a:endParaRPr>
          </a:p>
          <a:p>
            <a:endParaRPr lang="en-US" dirty="0"/>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0632" y="25400"/>
            <a:ext cx="685800" cy="302114"/>
          </a:xfrm>
          <a:prstGeom prst="rect">
            <a:avLst/>
          </a:prstGeom>
        </p:spPr>
      </p:pic>
      <p:grpSp>
        <p:nvGrpSpPr>
          <p:cNvPr id="21" name="Group 20"/>
          <p:cNvGrpSpPr/>
          <p:nvPr/>
        </p:nvGrpSpPr>
        <p:grpSpPr>
          <a:xfrm>
            <a:off x="69848" y="440931"/>
            <a:ext cx="1613143" cy="613169"/>
            <a:chOff x="38100" y="457200"/>
            <a:chExt cx="1613143" cy="613169"/>
          </a:xfrm>
        </p:grpSpPr>
        <p:pic>
          <p:nvPicPr>
            <p:cNvPr id="14" name="Picture 13" descr="LTER.g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950" y="457200"/>
              <a:ext cx="304800" cy="386134"/>
            </a:xfrm>
            <a:prstGeom prst="rect">
              <a:avLst/>
            </a:prstGeom>
          </p:spPr>
        </p:pic>
        <p:pic>
          <p:nvPicPr>
            <p:cNvPr id="15" name="Picture 14"/>
            <p:cNvPicPr>
              <a:picLocks noChangeAspect="1"/>
            </p:cNvPicPr>
            <p:nvPr/>
          </p:nvPicPr>
          <p:blipFill>
            <a:blip r:embed="rId4" cstate="print">
              <a:extLst>
                <a:ext uri="{BEBA8EAE-BF5A-486C-A8C5-ECC9F3942E4B}">
                  <a14:imgProps xmlns:a14="http://schemas.microsoft.com/office/drawing/2010/main">
                    <a14:imgLayer r:embed="rId5">
                      <a14:imgEffect>
                        <a14:backgroundRemoval t="4959" b="97521" l="2913" r="99029">
                          <a14:foregroundMark x1="37864" y1="43802" x2="37864" y2="43802"/>
                          <a14:foregroundMark x1="56311" y1="40496" x2="56311" y2="40496"/>
                          <a14:foregroundMark x1="54369" y1="46281" x2="54369" y2="46281"/>
                          <a14:foregroundMark x1="55340" y1="57025" x2="55340" y2="57025"/>
                          <a14:foregroundMark x1="69903" y1="36364" x2="69903" y2="36364"/>
                          <a14:foregroundMark x1="37864" y1="16529" x2="37864" y2="16529"/>
                          <a14:foregroundMark x1="26214" y1="19008" x2="26214" y2="19008"/>
                          <a14:foregroundMark x1="19417" y1="30579" x2="19417" y2="30579"/>
                          <a14:foregroundMark x1="18447" y1="46281" x2="18447" y2="46281"/>
                          <a14:foregroundMark x1="21359" y1="59504" x2="21359" y2="59504"/>
                          <a14:foregroundMark x1="34951" y1="66942" x2="34951" y2="66942"/>
                          <a14:foregroundMark x1="39806" y1="73554" x2="39806" y2="73554"/>
                          <a14:foregroundMark x1="43689" y1="66942" x2="43689" y2="66942"/>
                          <a14:foregroundMark x1="39806" y1="37190" x2="39806" y2="37190"/>
                        </a14:backgroundRemoval>
                      </a14:imgEffect>
                    </a14:imgLayer>
                  </a14:imgProps>
                </a:ext>
                <a:ext uri="{28A0092B-C50C-407E-A947-70E740481C1C}">
                  <a14:useLocalDpi xmlns:a14="http://schemas.microsoft.com/office/drawing/2010/main" val="0"/>
                </a:ext>
              </a:extLst>
            </a:blip>
            <a:stretch>
              <a:fillRect/>
            </a:stretch>
          </p:blipFill>
          <p:spPr>
            <a:xfrm>
              <a:off x="1022350" y="457200"/>
              <a:ext cx="340538" cy="400050"/>
            </a:xfrm>
            <a:prstGeom prst="rect">
              <a:avLst/>
            </a:prstGeom>
          </p:spPr>
        </p:pic>
        <p:pic>
          <p:nvPicPr>
            <p:cNvPr id="16" name="Picture 15"/>
            <p:cNvPicPr>
              <a:picLocks noChangeAspect="1" noChangeArrowheads="1"/>
            </p:cNvPicPr>
            <p:nvPr/>
          </p:nvPicPr>
          <p:blipFill>
            <a:blip r:embed="rId6" cstate="print"/>
            <a:srcRect/>
            <a:stretch>
              <a:fillRect/>
            </a:stretch>
          </p:blipFill>
          <p:spPr bwMode="auto">
            <a:xfrm>
              <a:off x="533400" y="457200"/>
              <a:ext cx="386327" cy="381000"/>
            </a:xfrm>
            <a:prstGeom prst="rect">
              <a:avLst/>
            </a:prstGeom>
            <a:noFill/>
            <a:ln w="3175">
              <a:solidFill>
                <a:schemeClr val="tx1"/>
              </a:solidFill>
              <a:miter lim="800000"/>
              <a:headEnd/>
              <a:tailEnd/>
            </a:ln>
            <a:effectLst/>
          </p:spPr>
        </p:pic>
        <p:sp>
          <p:nvSpPr>
            <p:cNvPr id="17" name="TextBox 16"/>
            <p:cNvSpPr txBox="1"/>
            <p:nvPr/>
          </p:nvSpPr>
          <p:spPr>
            <a:xfrm>
              <a:off x="434975" y="838200"/>
              <a:ext cx="670243" cy="232169"/>
            </a:xfrm>
            <a:prstGeom prst="rect">
              <a:avLst/>
            </a:prstGeom>
            <a:noFill/>
          </p:spPr>
          <p:txBody>
            <a:bodyPr wrap="square" rtlCol="0">
              <a:normAutofit fontScale="62500" lnSpcReduction="20000"/>
            </a:bodyPr>
            <a:lstStyle/>
            <a:p>
              <a:r>
                <a:rPr lang="en-US" sz="800" dirty="0" smtClean="0">
                  <a:latin typeface="Cambria" panose="02040503050406030204" pitchFamily="18" charset="0"/>
                </a:rPr>
                <a:t>Water Systems Analysis Group</a:t>
              </a:r>
              <a:endParaRPr lang="en-US" sz="800" dirty="0">
                <a:latin typeface="Cambria" panose="02040503050406030204" pitchFamily="18" charset="0"/>
              </a:endParaRPr>
            </a:p>
          </p:txBody>
        </p:sp>
        <p:sp>
          <p:nvSpPr>
            <p:cNvPr id="18" name="TextBox 17"/>
            <p:cNvSpPr txBox="1"/>
            <p:nvPr/>
          </p:nvSpPr>
          <p:spPr>
            <a:xfrm>
              <a:off x="38100" y="854075"/>
              <a:ext cx="466459" cy="169277"/>
            </a:xfrm>
            <a:prstGeom prst="rect">
              <a:avLst/>
            </a:prstGeom>
            <a:noFill/>
          </p:spPr>
          <p:txBody>
            <a:bodyPr wrap="square" rtlCol="0">
              <a:spAutoFit/>
            </a:bodyPr>
            <a:lstStyle/>
            <a:p>
              <a:r>
                <a:rPr lang="en-US" sz="500" dirty="0" smtClean="0">
                  <a:latin typeface="Cambria" panose="02040503050406030204" pitchFamily="18" charset="0"/>
                </a:rPr>
                <a:t>PIE LTER</a:t>
              </a:r>
              <a:endParaRPr lang="en-US" sz="500" dirty="0">
                <a:latin typeface="Cambria" panose="02040503050406030204" pitchFamily="18" charset="0"/>
              </a:endParaRPr>
            </a:p>
          </p:txBody>
        </p:sp>
        <p:sp>
          <p:nvSpPr>
            <p:cNvPr id="19" name="TextBox 18"/>
            <p:cNvSpPr txBox="1"/>
            <p:nvPr/>
          </p:nvSpPr>
          <p:spPr>
            <a:xfrm>
              <a:off x="762000" y="808953"/>
              <a:ext cx="889243" cy="219747"/>
            </a:xfrm>
            <a:prstGeom prst="rect">
              <a:avLst/>
            </a:prstGeom>
            <a:noFill/>
          </p:spPr>
          <p:txBody>
            <a:bodyPr wrap="square" rtlCol="0">
              <a:noAutofit/>
            </a:bodyPr>
            <a:lstStyle/>
            <a:p>
              <a:pPr algn="ctr"/>
              <a:r>
                <a:rPr lang="en-US" sz="500" dirty="0" smtClean="0">
                  <a:latin typeface="Cambria" panose="02040503050406030204" pitchFamily="18" charset="0"/>
                </a:rPr>
                <a:t>NH Agricultural Experiment </a:t>
              </a:r>
            </a:p>
            <a:p>
              <a:pPr algn="ctr"/>
              <a:r>
                <a:rPr lang="en-US" sz="500" dirty="0" smtClean="0">
                  <a:latin typeface="Cambria" panose="02040503050406030204" pitchFamily="18" charset="0"/>
                </a:rPr>
                <a:t>Station</a:t>
              </a:r>
              <a:endParaRPr lang="en-US" sz="500" dirty="0">
                <a:latin typeface="Cambria" panose="02040503050406030204" pitchFamily="18" charset="0"/>
              </a:endParaRPr>
            </a:p>
          </p:txBody>
        </p:sp>
      </p:grpSp>
      <p:sp>
        <p:nvSpPr>
          <p:cNvPr id="20" name="TextBox 19"/>
          <p:cNvSpPr txBox="1"/>
          <p:nvPr/>
        </p:nvSpPr>
        <p:spPr>
          <a:xfrm>
            <a:off x="1384300" y="192370"/>
            <a:ext cx="8013699" cy="430887"/>
          </a:xfrm>
          <a:prstGeom prst="rect">
            <a:avLst/>
          </a:prstGeom>
          <a:noFill/>
        </p:spPr>
        <p:txBody>
          <a:bodyPr wrap="square" rtlCol="0">
            <a:spAutoFit/>
          </a:bodyPr>
          <a:lstStyle/>
          <a:p>
            <a:pPr algn="ctr"/>
            <a:r>
              <a:rPr lang="en-US" sz="2100" dirty="0" smtClean="0">
                <a:latin typeface="Cambria" panose="02040503050406030204" pitchFamily="18" charset="0"/>
              </a:rPr>
              <a:t>What factors control nitrate retention in man-made reservoirs?</a:t>
            </a:r>
            <a:endParaRPr lang="en-US" sz="2100" dirty="0">
              <a:latin typeface="Cambria" panose="02040503050406030204" pitchFamily="18" charset="0"/>
            </a:endParaRPr>
          </a:p>
        </p:txBody>
      </p:sp>
      <p:sp>
        <p:nvSpPr>
          <p:cNvPr id="22" name="TextBox 21"/>
          <p:cNvSpPr txBox="1"/>
          <p:nvPr/>
        </p:nvSpPr>
        <p:spPr>
          <a:xfrm>
            <a:off x="346074" y="265113"/>
            <a:ext cx="914400" cy="109537"/>
          </a:xfrm>
          <a:prstGeom prst="rect">
            <a:avLst/>
          </a:prstGeom>
          <a:noFill/>
        </p:spPr>
        <p:txBody>
          <a:bodyPr wrap="square" rtlCol="0">
            <a:noAutofit/>
          </a:bodyPr>
          <a:lstStyle/>
          <a:p>
            <a:r>
              <a:rPr lang="en-US" sz="500" dirty="0" smtClean="0">
                <a:latin typeface="Cambria" panose="02040503050406030204" pitchFamily="18" charset="0"/>
              </a:rPr>
              <a:t>New Hampshire </a:t>
            </a:r>
            <a:r>
              <a:rPr lang="en-US" sz="500" dirty="0" err="1" smtClean="0">
                <a:latin typeface="Cambria" panose="02040503050406030204" pitchFamily="18" charset="0"/>
              </a:rPr>
              <a:t>EPSCoR</a:t>
            </a:r>
            <a:endParaRPr lang="en-US" sz="500" dirty="0">
              <a:latin typeface="Cambria" panose="02040503050406030204" pitchFamily="18" charset="0"/>
            </a:endParaRPr>
          </a:p>
        </p:txBody>
      </p:sp>
      <p:sp>
        <p:nvSpPr>
          <p:cNvPr id="23" name="TextBox 22"/>
          <p:cNvSpPr txBox="1"/>
          <p:nvPr/>
        </p:nvSpPr>
        <p:spPr>
          <a:xfrm>
            <a:off x="2051294" y="567265"/>
            <a:ext cx="6221814" cy="307777"/>
          </a:xfrm>
          <a:prstGeom prst="rect">
            <a:avLst/>
          </a:prstGeom>
          <a:noFill/>
        </p:spPr>
        <p:txBody>
          <a:bodyPr wrap="square" rtlCol="0">
            <a:spAutoFit/>
          </a:bodyPr>
          <a:lstStyle/>
          <a:p>
            <a:pPr algn="ctr"/>
            <a:r>
              <a:rPr lang="en-US" sz="1400" dirty="0" smtClean="0">
                <a:latin typeface="Cambria" panose="02040503050406030204" pitchFamily="18" charset="0"/>
              </a:rPr>
              <a:t>J. M. Buonpane</a:t>
            </a:r>
            <a:r>
              <a:rPr lang="en-US" sz="1400" baseline="30000" dirty="0" smtClean="0">
                <a:latin typeface="Cambria" panose="02040503050406030204" pitchFamily="18" charset="0"/>
              </a:rPr>
              <a:t>1</a:t>
            </a:r>
            <a:r>
              <a:rPr lang="en-US" sz="1400" dirty="0" smtClean="0">
                <a:latin typeface="Cambria" panose="02040503050406030204" pitchFamily="18" charset="0"/>
              </a:rPr>
              <a:t> (jmn686@wildcats.unh.edu), W. M. Wollheim</a:t>
            </a:r>
            <a:r>
              <a:rPr lang="en-US" sz="1400" baseline="30000" dirty="0" smtClean="0">
                <a:latin typeface="Cambria" panose="02040503050406030204" pitchFamily="18" charset="0"/>
              </a:rPr>
              <a:t>1,2</a:t>
            </a:r>
            <a:r>
              <a:rPr lang="en-US" sz="1400" dirty="0" smtClean="0">
                <a:latin typeface="Cambria" panose="02040503050406030204" pitchFamily="18" charset="0"/>
              </a:rPr>
              <a:t>, C.T. Whitney</a:t>
            </a:r>
            <a:r>
              <a:rPr lang="en-US" sz="1400" baseline="30000" dirty="0" smtClean="0">
                <a:latin typeface="Cambria" panose="02040503050406030204" pitchFamily="18" charset="0"/>
              </a:rPr>
              <a:t>1</a:t>
            </a:r>
            <a:endParaRPr lang="en-US" sz="1400" dirty="0">
              <a:latin typeface="Cambria" panose="02040503050406030204" pitchFamily="18" charset="0"/>
            </a:endParaRPr>
          </a:p>
        </p:txBody>
      </p:sp>
      <p:sp>
        <p:nvSpPr>
          <p:cNvPr id="24" name="TextBox 23"/>
          <p:cNvSpPr txBox="1"/>
          <p:nvPr/>
        </p:nvSpPr>
        <p:spPr>
          <a:xfrm>
            <a:off x="2159000" y="1073151"/>
            <a:ext cx="1524000" cy="304800"/>
          </a:xfrm>
          <a:prstGeom prst="rect">
            <a:avLst/>
          </a:prstGeom>
          <a:noFill/>
        </p:spPr>
        <p:txBody>
          <a:bodyPr wrap="square" rtlCol="0">
            <a:spAutoFit/>
          </a:bodyPr>
          <a:lstStyle/>
          <a:p>
            <a:r>
              <a:rPr lang="en-US" sz="1400" b="1" dirty="0" smtClean="0">
                <a:latin typeface="Cambria"/>
                <a:cs typeface="Cambria"/>
              </a:rPr>
              <a:t>Background </a:t>
            </a:r>
            <a:endParaRPr lang="en-US" sz="1400" b="1" dirty="0">
              <a:latin typeface="Cambria"/>
              <a:cs typeface="Cambria"/>
            </a:endParaRPr>
          </a:p>
        </p:txBody>
      </p:sp>
      <p:sp>
        <p:nvSpPr>
          <p:cNvPr id="35" name="TextBox 34"/>
          <p:cNvSpPr txBox="1"/>
          <p:nvPr/>
        </p:nvSpPr>
        <p:spPr>
          <a:xfrm>
            <a:off x="4572000" y="1079500"/>
            <a:ext cx="1524000" cy="304800"/>
          </a:xfrm>
          <a:prstGeom prst="rect">
            <a:avLst/>
          </a:prstGeom>
          <a:noFill/>
        </p:spPr>
        <p:txBody>
          <a:bodyPr wrap="square" rtlCol="0">
            <a:spAutoFit/>
          </a:bodyPr>
          <a:lstStyle/>
          <a:p>
            <a:pPr algn="ctr"/>
            <a:r>
              <a:rPr lang="en-US" sz="1400" b="1" dirty="0" smtClean="0">
                <a:latin typeface="Cambria"/>
                <a:cs typeface="Cambria"/>
              </a:rPr>
              <a:t>Results</a:t>
            </a:r>
            <a:endParaRPr lang="en-US" sz="1400" b="1" dirty="0">
              <a:latin typeface="Cambria"/>
              <a:cs typeface="Cambria"/>
            </a:endParaRPr>
          </a:p>
        </p:txBody>
      </p:sp>
      <p:grpSp>
        <p:nvGrpSpPr>
          <p:cNvPr id="43" name="Group 42"/>
          <p:cNvGrpSpPr/>
          <p:nvPr/>
        </p:nvGrpSpPr>
        <p:grpSpPr>
          <a:xfrm>
            <a:off x="6991350" y="5575300"/>
            <a:ext cx="2184400" cy="1291859"/>
            <a:chOff x="6902450" y="5613400"/>
            <a:chExt cx="2184400" cy="1291859"/>
          </a:xfrm>
        </p:grpSpPr>
        <p:sp>
          <p:nvSpPr>
            <p:cNvPr id="38" name="TextBox 37"/>
            <p:cNvSpPr txBox="1"/>
            <p:nvPr/>
          </p:nvSpPr>
          <p:spPr>
            <a:xfrm>
              <a:off x="7061200" y="5613400"/>
              <a:ext cx="1784350" cy="307777"/>
            </a:xfrm>
            <a:prstGeom prst="rect">
              <a:avLst/>
            </a:prstGeom>
            <a:noFill/>
          </p:spPr>
          <p:txBody>
            <a:bodyPr wrap="square" rtlCol="0">
              <a:spAutoFit/>
            </a:bodyPr>
            <a:lstStyle/>
            <a:p>
              <a:pPr algn="ctr"/>
              <a:r>
                <a:rPr lang="en-US" sz="1400" b="1" dirty="0" smtClean="0">
                  <a:latin typeface="Cambria"/>
                  <a:cs typeface="Cambria"/>
                </a:rPr>
                <a:t>Acknowledgements</a:t>
              </a:r>
              <a:endParaRPr lang="en-US" sz="1400" b="1" dirty="0">
                <a:latin typeface="Cambria"/>
                <a:cs typeface="Cambria"/>
              </a:endParaRPr>
            </a:p>
          </p:txBody>
        </p:sp>
        <p:sp>
          <p:nvSpPr>
            <p:cNvPr id="41" name="TextBox 40"/>
            <p:cNvSpPr txBox="1"/>
            <p:nvPr/>
          </p:nvSpPr>
          <p:spPr>
            <a:xfrm>
              <a:off x="6902450" y="5889596"/>
              <a:ext cx="2184400" cy="1015663"/>
            </a:xfrm>
            <a:prstGeom prst="rect">
              <a:avLst/>
            </a:prstGeom>
            <a:noFill/>
            <a:scene3d>
              <a:camera prst="orthographicFront"/>
              <a:lightRig rig="threePt" dir="t"/>
            </a:scene3d>
            <a:sp3d>
              <a:bevelT/>
            </a:sp3d>
          </p:spPr>
          <p:txBody>
            <a:bodyPr wrap="square" rtlCol="0">
              <a:spAutoFit/>
            </a:bodyPr>
            <a:lstStyle/>
            <a:p>
              <a:pPr algn="just"/>
              <a:r>
                <a:rPr lang="en-US" sz="600" dirty="0" smtClean="0">
                  <a:latin typeface="Cambria"/>
                  <a:cs typeface="Cambria"/>
                </a:rPr>
                <a:t>We would like to thank the following people for their help and support in making this project possible: Stanley Glidden, Dr. Gopal </a:t>
              </a:r>
              <a:r>
                <a:rPr lang="en-US" sz="600" dirty="0" err="1" smtClean="0">
                  <a:latin typeface="Cambria"/>
                  <a:cs typeface="Cambria"/>
                </a:rPr>
                <a:t>Mulukutla</a:t>
              </a:r>
              <a:r>
                <a:rPr lang="en-US" sz="600" dirty="0" smtClean="0">
                  <a:latin typeface="Cambria"/>
                  <a:cs typeface="Cambria"/>
                </a:rPr>
                <a:t>, Rob Stewart, Dr. Anne </a:t>
              </a:r>
              <a:r>
                <a:rPr lang="en-US" sz="600" dirty="0" err="1" smtClean="0">
                  <a:latin typeface="Cambria"/>
                  <a:cs typeface="Cambria"/>
                </a:rPr>
                <a:t>Lightbody</a:t>
              </a:r>
              <a:r>
                <a:rPr lang="en-US" sz="600" dirty="0" smtClean="0">
                  <a:latin typeface="Cambria"/>
                  <a:cs typeface="Cambria"/>
                </a:rPr>
                <a:t>, Christopher Cook, and Trevor </a:t>
              </a:r>
              <a:r>
                <a:rPr lang="en-US" sz="600" dirty="0" err="1" smtClean="0">
                  <a:latin typeface="Cambria"/>
                  <a:cs typeface="Cambria"/>
                </a:rPr>
                <a:t>Mattera</a:t>
              </a:r>
              <a:r>
                <a:rPr lang="en-US" sz="600" dirty="0" smtClean="0">
                  <a:latin typeface="Cambria"/>
                  <a:cs typeface="Cambria"/>
                </a:rPr>
                <a:t>. Thank you to Dr. Steve Hale for organizing this research experience.  Thank you to NH </a:t>
              </a:r>
              <a:r>
                <a:rPr lang="en-US" sz="600" dirty="0" err="1" smtClean="0">
                  <a:latin typeface="Cambria"/>
                  <a:cs typeface="Cambria"/>
                </a:rPr>
                <a:t>EPSCoR</a:t>
              </a:r>
              <a:r>
                <a:rPr lang="en-US" sz="600" dirty="0" smtClean="0">
                  <a:latin typeface="Cambria"/>
                  <a:cs typeface="Cambria"/>
                </a:rPr>
                <a:t>, Plum Island Ecosystem LTER, and the NH Agricultural Experiment station for providing funding to make this research possible.  Finally, thank you to the University of New Hampshire for supporting research in undergraduate education. </a:t>
              </a:r>
            </a:p>
          </p:txBody>
        </p:sp>
      </p:grpSp>
      <p:grpSp>
        <p:nvGrpSpPr>
          <p:cNvPr id="45" name="Group 44"/>
          <p:cNvGrpSpPr/>
          <p:nvPr/>
        </p:nvGrpSpPr>
        <p:grpSpPr>
          <a:xfrm>
            <a:off x="6953250" y="4562620"/>
            <a:ext cx="2184400" cy="1081336"/>
            <a:chOff x="6877050" y="4013200"/>
            <a:chExt cx="2184400" cy="1081336"/>
          </a:xfrm>
        </p:grpSpPr>
        <p:sp>
          <p:nvSpPr>
            <p:cNvPr id="42" name="TextBox 41"/>
            <p:cNvSpPr txBox="1"/>
            <p:nvPr/>
          </p:nvSpPr>
          <p:spPr>
            <a:xfrm>
              <a:off x="7162800" y="4013200"/>
              <a:ext cx="1524000" cy="304800"/>
            </a:xfrm>
            <a:prstGeom prst="rect">
              <a:avLst/>
            </a:prstGeom>
            <a:noFill/>
          </p:spPr>
          <p:txBody>
            <a:bodyPr wrap="square" rtlCol="0">
              <a:spAutoFit/>
            </a:bodyPr>
            <a:lstStyle/>
            <a:p>
              <a:pPr algn="ctr"/>
              <a:r>
                <a:rPr lang="en-US" sz="1400" b="1" dirty="0" smtClean="0">
                  <a:latin typeface="Cambria"/>
                  <a:cs typeface="Cambria"/>
                </a:rPr>
                <a:t>Future Work</a:t>
              </a:r>
              <a:endParaRPr lang="en-US" sz="1400" b="1" dirty="0">
                <a:latin typeface="Cambria"/>
                <a:cs typeface="Cambria"/>
              </a:endParaRPr>
            </a:p>
          </p:txBody>
        </p:sp>
        <p:sp>
          <p:nvSpPr>
            <p:cNvPr id="44" name="TextBox 43"/>
            <p:cNvSpPr txBox="1"/>
            <p:nvPr/>
          </p:nvSpPr>
          <p:spPr>
            <a:xfrm>
              <a:off x="6877050" y="4248150"/>
              <a:ext cx="2184400" cy="846386"/>
            </a:xfrm>
            <a:prstGeom prst="rect">
              <a:avLst/>
            </a:prstGeom>
            <a:noFill/>
            <a:scene3d>
              <a:camera prst="orthographicFront"/>
              <a:lightRig rig="threePt" dir="t"/>
            </a:scene3d>
            <a:sp3d>
              <a:bevelT/>
            </a:sp3d>
          </p:spPr>
          <p:txBody>
            <a:bodyPr wrap="square" rtlCol="0">
              <a:spAutoFit/>
            </a:bodyPr>
            <a:lstStyle/>
            <a:p>
              <a:pPr marL="171450" indent="-171450" algn="just">
                <a:buFont typeface="Cambria" panose="02040503050406030204" pitchFamily="18" charset="0"/>
                <a:buChar char="-"/>
              </a:pPr>
              <a:r>
                <a:rPr lang="en-US" sz="700" dirty="0" smtClean="0">
                  <a:latin typeface="Cambria"/>
                  <a:cs typeface="Cambria"/>
                </a:rPr>
                <a:t>Analyze conductivity and nutrient retention during various seasons and flow conditions</a:t>
              </a:r>
            </a:p>
            <a:p>
              <a:pPr marL="171450" indent="-171450" algn="just">
                <a:buFont typeface="Cambria" panose="02040503050406030204" pitchFamily="18" charset="0"/>
                <a:buChar char="-"/>
              </a:pPr>
              <a:r>
                <a:rPr lang="en-US" sz="700" dirty="0" smtClean="0">
                  <a:latin typeface="Cambria"/>
                  <a:cs typeface="Cambria"/>
                </a:rPr>
                <a:t>Determine reservoir metabolism and relate it to nitrate retention</a:t>
              </a:r>
            </a:p>
            <a:p>
              <a:pPr marL="171450" indent="-171450" algn="just">
                <a:buFont typeface="Cambria" panose="02040503050406030204" pitchFamily="18" charset="0"/>
                <a:buChar char="-"/>
              </a:pPr>
              <a:r>
                <a:rPr lang="en-US" sz="700" dirty="0" smtClean="0">
                  <a:latin typeface="Cambria"/>
                  <a:cs typeface="Cambria"/>
                </a:rPr>
                <a:t>Scale estimates to entire river network to see how widely distributed dams affect nitrogen flux to coastal waters</a:t>
              </a:r>
            </a:p>
          </p:txBody>
        </p:sp>
      </p:grpSp>
      <p:grpSp>
        <p:nvGrpSpPr>
          <p:cNvPr id="46" name="Group 45"/>
          <p:cNvGrpSpPr/>
          <p:nvPr/>
        </p:nvGrpSpPr>
        <p:grpSpPr>
          <a:xfrm>
            <a:off x="6921500" y="2724150"/>
            <a:ext cx="2222500" cy="2049687"/>
            <a:chOff x="6838950" y="3924300"/>
            <a:chExt cx="2222500" cy="2049687"/>
          </a:xfrm>
        </p:grpSpPr>
        <p:sp>
          <p:nvSpPr>
            <p:cNvPr id="47" name="TextBox 46"/>
            <p:cNvSpPr txBox="1"/>
            <p:nvPr/>
          </p:nvSpPr>
          <p:spPr>
            <a:xfrm>
              <a:off x="7162800" y="3924300"/>
              <a:ext cx="1524000" cy="304800"/>
            </a:xfrm>
            <a:prstGeom prst="rect">
              <a:avLst/>
            </a:prstGeom>
            <a:noFill/>
          </p:spPr>
          <p:txBody>
            <a:bodyPr wrap="square" rtlCol="0">
              <a:spAutoFit/>
            </a:bodyPr>
            <a:lstStyle/>
            <a:p>
              <a:pPr algn="ctr"/>
              <a:r>
                <a:rPr lang="en-US" sz="1400" b="1" dirty="0" smtClean="0">
                  <a:latin typeface="Cambria"/>
                  <a:cs typeface="Cambria"/>
                </a:rPr>
                <a:t>Conclusions</a:t>
              </a:r>
              <a:endParaRPr lang="en-US" sz="1400" b="1" dirty="0">
                <a:latin typeface="Cambria"/>
                <a:cs typeface="Cambria"/>
              </a:endParaRPr>
            </a:p>
          </p:txBody>
        </p:sp>
        <p:sp>
          <p:nvSpPr>
            <p:cNvPr id="48" name="TextBox 47"/>
            <p:cNvSpPr txBox="1"/>
            <p:nvPr/>
          </p:nvSpPr>
          <p:spPr>
            <a:xfrm>
              <a:off x="6838950" y="4158105"/>
              <a:ext cx="2222500" cy="1815882"/>
            </a:xfrm>
            <a:prstGeom prst="rect">
              <a:avLst/>
            </a:prstGeom>
            <a:noFill/>
            <a:scene3d>
              <a:camera prst="orthographicFront"/>
              <a:lightRig rig="threePt" dir="t"/>
            </a:scene3d>
            <a:sp3d>
              <a:bevelT/>
            </a:sp3d>
          </p:spPr>
          <p:txBody>
            <a:bodyPr wrap="square" rtlCol="0">
              <a:spAutoFit/>
            </a:bodyPr>
            <a:lstStyle/>
            <a:p>
              <a:pPr marL="171450" indent="-171450" algn="just">
                <a:buFont typeface="Cambria" panose="02040503050406030204" pitchFamily="18" charset="0"/>
                <a:buChar char="-"/>
              </a:pPr>
              <a:r>
                <a:rPr lang="en-US" sz="700" dirty="0" smtClean="0">
                  <a:latin typeface="Cambria"/>
                  <a:cs typeface="Cambria"/>
                </a:rPr>
                <a:t>At low hydraulic loads, low head reservoirs help mitigate the effects of anthropogenic nutrient loading by removing nitrate from river networks. </a:t>
              </a:r>
            </a:p>
            <a:p>
              <a:pPr marL="171450" indent="-171450" algn="just">
                <a:buFont typeface="Cambria" panose="02040503050406030204" pitchFamily="18" charset="0"/>
                <a:buChar char="-"/>
              </a:pPr>
              <a:r>
                <a:rPr lang="en-US" sz="700" dirty="0" smtClean="0">
                  <a:latin typeface="Cambria"/>
                  <a:cs typeface="Cambria"/>
                </a:rPr>
                <a:t>Dam removal may results in river networks delivering greater amounts of nitrogen to coastal waters.</a:t>
              </a:r>
            </a:p>
            <a:p>
              <a:pPr marL="171450" indent="-171450" algn="just">
                <a:buFont typeface="Cambria" panose="02040503050406030204" pitchFamily="18" charset="0"/>
                <a:buChar char="-"/>
              </a:pPr>
              <a:r>
                <a:rPr lang="en-US" sz="700" dirty="0" smtClean="0">
                  <a:latin typeface="Cambria"/>
                  <a:cs typeface="Cambria"/>
                </a:rPr>
                <a:t>TDN retention similar to values measured in lakes and river reaches (</a:t>
              </a:r>
              <a:r>
                <a:rPr lang="en-US" sz="700" dirty="0" err="1" smtClean="0">
                  <a:latin typeface="Cambria"/>
                  <a:cs typeface="Cambria"/>
                </a:rPr>
                <a:t>Seitzinger</a:t>
              </a:r>
              <a:r>
                <a:rPr lang="en-US" sz="700" dirty="0" smtClean="0">
                  <a:latin typeface="Cambria"/>
                  <a:cs typeface="Cambria"/>
                </a:rPr>
                <a:t> et al. 2002) for given hydraulic load conditions. </a:t>
              </a:r>
            </a:p>
            <a:p>
              <a:pPr marL="171450" indent="-171450" algn="just">
                <a:buFont typeface="Cambria" panose="02040503050406030204" pitchFamily="18" charset="0"/>
                <a:buChar char="-"/>
              </a:pPr>
              <a:r>
                <a:rPr lang="en-US" sz="700" dirty="0" smtClean="0">
                  <a:latin typeface="Cambria"/>
                  <a:cs typeface="Cambria"/>
                </a:rPr>
                <a:t>Biotic assimilation is likely a leading contributor to overall nitrate removal in reservoirs </a:t>
              </a:r>
            </a:p>
            <a:p>
              <a:pPr marL="171450" indent="-171450" algn="just">
                <a:buFont typeface="Cambria" panose="02040503050406030204" pitchFamily="18" charset="0"/>
                <a:buChar char="-"/>
              </a:pPr>
              <a:r>
                <a:rPr lang="en-US" sz="700" dirty="0" smtClean="0">
                  <a:latin typeface="Cambria"/>
                  <a:cs typeface="Cambria"/>
                </a:rPr>
                <a:t>In some reservoirs (low hydraulic load), removed nitrate is transformed to DON, which likely explains why TDN retention is lower than nitrate retention. </a:t>
              </a:r>
            </a:p>
            <a:p>
              <a:pPr algn="just"/>
              <a:r>
                <a:rPr lang="en-US" sz="700" dirty="0" smtClean="0">
                  <a:latin typeface="Cambria"/>
                  <a:cs typeface="Cambria"/>
                </a:rPr>
                <a:t>  </a:t>
              </a:r>
            </a:p>
          </p:txBody>
        </p:sp>
      </p:grpSp>
      <p:sp>
        <p:nvSpPr>
          <p:cNvPr id="36" name="TextBox 35"/>
          <p:cNvSpPr txBox="1"/>
          <p:nvPr/>
        </p:nvSpPr>
        <p:spPr>
          <a:xfrm>
            <a:off x="1549400" y="1317618"/>
            <a:ext cx="2216150" cy="538609"/>
          </a:xfrm>
          <a:prstGeom prst="rect">
            <a:avLst/>
          </a:prstGeom>
          <a:noFill/>
        </p:spPr>
        <p:txBody>
          <a:bodyPr wrap="square" rtlCol="0">
            <a:spAutoFit/>
          </a:bodyPr>
          <a:lstStyle/>
          <a:p>
            <a:pPr algn="just"/>
            <a:r>
              <a:rPr lang="en-US" sz="700" b="1" dirty="0" smtClean="0">
                <a:latin typeface="Cambria"/>
                <a:cs typeface="Cambria"/>
              </a:rPr>
              <a:t>Central Question</a:t>
            </a:r>
            <a:r>
              <a:rPr lang="en-US" sz="700" dirty="0" smtClean="0">
                <a:latin typeface="Cambria"/>
                <a:cs typeface="Cambria"/>
              </a:rPr>
              <a:t>: What factors control the amount of nitrate that is retained in small head reservoirs, which are numerous in  New England river systems?</a:t>
            </a:r>
          </a:p>
          <a:p>
            <a:pPr marL="171450" indent="-171450" algn="just">
              <a:buFontTx/>
              <a:buChar char="-"/>
            </a:pPr>
            <a:endParaRPr lang="en-US" sz="800" dirty="0" smtClean="0">
              <a:latin typeface="Cambria"/>
              <a:cs typeface="Cambria"/>
            </a:endParaRPr>
          </a:p>
        </p:txBody>
      </p:sp>
      <p:sp>
        <p:nvSpPr>
          <p:cNvPr id="60" name="TextBox 59"/>
          <p:cNvSpPr txBox="1"/>
          <p:nvPr/>
        </p:nvSpPr>
        <p:spPr>
          <a:xfrm>
            <a:off x="1536700" y="1616646"/>
            <a:ext cx="2216150" cy="1200329"/>
          </a:xfrm>
          <a:prstGeom prst="rect">
            <a:avLst/>
          </a:prstGeom>
          <a:noFill/>
        </p:spPr>
        <p:txBody>
          <a:bodyPr wrap="square" rtlCol="0">
            <a:spAutoFit/>
          </a:bodyPr>
          <a:lstStyle/>
          <a:p>
            <a:r>
              <a:rPr lang="en-US" sz="700" b="1" dirty="0" smtClean="0">
                <a:latin typeface="Cambria"/>
                <a:cs typeface="Cambria"/>
              </a:rPr>
              <a:t>Rationale</a:t>
            </a:r>
            <a:r>
              <a:rPr lang="en-US" sz="800" dirty="0" smtClean="0">
                <a:latin typeface="Cambria"/>
                <a:cs typeface="Cambria"/>
              </a:rPr>
              <a:t>:</a:t>
            </a:r>
          </a:p>
          <a:p>
            <a:pPr marL="171450" indent="-171450" algn="just">
              <a:buFont typeface="Cambria" panose="02040503050406030204" pitchFamily="18" charset="0"/>
              <a:buChar char="-"/>
            </a:pPr>
            <a:r>
              <a:rPr lang="en-US" sz="700" dirty="0" smtClean="0">
                <a:latin typeface="Cambria"/>
                <a:cs typeface="Cambria"/>
              </a:rPr>
              <a:t>3070 dams in the state of New Hampshire, many more total in the rest of New England</a:t>
            </a:r>
          </a:p>
          <a:p>
            <a:pPr marL="171450" indent="-171450" algn="just">
              <a:buFont typeface="Cambria" panose="02040503050406030204" pitchFamily="18" charset="0"/>
              <a:buChar char="-"/>
            </a:pPr>
            <a:r>
              <a:rPr lang="en-US" sz="700" dirty="0" smtClean="0">
                <a:latin typeface="Cambria"/>
                <a:cs typeface="Cambria"/>
              </a:rPr>
              <a:t>Impacts of dam removal is currently a hot topic</a:t>
            </a:r>
          </a:p>
          <a:p>
            <a:pPr marL="171450" indent="-171450" algn="just">
              <a:buFont typeface="Cambria" panose="02040503050406030204" pitchFamily="18" charset="0"/>
              <a:buChar char="-"/>
            </a:pPr>
            <a:r>
              <a:rPr lang="en-US" sz="700" dirty="0" smtClean="0">
                <a:latin typeface="Cambria"/>
                <a:cs typeface="Cambria"/>
              </a:rPr>
              <a:t>Anthropogenic nutrient loading may be attenuated by reservoirs, thus insight will be gained regarding the effects of dam removal.</a:t>
            </a:r>
          </a:p>
          <a:p>
            <a:pPr marL="171450" indent="-171450" algn="just">
              <a:buFont typeface="Cambria" panose="02040503050406030204" pitchFamily="18" charset="0"/>
              <a:buChar char="-"/>
            </a:pPr>
            <a:r>
              <a:rPr lang="en-US" sz="700" dirty="0" smtClean="0">
                <a:latin typeface="Cambria"/>
                <a:cs typeface="Cambria"/>
              </a:rPr>
              <a:t>Coastal ecosystems are especially nutrient sensitive</a:t>
            </a:r>
          </a:p>
          <a:p>
            <a:pPr marL="171450" indent="-171450">
              <a:buFontTx/>
              <a:buChar char="-"/>
            </a:pPr>
            <a:endParaRPr lang="en-US" sz="800" dirty="0" smtClean="0">
              <a:latin typeface="Cambria"/>
              <a:cs typeface="Cambria"/>
            </a:endParaRPr>
          </a:p>
        </p:txBody>
      </p:sp>
      <p:sp>
        <p:nvSpPr>
          <p:cNvPr id="62" name="TextBox 61"/>
          <p:cNvSpPr txBox="1"/>
          <p:nvPr/>
        </p:nvSpPr>
        <p:spPr>
          <a:xfrm>
            <a:off x="1539872" y="2566104"/>
            <a:ext cx="2216150" cy="1384995"/>
          </a:xfrm>
          <a:prstGeom prst="rect">
            <a:avLst/>
          </a:prstGeom>
          <a:noFill/>
        </p:spPr>
        <p:txBody>
          <a:bodyPr wrap="square" rtlCol="0">
            <a:spAutoFit/>
          </a:bodyPr>
          <a:lstStyle/>
          <a:p>
            <a:r>
              <a:rPr lang="en-US" sz="700" b="1" dirty="0" smtClean="0">
                <a:latin typeface="Cambria"/>
                <a:cs typeface="Cambria"/>
              </a:rPr>
              <a:t>Approach</a:t>
            </a:r>
            <a:r>
              <a:rPr lang="en-US" sz="700" dirty="0" smtClean="0">
                <a:latin typeface="Cambria"/>
                <a:cs typeface="Cambria"/>
              </a:rPr>
              <a:t>:</a:t>
            </a:r>
          </a:p>
          <a:p>
            <a:pPr marL="171450" indent="-171450" algn="just">
              <a:buFontTx/>
              <a:buChar char="-"/>
            </a:pPr>
            <a:r>
              <a:rPr lang="en-US" sz="700" dirty="0" smtClean="0">
                <a:latin typeface="Cambria"/>
                <a:cs typeface="Cambria"/>
              </a:rPr>
              <a:t>Examine eight reservoirs in four coastal New England watersheds</a:t>
            </a:r>
          </a:p>
          <a:p>
            <a:pPr marL="171450" indent="-171450" algn="just">
              <a:buFontTx/>
              <a:buChar char="-"/>
            </a:pPr>
            <a:r>
              <a:rPr lang="en-US" sz="700" dirty="0" smtClean="0">
                <a:latin typeface="Cambria"/>
                <a:cs typeface="Cambria"/>
              </a:rPr>
              <a:t>Sample nutrients, total suspended solids, conductivity, chlorophyll a and DO at inflow(s) and outflow</a:t>
            </a:r>
          </a:p>
          <a:p>
            <a:pPr marL="171450" indent="-171450" algn="just">
              <a:buFontTx/>
              <a:buChar char="-"/>
            </a:pPr>
            <a:r>
              <a:rPr lang="en-US" sz="700" dirty="0" smtClean="0">
                <a:latin typeface="Cambria"/>
                <a:cs typeface="Cambria"/>
              </a:rPr>
              <a:t>Use conductivity to verify hydrologic mass balance of inputs and outputs</a:t>
            </a:r>
          </a:p>
          <a:p>
            <a:pPr marL="171450" indent="-171450" algn="just">
              <a:buFontTx/>
              <a:buChar char="-"/>
            </a:pPr>
            <a:r>
              <a:rPr lang="en-US" sz="700" dirty="0" smtClean="0">
                <a:latin typeface="Cambria"/>
                <a:cs typeface="Cambria"/>
              </a:rPr>
              <a:t>Estimate discharge using nearby USGS gage flow data and watershed area scaling</a:t>
            </a:r>
          </a:p>
          <a:p>
            <a:pPr marL="171450" indent="-171450" algn="just">
              <a:buFontTx/>
              <a:buChar char="-"/>
            </a:pPr>
            <a:r>
              <a:rPr lang="en-US" sz="700" dirty="0" smtClean="0">
                <a:latin typeface="Cambria"/>
                <a:cs typeface="Cambria"/>
              </a:rPr>
              <a:t>Analyze the relationship between nitrate retention and other variables </a:t>
            </a:r>
          </a:p>
        </p:txBody>
      </p:sp>
      <p:grpSp>
        <p:nvGrpSpPr>
          <p:cNvPr id="37" name="Group 36"/>
          <p:cNvGrpSpPr/>
          <p:nvPr/>
        </p:nvGrpSpPr>
        <p:grpSpPr>
          <a:xfrm>
            <a:off x="7029450" y="1392808"/>
            <a:ext cx="2037176" cy="918277"/>
            <a:chOff x="6369050" y="1399158"/>
            <a:chExt cx="2037176" cy="918277"/>
          </a:xfrm>
        </p:grpSpPr>
        <p:pic>
          <p:nvPicPr>
            <p:cNvPr id="81" name="Picture 80"/>
            <p:cNvPicPr>
              <a:picLocks noChangeAspect="1"/>
            </p:cNvPicPr>
            <p:nvPr/>
          </p:nvPicPr>
          <p:blipFill>
            <a:blip r:embed="rId7"/>
            <a:stretch>
              <a:fillRect/>
            </a:stretch>
          </p:blipFill>
          <p:spPr>
            <a:xfrm>
              <a:off x="7029450" y="1402204"/>
              <a:ext cx="1376776" cy="913216"/>
            </a:xfrm>
            <a:prstGeom prst="rect">
              <a:avLst/>
            </a:prstGeom>
            <a:ln>
              <a:solidFill>
                <a:srgbClr val="008000"/>
              </a:solidFill>
            </a:ln>
          </p:spPr>
        </p:pic>
        <p:pic>
          <p:nvPicPr>
            <p:cNvPr id="83" name="Picture 82" descr="IMG_3058.JP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69050" y="1399158"/>
              <a:ext cx="596900" cy="447675"/>
            </a:xfrm>
            <a:prstGeom prst="rect">
              <a:avLst/>
            </a:prstGeom>
          </p:spPr>
        </p:pic>
        <p:pic>
          <p:nvPicPr>
            <p:cNvPr id="84" name="Picture 83" descr="IMG_3585.jp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69863" y="1869760"/>
              <a:ext cx="596900" cy="447675"/>
            </a:xfrm>
            <a:prstGeom prst="rect">
              <a:avLst/>
            </a:prstGeom>
          </p:spPr>
        </p:pic>
      </p:grpSp>
      <p:grpSp>
        <p:nvGrpSpPr>
          <p:cNvPr id="4" name="Group 3"/>
          <p:cNvGrpSpPr/>
          <p:nvPr/>
        </p:nvGrpSpPr>
        <p:grpSpPr>
          <a:xfrm>
            <a:off x="1837347" y="3902968"/>
            <a:ext cx="1820439" cy="2087100"/>
            <a:chOff x="1956898" y="4006393"/>
            <a:chExt cx="1489568" cy="1895156"/>
          </a:xfrm>
        </p:grpSpPr>
        <p:pic>
          <p:nvPicPr>
            <p:cNvPr id="1031" name="Picture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56898" y="4006393"/>
              <a:ext cx="1439253" cy="1895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676525" y="5752469"/>
              <a:ext cx="719626" cy="804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2352678" y="4029704"/>
              <a:ext cx="1093788" cy="146723"/>
            </a:xfrm>
            <a:prstGeom prst="rect">
              <a:avLst/>
            </a:prstGeom>
            <a:noFill/>
          </p:spPr>
          <p:txBody>
            <a:bodyPr wrap="square" rtlCol="0">
              <a:spAutoFit/>
            </a:bodyPr>
            <a:lstStyle/>
            <a:p>
              <a:r>
                <a:rPr lang="en-US" sz="450" dirty="0" smtClean="0">
                  <a:latin typeface="Cambria" panose="02040503050406030204" pitchFamily="18" charset="0"/>
                </a:rPr>
                <a:t>Little Hale Pond</a:t>
              </a:r>
              <a:endParaRPr lang="en-US" sz="450" dirty="0">
                <a:latin typeface="Cambria" panose="02040503050406030204" pitchFamily="18" charset="0"/>
              </a:endParaRPr>
            </a:p>
          </p:txBody>
        </p:sp>
      </p:grpSp>
      <p:sp>
        <p:nvSpPr>
          <p:cNvPr id="5" name="TextBox 4"/>
          <p:cNvSpPr txBox="1"/>
          <p:nvPr/>
        </p:nvSpPr>
        <p:spPr>
          <a:xfrm>
            <a:off x="7125513" y="2311085"/>
            <a:ext cx="1802587" cy="492443"/>
          </a:xfrm>
          <a:prstGeom prst="rect">
            <a:avLst/>
          </a:prstGeom>
          <a:noFill/>
        </p:spPr>
        <p:txBody>
          <a:bodyPr wrap="square" rtlCol="0">
            <a:spAutoFit/>
          </a:bodyPr>
          <a:lstStyle/>
          <a:p>
            <a:pPr algn="just"/>
            <a:r>
              <a:rPr lang="en-US" sz="650" b="1" dirty="0" smtClean="0">
                <a:latin typeface="Cambria" panose="02040503050406030204" pitchFamily="18" charset="0"/>
              </a:rPr>
              <a:t>Figure 7</a:t>
            </a:r>
            <a:r>
              <a:rPr lang="en-US" sz="650" dirty="0" smtClean="0">
                <a:latin typeface="Cambria" panose="02040503050406030204" pitchFamily="18" charset="0"/>
              </a:rPr>
              <a:t>: Nitrate uptake velocity increases with chlorophyll a concentration, suggesting importance of biotic assimilation in nitrate removal.</a:t>
            </a:r>
            <a:endParaRPr lang="en-US" sz="650" dirty="0">
              <a:latin typeface="Cambria" panose="02040503050406030204" pitchFamily="18" charset="0"/>
            </a:endParaRPr>
          </a:p>
        </p:txBody>
      </p:sp>
      <p:sp>
        <p:nvSpPr>
          <p:cNvPr id="25" name="TextBox 24"/>
          <p:cNvSpPr txBox="1"/>
          <p:nvPr/>
        </p:nvSpPr>
        <p:spPr>
          <a:xfrm>
            <a:off x="3701022" y="2545229"/>
            <a:ext cx="1661608" cy="954107"/>
          </a:xfrm>
          <a:prstGeom prst="rect">
            <a:avLst/>
          </a:prstGeom>
          <a:noFill/>
        </p:spPr>
        <p:txBody>
          <a:bodyPr wrap="square" rtlCol="0">
            <a:spAutoFit/>
          </a:bodyPr>
          <a:lstStyle/>
          <a:p>
            <a:pPr algn="just"/>
            <a:r>
              <a:rPr lang="en-US" sz="700" b="1" dirty="0" smtClean="0">
                <a:latin typeface="Cambria" panose="02040503050406030204" pitchFamily="18" charset="0"/>
              </a:rPr>
              <a:t>Figure 1</a:t>
            </a:r>
            <a:r>
              <a:rPr lang="en-US" sz="700" dirty="0" smtClean="0">
                <a:latin typeface="Cambria" panose="02040503050406030204" pitchFamily="18" charset="0"/>
              </a:rPr>
              <a:t>: Nitrate retention decreases with increasing hydraulic load.</a:t>
            </a:r>
          </a:p>
          <a:p>
            <a:pPr algn="just"/>
            <a:r>
              <a:rPr lang="en-US" sz="700" dirty="0" smtClean="0">
                <a:latin typeface="Cambria" panose="02040503050406030204" pitchFamily="18" charset="0"/>
              </a:rPr>
              <a:t>-Within reservoirs and across systems</a:t>
            </a:r>
          </a:p>
          <a:p>
            <a:pPr algn="just"/>
            <a:r>
              <a:rPr lang="en-US" sz="700" dirty="0" smtClean="0">
                <a:latin typeface="Cambria" panose="02040503050406030204" pitchFamily="18" charset="0"/>
              </a:rPr>
              <a:t>-Nitrate production at high hydraulic loads</a:t>
            </a:r>
          </a:p>
          <a:p>
            <a:pPr algn="just"/>
            <a:r>
              <a:rPr lang="en-US" sz="700" dirty="0" smtClean="0">
                <a:latin typeface="Cambria" panose="02040503050406030204" pitchFamily="18" charset="0"/>
              </a:rPr>
              <a:t>-Some nitrate transformed to DON (Figure 5, Figure 6) </a:t>
            </a:r>
          </a:p>
          <a:p>
            <a:pPr algn="just"/>
            <a:endParaRPr lang="en-US" sz="700" dirty="0" smtClean="0">
              <a:latin typeface="Cambria" panose="02040503050406030204" pitchFamily="18" charset="0"/>
            </a:endParaRPr>
          </a:p>
        </p:txBody>
      </p:sp>
      <p:pic>
        <p:nvPicPr>
          <p:cNvPr id="66" name="Picture 65"/>
          <p:cNvPicPr>
            <a:picLocks noChangeAspect="1"/>
          </p:cNvPicPr>
          <p:nvPr/>
        </p:nvPicPr>
        <p:blipFill>
          <a:blip r:embed="rId12"/>
          <a:stretch>
            <a:fillRect/>
          </a:stretch>
        </p:blipFill>
        <p:spPr>
          <a:xfrm>
            <a:off x="5372371" y="3390810"/>
            <a:ext cx="1602230" cy="1162661"/>
          </a:xfrm>
          <a:prstGeom prst="rect">
            <a:avLst/>
          </a:prstGeom>
          <a:ln>
            <a:solidFill>
              <a:srgbClr val="008000"/>
            </a:solidFill>
          </a:ln>
        </p:spPr>
      </p:pic>
      <p:grpSp>
        <p:nvGrpSpPr>
          <p:cNvPr id="34" name="Group 33"/>
          <p:cNvGrpSpPr/>
          <p:nvPr/>
        </p:nvGrpSpPr>
        <p:grpSpPr>
          <a:xfrm>
            <a:off x="3759200" y="1402204"/>
            <a:ext cx="3162300" cy="1192715"/>
            <a:chOff x="3759200" y="1484754"/>
            <a:chExt cx="3162300" cy="1192715"/>
          </a:xfrm>
        </p:grpSpPr>
        <p:pic>
          <p:nvPicPr>
            <p:cNvPr id="68" name="Picture 67"/>
            <p:cNvPicPr>
              <a:picLocks noChangeAspect="1"/>
            </p:cNvPicPr>
            <p:nvPr/>
          </p:nvPicPr>
          <p:blipFill>
            <a:blip r:embed="rId13"/>
            <a:stretch>
              <a:fillRect/>
            </a:stretch>
          </p:blipFill>
          <p:spPr>
            <a:xfrm>
              <a:off x="3759200" y="1484755"/>
              <a:ext cx="1581594" cy="1192713"/>
            </a:xfrm>
            <a:prstGeom prst="rect">
              <a:avLst/>
            </a:prstGeom>
            <a:noFill/>
            <a:ln>
              <a:solidFill>
                <a:srgbClr val="008000"/>
              </a:solidFill>
            </a:ln>
          </p:spPr>
        </p:pic>
        <p:pic>
          <p:nvPicPr>
            <p:cNvPr id="67" name="Picture 66"/>
            <p:cNvPicPr>
              <a:picLocks noChangeAspect="1"/>
            </p:cNvPicPr>
            <p:nvPr/>
          </p:nvPicPr>
          <p:blipFill>
            <a:blip r:embed="rId14"/>
            <a:stretch>
              <a:fillRect/>
            </a:stretch>
          </p:blipFill>
          <p:spPr>
            <a:xfrm>
              <a:off x="5407080" y="1484754"/>
              <a:ext cx="1514420" cy="1192715"/>
            </a:xfrm>
            <a:prstGeom prst="rect">
              <a:avLst/>
            </a:prstGeom>
            <a:ln>
              <a:solidFill>
                <a:srgbClr val="008000"/>
              </a:solidFill>
            </a:ln>
          </p:spPr>
        </p:pic>
      </p:grpSp>
      <p:grpSp>
        <p:nvGrpSpPr>
          <p:cNvPr id="32" name="Group 31"/>
          <p:cNvGrpSpPr/>
          <p:nvPr/>
        </p:nvGrpSpPr>
        <p:grpSpPr>
          <a:xfrm>
            <a:off x="3753996" y="5139773"/>
            <a:ext cx="3244517" cy="1133758"/>
            <a:chOff x="3814477" y="5349935"/>
            <a:chExt cx="3171336" cy="1107745"/>
          </a:xfrm>
        </p:grpSpPr>
        <p:pic>
          <p:nvPicPr>
            <p:cNvPr id="69" name="Picture 68"/>
            <p:cNvPicPr>
              <a:picLocks noChangeAspect="1"/>
            </p:cNvPicPr>
            <p:nvPr/>
          </p:nvPicPr>
          <p:blipFill>
            <a:blip r:embed="rId15"/>
            <a:stretch>
              <a:fillRect/>
            </a:stretch>
          </p:blipFill>
          <p:spPr>
            <a:xfrm>
              <a:off x="3814477" y="5349935"/>
              <a:ext cx="1549059" cy="1107745"/>
            </a:xfrm>
            <a:prstGeom prst="rect">
              <a:avLst/>
            </a:prstGeom>
            <a:ln>
              <a:solidFill>
                <a:srgbClr val="008000"/>
              </a:solidFill>
            </a:ln>
          </p:spPr>
        </p:pic>
        <p:pic>
          <p:nvPicPr>
            <p:cNvPr id="71" name="Picture 70"/>
            <p:cNvPicPr>
              <a:picLocks noChangeAspect="1"/>
            </p:cNvPicPr>
            <p:nvPr/>
          </p:nvPicPr>
          <p:blipFill>
            <a:blip r:embed="rId16"/>
            <a:stretch>
              <a:fillRect/>
            </a:stretch>
          </p:blipFill>
          <p:spPr>
            <a:xfrm>
              <a:off x="5427347" y="5349935"/>
              <a:ext cx="1558466" cy="1107745"/>
            </a:xfrm>
            <a:prstGeom prst="rect">
              <a:avLst/>
            </a:prstGeom>
            <a:ln>
              <a:solidFill>
                <a:srgbClr val="008000"/>
              </a:solidFill>
            </a:ln>
          </p:spPr>
        </p:pic>
      </p:grpSp>
      <p:sp>
        <p:nvSpPr>
          <p:cNvPr id="26" name="TextBox 25"/>
          <p:cNvSpPr txBox="1"/>
          <p:nvPr/>
        </p:nvSpPr>
        <p:spPr>
          <a:xfrm>
            <a:off x="3722400" y="4537594"/>
            <a:ext cx="1641136" cy="415498"/>
          </a:xfrm>
          <a:prstGeom prst="rect">
            <a:avLst/>
          </a:prstGeom>
          <a:noFill/>
        </p:spPr>
        <p:txBody>
          <a:bodyPr wrap="square" rtlCol="0">
            <a:spAutoFit/>
          </a:bodyPr>
          <a:lstStyle/>
          <a:p>
            <a:pPr algn="just"/>
            <a:r>
              <a:rPr lang="en-US" sz="700" b="1" dirty="0" smtClean="0">
                <a:latin typeface="Cambria" panose="02040503050406030204" pitchFamily="18" charset="0"/>
              </a:rPr>
              <a:t>Figure 3</a:t>
            </a:r>
            <a:r>
              <a:rPr lang="en-US" sz="700" dirty="0" smtClean="0">
                <a:latin typeface="Cambria" panose="02040503050406030204" pitchFamily="18" charset="0"/>
              </a:rPr>
              <a:t>: Calculated removal of TDN is similar to  TDN removal described by </a:t>
            </a:r>
            <a:r>
              <a:rPr lang="en-US" sz="700" dirty="0" err="1" smtClean="0">
                <a:latin typeface="Cambria" panose="02040503050406030204" pitchFamily="18" charset="0"/>
              </a:rPr>
              <a:t>Seitzinger</a:t>
            </a:r>
            <a:r>
              <a:rPr lang="en-US" sz="700" dirty="0" smtClean="0">
                <a:latin typeface="Cambria" panose="02040503050406030204" pitchFamily="18" charset="0"/>
              </a:rPr>
              <a:t> et al, 2002. </a:t>
            </a:r>
            <a:endParaRPr lang="en-US" sz="700" dirty="0">
              <a:latin typeface="Cambria" panose="02040503050406030204" pitchFamily="18" charset="0"/>
            </a:endParaRPr>
          </a:p>
        </p:txBody>
      </p:sp>
      <p:sp>
        <p:nvSpPr>
          <p:cNvPr id="59" name="TextBox 58"/>
          <p:cNvSpPr txBox="1"/>
          <p:nvPr/>
        </p:nvSpPr>
        <p:spPr>
          <a:xfrm>
            <a:off x="5328614" y="4528066"/>
            <a:ext cx="1635750" cy="611706"/>
          </a:xfrm>
          <a:prstGeom prst="rect">
            <a:avLst/>
          </a:prstGeom>
          <a:noFill/>
        </p:spPr>
        <p:txBody>
          <a:bodyPr wrap="square" rtlCol="0">
            <a:spAutoFit/>
          </a:bodyPr>
          <a:lstStyle/>
          <a:p>
            <a:pPr algn="just"/>
            <a:r>
              <a:rPr lang="en-US" sz="675" b="1" dirty="0" smtClean="0">
                <a:latin typeface="Cambria" panose="02040503050406030204" pitchFamily="18" charset="0"/>
              </a:rPr>
              <a:t>Figure 4</a:t>
            </a:r>
            <a:r>
              <a:rPr lang="en-US" sz="675" dirty="0" smtClean="0">
                <a:latin typeface="Cambria" panose="02040503050406030204" pitchFamily="18" charset="0"/>
              </a:rPr>
              <a:t>: Chlorophyll a concentrations decrease with increasing hydraulic load. Suggests that biotic assimilation may explain some of the nitrate removal. </a:t>
            </a:r>
            <a:endParaRPr lang="en-US" sz="675" dirty="0">
              <a:latin typeface="Cambria" panose="02040503050406030204" pitchFamily="18" charset="0"/>
            </a:endParaRPr>
          </a:p>
        </p:txBody>
      </p:sp>
      <p:sp>
        <p:nvSpPr>
          <p:cNvPr id="27" name="TextBox 26"/>
          <p:cNvSpPr txBox="1"/>
          <p:nvPr/>
        </p:nvSpPr>
        <p:spPr>
          <a:xfrm>
            <a:off x="3767051" y="6230658"/>
            <a:ext cx="3218762" cy="623247"/>
          </a:xfrm>
          <a:prstGeom prst="rect">
            <a:avLst/>
          </a:prstGeom>
          <a:noFill/>
        </p:spPr>
        <p:txBody>
          <a:bodyPr wrap="square" rtlCol="0">
            <a:spAutoFit/>
          </a:bodyPr>
          <a:lstStyle/>
          <a:p>
            <a:pPr algn="just"/>
            <a:r>
              <a:rPr lang="en-US" sz="690" b="1" dirty="0" smtClean="0">
                <a:latin typeface="Cambria" panose="02040503050406030204" pitchFamily="18" charset="0"/>
              </a:rPr>
              <a:t>Figure 5 (left) and Figure 6 (right)</a:t>
            </a:r>
            <a:r>
              <a:rPr lang="en-US" sz="690" dirty="0" smtClean="0">
                <a:latin typeface="Cambria" panose="02040503050406030204" pitchFamily="18" charset="0"/>
              </a:rPr>
              <a:t>: Dissolved organic nitrogen (DON) production increases with increasing nitrate removal in Beards Pond (31% transformed on average) and Little Hale Pond (39% transformed on average), the two reservoirs with the lowest average hydraulic loads. Suggests that nitrogen is being transformed from inorganic to organic form in these reservoirs.</a:t>
            </a:r>
            <a:endParaRPr lang="en-US" sz="690" dirty="0">
              <a:latin typeface="Cambria" panose="02040503050406030204" pitchFamily="18" charset="0"/>
            </a:endParaRPr>
          </a:p>
        </p:txBody>
      </p:sp>
      <p:grpSp>
        <p:nvGrpSpPr>
          <p:cNvPr id="33" name="Group 32"/>
          <p:cNvGrpSpPr/>
          <p:nvPr/>
        </p:nvGrpSpPr>
        <p:grpSpPr>
          <a:xfrm>
            <a:off x="3753996" y="3390809"/>
            <a:ext cx="1592039" cy="1162661"/>
            <a:chOff x="5413273" y="1490450"/>
            <a:chExt cx="1592039" cy="1181393"/>
          </a:xfrm>
        </p:grpSpPr>
        <p:pic>
          <p:nvPicPr>
            <p:cNvPr id="12" name="Picture 11"/>
            <p:cNvPicPr>
              <a:picLocks noChangeAspect="1"/>
            </p:cNvPicPr>
            <p:nvPr/>
          </p:nvPicPr>
          <p:blipFill>
            <a:blip r:embed="rId17"/>
            <a:stretch>
              <a:fillRect/>
            </a:stretch>
          </p:blipFill>
          <p:spPr>
            <a:xfrm>
              <a:off x="5413273" y="1490450"/>
              <a:ext cx="1592039" cy="1181393"/>
            </a:xfrm>
            <a:prstGeom prst="rect">
              <a:avLst/>
            </a:prstGeom>
            <a:ln>
              <a:solidFill>
                <a:srgbClr val="008000"/>
              </a:solidFill>
            </a:ln>
          </p:spPr>
        </p:pic>
        <p:sp>
          <p:nvSpPr>
            <p:cNvPr id="28" name="TextBox 27"/>
            <p:cNvSpPr txBox="1"/>
            <p:nvPr/>
          </p:nvSpPr>
          <p:spPr>
            <a:xfrm>
              <a:off x="5903877" y="1575251"/>
              <a:ext cx="383558" cy="172004"/>
            </a:xfrm>
            <a:prstGeom prst="rect">
              <a:avLst/>
            </a:prstGeom>
            <a:noFill/>
          </p:spPr>
          <p:txBody>
            <a:bodyPr wrap="square" rtlCol="0">
              <a:spAutoFit/>
            </a:bodyPr>
            <a:lstStyle/>
            <a:p>
              <a:r>
                <a:rPr lang="en-US" sz="500" dirty="0" smtClean="0"/>
                <a:t>Nitrate</a:t>
              </a:r>
              <a:endParaRPr lang="en-US" sz="500" dirty="0"/>
            </a:p>
          </p:txBody>
        </p:sp>
        <p:sp>
          <p:nvSpPr>
            <p:cNvPr id="58" name="TextBox 57"/>
            <p:cNvSpPr txBox="1"/>
            <p:nvPr/>
          </p:nvSpPr>
          <p:spPr>
            <a:xfrm>
              <a:off x="5707027" y="1847103"/>
              <a:ext cx="323850" cy="172004"/>
            </a:xfrm>
            <a:prstGeom prst="rect">
              <a:avLst/>
            </a:prstGeom>
            <a:noFill/>
          </p:spPr>
          <p:txBody>
            <a:bodyPr wrap="square" rtlCol="0">
              <a:spAutoFit/>
            </a:bodyPr>
            <a:lstStyle/>
            <a:p>
              <a:r>
                <a:rPr lang="en-US" sz="500" dirty="0" smtClean="0"/>
                <a:t>TDN </a:t>
              </a:r>
              <a:endParaRPr lang="en-US" sz="500" dirty="0"/>
            </a:p>
          </p:txBody>
        </p:sp>
        <p:sp>
          <p:nvSpPr>
            <p:cNvPr id="61" name="TextBox 60"/>
            <p:cNvSpPr txBox="1"/>
            <p:nvPr/>
          </p:nvSpPr>
          <p:spPr>
            <a:xfrm>
              <a:off x="5641121" y="2200441"/>
              <a:ext cx="694931" cy="172004"/>
            </a:xfrm>
            <a:prstGeom prst="rect">
              <a:avLst/>
            </a:prstGeom>
            <a:noFill/>
          </p:spPr>
          <p:txBody>
            <a:bodyPr wrap="square" rtlCol="0">
              <a:spAutoFit/>
            </a:bodyPr>
            <a:lstStyle/>
            <a:p>
              <a:r>
                <a:rPr lang="en-US" sz="500" dirty="0" smtClean="0"/>
                <a:t>TDN, </a:t>
              </a:r>
              <a:r>
                <a:rPr lang="en-US" sz="500" dirty="0" err="1" smtClean="0"/>
                <a:t>Seitzinger</a:t>
              </a:r>
              <a:endParaRPr lang="en-US" sz="500" dirty="0"/>
            </a:p>
          </p:txBody>
        </p:sp>
      </p:grpSp>
      <p:pic>
        <p:nvPicPr>
          <p:cNvPr id="30" name="Picture 2"/>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644649" y="6058887"/>
            <a:ext cx="2086141" cy="719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 name="TextBox 62"/>
          <p:cNvSpPr txBox="1"/>
          <p:nvPr/>
        </p:nvSpPr>
        <p:spPr>
          <a:xfrm>
            <a:off x="5343255" y="2544425"/>
            <a:ext cx="1661608" cy="846386"/>
          </a:xfrm>
          <a:prstGeom prst="rect">
            <a:avLst/>
          </a:prstGeom>
          <a:noFill/>
        </p:spPr>
        <p:txBody>
          <a:bodyPr wrap="square" rtlCol="0">
            <a:spAutoFit/>
          </a:bodyPr>
          <a:lstStyle/>
          <a:p>
            <a:pPr algn="just"/>
            <a:r>
              <a:rPr lang="en-US" sz="700" b="1" dirty="0" smtClean="0">
                <a:latin typeface="Cambria" panose="02040503050406030204" pitchFamily="18" charset="0"/>
              </a:rPr>
              <a:t>Figure 2</a:t>
            </a:r>
            <a:r>
              <a:rPr lang="en-US" sz="700" dirty="0" smtClean="0">
                <a:latin typeface="Cambria" panose="02040503050406030204" pitchFamily="18" charset="0"/>
              </a:rPr>
              <a:t>: Conductivity is relatively balanced across all reservoirs, suggesting hydrologic mass balance of inputs and outputs.   </a:t>
            </a:r>
            <a:endParaRPr lang="en-US" sz="700" dirty="0">
              <a:latin typeface="Cambria" panose="02040503050406030204" pitchFamily="18" charset="0"/>
            </a:endParaRPr>
          </a:p>
          <a:p>
            <a:pPr algn="just"/>
            <a:r>
              <a:rPr lang="en-US" sz="700" dirty="0" smtClean="0">
                <a:latin typeface="Cambria" panose="02040503050406030204" pitchFamily="18" charset="0"/>
              </a:rPr>
              <a:t>-Retention fell between -15% and 15% 21 of 24 times</a:t>
            </a:r>
          </a:p>
          <a:p>
            <a:pPr algn="just"/>
            <a:endParaRPr lang="en-US" sz="700" dirty="0" smtClean="0">
              <a:latin typeface="Cambria" panose="02040503050406030204" pitchFamily="18" charset="0"/>
            </a:endParaRPr>
          </a:p>
        </p:txBody>
      </p:sp>
      <p:sp>
        <p:nvSpPr>
          <p:cNvPr id="29" name="TextBox 28"/>
          <p:cNvSpPr txBox="1"/>
          <p:nvPr/>
        </p:nvSpPr>
        <p:spPr>
          <a:xfrm>
            <a:off x="8245475" y="-6744"/>
            <a:ext cx="1314450" cy="276999"/>
          </a:xfrm>
          <a:prstGeom prst="rect">
            <a:avLst/>
          </a:prstGeom>
          <a:noFill/>
        </p:spPr>
        <p:txBody>
          <a:bodyPr wrap="square" rtlCol="0">
            <a:spAutoFit/>
          </a:bodyPr>
          <a:lstStyle/>
          <a:p>
            <a:r>
              <a:rPr lang="en-US" sz="1200" dirty="0">
                <a:solidFill>
                  <a:schemeClr val="bg1">
                    <a:lumMod val="50000"/>
                  </a:schemeClr>
                </a:solidFill>
                <a:latin typeface="Cambria"/>
                <a:cs typeface="Cambria"/>
              </a:rPr>
              <a:t>H13L-1761</a:t>
            </a:r>
          </a:p>
        </p:txBody>
      </p:sp>
      <p:sp>
        <p:nvSpPr>
          <p:cNvPr id="31" name="TextBox 30"/>
          <p:cNvSpPr txBox="1"/>
          <p:nvPr/>
        </p:nvSpPr>
        <p:spPr>
          <a:xfrm>
            <a:off x="2051294" y="855992"/>
            <a:ext cx="6368806" cy="215444"/>
          </a:xfrm>
          <a:prstGeom prst="rect">
            <a:avLst/>
          </a:prstGeom>
          <a:noFill/>
        </p:spPr>
        <p:txBody>
          <a:bodyPr wrap="square" rtlCol="0">
            <a:spAutoFit/>
          </a:bodyPr>
          <a:lstStyle/>
          <a:p>
            <a:pPr algn="ctr"/>
            <a:r>
              <a:rPr lang="en-US" sz="800" dirty="0" smtClean="0">
                <a:solidFill>
                  <a:srgbClr val="7F7F7F"/>
                </a:solidFill>
                <a:latin typeface="Cambria"/>
                <a:cs typeface="Cambria"/>
              </a:rPr>
              <a:t>(1) University of New Hampshire Department </a:t>
            </a:r>
            <a:r>
              <a:rPr lang="en-US" sz="800" dirty="0">
                <a:solidFill>
                  <a:srgbClr val="7F7F7F"/>
                </a:solidFill>
                <a:latin typeface="Cambria"/>
                <a:cs typeface="Cambria"/>
              </a:rPr>
              <a:t>of Natural Resources </a:t>
            </a:r>
            <a:r>
              <a:rPr lang="en-US" sz="800" dirty="0" smtClean="0">
                <a:solidFill>
                  <a:srgbClr val="7F7F7F"/>
                </a:solidFill>
                <a:latin typeface="Cambria"/>
                <a:cs typeface="Cambria"/>
              </a:rPr>
              <a:t>&amp; the Environment,</a:t>
            </a:r>
            <a:r>
              <a:rPr lang="en-US" sz="800" dirty="0">
                <a:solidFill>
                  <a:srgbClr val="7F7F7F"/>
                </a:solidFill>
                <a:latin typeface="Cambria"/>
                <a:cs typeface="Cambria"/>
              </a:rPr>
              <a:t> (2) Earth Systems Research Center, </a:t>
            </a:r>
            <a:r>
              <a:rPr lang="en-US" sz="800" dirty="0" smtClean="0">
                <a:solidFill>
                  <a:srgbClr val="7F7F7F"/>
                </a:solidFill>
                <a:latin typeface="Cambria"/>
                <a:cs typeface="Cambria"/>
              </a:rPr>
              <a:t>UNH, </a:t>
            </a:r>
            <a:r>
              <a:rPr lang="en-US" sz="800" dirty="0">
                <a:solidFill>
                  <a:srgbClr val="7F7F7F"/>
                </a:solidFill>
                <a:latin typeface="Cambria"/>
                <a:cs typeface="Cambria"/>
              </a:rPr>
              <a:t>Durham, </a:t>
            </a:r>
            <a:r>
              <a:rPr lang="en-US" sz="800" dirty="0" smtClean="0">
                <a:solidFill>
                  <a:srgbClr val="7F7F7F"/>
                </a:solidFill>
                <a:latin typeface="Cambria"/>
                <a:cs typeface="Cambria"/>
              </a:rPr>
              <a:t>NH </a:t>
            </a:r>
            <a:endParaRPr lang="en-US" sz="800" dirty="0">
              <a:solidFill>
                <a:srgbClr val="7F7F7F"/>
              </a:solidFill>
              <a:latin typeface="Cambria"/>
              <a:cs typeface="Cambria"/>
            </a:endParaRPr>
          </a:p>
        </p:txBody>
      </p:sp>
    </p:spTree>
    <p:extLst>
      <p:ext uri="{BB962C8B-B14F-4D97-AF65-F5344CB8AC3E}">
        <p14:creationId xmlns:p14="http://schemas.microsoft.com/office/powerpoint/2010/main" val="354176054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809</TotalTime>
  <Words>972</Words>
  <Application>Microsoft Office PowerPoint</Application>
  <PresentationFormat>On-screen Show (4:3)</PresentationFormat>
  <Paragraphs>52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 Buonpane</dc:creator>
  <cp:lastModifiedBy>wsaglab</cp:lastModifiedBy>
  <cp:revision>111</cp:revision>
  <dcterms:created xsi:type="dcterms:W3CDTF">2015-08-05T13:37:36Z</dcterms:created>
  <dcterms:modified xsi:type="dcterms:W3CDTF">2015-12-11T17:20:23Z</dcterms:modified>
</cp:coreProperties>
</file>