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475488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28095" autoAdjust="0"/>
    <p:restoredTop sz="94660"/>
  </p:normalViewPr>
  <p:slideViewPr>
    <p:cSldViewPr snapToGrid="0" snapToObjects="1">
      <p:cViewPr>
        <p:scale>
          <a:sx n="35" d="100"/>
          <a:sy n="35" d="100"/>
        </p:scale>
        <p:origin x="1760" y="-80"/>
      </p:cViewPr>
      <p:guideLst>
        <p:guide orient="horz" pos="10368"/>
        <p:guide pos="1497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66160" y="10226042"/>
            <a:ext cx="4041648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132320" y="18653760"/>
            <a:ext cx="3328416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742246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601036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756027" y="21153122"/>
            <a:ext cx="4041648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756027" y="13952225"/>
            <a:ext cx="4041648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3DD3DC-38AC-FC4C-BAAA-2D89C23AB44C}" type="datetimeFigureOut">
              <a:rPr lang="en-US" smtClean="0"/>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2476948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377440" y="7680963"/>
            <a:ext cx="2100072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170640" y="7680963"/>
            <a:ext cx="2100072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33DD3DC-38AC-FC4C-BAAA-2D89C23AB44C}" type="datetimeFigureOut">
              <a:rPr lang="en-US" smtClean="0"/>
              <a:t>12/10/15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237042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377440" y="7368542"/>
            <a:ext cx="21008977"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377440" y="10439400"/>
            <a:ext cx="21008977"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4154132" y="7368542"/>
            <a:ext cx="2101723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4154132" y="10439400"/>
            <a:ext cx="2101723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33DD3DC-38AC-FC4C-BAAA-2D89C23AB44C}" type="datetimeFigureOut">
              <a:rPr lang="en-US" smtClean="0"/>
              <a:t>12/10/15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125210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3DD3DC-38AC-FC4C-BAAA-2D89C23AB44C}" type="datetimeFigureOut">
              <a:rPr lang="en-US" smtClean="0"/>
              <a:t>12/10/15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3625369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3DD3DC-38AC-FC4C-BAAA-2D89C23AB44C}" type="datetimeFigureOut">
              <a:rPr lang="en-US" smtClean="0"/>
              <a:t>12/10/15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722355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77443" y="1310640"/>
            <a:ext cx="15643227"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8590260" y="1310643"/>
            <a:ext cx="265811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377443" y="6888483"/>
            <a:ext cx="15643227"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3DD3DC-38AC-FC4C-BAAA-2D89C23AB44C}" type="datetimeFigureOut">
              <a:rPr lang="en-US" smtClean="0"/>
              <a:t>12/10/15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4074397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9897" y="23042880"/>
            <a:ext cx="2852928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9319897" y="2941320"/>
            <a:ext cx="2852928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9319897" y="25763222"/>
            <a:ext cx="2852928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3DD3DC-38AC-FC4C-BAAA-2D89C23AB44C}" type="datetimeFigureOut">
              <a:rPr lang="en-US" smtClean="0"/>
              <a:t>12/10/15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552985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2704588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4472880" y="1318265"/>
            <a:ext cx="1069848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377440" y="1318265"/>
            <a:ext cx="3130296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387196067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77440" y="1318262"/>
            <a:ext cx="4279392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377440" y="7680963"/>
            <a:ext cx="4279392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377440" y="30510482"/>
            <a:ext cx="1109472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A33DD3DC-38AC-FC4C-BAAA-2D89C23AB44C}" type="datetimeFigureOut">
              <a:rPr lang="en-US" smtClean="0"/>
              <a:t>12/10/15</a:t>
            </a:fld>
            <a:endParaRPr lang="en-US"/>
          </a:p>
        </p:txBody>
      </p:sp>
      <p:sp>
        <p:nvSpPr>
          <p:cNvPr id="5" name="Footer Placeholder 4"/>
          <p:cNvSpPr>
            <a:spLocks noGrp="1"/>
          </p:cNvSpPr>
          <p:nvPr>
            <p:ph type="ftr" sz="quarter" idx="3"/>
          </p:nvPr>
        </p:nvSpPr>
        <p:spPr>
          <a:xfrm>
            <a:off x="16245840" y="30510482"/>
            <a:ext cx="1505712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4076640" y="30510482"/>
            <a:ext cx="1109472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6AB26800-B3F5-7745-98E2-5A9E363A2776}" type="slidenum">
              <a:rPr lang="en-US" smtClean="0"/>
              <a:t>‹#›</a:t>
            </a:fld>
            <a:endParaRPr lang="en-US"/>
          </a:p>
        </p:txBody>
      </p:sp>
    </p:spTree>
    <p:extLst>
      <p:ext uri="{BB962C8B-B14F-4D97-AF65-F5344CB8AC3E}">
        <p14:creationId xmlns:p14="http://schemas.microsoft.com/office/powerpoint/2010/main" val="14650633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png"/><Relationship Id="rId10" Type="http://schemas.openxmlformats.org/officeDocument/2006/relationships/image" Target="../media/image9.png"/><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gs>
            <a:gs pos="100000">
              <a:srgbClr val="FFFFFF"/>
            </a:gs>
          </a:gsLst>
          <a:lin ang="16200000" scaled="0"/>
          <a:tileRect/>
        </a:gradFill>
        <a:effectLst/>
      </p:bgPr>
    </p:bg>
    <p:spTree>
      <p:nvGrpSpPr>
        <p:cNvPr id="1" name=""/>
        <p:cNvGrpSpPr/>
        <p:nvPr/>
      </p:nvGrpSpPr>
      <p:grpSpPr>
        <a:xfrm>
          <a:off x="0" y="0"/>
          <a:ext cx="0" cy="0"/>
          <a:chOff x="0" y="0"/>
          <a:chExt cx="0" cy="0"/>
        </a:xfrm>
      </p:grpSpPr>
      <p:graphicFrame>
        <p:nvGraphicFramePr>
          <p:cNvPr id="77" name="Table 76"/>
          <p:cNvGraphicFramePr>
            <a:graphicFrameLocks noGrp="1"/>
          </p:cNvGraphicFramePr>
          <p:nvPr>
            <p:extLst>
              <p:ext uri="{D42A27DB-BD31-4B8C-83A1-F6EECF244321}">
                <p14:modId xmlns:p14="http://schemas.microsoft.com/office/powerpoint/2010/main" val="208061964"/>
              </p:ext>
            </p:extLst>
          </p:nvPr>
        </p:nvGraphicFramePr>
        <p:xfrm>
          <a:off x="32106031" y="10605490"/>
          <a:ext cx="15252189" cy="2891924"/>
        </p:xfrm>
        <a:graphic>
          <a:graphicData uri="http://schemas.openxmlformats.org/drawingml/2006/table">
            <a:tbl>
              <a:tblPr/>
              <a:tblGrid>
                <a:gridCol w="1642038"/>
                <a:gridCol w="1741748"/>
                <a:gridCol w="5562479"/>
                <a:gridCol w="6305924"/>
              </a:tblGrid>
              <a:tr h="413132">
                <a:tc>
                  <a:txBody>
                    <a:bodyPr/>
                    <a:lstStyle/>
                    <a:p>
                      <a:pPr algn="ctr" fontAlgn="ctr"/>
                      <a:r>
                        <a:rPr lang="en-US" sz="2600" b="1" i="0" u="none" strike="noStrike">
                          <a:solidFill>
                            <a:srgbClr val="FFFFFF"/>
                          </a:solidFill>
                          <a:effectLst/>
                          <a:latin typeface="Calibri"/>
                        </a:rPr>
                        <a:t>Site</a:t>
                      </a:r>
                    </a:p>
                  </a:txBody>
                  <a:tcPr marL="12700" marR="12700" marT="12700" marB="0" anchor="ctr">
                    <a:lnL>
                      <a:noFill/>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9BBB59"/>
                    </a:solidFill>
                  </a:tcPr>
                </a:tc>
                <a:tc>
                  <a:txBody>
                    <a:bodyPr/>
                    <a:lstStyle/>
                    <a:p>
                      <a:pPr algn="ctr" fontAlgn="ctr"/>
                      <a:r>
                        <a:rPr lang="en-US" sz="2600" b="1" i="0" u="none" strike="noStrike">
                          <a:solidFill>
                            <a:srgbClr val="FFFFFF"/>
                          </a:solidFill>
                          <a:effectLst/>
                          <a:latin typeface="Calibri"/>
                        </a:rPr>
                        <a:t>Date</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9BBB59"/>
                    </a:solidFill>
                  </a:tcPr>
                </a:tc>
                <a:tc>
                  <a:txBody>
                    <a:bodyPr/>
                    <a:lstStyle/>
                    <a:p>
                      <a:pPr algn="ctr" fontAlgn="ctr"/>
                      <a:r>
                        <a:rPr lang="en-US" sz="2600" b="1" i="0" u="none" strike="noStrike" dirty="0">
                          <a:solidFill>
                            <a:srgbClr val="FFFFFF"/>
                          </a:solidFill>
                          <a:effectLst/>
                          <a:latin typeface="Calibri"/>
                        </a:rPr>
                        <a:t>Ambient Uptake Velocity-Grab (m/</a:t>
                      </a:r>
                      <a:r>
                        <a:rPr lang="en-US" sz="2600" b="1" i="0" u="none" strike="noStrike" dirty="0" err="1">
                          <a:solidFill>
                            <a:srgbClr val="FFFFFF"/>
                          </a:solidFill>
                          <a:effectLst/>
                          <a:latin typeface="Calibri"/>
                        </a:rPr>
                        <a:t>yr</a:t>
                      </a:r>
                      <a:r>
                        <a:rPr lang="en-US" sz="2600" b="1" i="0" u="none" strike="noStrike" dirty="0">
                          <a:solidFill>
                            <a:srgbClr val="FFFFFF"/>
                          </a:solidFill>
                          <a:effectLst/>
                          <a:latin typeface="Calibri"/>
                        </a:rPr>
                        <a:t>)</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9BBB59"/>
                    </a:solidFill>
                  </a:tcPr>
                </a:tc>
                <a:tc>
                  <a:txBody>
                    <a:bodyPr/>
                    <a:lstStyle/>
                    <a:p>
                      <a:pPr algn="ctr" fontAlgn="ctr"/>
                      <a:r>
                        <a:rPr lang="en-US" sz="2600" b="1" i="0" u="none" strike="noStrike">
                          <a:solidFill>
                            <a:srgbClr val="FFFFFF"/>
                          </a:solidFill>
                          <a:effectLst/>
                          <a:latin typeface="Calibri"/>
                        </a:rPr>
                        <a:t>Ambient Uptake Velocity-Sensor (m/yr)</a:t>
                      </a:r>
                    </a:p>
                  </a:txBody>
                  <a:tcPr marL="12700" marR="12700" marT="12700" marB="0" anchor="ctr">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9BBB59"/>
                    </a:solidFill>
                  </a:tcPr>
                </a:tc>
              </a:tr>
              <a:tr h="413132">
                <a:tc>
                  <a:txBody>
                    <a:bodyPr/>
                    <a:lstStyle/>
                    <a:p>
                      <a:pPr algn="ctr" fontAlgn="ctr"/>
                      <a:r>
                        <a:rPr lang="en-US" sz="2600" b="0" i="0" u="none" strike="noStrike">
                          <a:solidFill>
                            <a:srgbClr val="000000"/>
                          </a:solidFill>
                          <a:effectLst/>
                          <a:latin typeface="Calibri"/>
                        </a:rPr>
                        <a:t>Boxford</a:t>
                      </a:r>
                    </a:p>
                  </a:txBody>
                  <a:tcPr marL="12700" marR="12700" marT="12700" marB="0" anchor="ctr">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a:solidFill>
                            <a:srgbClr val="000000"/>
                          </a:solidFill>
                          <a:effectLst/>
                          <a:latin typeface="Calibri"/>
                        </a:rPr>
                        <a:t>06-11-2014</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dirty="0" smtClean="0">
                          <a:solidFill>
                            <a:srgbClr val="000000"/>
                          </a:solidFill>
                          <a:effectLst/>
                          <a:latin typeface="Calibri"/>
                        </a:rPr>
                        <a:t>45.60</a:t>
                      </a:r>
                      <a:endParaRPr lang="en-US" sz="2600" b="0" i="0" u="none" strike="noStrike" dirty="0">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dirty="0" smtClean="0">
                          <a:solidFill>
                            <a:srgbClr val="000000"/>
                          </a:solidFill>
                          <a:effectLst/>
                          <a:latin typeface="Calibri"/>
                        </a:rPr>
                        <a:t>125.43</a:t>
                      </a:r>
                      <a:endParaRPr lang="en-US" sz="2600" b="0" i="0" u="none" strike="noStrike" dirty="0">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r>
              <a:tr h="413132">
                <a:tc>
                  <a:txBody>
                    <a:bodyPr/>
                    <a:lstStyle/>
                    <a:p>
                      <a:pPr algn="ctr" fontAlgn="ctr"/>
                      <a:r>
                        <a:rPr lang="en-US" sz="2600" b="0" i="0" u="none" strike="noStrike">
                          <a:solidFill>
                            <a:srgbClr val="000000"/>
                          </a:solidFill>
                          <a:effectLst/>
                          <a:latin typeface="Calibri"/>
                        </a:rPr>
                        <a:t>Boxford</a:t>
                      </a:r>
                    </a:p>
                  </a:txBody>
                  <a:tcPr marL="12700" marR="12700" marT="12700" marB="0" anchor="ctr">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c>
                  <a:txBody>
                    <a:bodyPr/>
                    <a:lstStyle/>
                    <a:p>
                      <a:pPr algn="ctr" fontAlgn="ctr"/>
                      <a:r>
                        <a:rPr lang="en-US" sz="2600" b="0" i="0" u="none" strike="noStrike">
                          <a:solidFill>
                            <a:srgbClr val="000000"/>
                          </a:solidFill>
                          <a:effectLst/>
                          <a:latin typeface="Calibri"/>
                        </a:rPr>
                        <a:t>11-11-2014</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c>
                  <a:txBody>
                    <a:bodyPr/>
                    <a:lstStyle/>
                    <a:p>
                      <a:pPr algn="ctr" fontAlgn="ctr"/>
                      <a:r>
                        <a:rPr lang="en-US" sz="2600" b="0" i="0" u="none" strike="noStrike" dirty="0" smtClean="0">
                          <a:solidFill>
                            <a:srgbClr val="000000"/>
                          </a:solidFill>
                          <a:effectLst/>
                          <a:latin typeface="Calibri"/>
                        </a:rPr>
                        <a:t>44.33</a:t>
                      </a:r>
                      <a:endParaRPr lang="en-US" sz="2600" b="0" i="0" u="none" strike="noStrike" dirty="0">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c>
                  <a:txBody>
                    <a:bodyPr/>
                    <a:lstStyle/>
                    <a:p>
                      <a:pPr algn="ctr" fontAlgn="ctr"/>
                      <a:r>
                        <a:rPr lang="en-US" sz="2600" b="0" i="0" u="none" strike="noStrike" dirty="0" smtClean="0">
                          <a:solidFill>
                            <a:srgbClr val="000000"/>
                          </a:solidFill>
                          <a:effectLst/>
                          <a:latin typeface="Calibri"/>
                        </a:rPr>
                        <a:t>20.55</a:t>
                      </a:r>
                      <a:endParaRPr lang="en-US" sz="2600" b="0" i="0" u="none" strike="noStrike" dirty="0">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r>
              <a:tr h="413132">
                <a:tc>
                  <a:txBody>
                    <a:bodyPr/>
                    <a:lstStyle/>
                    <a:p>
                      <a:pPr algn="ctr" fontAlgn="ctr"/>
                      <a:r>
                        <a:rPr lang="en-US" sz="2600" b="0" i="0" u="none" strike="noStrike">
                          <a:solidFill>
                            <a:srgbClr val="000000"/>
                          </a:solidFill>
                          <a:effectLst/>
                          <a:latin typeface="Calibri"/>
                        </a:rPr>
                        <a:t>Cart Creek</a:t>
                      </a:r>
                    </a:p>
                  </a:txBody>
                  <a:tcPr marL="12700" marR="12700" marT="12700" marB="0" anchor="ctr">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a:solidFill>
                            <a:srgbClr val="000000"/>
                          </a:solidFill>
                          <a:effectLst/>
                          <a:latin typeface="Calibri"/>
                        </a:rPr>
                        <a:t>07-02-2014</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dirty="0" smtClean="0">
                          <a:solidFill>
                            <a:srgbClr val="000000"/>
                          </a:solidFill>
                          <a:effectLst/>
                          <a:latin typeface="Calibri"/>
                        </a:rPr>
                        <a:t>93.63</a:t>
                      </a:r>
                      <a:endParaRPr lang="en-US" sz="2600" b="0" i="0" u="none" strike="noStrike" dirty="0">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dirty="0" smtClean="0">
                          <a:solidFill>
                            <a:srgbClr val="000000"/>
                          </a:solidFill>
                          <a:effectLst/>
                          <a:latin typeface="Calibri"/>
                        </a:rPr>
                        <a:t>43.38</a:t>
                      </a:r>
                      <a:endParaRPr lang="en-US" sz="2600" b="0" i="0" u="none" strike="noStrike" dirty="0">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r>
              <a:tr h="413132">
                <a:tc>
                  <a:txBody>
                    <a:bodyPr/>
                    <a:lstStyle/>
                    <a:p>
                      <a:pPr algn="ctr" fontAlgn="ctr"/>
                      <a:r>
                        <a:rPr lang="en-US" sz="2600" b="0" i="0" u="none" strike="noStrike">
                          <a:solidFill>
                            <a:srgbClr val="000000"/>
                          </a:solidFill>
                          <a:effectLst/>
                          <a:latin typeface="Calibri"/>
                        </a:rPr>
                        <a:t>Cart Creek</a:t>
                      </a:r>
                    </a:p>
                  </a:txBody>
                  <a:tcPr marL="12700" marR="12700" marT="12700" marB="0" anchor="ctr">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c>
                  <a:txBody>
                    <a:bodyPr/>
                    <a:lstStyle/>
                    <a:p>
                      <a:pPr algn="ctr" fontAlgn="ctr"/>
                      <a:r>
                        <a:rPr lang="en-US" sz="2600" b="0" i="0" u="none" strike="noStrike">
                          <a:solidFill>
                            <a:srgbClr val="000000"/>
                          </a:solidFill>
                          <a:effectLst/>
                          <a:latin typeface="Calibri"/>
                        </a:rPr>
                        <a:t>11-19-2014</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c>
                  <a:txBody>
                    <a:bodyPr/>
                    <a:lstStyle/>
                    <a:p>
                      <a:pPr algn="ctr" fontAlgn="ctr"/>
                      <a:r>
                        <a:rPr lang="en-US" sz="2600" b="0" i="0" u="none" strike="noStrike" dirty="0">
                          <a:solidFill>
                            <a:srgbClr val="000000"/>
                          </a:solidFill>
                          <a:effectLst/>
                          <a:latin typeface="Calibri"/>
                        </a:rPr>
                        <a:t>No uptake detected</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c>
                  <a:txBody>
                    <a:bodyPr/>
                    <a:lstStyle/>
                    <a:p>
                      <a:pPr algn="ctr" fontAlgn="ctr"/>
                      <a:r>
                        <a:rPr lang="en-US" sz="2600" b="0" i="0" u="none" strike="noStrike" dirty="0">
                          <a:solidFill>
                            <a:srgbClr val="000000"/>
                          </a:solidFill>
                          <a:effectLst/>
                          <a:latin typeface="Calibri"/>
                        </a:rPr>
                        <a:t>No uptake detected</a:t>
                      </a:r>
                    </a:p>
                  </a:txBody>
                  <a:tcPr marL="12700" marR="12700" marT="12700" marB="0" anchor="ctr">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BF1DE"/>
                    </a:solidFill>
                  </a:tcPr>
                </a:tc>
              </a:tr>
              <a:tr h="413132">
                <a:tc>
                  <a:txBody>
                    <a:bodyPr/>
                    <a:lstStyle/>
                    <a:p>
                      <a:pPr algn="ctr" fontAlgn="ctr"/>
                      <a:r>
                        <a:rPr lang="en-US" sz="2600" b="0" i="0" u="none" strike="noStrike">
                          <a:solidFill>
                            <a:srgbClr val="000000"/>
                          </a:solidFill>
                          <a:effectLst/>
                          <a:latin typeface="Calibri"/>
                        </a:rPr>
                        <a:t>Sawmill</a:t>
                      </a:r>
                    </a:p>
                  </a:txBody>
                  <a:tcPr marL="12700" marR="12700" marT="12700" marB="0" anchor="ctr">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a:solidFill>
                            <a:srgbClr val="000000"/>
                          </a:solidFill>
                          <a:effectLst/>
                          <a:latin typeface="Calibri"/>
                        </a:rPr>
                        <a:t>07-17-2014</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dirty="0" smtClean="0">
                          <a:solidFill>
                            <a:srgbClr val="000000"/>
                          </a:solidFill>
                          <a:effectLst/>
                          <a:latin typeface="Calibri"/>
                        </a:rPr>
                        <a:t>36.90</a:t>
                      </a:r>
                      <a:endParaRPr lang="en-US" sz="2600" b="0" i="0" u="none" strike="noStrike" dirty="0">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c>
                  <a:txBody>
                    <a:bodyPr/>
                    <a:lstStyle/>
                    <a:p>
                      <a:pPr algn="ctr" fontAlgn="ctr"/>
                      <a:r>
                        <a:rPr lang="en-US" sz="2600" b="0" i="0" u="none" strike="noStrike" smtClean="0">
                          <a:solidFill>
                            <a:srgbClr val="000000"/>
                          </a:solidFill>
                          <a:effectLst/>
                          <a:latin typeface="Calibri"/>
                        </a:rPr>
                        <a:t>253.85</a:t>
                      </a:r>
                      <a:endParaRPr lang="en-US" sz="2600" b="0" i="0" u="none" strike="noStrike">
                        <a:solidFill>
                          <a:srgbClr val="000000"/>
                        </a:solidFill>
                        <a:effectLst/>
                        <a:latin typeface="Calibri"/>
                      </a:endParaRPr>
                    </a:p>
                  </a:txBody>
                  <a:tcPr marL="12700" marR="12700" marT="12700" marB="0" anchor="ctr">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8E4BC"/>
                    </a:solidFill>
                  </a:tcPr>
                </a:tc>
              </a:tr>
              <a:tr h="413132">
                <a:tc>
                  <a:txBody>
                    <a:bodyPr/>
                    <a:lstStyle/>
                    <a:p>
                      <a:pPr algn="ctr" fontAlgn="ctr"/>
                      <a:r>
                        <a:rPr lang="en-US" sz="2600" b="0" i="0" u="none" strike="noStrike">
                          <a:solidFill>
                            <a:srgbClr val="000000"/>
                          </a:solidFill>
                          <a:effectLst/>
                          <a:latin typeface="Calibri"/>
                        </a:rPr>
                        <a:t>Sawmill</a:t>
                      </a:r>
                    </a:p>
                  </a:txBody>
                  <a:tcPr marL="12700" marR="12700" marT="12700" marB="0" anchor="ctr">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EBF1DE"/>
                    </a:solidFill>
                  </a:tcPr>
                </a:tc>
                <a:tc>
                  <a:txBody>
                    <a:bodyPr/>
                    <a:lstStyle/>
                    <a:p>
                      <a:pPr algn="ctr" fontAlgn="ctr"/>
                      <a:r>
                        <a:rPr lang="en-US" sz="2600" b="0" i="0" u="none" strike="noStrike">
                          <a:solidFill>
                            <a:srgbClr val="000000"/>
                          </a:solidFill>
                          <a:effectLst/>
                          <a:latin typeface="Calibri"/>
                        </a:rPr>
                        <a:t>12-05-2014</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EBF1DE"/>
                    </a:solidFill>
                  </a:tcPr>
                </a:tc>
                <a:tc>
                  <a:txBody>
                    <a:bodyPr/>
                    <a:lstStyle/>
                    <a:p>
                      <a:pPr algn="ctr" fontAlgn="ctr"/>
                      <a:r>
                        <a:rPr lang="en-US" sz="2600" b="0" i="0" u="none" strike="noStrike">
                          <a:solidFill>
                            <a:srgbClr val="000000"/>
                          </a:solidFill>
                          <a:effectLst/>
                          <a:latin typeface="Calibri"/>
                        </a:rPr>
                        <a:t>No uptake detected</a:t>
                      </a:r>
                    </a:p>
                  </a:txBody>
                  <a:tcPr marL="12700" marR="12700" marT="12700"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EBF1DE"/>
                    </a:solidFill>
                  </a:tcPr>
                </a:tc>
                <a:tc>
                  <a:txBody>
                    <a:bodyPr/>
                    <a:lstStyle/>
                    <a:p>
                      <a:pPr algn="ctr" fontAlgn="ctr"/>
                      <a:r>
                        <a:rPr lang="en-US" sz="2600" b="0" i="0" u="none" strike="noStrike" dirty="0">
                          <a:solidFill>
                            <a:srgbClr val="000000"/>
                          </a:solidFill>
                          <a:effectLst/>
                          <a:latin typeface="Calibri"/>
                        </a:rPr>
                        <a:t>No uptake detected</a:t>
                      </a:r>
                    </a:p>
                  </a:txBody>
                  <a:tcPr marL="12700" marR="12700" marT="12700" marB="0" anchor="ctr">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a:noFill/>
                    </a:lnB>
                    <a:solidFill>
                      <a:srgbClr val="EBF1DE"/>
                    </a:solidFill>
                  </a:tcPr>
                </a:tc>
              </a:tr>
            </a:tbl>
          </a:graphicData>
        </a:graphic>
      </p:graphicFrame>
      <p:pic>
        <p:nvPicPr>
          <p:cNvPr id="33" name="Picture 32" descr="Cart_1_BTC.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68489" y="11344111"/>
            <a:ext cx="16281525" cy="5715000"/>
          </a:xfrm>
          <a:prstGeom prst="rect">
            <a:avLst/>
          </a:prstGeom>
          <a:ln w="12700">
            <a:solidFill>
              <a:schemeClr val="tx1"/>
            </a:solidFill>
          </a:ln>
        </p:spPr>
      </p:pic>
      <p:pic>
        <p:nvPicPr>
          <p:cNvPr id="55" name="Picture 54" descr="Temp_plo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68488" y="25255237"/>
            <a:ext cx="16285464" cy="6769770"/>
          </a:xfrm>
          <a:prstGeom prst="rect">
            <a:avLst/>
          </a:prstGeom>
          <a:ln w="12700">
            <a:solidFill>
              <a:schemeClr val="tx1"/>
            </a:solidFill>
          </a:ln>
        </p:spPr>
      </p:pic>
      <p:sp>
        <p:nvSpPr>
          <p:cNvPr id="4" name="TextBox 3"/>
          <p:cNvSpPr txBox="1"/>
          <p:nvPr/>
        </p:nvSpPr>
        <p:spPr>
          <a:xfrm>
            <a:off x="0" y="0"/>
            <a:ext cx="47548800" cy="3785652"/>
          </a:xfrm>
          <a:prstGeom prst="rect">
            <a:avLst/>
          </a:prstGeom>
          <a:gradFill flip="none" rotWithShape="1">
            <a:gsLst>
              <a:gs pos="0">
                <a:schemeClr val="accent3">
                  <a:lumMod val="75000"/>
                  <a:alpha val="79000"/>
                </a:schemeClr>
              </a:gs>
              <a:gs pos="100000">
                <a:srgbClr val="FFFFFF">
                  <a:alpha val="79000"/>
                </a:srgbClr>
              </a:gs>
            </a:gsLst>
            <a:lin ang="5400000" scaled="0"/>
            <a:tileRect/>
          </a:gradFill>
          <a:ln>
            <a:noFill/>
          </a:ln>
        </p:spPr>
        <p:txBody>
          <a:bodyPr wrap="square" rtlCol="0">
            <a:spAutoFit/>
          </a:bodyPr>
          <a:lstStyle/>
          <a:p>
            <a:pPr algn="ctr"/>
            <a:r>
              <a:rPr lang="en-US" sz="8800" dirty="0" smtClean="0"/>
              <a:t>Fluvial wetland nitrogen removal in shallow-sloped, coastal New England watersheds</a:t>
            </a:r>
          </a:p>
          <a:p>
            <a:pPr algn="ctr"/>
            <a:r>
              <a:rPr lang="en-US" sz="5600" b="1" dirty="0" smtClean="0"/>
              <a:t>Christopher </a:t>
            </a:r>
            <a:r>
              <a:rPr lang="en-US" sz="5600" b="1" dirty="0" smtClean="0"/>
              <a:t>Whitney</a:t>
            </a:r>
            <a:r>
              <a:rPr lang="en-US" sz="5600" b="1" baseline="30000" dirty="0" smtClean="0"/>
              <a:t>1,2</a:t>
            </a:r>
            <a:r>
              <a:rPr lang="en-US" sz="5600" b="1" dirty="0" smtClean="0"/>
              <a:t>*</a:t>
            </a:r>
            <a:r>
              <a:rPr lang="en-US" sz="5600" dirty="0" smtClean="0"/>
              <a:t>, Wilfred </a:t>
            </a:r>
            <a:r>
              <a:rPr lang="en-US" sz="5600" dirty="0" smtClean="0"/>
              <a:t>Wollheim</a:t>
            </a:r>
            <a:r>
              <a:rPr lang="en-US" sz="5600" baseline="30000" dirty="0" smtClean="0"/>
              <a:t>1,2</a:t>
            </a:r>
            <a:r>
              <a:rPr lang="en-US" sz="5600" dirty="0" smtClean="0"/>
              <a:t>, </a:t>
            </a:r>
            <a:r>
              <a:rPr lang="en-US" sz="5600" dirty="0" err="1" smtClean="0"/>
              <a:t>Gopal</a:t>
            </a:r>
            <a:r>
              <a:rPr lang="en-US" sz="5600" dirty="0" smtClean="0"/>
              <a:t> </a:t>
            </a:r>
            <a:r>
              <a:rPr lang="en-US" sz="5600" dirty="0" smtClean="0"/>
              <a:t>Mulukutla</a:t>
            </a:r>
            <a:r>
              <a:rPr lang="en-US" sz="5600" baseline="30000" dirty="0" smtClean="0"/>
              <a:t>2</a:t>
            </a:r>
            <a:r>
              <a:rPr lang="en-US" sz="5600" dirty="0" smtClean="0"/>
              <a:t>, </a:t>
            </a:r>
            <a:r>
              <a:rPr lang="en-US" sz="5600" dirty="0" smtClean="0"/>
              <a:t>Anne </a:t>
            </a:r>
            <a:r>
              <a:rPr lang="en-US" sz="5600" dirty="0" smtClean="0"/>
              <a:t>Lightbody</a:t>
            </a:r>
            <a:r>
              <a:rPr lang="en-US" sz="5600" baseline="30000" dirty="0" smtClean="0"/>
              <a:t>3</a:t>
            </a:r>
            <a:endParaRPr lang="en-US" sz="5600" dirty="0" smtClean="0"/>
          </a:p>
          <a:p>
            <a:pPr algn="ctr"/>
            <a:r>
              <a:rPr lang="en-US" sz="5600" dirty="0" smtClean="0"/>
              <a:t>*ctw1@</a:t>
            </a:r>
            <a:r>
              <a:rPr lang="en-US" sz="5600" dirty="0" smtClean="0"/>
              <a:t>wildcats.unh.edu</a:t>
            </a:r>
          </a:p>
          <a:p>
            <a:pPr algn="ctr"/>
            <a:r>
              <a:rPr lang="en-US" sz="3200" baseline="30000" dirty="0" smtClean="0"/>
              <a:t>1</a:t>
            </a:r>
            <a:r>
              <a:rPr lang="en-US" sz="3200" dirty="0" smtClean="0"/>
              <a:t>University of New Hampshire, Department of Natural Resources; </a:t>
            </a:r>
            <a:r>
              <a:rPr lang="en-US" sz="3200" baseline="30000" dirty="0" smtClean="0"/>
              <a:t>2</a:t>
            </a:r>
            <a:r>
              <a:rPr lang="en-US" sz="3200" dirty="0" smtClean="0"/>
              <a:t>University of New Hampshire, Earth Systems Research Center; </a:t>
            </a:r>
            <a:r>
              <a:rPr lang="en-US" sz="3200" baseline="30000" dirty="0" smtClean="0"/>
              <a:t>3</a:t>
            </a:r>
            <a:r>
              <a:rPr lang="en-US" sz="3200" dirty="0" smtClean="0"/>
              <a:t>University of New Hampshire, Department of Earth Sciences</a:t>
            </a:r>
            <a:endParaRPr lang="en-US" sz="3200" baseline="30000" dirty="0"/>
          </a:p>
        </p:txBody>
      </p:sp>
      <p:pic>
        <p:nvPicPr>
          <p:cNvPr id="5" name="Picture 4"/>
          <p:cNvPicPr>
            <a:picLocks noChangeAspect="1"/>
          </p:cNvPicPr>
          <p:nvPr/>
        </p:nvPicPr>
        <p:blipFill>
          <a:blip r:embed="rId4"/>
          <a:stretch>
            <a:fillRect/>
          </a:stretch>
        </p:blipFill>
        <p:spPr>
          <a:xfrm>
            <a:off x="1135393" y="1929718"/>
            <a:ext cx="5139825" cy="1240380"/>
          </a:xfrm>
          <a:prstGeom prst="rect">
            <a:avLst/>
          </a:prstGeom>
        </p:spPr>
      </p:pic>
      <p:pic>
        <p:nvPicPr>
          <p:cNvPr id="6" name="Picture 5"/>
          <p:cNvPicPr>
            <a:picLocks noChangeAspect="1"/>
          </p:cNvPicPr>
          <p:nvPr/>
        </p:nvPicPr>
        <p:blipFill>
          <a:blip r:embed="rId5"/>
          <a:stretch>
            <a:fillRect/>
          </a:stretch>
        </p:blipFill>
        <p:spPr>
          <a:xfrm>
            <a:off x="8180365" y="1772244"/>
            <a:ext cx="2974645" cy="1198877"/>
          </a:xfrm>
          <a:prstGeom prst="rect">
            <a:avLst/>
          </a:prstGeom>
        </p:spPr>
      </p:pic>
      <p:pic>
        <p:nvPicPr>
          <p:cNvPr id="7" name="Picture 6"/>
          <p:cNvPicPr>
            <a:picLocks noChangeAspect="1"/>
          </p:cNvPicPr>
          <p:nvPr/>
        </p:nvPicPr>
        <p:blipFill>
          <a:blip r:embed="rId6"/>
          <a:stretch>
            <a:fillRect/>
          </a:stretch>
        </p:blipFill>
        <p:spPr>
          <a:xfrm>
            <a:off x="45512760" y="1004358"/>
            <a:ext cx="1845458" cy="2165740"/>
          </a:xfrm>
          <a:prstGeom prst="rect">
            <a:avLst/>
          </a:prstGeom>
        </p:spPr>
      </p:pic>
      <p:pic>
        <p:nvPicPr>
          <p:cNvPr id="8" name="Picture 7"/>
          <p:cNvPicPr>
            <a:picLocks noChangeAspect="1"/>
          </p:cNvPicPr>
          <p:nvPr/>
        </p:nvPicPr>
        <p:blipFill>
          <a:blip r:embed="rId7"/>
          <a:stretch>
            <a:fillRect/>
          </a:stretch>
        </p:blipFill>
        <p:spPr>
          <a:xfrm>
            <a:off x="42098562" y="1318588"/>
            <a:ext cx="1937177" cy="1780215"/>
          </a:xfrm>
          <a:prstGeom prst="rect">
            <a:avLst/>
          </a:prstGeom>
        </p:spPr>
      </p:pic>
      <p:cxnSp>
        <p:nvCxnSpPr>
          <p:cNvPr id="9" name="Straight Connector 8"/>
          <p:cNvCxnSpPr/>
          <p:nvPr/>
        </p:nvCxnSpPr>
        <p:spPr>
          <a:xfrm>
            <a:off x="0" y="3805838"/>
            <a:ext cx="47548800" cy="0"/>
          </a:xfrm>
          <a:prstGeom prst="line">
            <a:avLst/>
          </a:prstGeom>
          <a:ln w="38100">
            <a:solidFill>
              <a:schemeClr val="tx1"/>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224051" y="4023360"/>
            <a:ext cx="15253898" cy="8956298"/>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Abstract</a:t>
            </a:r>
          </a:p>
          <a:p>
            <a:r>
              <a:rPr lang="en-US" sz="3000" dirty="0"/>
              <a:t>Excess nitrogen (N) in the environment contributes to eutrophication that can result in “dead zones” and fish </a:t>
            </a:r>
            <a:r>
              <a:rPr lang="en-US" sz="3000" dirty="0" smtClean="0"/>
              <a:t>kills. </a:t>
            </a:r>
            <a:r>
              <a:rPr lang="en-US" sz="3000" dirty="0"/>
              <a:t>Most of the anthropogenic N is retained or removed by terrestrial and aquatic systems within watersheds, preventing this N from reaching the coast. Much research has focused on N removal in channelized stream reaches but recent studies have suggested that fluvial wetlands may play a larger role in the removal of anthropogenic N from aquatic ecosystems. We use the “Tracer Additions for Spiraling Curve Characterization” (TASCC) method coupled with deployment of new in situ nitrate analyzer technology to conduct experiments in long residence time, wetland dominated stream reaches (e.g. beaver ponds, flood plains, natural wetlands). These sensor based TASCC experiments were performed in three headwater fluvial wetlands in the spring and early summer and repeated in the fall and early winter during the 2014 field season. </a:t>
            </a:r>
            <a:r>
              <a:rPr lang="en-US" sz="3000" dirty="0"/>
              <a:t>R</a:t>
            </a:r>
            <a:r>
              <a:rPr lang="en-US" sz="3000" dirty="0" smtClean="0"/>
              <a:t>esults </a:t>
            </a:r>
            <a:r>
              <a:rPr lang="en-US" sz="3000" dirty="0"/>
              <a:t>from a beaver pond reach show that N </a:t>
            </a:r>
            <a:r>
              <a:rPr lang="en-US" sz="3000" dirty="0" smtClean="0"/>
              <a:t>removal (as a percentage of inputs) was </a:t>
            </a:r>
            <a:r>
              <a:rPr lang="en-US" sz="3000" dirty="0"/>
              <a:t>greater than in similar length channelized streams in the same region, but that most of this was due to longer residence time rather than increased biological uptake rates. This suggests that </a:t>
            </a:r>
            <a:r>
              <a:rPr lang="en-US" sz="3000" dirty="0" smtClean="0"/>
              <a:t>fluvial wetlands, increasing in abundance in the region due </a:t>
            </a:r>
            <a:r>
              <a:rPr lang="en-US" sz="3000" dirty="0"/>
              <a:t>to beaver </a:t>
            </a:r>
            <a:r>
              <a:rPr lang="en-US" sz="3000" dirty="0" smtClean="0"/>
              <a:t>activity, </a:t>
            </a:r>
            <a:r>
              <a:rPr lang="en-US" sz="3000" dirty="0"/>
              <a:t>will enhance network-scale retention. Use of the in situ sensor allows us to capture fine-scale variations, allowing for a better understanding of different flow paths taken by water parcels traversing a wetland and providing a better estimate of N removal compared to the discrete grab sampling method.</a:t>
            </a:r>
          </a:p>
        </p:txBody>
      </p:sp>
      <p:sp>
        <p:nvSpPr>
          <p:cNvPr id="11" name="TextBox 10"/>
          <p:cNvSpPr txBox="1"/>
          <p:nvPr/>
        </p:nvSpPr>
        <p:spPr>
          <a:xfrm>
            <a:off x="15668489" y="4023360"/>
            <a:ext cx="16281525" cy="6063198"/>
          </a:xfrm>
          <a:prstGeom prst="rect">
            <a:avLst/>
          </a:prstGeom>
          <a:solidFill>
            <a:schemeClr val="bg1">
              <a:alpha val="40000"/>
            </a:schemeClr>
          </a:solidFill>
          <a:ln w="12700">
            <a:noFill/>
          </a:ln>
        </p:spPr>
        <p:txBody>
          <a:bodyPr wrap="square" rtlCol="0">
            <a:spAutoFit/>
          </a:bodyPr>
          <a:lstStyle/>
          <a:p>
            <a:pPr algn="ctr"/>
            <a:r>
              <a:rPr lang="en-US" sz="3600" b="1" u="sng" dirty="0" smtClean="0"/>
              <a:t>Methods</a:t>
            </a:r>
          </a:p>
          <a:p>
            <a:pPr marL="457200" indent="-457200">
              <a:buFont typeface="Arial"/>
              <a:buChar char="•"/>
            </a:pPr>
            <a:r>
              <a:rPr lang="en-US" sz="3200" dirty="0" smtClean="0"/>
              <a:t>Experimental nutrient additions performed in three locations within the </a:t>
            </a:r>
            <a:r>
              <a:rPr lang="en-US" sz="3200" dirty="0" smtClean="0"/>
              <a:t>Parker and Ipswich River watersheds, MA, USA </a:t>
            </a:r>
            <a:r>
              <a:rPr lang="en-US" sz="3200" dirty="0" smtClean="0"/>
              <a:t>during the summer and fall of the 2014 field season (Figure 1)</a:t>
            </a:r>
            <a:endParaRPr lang="en-US" sz="3200" dirty="0"/>
          </a:p>
          <a:p>
            <a:pPr marL="1600200" lvl="1" indent="-457200">
              <a:buFont typeface="Arial"/>
              <a:buChar char="•"/>
            </a:pPr>
            <a:r>
              <a:rPr lang="en-US" sz="3200" dirty="0" smtClean="0"/>
              <a:t>An active beaver pond on Cart Creek in Newbury, MA (CCBP)</a:t>
            </a:r>
          </a:p>
          <a:p>
            <a:pPr marL="1600200" lvl="1" indent="-457200">
              <a:buFont typeface="Arial"/>
              <a:buChar char="•"/>
            </a:pPr>
            <a:r>
              <a:rPr lang="en-US" sz="3200" dirty="0" smtClean="0"/>
              <a:t>A defunct beaver pond on Fish Brook in Boxford, MA (Box)</a:t>
            </a:r>
          </a:p>
          <a:p>
            <a:pPr marL="1600200" lvl="1" indent="-457200">
              <a:buFont typeface="Arial"/>
              <a:buChar char="•"/>
            </a:pPr>
            <a:r>
              <a:rPr lang="en-US" sz="3200" dirty="0" smtClean="0"/>
              <a:t>A natural wetland on Saw Mill Brook in Wilmington, </a:t>
            </a:r>
            <a:r>
              <a:rPr lang="en-US" sz="3200" dirty="0" smtClean="0"/>
              <a:t>MA (Sawmill)</a:t>
            </a:r>
            <a:endParaRPr lang="en-US" sz="3200" dirty="0" smtClean="0"/>
          </a:p>
          <a:p>
            <a:pPr marL="457200" indent="-457200">
              <a:buFont typeface="Arial"/>
              <a:buChar char="•"/>
            </a:pPr>
            <a:r>
              <a:rPr lang="en-US" sz="3200" dirty="0" smtClean="0"/>
              <a:t>TASCC</a:t>
            </a:r>
            <a:r>
              <a:rPr lang="en-US" sz="3200" baseline="30000" dirty="0" smtClean="0"/>
              <a:t>1</a:t>
            </a:r>
            <a:r>
              <a:rPr lang="en-US" sz="3200" dirty="0" smtClean="0"/>
              <a:t> </a:t>
            </a:r>
            <a:r>
              <a:rPr lang="en-US" sz="3200" dirty="0" smtClean="0"/>
              <a:t>approach using instantaneous slug addition of nitrate and bromide</a:t>
            </a:r>
          </a:p>
          <a:p>
            <a:pPr marL="457200" indent="-457200">
              <a:buFont typeface="Arial"/>
              <a:buChar char="•"/>
            </a:pPr>
            <a:r>
              <a:rPr lang="en-US" sz="3200" dirty="0" smtClean="0"/>
              <a:t>Sensor (SUNA) </a:t>
            </a:r>
            <a:r>
              <a:rPr lang="en-US" sz="3200" dirty="0" smtClean="0"/>
              <a:t>to measure NO</a:t>
            </a:r>
            <a:r>
              <a:rPr lang="en-US" sz="3200" baseline="-25000" dirty="0" smtClean="0"/>
              <a:t>3</a:t>
            </a:r>
            <a:r>
              <a:rPr lang="en-US" sz="3200" baseline="30000" dirty="0" smtClean="0"/>
              <a:t>-</a:t>
            </a:r>
            <a:r>
              <a:rPr lang="en-US" sz="3200" dirty="0" smtClean="0"/>
              <a:t> and Br</a:t>
            </a:r>
            <a:r>
              <a:rPr lang="en-US" sz="3200" baseline="30000" dirty="0" smtClean="0"/>
              <a:t>-</a:t>
            </a:r>
            <a:r>
              <a:rPr lang="en-US" sz="3200" dirty="0" smtClean="0"/>
              <a:t> continuously to characterize breakthrough curve (BTC)</a:t>
            </a:r>
          </a:p>
          <a:p>
            <a:pPr marL="457200" indent="-457200">
              <a:buFont typeface="Arial"/>
              <a:buChar char="•"/>
            </a:pPr>
            <a:r>
              <a:rPr lang="en-US" sz="3200" dirty="0" smtClean="0"/>
              <a:t>Grab samples collected along BTC </a:t>
            </a:r>
            <a:r>
              <a:rPr lang="en-US" sz="3200" dirty="0" smtClean="0"/>
              <a:t>to calibrate </a:t>
            </a:r>
            <a:r>
              <a:rPr lang="en-US" sz="3200" dirty="0" smtClean="0"/>
              <a:t>SUNA </a:t>
            </a:r>
            <a:r>
              <a:rPr lang="en-US" sz="3200" dirty="0" smtClean="0"/>
              <a:t>data and also to estimate spiraling metrics to compare to metrics estimated using sensor data</a:t>
            </a:r>
            <a:endParaRPr lang="en-US" sz="3200" dirty="0" smtClean="0"/>
          </a:p>
          <a:p>
            <a:pPr marL="457200" indent="-457200">
              <a:buFont typeface="Arial"/>
              <a:buChar char="•"/>
            </a:pPr>
            <a:r>
              <a:rPr lang="en-US" sz="3200" dirty="0" smtClean="0"/>
              <a:t>Calculations using both distance and residence time approaches</a:t>
            </a:r>
          </a:p>
          <a:p>
            <a:pPr marL="457200" indent="-457200">
              <a:buFont typeface="Arial"/>
              <a:buChar char="•"/>
            </a:pPr>
            <a:r>
              <a:rPr lang="en-US" sz="3200" dirty="0" smtClean="0"/>
              <a:t>Comparison of wetlands to surface transient storage (STS) zones and channelized streams</a:t>
            </a:r>
          </a:p>
        </p:txBody>
      </p:sp>
      <p:sp>
        <p:nvSpPr>
          <p:cNvPr id="12" name="TextBox 11"/>
          <p:cNvSpPr txBox="1"/>
          <p:nvPr/>
        </p:nvSpPr>
        <p:spPr>
          <a:xfrm>
            <a:off x="32104319" y="4023360"/>
            <a:ext cx="15253898" cy="5570756"/>
          </a:xfrm>
          <a:prstGeom prst="rect">
            <a:avLst/>
          </a:prstGeom>
          <a:solidFill>
            <a:schemeClr val="bg1">
              <a:alpha val="40000"/>
            </a:schemeClr>
          </a:solidFill>
          <a:ln w="12700">
            <a:noFill/>
          </a:ln>
        </p:spPr>
        <p:txBody>
          <a:bodyPr wrap="square" rtlCol="0">
            <a:spAutoFit/>
          </a:bodyPr>
          <a:lstStyle/>
          <a:p>
            <a:pPr algn="ctr"/>
            <a:r>
              <a:rPr lang="en-US" sz="3600" b="1" u="sng" dirty="0" smtClean="0"/>
              <a:t>Results</a:t>
            </a:r>
          </a:p>
          <a:p>
            <a:pPr marL="342900" indent="-342900">
              <a:buFont typeface="Arial"/>
              <a:buChar char="•"/>
            </a:pPr>
            <a:r>
              <a:rPr lang="en-US" sz="3200" dirty="0" smtClean="0"/>
              <a:t>Ambient uptake velocities (</a:t>
            </a:r>
            <a:r>
              <a:rPr lang="en-US" sz="3200" dirty="0" err="1" smtClean="0"/>
              <a:t>Vf</a:t>
            </a:r>
            <a:r>
              <a:rPr lang="en-US" sz="3200" dirty="0" smtClean="0"/>
              <a:t>) in wetlands were higher during the warm season than the cold season, with </a:t>
            </a:r>
            <a:r>
              <a:rPr lang="en-US" sz="3200" dirty="0" err="1" smtClean="0"/>
              <a:t>Vf</a:t>
            </a:r>
            <a:r>
              <a:rPr lang="en-US" sz="3200" dirty="0" smtClean="0"/>
              <a:t> in the winter near zero in two of the three wetlands (Fig. 4, Table 1)</a:t>
            </a:r>
            <a:endParaRPr lang="en-US" sz="3200" dirty="0" smtClean="0"/>
          </a:p>
          <a:p>
            <a:pPr marL="342900" indent="-342900">
              <a:buFont typeface="Arial"/>
              <a:buChar char="•"/>
            </a:pPr>
            <a:r>
              <a:rPr lang="en-US" sz="3200" dirty="0" smtClean="0"/>
              <a:t>Continuous measurements of the BTC resulted in very different uptake lengths compared to using grab samples and there was no consistent difference (Table 1)</a:t>
            </a:r>
          </a:p>
          <a:p>
            <a:pPr marL="342900" indent="-342900">
              <a:buFont typeface="Arial"/>
              <a:buChar char="•"/>
            </a:pPr>
            <a:r>
              <a:rPr lang="en-US" sz="3200" dirty="0" smtClean="0"/>
              <a:t>Efficiency </a:t>
            </a:r>
            <a:r>
              <a:rPr lang="en-US" sz="3200" dirty="0" smtClean="0"/>
              <a:t>loss slope is </a:t>
            </a:r>
            <a:r>
              <a:rPr lang="en-US" sz="3200" dirty="0" smtClean="0"/>
              <a:t>comparable for both CCBP and Box and </a:t>
            </a:r>
            <a:r>
              <a:rPr lang="en-US" sz="3200" dirty="0" smtClean="0"/>
              <a:t>for a given level of NO</a:t>
            </a:r>
            <a:r>
              <a:rPr lang="en-US" sz="3200" baseline="-25000" dirty="0" smtClean="0"/>
              <a:t>3</a:t>
            </a:r>
            <a:r>
              <a:rPr lang="en-US" sz="3200" baseline="30000" dirty="0" smtClean="0"/>
              <a:t>-</a:t>
            </a:r>
            <a:r>
              <a:rPr lang="en-US" sz="3200" dirty="0" smtClean="0"/>
              <a:t> , uptake velocity is greater in </a:t>
            </a:r>
            <a:r>
              <a:rPr lang="en-US" sz="3200" dirty="0" smtClean="0"/>
              <a:t>wetlands and STS zones compared to channelized stream reaches (</a:t>
            </a:r>
            <a:r>
              <a:rPr lang="en-US" sz="3200" dirty="0" smtClean="0"/>
              <a:t>Figure 5)</a:t>
            </a:r>
          </a:p>
          <a:p>
            <a:pPr marL="342900" indent="-342900">
              <a:buFont typeface="Arial"/>
              <a:buChar char="•"/>
            </a:pPr>
            <a:r>
              <a:rPr lang="en-US" sz="3200" dirty="0" smtClean="0"/>
              <a:t>Both CCBP and Box</a:t>
            </a:r>
            <a:r>
              <a:rPr lang="en-US" sz="3200" dirty="0" smtClean="0"/>
              <a:t> have greater </a:t>
            </a:r>
            <a:r>
              <a:rPr lang="en-US" sz="3200" dirty="0" smtClean="0"/>
              <a:t>uptake </a:t>
            </a:r>
            <a:r>
              <a:rPr lang="en-US" sz="3200" dirty="0" smtClean="0"/>
              <a:t>velocities compared </a:t>
            </a:r>
            <a:r>
              <a:rPr lang="en-US" sz="3200" dirty="0" smtClean="0"/>
              <a:t>to the 9 headwater streams in the PIE LTER region included in the LINX </a:t>
            </a:r>
            <a:r>
              <a:rPr lang="en-US" sz="3200" dirty="0" smtClean="0"/>
              <a:t>II</a:t>
            </a:r>
            <a:r>
              <a:rPr lang="en-US" sz="3200" baseline="30000" dirty="0" smtClean="0"/>
              <a:t>2</a:t>
            </a:r>
            <a:r>
              <a:rPr lang="en-US" sz="3200" dirty="0" smtClean="0"/>
              <a:t> </a:t>
            </a:r>
            <a:r>
              <a:rPr lang="en-US" sz="3200" dirty="0" smtClean="0"/>
              <a:t>study and </a:t>
            </a:r>
            <a:r>
              <a:rPr lang="en-US" sz="3200" dirty="0" smtClean="0"/>
              <a:t>are</a:t>
            </a:r>
            <a:r>
              <a:rPr lang="en-US" sz="3200" dirty="0" smtClean="0"/>
              <a:t> </a:t>
            </a:r>
            <a:r>
              <a:rPr lang="en-US" sz="3200" dirty="0" smtClean="0"/>
              <a:t>also within the range of uptake velocities found for 6 STS zones in </a:t>
            </a:r>
            <a:r>
              <a:rPr lang="en-US" sz="3200" dirty="0" err="1" smtClean="0"/>
              <a:t>Wollheim</a:t>
            </a:r>
            <a:r>
              <a:rPr lang="en-US" sz="3200" dirty="0" smtClean="0"/>
              <a:t> et al. (2014</a:t>
            </a:r>
            <a:r>
              <a:rPr lang="en-US" sz="3200" dirty="0" smtClean="0"/>
              <a:t>)</a:t>
            </a:r>
            <a:r>
              <a:rPr lang="en-US" sz="3200" baseline="30000" dirty="0" smtClean="0"/>
              <a:t>3</a:t>
            </a:r>
            <a:r>
              <a:rPr lang="en-US" sz="3200" dirty="0" smtClean="0"/>
              <a:t> </a:t>
            </a:r>
            <a:r>
              <a:rPr lang="en-US" sz="3200" dirty="0" smtClean="0"/>
              <a:t>(Figure 5)</a:t>
            </a:r>
          </a:p>
        </p:txBody>
      </p:sp>
      <p:sp>
        <p:nvSpPr>
          <p:cNvPr id="13" name="TextBox 12"/>
          <p:cNvSpPr txBox="1"/>
          <p:nvPr/>
        </p:nvSpPr>
        <p:spPr>
          <a:xfrm>
            <a:off x="228600" y="24983045"/>
            <a:ext cx="15253898" cy="7540526"/>
          </a:xfrm>
          <a:prstGeom prst="rect">
            <a:avLst/>
          </a:prstGeom>
          <a:solidFill>
            <a:schemeClr val="bg1">
              <a:alpha val="40000"/>
            </a:schemeClr>
          </a:solidFill>
          <a:ln w="12700">
            <a:noFill/>
          </a:ln>
        </p:spPr>
        <p:txBody>
          <a:bodyPr wrap="square" rtlCol="0">
            <a:spAutoFit/>
          </a:bodyPr>
          <a:lstStyle/>
          <a:p>
            <a:pPr algn="ctr"/>
            <a:r>
              <a:rPr lang="en-US" sz="3600" b="1" u="sng" dirty="0" smtClean="0"/>
              <a:t>Research </a:t>
            </a:r>
            <a:r>
              <a:rPr lang="en-US" sz="3600" b="1" u="sng" dirty="0" smtClean="0"/>
              <a:t>Questions</a:t>
            </a:r>
            <a:endParaRPr lang="en-US" sz="3600" b="1" u="sng" dirty="0" smtClean="0"/>
          </a:p>
          <a:p>
            <a:r>
              <a:rPr lang="en-US" sz="3200" b="1" dirty="0" smtClean="0"/>
              <a:t>Q1</a:t>
            </a:r>
            <a:r>
              <a:rPr lang="en-US" sz="3200" dirty="0" smtClean="0"/>
              <a:t>: </a:t>
            </a:r>
            <a:r>
              <a:rPr lang="en-US" sz="3200" dirty="0" smtClean="0"/>
              <a:t>What are the rates of N removal in fluvial wetlands and how do those rates compare to those found for channelized streams</a:t>
            </a:r>
            <a:r>
              <a:rPr lang="en-US" sz="3200" dirty="0" smtClean="0"/>
              <a:t>?</a:t>
            </a:r>
          </a:p>
          <a:p>
            <a:endParaRPr lang="en-US" sz="3200" dirty="0"/>
          </a:p>
          <a:p>
            <a:r>
              <a:rPr lang="en-US" sz="3200" b="1" dirty="0" smtClean="0"/>
              <a:t>H1</a:t>
            </a:r>
            <a:r>
              <a:rPr lang="en-US" sz="3200" dirty="0" smtClean="0"/>
              <a:t>: Estimates </a:t>
            </a:r>
            <a:r>
              <a:rPr lang="en-US" sz="3200" dirty="0" smtClean="0"/>
              <a:t>of N removal rates in fluvial </a:t>
            </a:r>
            <a:r>
              <a:rPr lang="en-US" sz="3200" dirty="0" smtClean="0"/>
              <a:t>wetlands will </a:t>
            </a:r>
            <a:r>
              <a:rPr lang="en-US" sz="3200" dirty="0" smtClean="0"/>
              <a:t>be greater than those for channelized reaches because of both longer residence times and </a:t>
            </a:r>
            <a:r>
              <a:rPr lang="en-US" sz="3200" dirty="0" smtClean="0"/>
              <a:t>greater uptake rates that </a:t>
            </a:r>
            <a:r>
              <a:rPr lang="en-US" sz="3200" dirty="0" smtClean="0"/>
              <a:t>are due to wetlands being rich in organic matter and low in dissolved oxygen, resulting in higher uptake velocities</a:t>
            </a:r>
            <a:r>
              <a:rPr lang="en-US" sz="3200" dirty="0" smtClean="0"/>
              <a:t>.</a:t>
            </a:r>
          </a:p>
          <a:p>
            <a:endParaRPr lang="en-US" sz="3200" dirty="0"/>
          </a:p>
          <a:p>
            <a:r>
              <a:rPr lang="en-US" sz="3200" b="1" dirty="0"/>
              <a:t>Q2</a:t>
            </a:r>
            <a:r>
              <a:rPr lang="en-US" sz="3200" dirty="0"/>
              <a:t>: Do continuous measurements of the breakthrough curve provide different uptake </a:t>
            </a:r>
            <a:r>
              <a:rPr lang="en-US" sz="3200" dirty="0" smtClean="0"/>
              <a:t>estimates compared to discrete grab sampling? </a:t>
            </a:r>
          </a:p>
          <a:p>
            <a:endParaRPr lang="en-US" sz="3200" dirty="0" smtClean="0"/>
          </a:p>
          <a:p>
            <a:r>
              <a:rPr lang="en-US" sz="3200" b="1" dirty="0" smtClean="0"/>
              <a:t>H2</a:t>
            </a:r>
            <a:r>
              <a:rPr lang="en-US" sz="3200" dirty="0" smtClean="0"/>
              <a:t>: Uptake estimates made using sensor data will indicate greater uptake compared to discrete grab sampling because high resolution sensor data captures greater variability, and more of the tail of the breakthrough curve, in long residence time systems</a:t>
            </a:r>
            <a:endParaRPr lang="en-US" sz="3200" dirty="0"/>
          </a:p>
        </p:txBody>
      </p:sp>
      <p:sp>
        <p:nvSpPr>
          <p:cNvPr id="14" name="TextBox 13"/>
          <p:cNvSpPr txBox="1"/>
          <p:nvPr/>
        </p:nvSpPr>
        <p:spPr>
          <a:xfrm>
            <a:off x="228600" y="13115388"/>
            <a:ext cx="15255240" cy="646331"/>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Study Area</a:t>
            </a:r>
            <a:endParaRPr lang="en-US" sz="3600" b="1" u="sng" dirty="0"/>
          </a:p>
        </p:txBody>
      </p:sp>
      <p:grpSp>
        <p:nvGrpSpPr>
          <p:cNvPr id="15" name="Group 14"/>
          <p:cNvGrpSpPr/>
          <p:nvPr/>
        </p:nvGrpSpPr>
        <p:grpSpPr>
          <a:xfrm>
            <a:off x="227838" y="13766250"/>
            <a:ext cx="15252192" cy="10514233"/>
            <a:chOff x="247120" y="16456984"/>
            <a:chExt cx="14073882" cy="10602322"/>
          </a:xfrm>
        </p:grpSpPr>
        <p:pic>
          <p:nvPicPr>
            <p:cNvPr id="16" name="Picture 15"/>
            <p:cNvPicPr>
              <a:picLocks noChangeAspect="1"/>
            </p:cNvPicPr>
            <p:nvPr/>
          </p:nvPicPr>
          <p:blipFill>
            <a:blip r:embed="rId8"/>
            <a:stretch>
              <a:fillRect/>
            </a:stretch>
          </p:blipFill>
          <p:spPr>
            <a:xfrm>
              <a:off x="247120" y="16456984"/>
              <a:ext cx="14073882" cy="10602322"/>
            </a:xfrm>
            <a:prstGeom prst="rect">
              <a:avLst/>
            </a:prstGeom>
            <a:ln w="12700">
              <a:solidFill>
                <a:schemeClr val="tx1"/>
              </a:solidFill>
            </a:ln>
          </p:spPr>
        </p:pic>
        <p:sp>
          <p:nvSpPr>
            <p:cNvPr id="17" name="5-Point Star 16"/>
            <p:cNvSpPr/>
            <p:nvPr/>
          </p:nvSpPr>
          <p:spPr>
            <a:xfrm>
              <a:off x="4980839" y="20977688"/>
              <a:ext cx="402445" cy="402445"/>
            </a:xfrm>
            <a:prstGeom prst="star5">
              <a:avLst/>
            </a:prstGeom>
            <a:solidFill>
              <a:srgbClr val="FF0000"/>
            </a:solid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rgbClr val="FF0000"/>
                  </a:solidFill>
                </a:ln>
                <a:solidFill>
                  <a:srgbClr val="FF0000"/>
                </a:solidFill>
              </a:endParaRPr>
            </a:p>
          </p:txBody>
        </p:sp>
        <p:sp>
          <p:nvSpPr>
            <p:cNvPr id="18" name="5-Point Star 17"/>
            <p:cNvSpPr/>
            <p:nvPr/>
          </p:nvSpPr>
          <p:spPr>
            <a:xfrm>
              <a:off x="7625013" y="18498269"/>
              <a:ext cx="402445" cy="402445"/>
            </a:xfrm>
            <a:prstGeom prst="star5">
              <a:avLst/>
            </a:prstGeom>
            <a:solidFill>
              <a:srgbClr val="FF0000"/>
            </a:solid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rgbClr val="FF0000"/>
                  </a:solidFill>
                </a:ln>
                <a:solidFill>
                  <a:srgbClr val="FF0000"/>
                </a:solidFill>
              </a:endParaRPr>
            </a:p>
          </p:txBody>
        </p:sp>
        <p:sp>
          <p:nvSpPr>
            <p:cNvPr id="19" name="5-Point Star 18"/>
            <p:cNvSpPr/>
            <p:nvPr/>
          </p:nvSpPr>
          <p:spPr>
            <a:xfrm>
              <a:off x="2126685" y="25508628"/>
              <a:ext cx="402445" cy="402445"/>
            </a:xfrm>
            <a:prstGeom prst="star5">
              <a:avLst/>
            </a:prstGeom>
            <a:solidFill>
              <a:srgbClr val="FF0000"/>
            </a:solid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solidFill>
                    <a:srgbClr val="FF0000"/>
                  </a:solidFill>
                </a:ln>
                <a:solidFill>
                  <a:srgbClr val="FF0000"/>
                </a:solidFill>
              </a:endParaRPr>
            </a:p>
          </p:txBody>
        </p:sp>
        <p:cxnSp>
          <p:nvCxnSpPr>
            <p:cNvPr id="20" name="Straight Arrow Connector 19"/>
            <p:cNvCxnSpPr>
              <a:stCxn id="25" idx="1"/>
            </p:cNvCxnSpPr>
            <p:nvPr/>
          </p:nvCxnSpPr>
          <p:spPr>
            <a:xfrm flipH="1" flipV="1">
              <a:off x="2642654" y="25725021"/>
              <a:ext cx="3509160" cy="215103"/>
            </a:xfrm>
            <a:prstGeom prst="straightConnector1">
              <a:avLst/>
            </a:prstGeom>
            <a:ln w="317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a:off x="2257332" y="18784818"/>
              <a:ext cx="2723507" cy="2304211"/>
            </a:xfrm>
            <a:prstGeom prst="straightConnector1">
              <a:avLst/>
            </a:prstGeom>
            <a:ln w="317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p:nvPr/>
          </p:nvCxnSpPr>
          <p:spPr>
            <a:xfrm flipH="1">
              <a:off x="8118484" y="18479575"/>
              <a:ext cx="3137258" cy="296671"/>
            </a:xfrm>
            <a:prstGeom prst="straightConnector1">
              <a:avLst/>
            </a:prstGeom>
            <a:ln w="317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11216052" y="18129914"/>
              <a:ext cx="1983065" cy="739958"/>
            </a:xfrm>
            <a:prstGeom prst="rect">
              <a:avLst/>
            </a:prstGeom>
            <a:noFill/>
          </p:spPr>
          <p:txBody>
            <a:bodyPr wrap="none" rtlCol="0">
              <a:spAutoFit/>
            </a:bodyPr>
            <a:lstStyle/>
            <a:p>
              <a:r>
                <a:rPr lang="en-US" sz="3600" dirty="0" smtClean="0">
                  <a:solidFill>
                    <a:srgbClr val="FF0000"/>
                  </a:solidFill>
                </a:rPr>
                <a:t>Cart Creek</a:t>
              </a:r>
              <a:endParaRPr lang="en-US" sz="3600" dirty="0">
                <a:solidFill>
                  <a:srgbClr val="FF0000"/>
                </a:solidFill>
              </a:endParaRPr>
            </a:p>
          </p:txBody>
        </p:sp>
        <p:sp>
          <p:nvSpPr>
            <p:cNvPr id="24" name="TextBox 23"/>
            <p:cNvSpPr txBox="1"/>
            <p:nvPr/>
          </p:nvSpPr>
          <p:spPr>
            <a:xfrm>
              <a:off x="247120" y="18186958"/>
              <a:ext cx="1974533" cy="739958"/>
            </a:xfrm>
            <a:prstGeom prst="rect">
              <a:avLst/>
            </a:prstGeom>
            <a:noFill/>
          </p:spPr>
          <p:txBody>
            <a:bodyPr wrap="none" rtlCol="0">
              <a:spAutoFit/>
            </a:bodyPr>
            <a:lstStyle/>
            <a:p>
              <a:r>
                <a:rPr lang="en-US" sz="3600" dirty="0" smtClean="0">
                  <a:solidFill>
                    <a:srgbClr val="FF0000"/>
                  </a:solidFill>
                </a:rPr>
                <a:t>Fish Brook</a:t>
              </a:r>
              <a:endParaRPr lang="en-US" sz="3600" dirty="0">
                <a:solidFill>
                  <a:srgbClr val="FF0000"/>
                </a:solidFill>
              </a:endParaRPr>
            </a:p>
          </p:txBody>
        </p:sp>
        <p:sp>
          <p:nvSpPr>
            <p:cNvPr id="25" name="TextBox 24"/>
            <p:cNvSpPr txBox="1"/>
            <p:nvPr/>
          </p:nvSpPr>
          <p:spPr>
            <a:xfrm>
              <a:off x="6151814" y="25570145"/>
              <a:ext cx="2749014" cy="739958"/>
            </a:xfrm>
            <a:prstGeom prst="rect">
              <a:avLst/>
            </a:prstGeom>
            <a:noFill/>
          </p:spPr>
          <p:txBody>
            <a:bodyPr wrap="none" rtlCol="0">
              <a:spAutoFit/>
            </a:bodyPr>
            <a:lstStyle/>
            <a:p>
              <a:r>
                <a:rPr lang="en-US" sz="3600" dirty="0" smtClean="0">
                  <a:solidFill>
                    <a:srgbClr val="FF0000"/>
                  </a:solidFill>
                </a:rPr>
                <a:t>Saw Mill Brook</a:t>
              </a:r>
              <a:endParaRPr lang="en-US" sz="3600" dirty="0">
                <a:solidFill>
                  <a:srgbClr val="FF0000"/>
                </a:solidFill>
              </a:endParaRPr>
            </a:p>
          </p:txBody>
        </p:sp>
      </p:grpSp>
      <p:sp>
        <p:nvSpPr>
          <p:cNvPr id="26" name="TextBox 25"/>
          <p:cNvSpPr txBox="1"/>
          <p:nvPr/>
        </p:nvSpPr>
        <p:spPr>
          <a:xfrm>
            <a:off x="226737" y="24280484"/>
            <a:ext cx="15253898" cy="461665"/>
          </a:xfrm>
          <a:prstGeom prst="rect">
            <a:avLst/>
          </a:prstGeom>
          <a:solidFill>
            <a:schemeClr val="bg1">
              <a:alpha val="40000"/>
            </a:schemeClr>
          </a:solidFill>
          <a:ln w="12700">
            <a:solidFill>
              <a:schemeClr val="tx1"/>
            </a:solidFill>
          </a:ln>
        </p:spPr>
        <p:txBody>
          <a:bodyPr wrap="square" rtlCol="0">
            <a:spAutoFit/>
          </a:bodyPr>
          <a:lstStyle/>
          <a:p>
            <a:r>
              <a:rPr lang="en-US" sz="2400" dirty="0" smtClean="0"/>
              <a:t>Figure 1. Locations of the three fluvial wetlands within the </a:t>
            </a:r>
            <a:r>
              <a:rPr lang="en-US" sz="2400" dirty="0" smtClean="0"/>
              <a:t>Parker and Ipswich River </a:t>
            </a:r>
            <a:r>
              <a:rPr lang="en-US" sz="2400" dirty="0" smtClean="0"/>
              <a:t>watersheds in </a:t>
            </a:r>
            <a:r>
              <a:rPr lang="en-US" sz="2400" dirty="0" smtClean="0"/>
              <a:t>Northeastern MA</a:t>
            </a:r>
            <a:endParaRPr lang="en-US" sz="2400" dirty="0"/>
          </a:p>
        </p:txBody>
      </p:sp>
      <p:sp>
        <p:nvSpPr>
          <p:cNvPr id="27" name="TextBox 26"/>
          <p:cNvSpPr txBox="1"/>
          <p:nvPr/>
        </p:nvSpPr>
        <p:spPr>
          <a:xfrm>
            <a:off x="15668489" y="10095790"/>
            <a:ext cx="16281525" cy="646331"/>
          </a:xfrm>
          <a:prstGeom prst="rect">
            <a:avLst/>
          </a:prstGeom>
          <a:solidFill>
            <a:schemeClr val="bg1">
              <a:alpha val="40000"/>
            </a:schemeClr>
          </a:solidFill>
          <a:ln w="12700">
            <a:noFill/>
          </a:ln>
        </p:spPr>
        <p:txBody>
          <a:bodyPr wrap="square" rtlCol="0">
            <a:spAutoFit/>
          </a:bodyPr>
          <a:lstStyle/>
          <a:p>
            <a:pPr algn="ctr"/>
            <a:r>
              <a:rPr lang="en-US" sz="3600" b="1" u="sng" dirty="0" smtClean="0"/>
              <a:t>Results</a:t>
            </a:r>
            <a:endParaRPr lang="en-US" sz="3600" b="1" u="sng" dirty="0"/>
          </a:p>
        </p:txBody>
      </p:sp>
      <p:sp>
        <p:nvSpPr>
          <p:cNvPr id="28" name="TextBox 27"/>
          <p:cNvSpPr txBox="1"/>
          <p:nvPr/>
        </p:nvSpPr>
        <p:spPr>
          <a:xfrm>
            <a:off x="32104318" y="29325127"/>
            <a:ext cx="15253898" cy="1384995"/>
          </a:xfrm>
          <a:prstGeom prst="rect">
            <a:avLst/>
          </a:prstGeom>
          <a:solidFill>
            <a:schemeClr val="bg1">
              <a:alpha val="40000"/>
            </a:schemeClr>
          </a:solidFill>
          <a:ln w="12700">
            <a:noFill/>
          </a:ln>
        </p:spPr>
        <p:txBody>
          <a:bodyPr wrap="square" rtlCol="0">
            <a:spAutoFit/>
          </a:bodyPr>
          <a:lstStyle/>
          <a:p>
            <a:pPr algn="ctr"/>
            <a:r>
              <a:rPr lang="en-US" sz="3600" b="1" u="sng" dirty="0" smtClean="0"/>
              <a:t>Acknowledgements</a:t>
            </a:r>
          </a:p>
          <a:p>
            <a:r>
              <a:rPr lang="en-US" sz="2400" dirty="0" smtClean="0"/>
              <a:t>This work was supported by the National Science Foundation Long-term Ecological Research Program NFS-OCE-1058747 and OCE-1238212 (Plum Island LTER).</a:t>
            </a:r>
          </a:p>
        </p:txBody>
      </p:sp>
      <p:sp>
        <p:nvSpPr>
          <p:cNvPr id="30" name="TextBox 29"/>
          <p:cNvSpPr txBox="1"/>
          <p:nvPr/>
        </p:nvSpPr>
        <p:spPr>
          <a:xfrm>
            <a:off x="32104318" y="23033353"/>
            <a:ext cx="15253898" cy="6063198"/>
          </a:xfrm>
          <a:prstGeom prst="rect">
            <a:avLst/>
          </a:prstGeom>
          <a:solidFill>
            <a:schemeClr val="bg1">
              <a:alpha val="40000"/>
            </a:schemeClr>
          </a:solidFill>
          <a:ln w="12700">
            <a:noFill/>
          </a:ln>
        </p:spPr>
        <p:txBody>
          <a:bodyPr wrap="square" rtlCol="0">
            <a:spAutoFit/>
          </a:bodyPr>
          <a:lstStyle/>
          <a:p>
            <a:pPr algn="ctr"/>
            <a:r>
              <a:rPr lang="en-US" sz="3600" b="1" u="sng" dirty="0" smtClean="0"/>
              <a:t>Conclusions &amp; Future Work</a:t>
            </a:r>
          </a:p>
          <a:p>
            <a:pPr marL="342900" indent="-342900">
              <a:buFont typeface="Arial"/>
              <a:buChar char="•"/>
            </a:pPr>
            <a:r>
              <a:rPr lang="en-US" sz="3200" dirty="0" smtClean="0"/>
              <a:t>Uptake metrics estimated with sensor data are very different from estimates made using grab samples suggesting that there are discrepancies with the sensor method</a:t>
            </a:r>
            <a:endParaRPr lang="en-US" sz="3200" dirty="0" smtClean="0"/>
          </a:p>
          <a:p>
            <a:pPr marL="342900" indent="-342900">
              <a:buFont typeface="Arial"/>
              <a:buChar char="•"/>
            </a:pPr>
            <a:r>
              <a:rPr lang="en-US" sz="3200" dirty="0" smtClean="0"/>
              <a:t>Nitrate uptake in wetlands decreases with decreasing water temperature, suggesting uptake is minimal during winter months</a:t>
            </a:r>
            <a:endParaRPr lang="en-US" sz="3200" dirty="0" smtClean="0"/>
          </a:p>
          <a:p>
            <a:pPr marL="342900" indent="-342900">
              <a:buFont typeface="Arial"/>
              <a:buChar char="•"/>
            </a:pPr>
            <a:r>
              <a:rPr lang="en-US" sz="3200" dirty="0" smtClean="0"/>
              <a:t>Uptake velocity in wetlands is greater than uptake velocity for channelized reaches in the same region and within the range of uptake velocities measured in STS zones</a:t>
            </a:r>
          </a:p>
          <a:p>
            <a:pPr marL="342900" indent="-342900">
              <a:buFont typeface="Arial"/>
              <a:buChar char="•"/>
            </a:pPr>
            <a:r>
              <a:rPr lang="en-US" sz="3200" dirty="0" smtClean="0"/>
              <a:t>The use of sensors for </a:t>
            </a:r>
            <a:r>
              <a:rPr lang="en-US" sz="3200" dirty="0" smtClean="0"/>
              <a:t>quantifying N removal </a:t>
            </a:r>
            <a:r>
              <a:rPr lang="en-US" sz="3200" dirty="0" smtClean="0"/>
              <a:t>in long residence time systems should </a:t>
            </a:r>
            <a:r>
              <a:rPr lang="en-US" sz="3200" dirty="0" smtClean="0"/>
              <a:t>be applied to more fluvial wetlands and channelized </a:t>
            </a:r>
            <a:r>
              <a:rPr lang="en-US" sz="3200" dirty="0" smtClean="0"/>
              <a:t>reaches to reconcile the differences between metrics calculated using grab samples and sensor data</a:t>
            </a:r>
            <a:endParaRPr lang="en-US" sz="3200" dirty="0" smtClean="0"/>
          </a:p>
          <a:p>
            <a:pPr marL="342900" indent="-342900">
              <a:buFont typeface="Arial"/>
              <a:buChar char="•"/>
            </a:pPr>
            <a:r>
              <a:rPr lang="en-US" sz="3200" dirty="0" smtClean="0"/>
              <a:t>Understand causes of variability in N removal among wetlands due to </a:t>
            </a:r>
            <a:r>
              <a:rPr lang="en-US" sz="3200" dirty="0" smtClean="0"/>
              <a:t>hydrological characteristics, transient storage parameters, geomorphology and metabolism</a:t>
            </a:r>
          </a:p>
        </p:txBody>
      </p:sp>
      <p:sp>
        <p:nvSpPr>
          <p:cNvPr id="31" name="TextBox 30"/>
          <p:cNvSpPr txBox="1"/>
          <p:nvPr/>
        </p:nvSpPr>
        <p:spPr>
          <a:xfrm>
            <a:off x="32104320" y="21243693"/>
            <a:ext cx="15253899" cy="1569660"/>
          </a:xfrm>
          <a:prstGeom prst="rect">
            <a:avLst/>
          </a:prstGeom>
          <a:solidFill>
            <a:schemeClr val="bg1">
              <a:alpha val="40000"/>
            </a:schemeClr>
          </a:solidFill>
          <a:ln w="12700">
            <a:solidFill>
              <a:schemeClr val="tx1"/>
            </a:solidFill>
          </a:ln>
        </p:spPr>
        <p:txBody>
          <a:bodyPr wrap="square" rtlCol="0">
            <a:spAutoFit/>
          </a:bodyPr>
          <a:lstStyle/>
          <a:p>
            <a:r>
              <a:rPr lang="en-US" sz="2400" dirty="0" smtClean="0"/>
              <a:t>Figure 5. Comparison of N uptake velocities (m/</a:t>
            </a:r>
            <a:r>
              <a:rPr lang="en-US" sz="2400" dirty="0" err="1" smtClean="0"/>
              <a:t>yr</a:t>
            </a:r>
            <a:r>
              <a:rPr lang="en-US" sz="2400" dirty="0" smtClean="0"/>
              <a:t>) plotted against total NO</a:t>
            </a:r>
            <a:r>
              <a:rPr lang="en-US" sz="2400" baseline="-25000" dirty="0" smtClean="0"/>
              <a:t>3</a:t>
            </a:r>
            <a:r>
              <a:rPr lang="en-US" sz="2400" baseline="30000" dirty="0" smtClean="0"/>
              <a:t>-</a:t>
            </a:r>
            <a:r>
              <a:rPr lang="en-US" sz="2400" dirty="0" smtClean="0"/>
              <a:t> concentrations found for </a:t>
            </a:r>
            <a:r>
              <a:rPr lang="en-US" sz="2400" dirty="0" smtClean="0"/>
              <a:t>Boxford</a:t>
            </a:r>
            <a:r>
              <a:rPr lang="en-US" sz="2400" dirty="0"/>
              <a:t> </a:t>
            </a:r>
            <a:r>
              <a:rPr lang="en-US" sz="2400" dirty="0" smtClean="0"/>
              <a:t>and</a:t>
            </a:r>
            <a:r>
              <a:rPr lang="en-US" sz="2400" dirty="0" smtClean="0"/>
              <a:t> CCBP (</a:t>
            </a:r>
            <a:r>
              <a:rPr lang="en-US" sz="2400" dirty="0" smtClean="0"/>
              <a:t>red and </a:t>
            </a:r>
            <a:r>
              <a:rPr lang="en-US" sz="2400" dirty="0" smtClean="0"/>
              <a:t>green </a:t>
            </a:r>
            <a:r>
              <a:rPr lang="en-US" sz="2400" dirty="0" smtClean="0"/>
              <a:t>lines, respectively), the nine headwater streams in the PIE LTER region included in the LINX II study (black lines where the solid black line is total uptake velocity and the dashed line is denitrification uptake velocity) and 6 STS zones from </a:t>
            </a:r>
            <a:r>
              <a:rPr lang="en-US" sz="2400" dirty="0" err="1" smtClean="0"/>
              <a:t>Wollheim</a:t>
            </a:r>
            <a:r>
              <a:rPr lang="en-US" sz="2400" dirty="0" smtClean="0"/>
              <a:t> et al. (2014</a:t>
            </a:r>
            <a:r>
              <a:rPr lang="en-US" sz="2400" dirty="0" smtClean="0"/>
              <a:t>) (blue lines).</a:t>
            </a:r>
            <a:endParaRPr lang="en-US" sz="2400" dirty="0"/>
          </a:p>
        </p:txBody>
      </p:sp>
      <p:sp>
        <p:nvSpPr>
          <p:cNvPr id="32" name="TextBox 31"/>
          <p:cNvSpPr txBox="1"/>
          <p:nvPr/>
        </p:nvSpPr>
        <p:spPr>
          <a:xfrm>
            <a:off x="32104318" y="30667812"/>
            <a:ext cx="15253898" cy="1648144"/>
          </a:xfrm>
          <a:prstGeom prst="rect">
            <a:avLst/>
          </a:prstGeom>
          <a:solidFill>
            <a:schemeClr val="bg1">
              <a:alpha val="40000"/>
            </a:schemeClr>
          </a:solidFill>
          <a:ln w="12700">
            <a:noFill/>
          </a:ln>
        </p:spPr>
        <p:txBody>
          <a:bodyPr wrap="square" rtlCol="0">
            <a:spAutoFit/>
          </a:bodyPr>
          <a:lstStyle/>
          <a:p>
            <a:pPr algn="ctr"/>
            <a:r>
              <a:rPr lang="en-US" sz="3600" b="1" u="sng" dirty="0" smtClean="0"/>
              <a:t>Works Cited</a:t>
            </a:r>
          </a:p>
          <a:p>
            <a:pPr>
              <a:lnSpc>
                <a:spcPct val="90000"/>
              </a:lnSpc>
            </a:pPr>
            <a:r>
              <a:rPr lang="en-US" sz="1800" b="1" dirty="0" smtClean="0"/>
              <a:t>[1] </a:t>
            </a:r>
            <a:r>
              <a:rPr lang="en-US" sz="1800" dirty="0" err="1"/>
              <a:t>Covino</a:t>
            </a:r>
            <a:r>
              <a:rPr lang="en-US" sz="1800" dirty="0"/>
              <a:t>, T.P., et al. 2010. Tracer additions for spiraling curve characterization (TASCC): Quantifying stream nutrient uptake kinetics from ambient to saturation. </a:t>
            </a:r>
            <a:r>
              <a:rPr lang="en-US" sz="1800" i="1" dirty="0"/>
              <a:t>Limnology and Oceanography: Methods</a:t>
            </a:r>
            <a:r>
              <a:rPr lang="en-US" sz="1800" dirty="0"/>
              <a:t> 8: 484-498.</a:t>
            </a:r>
            <a:r>
              <a:rPr lang="en-US" sz="1800" b="1" dirty="0" smtClean="0"/>
              <a:t>[</a:t>
            </a:r>
            <a:r>
              <a:rPr lang="en-US" sz="1800" b="1" dirty="0" smtClean="0"/>
              <a:t>2</a:t>
            </a:r>
            <a:r>
              <a:rPr lang="en-US" sz="1800" b="1" dirty="0" smtClean="0"/>
              <a:t>] </a:t>
            </a:r>
            <a:r>
              <a:rPr lang="en-US" sz="1800" dirty="0" smtClean="0"/>
              <a:t>Mulholland</a:t>
            </a:r>
            <a:r>
              <a:rPr lang="en-US" sz="1800" dirty="0"/>
              <a:t>, P.J.</a:t>
            </a:r>
            <a:r>
              <a:rPr lang="en-US" sz="1800" dirty="0" smtClean="0"/>
              <a:t>, et al. </a:t>
            </a:r>
            <a:r>
              <a:rPr lang="en-US" sz="1800" dirty="0"/>
              <a:t>2008. Stream denitrification across biomes and its response to anthropogenic nitrate loading. </a:t>
            </a:r>
            <a:r>
              <a:rPr lang="en-US" sz="1800" i="1" dirty="0"/>
              <a:t>Nature</a:t>
            </a:r>
            <a:r>
              <a:rPr lang="en-US" sz="1800" dirty="0"/>
              <a:t> 452: 202-207</a:t>
            </a:r>
            <a:r>
              <a:rPr lang="en-US" sz="1800" dirty="0" smtClean="0"/>
              <a:t>. </a:t>
            </a:r>
            <a:r>
              <a:rPr lang="en-US" sz="1800" b="1" dirty="0" smtClean="0"/>
              <a:t>[3]</a:t>
            </a:r>
            <a:r>
              <a:rPr lang="en-US" sz="1800" dirty="0" smtClean="0"/>
              <a:t> </a:t>
            </a:r>
            <a:r>
              <a:rPr lang="en-US" sz="1800" dirty="0" err="1"/>
              <a:t>Wollheim</a:t>
            </a:r>
            <a:r>
              <a:rPr lang="en-US" sz="1800" dirty="0"/>
              <a:t>, W.M.</a:t>
            </a:r>
            <a:r>
              <a:rPr lang="en-US" sz="1800" dirty="0" smtClean="0"/>
              <a:t>, et al. </a:t>
            </a:r>
            <a:r>
              <a:rPr lang="en-US" sz="1800" dirty="0"/>
              <a:t>2014. Nitrate uptake dynamics of surface transient storage </a:t>
            </a:r>
            <a:r>
              <a:rPr lang="en-US" sz="1800" dirty="0" smtClean="0"/>
              <a:t>in stream </a:t>
            </a:r>
            <a:r>
              <a:rPr lang="en-US" sz="1800" dirty="0"/>
              <a:t>channels and fluvial wetlands. </a:t>
            </a:r>
            <a:r>
              <a:rPr lang="en-US" sz="1800" i="1" dirty="0"/>
              <a:t>Biogeochemistry</a:t>
            </a:r>
            <a:r>
              <a:rPr lang="en-US" sz="1800" dirty="0"/>
              <a:t> 120: 239-257</a:t>
            </a:r>
            <a:r>
              <a:rPr lang="en-US" sz="1800" dirty="0" smtClean="0"/>
              <a:t>. </a:t>
            </a:r>
            <a:endParaRPr lang="en-US" sz="1800" dirty="0"/>
          </a:p>
        </p:txBody>
      </p:sp>
      <p:sp>
        <p:nvSpPr>
          <p:cNvPr id="60" name="TextBox 59"/>
          <p:cNvSpPr txBox="1"/>
          <p:nvPr/>
        </p:nvSpPr>
        <p:spPr>
          <a:xfrm>
            <a:off x="32104318" y="13858793"/>
            <a:ext cx="15253898" cy="553998"/>
          </a:xfrm>
          <a:prstGeom prst="rect">
            <a:avLst/>
          </a:prstGeom>
          <a:solidFill>
            <a:schemeClr val="bg1"/>
          </a:solidFill>
          <a:ln w="12700">
            <a:solidFill>
              <a:schemeClr val="tx1"/>
            </a:solidFill>
          </a:ln>
        </p:spPr>
        <p:txBody>
          <a:bodyPr wrap="square" rtlCol="0">
            <a:spAutoFit/>
          </a:bodyPr>
          <a:lstStyle/>
          <a:p>
            <a:pPr algn="ctr"/>
            <a:r>
              <a:rPr lang="en-US" sz="3000" b="1" dirty="0" smtClean="0"/>
              <a:t>Uptake velocity efficiency loss for </a:t>
            </a:r>
            <a:r>
              <a:rPr lang="en-US" sz="3000" b="1" dirty="0" smtClean="0"/>
              <a:t>CCBP, Box, </a:t>
            </a:r>
            <a:r>
              <a:rPr lang="en-US" sz="3000" b="1" dirty="0" smtClean="0"/>
              <a:t>LINX II &amp; STS zones in the PIE LTER region</a:t>
            </a:r>
            <a:endParaRPr lang="en-US" sz="3000" b="1" dirty="0"/>
          </a:p>
        </p:txBody>
      </p:sp>
      <p:sp>
        <p:nvSpPr>
          <p:cNvPr id="67" name="TextBox 66"/>
          <p:cNvSpPr txBox="1"/>
          <p:nvPr/>
        </p:nvSpPr>
        <p:spPr>
          <a:xfrm>
            <a:off x="36514618" y="1622282"/>
            <a:ext cx="4648027" cy="1323439"/>
          </a:xfrm>
          <a:prstGeom prst="rect">
            <a:avLst/>
          </a:prstGeom>
          <a:noFill/>
        </p:spPr>
        <p:txBody>
          <a:bodyPr wrap="none" rtlCol="0">
            <a:spAutoFit/>
          </a:bodyPr>
          <a:lstStyle/>
          <a:p>
            <a:r>
              <a:rPr lang="en-US" sz="8000" dirty="0" smtClean="0"/>
              <a:t>B11F-0493</a:t>
            </a:r>
            <a:endParaRPr lang="en-US" sz="8000" dirty="0"/>
          </a:p>
        </p:txBody>
      </p:sp>
      <p:sp>
        <p:nvSpPr>
          <p:cNvPr id="34" name="TextBox 33"/>
          <p:cNvSpPr txBox="1"/>
          <p:nvPr/>
        </p:nvSpPr>
        <p:spPr>
          <a:xfrm>
            <a:off x="15668489" y="17061690"/>
            <a:ext cx="16281525" cy="461665"/>
          </a:xfrm>
          <a:prstGeom prst="rect">
            <a:avLst/>
          </a:prstGeom>
          <a:noFill/>
          <a:ln w="12700">
            <a:solidFill>
              <a:schemeClr val="tx1"/>
            </a:solidFill>
          </a:ln>
        </p:spPr>
        <p:txBody>
          <a:bodyPr wrap="square" rtlCol="0">
            <a:spAutoFit/>
          </a:bodyPr>
          <a:lstStyle/>
          <a:p>
            <a:r>
              <a:rPr lang="en-US" sz="2400" dirty="0" smtClean="0"/>
              <a:t>Figure 2. Results from TASCC addition at CCBP on 07-02-2014 showing BTC data collected with the sensor and grab samples</a:t>
            </a:r>
            <a:endParaRPr lang="en-US" sz="2400" dirty="0"/>
          </a:p>
        </p:txBody>
      </p:sp>
      <p:sp>
        <p:nvSpPr>
          <p:cNvPr id="36" name="TextBox 35"/>
          <p:cNvSpPr txBox="1"/>
          <p:nvPr/>
        </p:nvSpPr>
        <p:spPr>
          <a:xfrm>
            <a:off x="15672816" y="32030934"/>
            <a:ext cx="16285464" cy="461665"/>
          </a:xfrm>
          <a:prstGeom prst="rect">
            <a:avLst/>
          </a:prstGeom>
          <a:noFill/>
          <a:ln w="12700">
            <a:solidFill>
              <a:schemeClr val="tx1"/>
            </a:solidFill>
          </a:ln>
        </p:spPr>
        <p:txBody>
          <a:bodyPr wrap="square" rtlCol="0">
            <a:spAutoFit/>
          </a:bodyPr>
          <a:lstStyle/>
          <a:p>
            <a:r>
              <a:rPr lang="en-US" sz="2400" dirty="0" smtClean="0"/>
              <a:t>Figure 4. Ambient wetland uptake velocities (</a:t>
            </a:r>
            <a:r>
              <a:rPr lang="en-US" sz="2400" dirty="0" err="1" smtClean="0"/>
              <a:t>Vf</a:t>
            </a:r>
            <a:r>
              <a:rPr lang="en-US" sz="2400" dirty="0" smtClean="0"/>
              <a:t>, m/</a:t>
            </a:r>
            <a:r>
              <a:rPr lang="en-US" sz="2400" dirty="0" err="1" smtClean="0"/>
              <a:t>yr</a:t>
            </a:r>
            <a:r>
              <a:rPr lang="en-US" sz="2400" dirty="0" smtClean="0"/>
              <a:t>) plotted against water temperatures during TASCC additions.</a:t>
            </a:r>
            <a:endParaRPr lang="en-US" sz="2400" dirty="0"/>
          </a:p>
        </p:txBody>
      </p:sp>
      <p:pic>
        <p:nvPicPr>
          <p:cNvPr id="40" name="Picture 39" descr="Box_2_BTC.png"/>
          <p:cNvPicPr>
            <a:picLocks/>
          </p:cNvPicPr>
          <p:nvPr/>
        </p:nvPicPr>
        <p:blipFill>
          <a:blip r:embed="rId9">
            <a:extLst>
              <a:ext uri="{28A0092B-C50C-407E-A947-70E740481C1C}">
                <a14:useLocalDpi xmlns:a14="http://schemas.microsoft.com/office/drawing/2010/main" val="0"/>
              </a:ext>
            </a:extLst>
          </a:blip>
          <a:stretch>
            <a:fillRect/>
          </a:stretch>
        </p:blipFill>
        <p:spPr>
          <a:xfrm>
            <a:off x="15672816" y="18309512"/>
            <a:ext cx="16285464" cy="5715000"/>
          </a:xfrm>
          <a:prstGeom prst="rect">
            <a:avLst/>
          </a:prstGeom>
          <a:ln w="12700">
            <a:solidFill>
              <a:schemeClr val="tx1"/>
            </a:solidFill>
          </a:ln>
        </p:spPr>
      </p:pic>
      <p:sp>
        <p:nvSpPr>
          <p:cNvPr id="41" name="TextBox 40"/>
          <p:cNvSpPr txBox="1"/>
          <p:nvPr/>
        </p:nvSpPr>
        <p:spPr>
          <a:xfrm>
            <a:off x="17848231" y="27059161"/>
            <a:ext cx="3368743" cy="461665"/>
          </a:xfrm>
          <a:prstGeom prst="rect">
            <a:avLst/>
          </a:prstGeom>
          <a:noFill/>
        </p:spPr>
        <p:txBody>
          <a:bodyPr wrap="none" rtlCol="0">
            <a:spAutoFit/>
          </a:bodyPr>
          <a:lstStyle/>
          <a:p>
            <a:r>
              <a:rPr lang="en-US" sz="2400" i="1" dirty="0" smtClean="0"/>
              <a:t>Y=2.456x+5.927, R</a:t>
            </a:r>
            <a:r>
              <a:rPr lang="en-US" sz="2400" i="1" baseline="30000" dirty="0" smtClean="0"/>
              <a:t>2</a:t>
            </a:r>
            <a:r>
              <a:rPr lang="en-US" sz="2400" i="1" dirty="0" smtClean="0"/>
              <a:t>=0.50</a:t>
            </a:r>
            <a:endParaRPr lang="en-US" sz="2400" i="1" dirty="0"/>
          </a:p>
        </p:txBody>
      </p:sp>
      <p:sp>
        <p:nvSpPr>
          <p:cNvPr id="42" name="TextBox 41"/>
          <p:cNvSpPr txBox="1"/>
          <p:nvPr/>
        </p:nvSpPr>
        <p:spPr>
          <a:xfrm>
            <a:off x="15672816" y="10776447"/>
            <a:ext cx="16285464" cy="553998"/>
          </a:xfrm>
          <a:prstGeom prst="rect">
            <a:avLst/>
          </a:prstGeom>
          <a:noFill/>
          <a:ln w="12700">
            <a:solidFill>
              <a:schemeClr val="tx1"/>
            </a:solidFill>
          </a:ln>
        </p:spPr>
        <p:txBody>
          <a:bodyPr wrap="square" rtlCol="0">
            <a:spAutoFit/>
          </a:bodyPr>
          <a:lstStyle/>
          <a:p>
            <a:pPr algn="ctr"/>
            <a:r>
              <a:rPr lang="en-US" sz="3000" b="1" dirty="0" smtClean="0"/>
              <a:t>Sensor and grab sample breakthrough curve at CCBP</a:t>
            </a:r>
            <a:endParaRPr lang="en-US" sz="3000" b="1" dirty="0"/>
          </a:p>
        </p:txBody>
      </p:sp>
      <p:sp>
        <p:nvSpPr>
          <p:cNvPr id="49" name="TextBox 48"/>
          <p:cNvSpPr txBox="1"/>
          <p:nvPr/>
        </p:nvSpPr>
        <p:spPr>
          <a:xfrm>
            <a:off x="15672816" y="17752955"/>
            <a:ext cx="16285464" cy="553998"/>
          </a:xfrm>
          <a:prstGeom prst="rect">
            <a:avLst/>
          </a:prstGeom>
          <a:noFill/>
          <a:ln w="12700">
            <a:solidFill>
              <a:schemeClr val="tx1"/>
            </a:solidFill>
          </a:ln>
        </p:spPr>
        <p:txBody>
          <a:bodyPr wrap="square" rtlCol="0">
            <a:spAutoFit/>
          </a:bodyPr>
          <a:lstStyle/>
          <a:p>
            <a:pPr algn="ctr"/>
            <a:r>
              <a:rPr lang="en-US" sz="3000" b="1" dirty="0" smtClean="0"/>
              <a:t>Sensor and grab sample breakthrough curve at Boxford</a:t>
            </a:r>
            <a:endParaRPr lang="en-US" sz="3000" b="1" dirty="0"/>
          </a:p>
        </p:txBody>
      </p:sp>
      <p:sp>
        <p:nvSpPr>
          <p:cNvPr id="51" name="TextBox 50"/>
          <p:cNvSpPr txBox="1"/>
          <p:nvPr/>
        </p:nvSpPr>
        <p:spPr>
          <a:xfrm>
            <a:off x="15672816" y="24024512"/>
            <a:ext cx="16285464" cy="461665"/>
          </a:xfrm>
          <a:prstGeom prst="rect">
            <a:avLst/>
          </a:prstGeom>
          <a:noFill/>
          <a:ln w="12700">
            <a:solidFill>
              <a:schemeClr val="tx1"/>
            </a:solidFill>
          </a:ln>
        </p:spPr>
        <p:txBody>
          <a:bodyPr wrap="square" rtlCol="0">
            <a:spAutoFit/>
          </a:bodyPr>
          <a:lstStyle/>
          <a:p>
            <a:r>
              <a:rPr lang="en-US" sz="2400" dirty="0" smtClean="0"/>
              <a:t>Figure 3. Results from TASCC addition at Boxford on 11-11-2014 showing BTC data collected with the sensor and grab samples</a:t>
            </a:r>
            <a:endParaRPr lang="en-US" sz="2400" dirty="0"/>
          </a:p>
        </p:txBody>
      </p:sp>
      <p:sp>
        <p:nvSpPr>
          <p:cNvPr id="52" name="TextBox 51"/>
          <p:cNvSpPr txBox="1"/>
          <p:nvPr/>
        </p:nvSpPr>
        <p:spPr>
          <a:xfrm>
            <a:off x="15672816" y="24701240"/>
            <a:ext cx="16285464" cy="553998"/>
          </a:xfrm>
          <a:prstGeom prst="rect">
            <a:avLst/>
          </a:prstGeom>
          <a:noFill/>
          <a:ln w="12700">
            <a:solidFill>
              <a:schemeClr val="tx1"/>
            </a:solidFill>
          </a:ln>
        </p:spPr>
        <p:txBody>
          <a:bodyPr wrap="square" rtlCol="0">
            <a:spAutoFit/>
          </a:bodyPr>
          <a:lstStyle/>
          <a:p>
            <a:pPr algn="ctr"/>
            <a:r>
              <a:rPr lang="en-US" sz="3000" b="1" dirty="0" smtClean="0"/>
              <a:t>Relationship between uptake velocity and water temperature</a:t>
            </a:r>
            <a:endParaRPr lang="en-US" sz="3000" b="1" dirty="0"/>
          </a:p>
        </p:txBody>
      </p:sp>
      <p:sp>
        <p:nvSpPr>
          <p:cNvPr id="53" name="TextBox 52"/>
          <p:cNvSpPr txBox="1"/>
          <p:nvPr/>
        </p:nvSpPr>
        <p:spPr>
          <a:xfrm>
            <a:off x="32104318" y="9774302"/>
            <a:ext cx="15253902" cy="830997"/>
          </a:xfrm>
          <a:prstGeom prst="rect">
            <a:avLst/>
          </a:prstGeom>
          <a:noFill/>
          <a:ln w="12700">
            <a:solidFill>
              <a:schemeClr val="tx1"/>
            </a:solidFill>
          </a:ln>
        </p:spPr>
        <p:txBody>
          <a:bodyPr wrap="square" rtlCol="0">
            <a:spAutoFit/>
          </a:bodyPr>
          <a:lstStyle/>
          <a:p>
            <a:r>
              <a:rPr lang="en-US" sz="2400" dirty="0" smtClean="0"/>
              <a:t>Table 1. Ambient uptake velocities (</a:t>
            </a:r>
            <a:r>
              <a:rPr lang="en-US" sz="2400" dirty="0" err="1" smtClean="0"/>
              <a:t>Vf</a:t>
            </a:r>
            <a:r>
              <a:rPr lang="en-US" sz="2400" dirty="0" smtClean="0"/>
              <a:t>, m/</a:t>
            </a:r>
            <a:r>
              <a:rPr lang="en-US" sz="2400" dirty="0" err="1" smtClean="0"/>
              <a:t>yr</a:t>
            </a:r>
            <a:r>
              <a:rPr lang="en-US" sz="2400" dirty="0" smtClean="0"/>
              <a:t>) for TASCC experiments performed at all three wetland sites during both warm and cold seasons</a:t>
            </a:r>
            <a:endParaRPr lang="en-US" sz="2400" dirty="0"/>
          </a:p>
        </p:txBody>
      </p:sp>
      <p:sp>
        <p:nvSpPr>
          <p:cNvPr id="54" name="Rectangle 53"/>
          <p:cNvSpPr/>
          <p:nvPr/>
        </p:nvSpPr>
        <p:spPr>
          <a:xfrm>
            <a:off x="32104320" y="10605299"/>
            <a:ext cx="15253896" cy="2937612"/>
          </a:xfrm>
          <a:prstGeom prst="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0" name="Picture 69" descr="EL_plot.png"/>
          <p:cNvPicPr>
            <a:picLocks/>
          </p:cNvPicPr>
          <p:nvPr/>
        </p:nvPicPr>
        <p:blipFill>
          <a:blip r:embed="rId10">
            <a:extLst>
              <a:ext uri="{28A0092B-C50C-407E-A947-70E740481C1C}">
                <a14:useLocalDpi xmlns:a14="http://schemas.microsoft.com/office/drawing/2010/main" val="0"/>
              </a:ext>
            </a:extLst>
          </a:blip>
          <a:stretch>
            <a:fillRect/>
          </a:stretch>
        </p:blipFill>
        <p:spPr>
          <a:xfrm>
            <a:off x="32104318" y="14412791"/>
            <a:ext cx="15252192" cy="6830902"/>
          </a:xfrm>
          <a:prstGeom prst="rect">
            <a:avLst/>
          </a:prstGeom>
          <a:ln w="12700">
            <a:solidFill>
              <a:schemeClr val="tx1"/>
            </a:solidFill>
          </a:ln>
        </p:spPr>
      </p:pic>
      <p:sp>
        <p:nvSpPr>
          <p:cNvPr id="73" name="Rectangle 72"/>
          <p:cNvSpPr/>
          <p:nvPr/>
        </p:nvSpPr>
        <p:spPr>
          <a:xfrm>
            <a:off x="32570280" y="16878475"/>
            <a:ext cx="91440" cy="21279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63345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6063</TotalTime>
  <Words>1405</Words>
  <Application>Microsoft Macintosh PowerPoint</Application>
  <PresentationFormat>Custom</PresentationFormat>
  <Paragraphs>84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Whitney</dc:creator>
  <cp:lastModifiedBy>Christopher Whitney</cp:lastModifiedBy>
  <cp:revision>55</cp:revision>
  <cp:lastPrinted>2015-12-11T19:46:04Z</cp:lastPrinted>
  <dcterms:created xsi:type="dcterms:W3CDTF">2015-12-07T14:32:34Z</dcterms:created>
  <dcterms:modified xsi:type="dcterms:W3CDTF">2015-12-11T21:59:24Z</dcterms:modified>
</cp:coreProperties>
</file>