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
  </p:notesMasterIdLst>
  <p:sldIdLst>
    <p:sldId id="256" r:id="rId2"/>
  </p:sldIdLst>
  <p:sldSz cx="43891200" cy="32918400"/>
  <p:notesSz cx="6858000" cy="9144000"/>
  <p:defaultTextStyle>
    <a:defPPr>
      <a:defRPr lang="en-US"/>
    </a:defPPr>
    <a:lvl1pPr algn="l" rtl="0" fontAlgn="base">
      <a:spcBef>
        <a:spcPct val="0"/>
      </a:spcBef>
      <a:spcAft>
        <a:spcPct val="0"/>
      </a:spcAft>
      <a:defRPr sz="8600" kern="1200">
        <a:solidFill>
          <a:schemeClr val="tx1"/>
        </a:solidFill>
        <a:latin typeface="Arial" charset="0"/>
        <a:ea typeface="+mn-ea"/>
        <a:cs typeface="+mn-cs"/>
      </a:defRPr>
    </a:lvl1pPr>
    <a:lvl2pPr marL="455613" indent="1588" algn="l" rtl="0" fontAlgn="base">
      <a:spcBef>
        <a:spcPct val="0"/>
      </a:spcBef>
      <a:spcAft>
        <a:spcPct val="0"/>
      </a:spcAft>
      <a:defRPr sz="8600" kern="1200">
        <a:solidFill>
          <a:schemeClr val="tx1"/>
        </a:solidFill>
        <a:latin typeface="Arial" charset="0"/>
        <a:ea typeface="+mn-ea"/>
        <a:cs typeface="+mn-cs"/>
      </a:defRPr>
    </a:lvl2pPr>
    <a:lvl3pPr marL="912813" indent="1588" algn="l" rtl="0" fontAlgn="base">
      <a:spcBef>
        <a:spcPct val="0"/>
      </a:spcBef>
      <a:spcAft>
        <a:spcPct val="0"/>
      </a:spcAft>
      <a:defRPr sz="8600" kern="1200">
        <a:solidFill>
          <a:schemeClr val="tx1"/>
        </a:solidFill>
        <a:latin typeface="Arial" charset="0"/>
        <a:ea typeface="+mn-ea"/>
        <a:cs typeface="+mn-cs"/>
      </a:defRPr>
    </a:lvl3pPr>
    <a:lvl4pPr marL="1370013" indent="1588" algn="l" rtl="0" fontAlgn="base">
      <a:spcBef>
        <a:spcPct val="0"/>
      </a:spcBef>
      <a:spcAft>
        <a:spcPct val="0"/>
      </a:spcAft>
      <a:defRPr sz="8600" kern="1200">
        <a:solidFill>
          <a:schemeClr val="tx1"/>
        </a:solidFill>
        <a:latin typeface="Arial" charset="0"/>
        <a:ea typeface="+mn-ea"/>
        <a:cs typeface="+mn-cs"/>
      </a:defRPr>
    </a:lvl4pPr>
    <a:lvl5pPr marL="1827213" indent="1588" algn="l"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3" d="100"/>
          <a:sy n="33" d="100"/>
        </p:scale>
        <p:origin x="1224" y="3702"/>
      </p:cViewPr>
      <p:guideLst>
        <p:guide orient="horz" pos="10368"/>
        <p:guide pos="13824"/>
      </p:guideLst>
    </p:cSldViewPr>
  </p:slideViewPr>
  <p:notesTextViewPr>
    <p:cViewPr>
      <p:scale>
        <a:sx n="100" d="100"/>
        <a:sy n="100" d="100"/>
      </p:scale>
      <p:origin x="0" y="0"/>
    </p:cViewPr>
  </p:notesTextViewPr>
  <p:sorterViewPr>
    <p:cViewPr>
      <p:scale>
        <a:sx n="66" d="100"/>
        <a:sy n="66" d="100"/>
      </p:scale>
      <p:origin x="0" y="360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9B922F59-035D-4D09-95D9-B6D96ABC3293}" type="datetimeFigureOut">
              <a:rPr lang="en-US"/>
              <a:pPr>
                <a:defRPr/>
              </a:pPr>
              <a:t>12/8/2015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180B176-B5F7-4667-ABC7-77B6092080D3}" type="slidenum">
              <a:rPr lang="en-US"/>
              <a:pPr>
                <a:defRPr/>
              </a:pPr>
              <a:t>‹#›</a:t>
            </a:fld>
            <a:endParaRPr lang="en-US" dirty="0"/>
          </a:p>
        </p:txBody>
      </p:sp>
    </p:spTree>
    <p:extLst>
      <p:ext uri="{BB962C8B-B14F-4D97-AF65-F5344CB8AC3E}">
        <p14:creationId xmlns:p14="http://schemas.microsoft.com/office/powerpoint/2010/main" val="31833786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p:cNvSpPr>
          <p:nvPr>
            <p:ph type="sldImg"/>
          </p:nvPr>
        </p:nvSpPr>
        <p:spPr bwMode="auto">
          <a:xfrm>
            <a:off x="1143000" y="685800"/>
            <a:ext cx="4572000" cy="3429000"/>
          </a:xfrm>
          <a:noFill/>
          <a:ln>
            <a:solidFill>
              <a:srgbClr val="000000"/>
            </a:solidFill>
            <a:miter lim="800000"/>
            <a:headEnd/>
            <a:tailEnd/>
          </a:ln>
        </p:spPr>
      </p:sp>
      <p:sp>
        <p:nvSpPr>
          <p:cNvPr id="163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63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283DBD2-071A-46B4-ADCF-C860685555E7}" type="slidenum">
              <a:rPr lang="en-US" smtClean="0"/>
              <a:pPr/>
              <a:t>1</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8"/>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566AE0-7DD4-4C6C-9288-1E05BF2E7FF2}"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42D7BB0-A927-4712-B760-AA04A2FD6410}"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30"/>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FB98B1-5912-4669-A269-6F4A169B468D}"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414767" y="32773623"/>
            <a:ext cx="1023366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14482887" y="32773623"/>
            <a:ext cx="1023366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D71E34D-BCB7-4A0B-A34C-9EFE922AEBC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6"/>
            <a:ext cx="19392903" cy="307085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3"/>
            <a:ext cx="19392903"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7368546"/>
            <a:ext cx="19400520" cy="307085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7" y="10439403"/>
            <a:ext cx="19400520"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572FDD3-6FAA-4A60-AA7B-FF52CC1D8763}"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BF31B7F-21BD-4F9D-A872-ED4A3E624DE1}"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637823-80AD-4B06-B1D5-CFE7A181734D}"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2" y="1310640"/>
            <a:ext cx="14439903"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8"/>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2" y="6888488"/>
            <a:ext cx="14439903"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2294B1C-0A76-405B-835A-CAF22FCA76D5}"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rtlCol="0">
            <a:normAutofit/>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pPr lvl="0"/>
            <a:endParaRPr lang="en-US" noProof="0" dirty="0" smtClean="0"/>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53A2846-8309-4BA9-92D3-5FEF12A4A69D}"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9B6812-31FD-458D-8B8D-801C6406981B}"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65468303" y="5623568"/>
            <a:ext cx="51351177" cy="11983974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414760" y="5623568"/>
            <a:ext cx="153322023" cy="11983974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32EC62C-2E29-411F-A2D2-4F243EE6773B}"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2195146" y="1317625"/>
            <a:ext cx="39500908" cy="5486400"/>
          </a:xfrm>
          <a:prstGeom prst="rect">
            <a:avLst/>
          </a:prstGeom>
          <a:noFill/>
          <a:ln w="9525">
            <a:noFill/>
            <a:miter lim="800000"/>
            <a:headEnd/>
            <a:tailEnd/>
          </a:ln>
        </p:spPr>
        <p:txBody>
          <a:bodyPr vert="horz" wrap="square" lIns="438840" tIns="219422" rIns="438840" bIns="219422" numCol="1" anchor="ctr" anchorCtr="0" compatLnSpc="1">
            <a:prstTxWarp prst="textNoShape">
              <a:avLst/>
            </a:prstTxWarp>
          </a:bodyPr>
          <a:lstStyle/>
          <a:p>
            <a:pPr lvl="0"/>
            <a:r>
              <a:rPr lang="en-US" smtClean="0"/>
              <a:t>Click to edit Master title style</a:t>
            </a:r>
          </a:p>
        </p:txBody>
      </p:sp>
      <p:sp>
        <p:nvSpPr>
          <p:cNvPr id="15363" name="Text Placeholder 2"/>
          <p:cNvSpPr>
            <a:spLocks noGrp="1"/>
          </p:cNvSpPr>
          <p:nvPr>
            <p:ph type="body" idx="1"/>
          </p:nvPr>
        </p:nvSpPr>
        <p:spPr bwMode="auto">
          <a:xfrm>
            <a:off x="2195146" y="7681914"/>
            <a:ext cx="39500908" cy="21723350"/>
          </a:xfrm>
          <a:prstGeom prst="rect">
            <a:avLst/>
          </a:prstGeom>
          <a:noFill/>
          <a:ln w="9525">
            <a:noFill/>
            <a:miter lim="800000"/>
            <a:headEnd/>
            <a:tailEnd/>
          </a:ln>
        </p:spPr>
        <p:txBody>
          <a:bodyPr vert="horz" wrap="square" lIns="438840" tIns="219422" rIns="438840" bIns="21942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195146" y="30510163"/>
            <a:ext cx="10240108"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4996746" y="30510163"/>
            <a:ext cx="13897708"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31455946" y="30510163"/>
            <a:ext cx="10240108"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pPr>
              <a:defRPr/>
            </a:pPr>
            <a:fld id="{7AF0AD5C-455C-440A-91B9-9F400442CD33}"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4387850" rtl="0" eaLnBrk="0" fontAlgn="base" hangingPunct="0">
        <a:spcBef>
          <a:spcPct val="0"/>
        </a:spcBef>
        <a:spcAft>
          <a:spcPct val="0"/>
        </a:spcAft>
        <a:defRPr sz="21100" kern="1200">
          <a:solidFill>
            <a:schemeClr val="tx1"/>
          </a:solidFill>
          <a:latin typeface="+mj-lt"/>
          <a:ea typeface="+mj-ea"/>
          <a:cs typeface="+mj-cs"/>
        </a:defRPr>
      </a:lvl1pPr>
      <a:lvl2pPr algn="ctr" defTabSz="4387850" rtl="0" eaLnBrk="0" fontAlgn="base" hangingPunct="0">
        <a:spcBef>
          <a:spcPct val="0"/>
        </a:spcBef>
        <a:spcAft>
          <a:spcPct val="0"/>
        </a:spcAft>
        <a:defRPr sz="21100">
          <a:solidFill>
            <a:schemeClr val="tx1"/>
          </a:solidFill>
          <a:latin typeface="Calibri" pitchFamily="34" charset="0"/>
        </a:defRPr>
      </a:lvl2pPr>
      <a:lvl3pPr algn="ctr" defTabSz="4387850" rtl="0" eaLnBrk="0" fontAlgn="base" hangingPunct="0">
        <a:spcBef>
          <a:spcPct val="0"/>
        </a:spcBef>
        <a:spcAft>
          <a:spcPct val="0"/>
        </a:spcAft>
        <a:defRPr sz="21100">
          <a:solidFill>
            <a:schemeClr val="tx1"/>
          </a:solidFill>
          <a:latin typeface="Calibri" pitchFamily="34" charset="0"/>
        </a:defRPr>
      </a:lvl3pPr>
      <a:lvl4pPr algn="ctr" defTabSz="4387850" rtl="0" eaLnBrk="0" fontAlgn="base" hangingPunct="0">
        <a:spcBef>
          <a:spcPct val="0"/>
        </a:spcBef>
        <a:spcAft>
          <a:spcPct val="0"/>
        </a:spcAft>
        <a:defRPr sz="21100">
          <a:solidFill>
            <a:schemeClr val="tx1"/>
          </a:solidFill>
          <a:latin typeface="Calibri" pitchFamily="34" charset="0"/>
        </a:defRPr>
      </a:lvl4pPr>
      <a:lvl5pPr algn="ctr" defTabSz="4387850" rtl="0" eaLnBrk="0" fontAlgn="base" hangingPunct="0">
        <a:spcBef>
          <a:spcPct val="0"/>
        </a:spcBef>
        <a:spcAft>
          <a:spcPct val="0"/>
        </a:spcAft>
        <a:defRPr sz="21100">
          <a:solidFill>
            <a:schemeClr val="tx1"/>
          </a:solidFill>
          <a:latin typeface="Calibri" pitchFamily="34" charset="0"/>
        </a:defRPr>
      </a:lvl5pPr>
      <a:lvl6pPr marL="457200" algn="ctr" defTabSz="4387850" rtl="0" fontAlgn="base">
        <a:spcBef>
          <a:spcPct val="0"/>
        </a:spcBef>
        <a:spcAft>
          <a:spcPct val="0"/>
        </a:spcAft>
        <a:defRPr sz="21100">
          <a:solidFill>
            <a:schemeClr val="tx1"/>
          </a:solidFill>
          <a:latin typeface="Calibri" pitchFamily="34" charset="0"/>
        </a:defRPr>
      </a:lvl6pPr>
      <a:lvl7pPr marL="914400" algn="ctr" defTabSz="4387850" rtl="0" fontAlgn="base">
        <a:spcBef>
          <a:spcPct val="0"/>
        </a:spcBef>
        <a:spcAft>
          <a:spcPct val="0"/>
        </a:spcAft>
        <a:defRPr sz="21100">
          <a:solidFill>
            <a:schemeClr val="tx1"/>
          </a:solidFill>
          <a:latin typeface="Calibri" pitchFamily="34" charset="0"/>
        </a:defRPr>
      </a:lvl7pPr>
      <a:lvl8pPr marL="1371600" algn="ctr" defTabSz="4387850" rtl="0" fontAlgn="base">
        <a:spcBef>
          <a:spcPct val="0"/>
        </a:spcBef>
        <a:spcAft>
          <a:spcPct val="0"/>
        </a:spcAft>
        <a:defRPr sz="21100">
          <a:solidFill>
            <a:schemeClr val="tx1"/>
          </a:solidFill>
          <a:latin typeface="Calibri" pitchFamily="34" charset="0"/>
        </a:defRPr>
      </a:lvl8pPr>
      <a:lvl9pPr marL="1828800" algn="ctr" defTabSz="4387850" rtl="0" fontAlgn="base">
        <a:spcBef>
          <a:spcPct val="0"/>
        </a:spcBef>
        <a:spcAft>
          <a:spcPct val="0"/>
        </a:spcAft>
        <a:defRPr sz="21100">
          <a:solidFill>
            <a:schemeClr val="tx1"/>
          </a:solidFill>
          <a:latin typeface="Calibri" pitchFamily="34" charset="0"/>
        </a:defRPr>
      </a:lvl9pPr>
    </p:titleStyle>
    <p:bodyStyle>
      <a:lvl1pPr marL="1644650" indent="-1644650" algn="l" defTabSz="4387850" rtl="0" eaLnBrk="0" fontAlgn="base" hangingPunct="0">
        <a:spcBef>
          <a:spcPct val="20000"/>
        </a:spcBef>
        <a:spcAft>
          <a:spcPct val="0"/>
        </a:spcAft>
        <a:buFont typeface="Arial"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charset="0"/>
        <a:buChar char="–"/>
        <a:defRPr sz="134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charset="0"/>
        <a:buChar char="•"/>
        <a:defRPr sz="11500" kern="1200">
          <a:solidFill>
            <a:schemeClr val="tx1"/>
          </a:solidFill>
          <a:latin typeface="+mn-lt"/>
          <a:ea typeface="+mn-ea"/>
          <a:cs typeface="+mn-cs"/>
        </a:defRPr>
      </a:lvl3pPr>
      <a:lvl4pPr marL="7678738"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mn-ea"/>
          <a:cs typeface="+mn-cs"/>
        </a:defRPr>
      </a:lvl4pPr>
      <a:lvl5pPr marL="9872663"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58"/>
          <p:cNvSpPr txBox="1">
            <a:spLocks noChangeArrowheads="1"/>
          </p:cNvSpPr>
          <p:nvPr/>
        </p:nvSpPr>
        <p:spPr bwMode="auto">
          <a:xfrm>
            <a:off x="35204400" y="27767545"/>
            <a:ext cx="8001000" cy="4401166"/>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endParaRPr lang="en-US" sz="4000" dirty="0" smtClean="0">
              <a:solidFill>
                <a:schemeClr val="bg1"/>
              </a:solidFill>
            </a:endParaRPr>
          </a:p>
          <a:p>
            <a:pPr>
              <a:defRPr/>
            </a:pPr>
            <a:endParaRPr lang="en-US" sz="4000" dirty="0">
              <a:solidFill>
                <a:schemeClr val="bg1"/>
              </a:solidFill>
            </a:endParaRPr>
          </a:p>
          <a:p>
            <a:pPr>
              <a:defRPr/>
            </a:pPr>
            <a:endParaRPr lang="en-US" sz="4000" dirty="0" smtClean="0">
              <a:solidFill>
                <a:schemeClr val="bg1"/>
              </a:solidFill>
            </a:endParaRPr>
          </a:p>
          <a:p>
            <a:pPr>
              <a:defRPr/>
            </a:pPr>
            <a:endParaRPr lang="en-US" sz="4000" dirty="0">
              <a:solidFill>
                <a:schemeClr val="bg1"/>
              </a:solidFill>
            </a:endParaRPr>
          </a:p>
          <a:p>
            <a:pPr>
              <a:defRPr/>
            </a:pPr>
            <a:endParaRPr lang="en-US" sz="4000" dirty="0" smtClean="0">
              <a:solidFill>
                <a:schemeClr val="bg1"/>
              </a:solidFill>
            </a:endParaRPr>
          </a:p>
          <a:p>
            <a:pPr>
              <a:defRPr/>
            </a:pPr>
            <a:endParaRPr lang="en-US" sz="4000" dirty="0">
              <a:solidFill>
                <a:schemeClr val="bg1"/>
              </a:solidFill>
            </a:endParaRPr>
          </a:p>
          <a:p>
            <a:pPr>
              <a:defRPr/>
            </a:pPr>
            <a:endParaRPr lang="en-US" sz="4000" dirty="0" smtClean="0">
              <a:solidFill>
                <a:schemeClr val="bg1"/>
              </a:solidFill>
            </a:endParaRPr>
          </a:p>
        </p:txBody>
      </p:sp>
      <p:sp>
        <p:nvSpPr>
          <p:cNvPr id="10" name="Rectangle 9"/>
          <p:cNvSpPr/>
          <p:nvPr/>
        </p:nvSpPr>
        <p:spPr>
          <a:xfrm>
            <a:off x="0" y="-1"/>
            <a:ext cx="43891200" cy="419100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Box 7"/>
          <p:cNvSpPr txBox="1">
            <a:spLocks noChangeArrowheads="1"/>
          </p:cNvSpPr>
          <p:nvPr/>
        </p:nvSpPr>
        <p:spPr bwMode="auto">
          <a:xfrm>
            <a:off x="8185005" y="2271732"/>
            <a:ext cx="27521189" cy="1746270"/>
          </a:xfrm>
          <a:prstGeom prst="rect">
            <a:avLst/>
          </a:prstGeom>
          <a:noFill/>
          <a:ln w="9525">
            <a:noFill/>
            <a:miter lim="800000"/>
            <a:headEnd/>
            <a:tailEnd/>
          </a:ln>
        </p:spPr>
        <p:txBody>
          <a:bodyPr wrap="square" lIns="83458" tIns="41731" rIns="83458" bIns="41731">
            <a:spAutoFit/>
          </a:bodyPr>
          <a:lstStyle/>
          <a:p>
            <a:r>
              <a:rPr lang="en-US" sz="3600" dirty="0" smtClean="0"/>
              <a:t>C. J. Joyce,</a:t>
            </a:r>
            <a:r>
              <a:rPr lang="en-US" sz="3600" baseline="30000" dirty="0" smtClean="0"/>
              <a:t>1</a:t>
            </a:r>
            <a:r>
              <a:rPr lang="en-US" sz="3600" dirty="0" smtClean="0"/>
              <a:t> N. A. Schwadron,</a:t>
            </a:r>
            <a:r>
              <a:rPr lang="en-US" sz="3600" baseline="30000" dirty="0" smtClean="0"/>
              <a:t>1</a:t>
            </a:r>
            <a:r>
              <a:rPr lang="en-US" sz="3600" dirty="0" smtClean="0"/>
              <a:t> L. W. Townsend,</a:t>
            </a:r>
            <a:r>
              <a:rPr lang="en-US" sz="3600" baseline="30000" dirty="0" smtClean="0"/>
              <a:t>2 </a:t>
            </a:r>
            <a:r>
              <a:rPr lang="en-US" sz="3600" dirty="0" smtClean="0"/>
              <a:t>R. A. Mewaldt,</a:t>
            </a:r>
            <a:r>
              <a:rPr lang="en-US" sz="3600" baseline="30000" dirty="0" smtClean="0"/>
              <a:t>3</a:t>
            </a:r>
            <a:r>
              <a:rPr lang="en-US" sz="3600" dirty="0" smtClean="0"/>
              <a:t> C. M. S. Cohen,</a:t>
            </a:r>
            <a:r>
              <a:rPr lang="en-US" sz="3600" baseline="30000" dirty="0" smtClean="0"/>
              <a:t>3</a:t>
            </a:r>
            <a:r>
              <a:rPr lang="en-US" sz="3600" dirty="0" smtClean="0"/>
              <a:t> T. T. von Rosenvinge,</a:t>
            </a:r>
            <a:r>
              <a:rPr lang="en-US" sz="3600" baseline="30000" dirty="0" smtClean="0"/>
              <a:t>4</a:t>
            </a:r>
            <a:r>
              <a:rPr lang="en-US" sz="3600" dirty="0" smtClean="0"/>
              <a:t> A. W. Case,</a:t>
            </a:r>
            <a:r>
              <a:rPr lang="en-US" sz="3600" baseline="30000" dirty="0" smtClean="0"/>
              <a:t>5</a:t>
            </a:r>
            <a:r>
              <a:rPr lang="en-US" sz="3600" dirty="0" smtClean="0"/>
              <a:t> H. E. Spence,</a:t>
            </a:r>
            <a:r>
              <a:rPr lang="en-US" sz="3600" baseline="30000" dirty="0" smtClean="0"/>
              <a:t>1</a:t>
            </a:r>
            <a:r>
              <a:rPr lang="en-US" sz="3600" dirty="0" smtClean="0"/>
              <a:t> J. K. Wilson,</a:t>
            </a:r>
            <a:r>
              <a:rPr lang="en-US" sz="3600" baseline="30000" dirty="0" smtClean="0"/>
              <a:t>1</a:t>
            </a:r>
            <a:r>
              <a:rPr lang="en-US" sz="3600" dirty="0" smtClean="0"/>
              <a:t> M. Gorby,</a:t>
            </a:r>
            <a:r>
              <a:rPr lang="en-US" sz="3600" baseline="30000" dirty="0" smtClean="0"/>
              <a:t>1</a:t>
            </a:r>
            <a:r>
              <a:rPr lang="en-US" sz="3600" dirty="0" smtClean="0"/>
              <a:t> M. Quinn,</a:t>
            </a:r>
            <a:r>
              <a:rPr lang="en-US" sz="3600" baseline="30000" dirty="0" smtClean="0"/>
              <a:t>1</a:t>
            </a:r>
            <a:r>
              <a:rPr lang="en-US" sz="3600" dirty="0" smtClean="0"/>
              <a:t> </a:t>
            </a:r>
            <a:r>
              <a:rPr lang="en-US" sz="3600" dirty="0"/>
              <a:t>and </a:t>
            </a:r>
            <a:r>
              <a:rPr lang="en-US" sz="3600" dirty="0" smtClean="0"/>
              <a:t>C. J. Zeitlin.</a:t>
            </a:r>
            <a:r>
              <a:rPr lang="en-US" sz="3600" baseline="30000" dirty="0" smtClean="0"/>
              <a:t>6 </a:t>
            </a:r>
            <a:r>
              <a:rPr lang="en-US" sz="3600" dirty="0"/>
              <a:t>	</a:t>
            </a:r>
            <a:r>
              <a:rPr lang="en-US" sz="3600" baseline="30000" dirty="0" smtClean="0"/>
              <a:t>1</a:t>
            </a:r>
            <a:r>
              <a:rPr lang="en-US" sz="3600" dirty="0" smtClean="0"/>
              <a:t>University of New Hampshire, </a:t>
            </a:r>
            <a:r>
              <a:rPr lang="en-US" sz="3600" baseline="30000" dirty="0" smtClean="0"/>
              <a:t>2</a:t>
            </a:r>
            <a:r>
              <a:rPr lang="en-US" sz="3600" dirty="0" smtClean="0"/>
              <a:t>University of Tennessee, </a:t>
            </a:r>
            <a:r>
              <a:rPr lang="en-US" sz="3600" baseline="30000" dirty="0" smtClean="0"/>
              <a:t>3</a:t>
            </a:r>
            <a:r>
              <a:rPr lang="en-US" sz="3600" dirty="0" smtClean="0"/>
              <a:t>California Institute of Technology, </a:t>
            </a:r>
            <a:r>
              <a:rPr lang="en-US" sz="3600" baseline="30000" dirty="0" smtClean="0"/>
              <a:t>4</a:t>
            </a:r>
            <a:r>
              <a:rPr lang="en-US" sz="3600" dirty="0" smtClean="0"/>
              <a:t>NASA/Goddard Space Flight Center, </a:t>
            </a:r>
            <a:r>
              <a:rPr lang="en-US" sz="3600" baseline="30000" dirty="0" smtClean="0"/>
              <a:t>5</a:t>
            </a:r>
            <a:r>
              <a:rPr lang="en-US" sz="3600" dirty="0" smtClean="0"/>
              <a:t>Harvard-Smithsonian </a:t>
            </a:r>
            <a:r>
              <a:rPr lang="en-US" sz="3600" dirty="0"/>
              <a:t>Center for </a:t>
            </a:r>
            <a:r>
              <a:rPr lang="en-US" sz="3600" dirty="0" smtClean="0"/>
              <a:t>Astrophysics, </a:t>
            </a:r>
            <a:r>
              <a:rPr lang="en-US" sz="3600" baseline="30000" dirty="0" smtClean="0"/>
              <a:t>6</a:t>
            </a:r>
            <a:r>
              <a:rPr lang="en-US" sz="3600" dirty="0" smtClean="0"/>
              <a:t>Southwest Research Institute.</a:t>
            </a:r>
            <a:endParaRPr lang="en-US" sz="3600" baseline="30000" dirty="0">
              <a:solidFill>
                <a:srgbClr val="FFFF00"/>
              </a:solidFill>
            </a:endParaRPr>
          </a:p>
        </p:txBody>
      </p:sp>
      <p:sp>
        <p:nvSpPr>
          <p:cNvPr id="1030" name="TextBox 58"/>
          <p:cNvSpPr txBox="1">
            <a:spLocks noChangeArrowheads="1"/>
          </p:cNvSpPr>
          <p:nvPr/>
        </p:nvSpPr>
        <p:spPr bwMode="auto">
          <a:xfrm>
            <a:off x="515335" y="4426365"/>
            <a:ext cx="12350787" cy="13018910"/>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Introduction</a:t>
            </a:r>
            <a:r>
              <a:rPr lang="en-US" sz="4000" b="1" dirty="0" smtClean="0">
                <a:solidFill>
                  <a:schemeClr val="bg1"/>
                </a:solidFill>
              </a:rPr>
              <a:t>: </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On 23 July 2012, a massive solar storm was observed by the STEREO A spacecraft.</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The ICME missed the Earth, but due to it’s size it drew initial comparisons to the historic Carrington Event of 1859 and has been the subject of several studies on the potential impact the storm may have had on the Earth’s magnetosphere.</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Russel et al. [1] provided an analysis of the solar wind conditions measured by STEREO A during the event and concluded that its record speed (</a:t>
            </a:r>
            <a:r>
              <a:rPr lang="en-US" sz="4000" dirty="0">
                <a:solidFill>
                  <a:schemeClr val="bg1"/>
                </a:solidFill>
                <a:latin typeface="Times New Roman" panose="02020603050405020304" pitchFamily="18" charset="0"/>
                <a:cs typeface="Times New Roman" panose="02020603050405020304" pitchFamily="18" charset="0"/>
              </a:rPr>
              <a:t>2780 </a:t>
            </a:r>
            <a:r>
              <a:rPr lang="en-US" sz="4000" dirty="0" smtClean="0">
                <a:solidFill>
                  <a:schemeClr val="bg1"/>
                </a:solidFill>
                <a:latin typeface="Times New Roman" panose="02020603050405020304" pitchFamily="18" charset="0"/>
                <a:cs typeface="Times New Roman" panose="02020603050405020304" pitchFamily="18" charset="0"/>
              </a:rPr>
              <a:t>km/s) and strong southward magnetic field (109 </a:t>
            </a:r>
            <a:r>
              <a:rPr lang="en-US" sz="4000" dirty="0" err="1" smtClean="0">
                <a:solidFill>
                  <a:schemeClr val="bg1"/>
                </a:solidFill>
                <a:latin typeface="Times New Roman" panose="02020603050405020304" pitchFamily="18" charset="0"/>
                <a:cs typeface="Times New Roman" panose="02020603050405020304" pitchFamily="18" charset="0"/>
              </a:rPr>
              <a:t>nT</a:t>
            </a:r>
            <a:r>
              <a:rPr lang="en-US" sz="4000" dirty="0" smtClean="0">
                <a:solidFill>
                  <a:schemeClr val="bg1"/>
                </a:solidFill>
                <a:latin typeface="Times New Roman" panose="02020603050405020304" pitchFamily="18" charset="0"/>
                <a:cs typeface="Times New Roman" panose="02020603050405020304" pitchFamily="18" charset="0"/>
              </a:rPr>
              <a:t>) would have caused a powerful geomagnetic storm had it impacted the Earth.</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In this study we focus on the potential radiation hazards this event might have posed to spacecraft crew members.</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Using additional data from STEREO B and LRO/CRaTER, we show how the position of an observer relative to the ICME affects the observed radiation.</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6" name="Rectangle 115"/>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38" name="Rectangle 117"/>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39" name="Rectangle 119"/>
          <p:cNvSpPr>
            <a:spLocks noChangeArrowheads="1"/>
          </p:cNvSpPr>
          <p:nvPr/>
        </p:nvSpPr>
        <p:spPr bwMode="auto">
          <a:xfrm>
            <a:off x="0" y="-450692"/>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0" name="Rectangle 120"/>
          <p:cNvSpPr>
            <a:spLocks noChangeArrowheads="1"/>
          </p:cNvSpPr>
          <p:nvPr/>
        </p:nvSpPr>
        <p:spPr bwMode="auto">
          <a:xfrm>
            <a:off x="0" y="879223"/>
            <a:ext cx="184672" cy="384682"/>
          </a:xfrm>
          <a:prstGeom prst="rect">
            <a:avLst/>
          </a:prstGeom>
          <a:noFill/>
          <a:ln w="9525">
            <a:noFill/>
            <a:miter lim="800000"/>
            <a:headEnd/>
            <a:tailEnd/>
          </a:ln>
        </p:spPr>
        <p:txBody>
          <a:bodyPr wrap="none" lIns="91411" tIns="45701" rIns="91411" bIns="45701" anchor="ctr">
            <a:spAutoFit/>
          </a:bodyPr>
          <a:lstStyle/>
          <a:p>
            <a:pPr defTabSz="912813"/>
            <a:endParaRPr lang="en-US" sz="1900"/>
          </a:p>
        </p:txBody>
      </p:sp>
      <p:sp>
        <p:nvSpPr>
          <p:cNvPr id="1041" name="Rectangle 122"/>
          <p:cNvSpPr>
            <a:spLocks noChangeArrowheads="1"/>
          </p:cNvSpPr>
          <p:nvPr/>
        </p:nvSpPr>
        <p:spPr bwMode="auto">
          <a:xfrm>
            <a:off x="0" y="-450692"/>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2" name="Rectangle 123"/>
          <p:cNvSpPr>
            <a:spLocks noChangeArrowheads="1"/>
          </p:cNvSpPr>
          <p:nvPr/>
        </p:nvSpPr>
        <p:spPr bwMode="auto">
          <a:xfrm>
            <a:off x="0" y="879223"/>
            <a:ext cx="184672" cy="384682"/>
          </a:xfrm>
          <a:prstGeom prst="rect">
            <a:avLst/>
          </a:prstGeom>
          <a:noFill/>
          <a:ln w="9525">
            <a:noFill/>
            <a:miter lim="800000"/>
            <a:headEnd/>
            <a:tailEnd/>
          </a:ln>
        </p:spPr>
        <p:txBody>
          <a:bodyPr wrap="none" lIns="91411" tIns="45701" rIns="91411" bIns="45701" anchor="ctr">
            <a:spAutoFit/>
          </a:bodyPr>
          <a:lstStyle/>
          <a:p>
            <a:pPr defTabSz="912813"/>
            <a:endParaRPr lang="en-US" sz="1900"/>
          </a:p>
        </p:txBody>
      </p:sp>
      <p:sp>
        <p:nvSpPr>
          <p:cNvPr id="1043" name="Rectangle 125"/>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4" name="Rectangle 127"/>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8" name="AutoShape 5" descr="data:image/jpeg;base64,/9j/4AAQSkZJRgABAQAAAQABAAD/2wCEAAkGBwgHBgkIBwgKCgkLDRYPDQwMDRsUFRAWIB0iIiAdHx8kKDQsJCYxJx8fLT0tMTU3Ojo6Iys/RD84QzQ5OjcBCgoKDQwNGg8PGjclHyU3Nzc3Nzc3Nzc3Nzc3Nzc3Nzc3Nzc3Nzc3Nzc3Nzc3Nzc3Nzc3Nzc3Nzc3Nzc3Nzc3N//AABEIAKAA5AMBIgACEQEDEQH/xAAcAAABBQEBAQAAAAAAAAAAAAACAAEDBQYEBwj/xAA8EAACAQIFAQYCBwcEAwEAAAABAhEAAwQFEiExQQYTIlFhcTKBBxRCkaGx8BUjM1LB0eFigpLxQ1NyJP/EABkBAQEBAQEBAAAAAAAAAAAAAAABAgMEBf/EACERAQEAAgICAgMBAAAAAAAAAAABAhESIQMxIkEEEzJR/9oADAMBAAIRAxEAPwDyRYd1nTp/U0F8FHbiI8IbkVLes4nBFVxuHu4d4IK3rRSfLmortw3mWIEQs8iKiojDFTyANInafegZX1DVPsKMGCfEJmS0bbUu7MSGbp71UK14nFvWULNAZuAfOnKMupnUQpCkA8UzTtKkzt4htThQLxldweg6UAHxyWURp5mJJ4opJZ21+MnxGeT7UiRJLEeEz6elPEtIT4t9hxQNbS4zBhJ8yKSncQx0iCYG8df16UvAT8JAAnmmYICIbSpEiBz6UBCAp3UqGjed/WKQG6g7AiAJ9fwoQDEjbenZiQAEeD4WHM/ragbfgxEiZWYPvRrcgGAx6HQYmgWdJghj5jgU5+HSuqem3NAY8A3IIG/oaJWIlgZB6Hyp7Q4CkHkD1H62rSdi8hXMMQ2KxiFsLYeFSP4j/wBh1oK3KsnzTMBrweHbu/8A2P4Vnnk+/Tyqxv8AZbM1Tiwx6RdBP41t8wv9woU6URBEcADyqHD23uxCkk/DJBB+6oPMcbhr+Fc2sWt1CoPxjoOo86K4trRZZAslZKk7qeCOPPevaMJ2Ss51Y+q460Xt3BEqN7f+pfUc149nGXYjJswxuVYsN9Ywt9kZ121Rw3zBn50HAWVtR0TxBPMVGBOozx/LETsfu32o7rnwgA7gSfP1qJtMiQdJ2np0qh4LGR5keGmIEgbFk2E+/NHBYkDeTG3HtFJiVSXXwMZBjedtqAJcR1k8RRS+juyNIPInj1/KmJbTpMxI9RHO1MSApBPTb/VQAqspjUBHrM0eokl9MERq002kiCpkEb/5ogUAJLMAfX8aBLbd5IBIn7qVCVYE7avM7D86VB6Nh+0mMW33OJVMTaG2m6sz6b0y4PspnDf/AKcubLrxIAfA3O79vCZU/cPeqcGpEQ3dmCsB6RWWtuzFfR1Zuy+TZ1h7w4FrGDu2P+8SJrM5t2bznKFjMMuv21Xi6i60PqGEitBh3xWG3s3bigmDHBFX+W9o7li0tu67tPIBgEex2ptdSvKluaUKhzEkesER/enRZZSYUmRAgfia9ev5d2bz1S2LwKpcbY3cOe6cf0NZ7M/o0Zg9zs/mK343FjEDQ59AeKSpcawEaWGoiZg7zNIKfFqKkE7S0V15tleOym6LeYYW/h7pP/kWBPo3BrhUnxQOm+1aZHJ8ySBAE8UB3G0FR4QI4iKMsHYlvIcedLvHtvqVvGVInrQORG6yPemIJGpQQN/FPBjr60zKG06SvmB5UkBaT8RiTPTrQOp1AkHUSJ8I4ogoA0s2mB4TpM/OgGkL4viXkxTsX5ZmMnckzAoH8RIPO+2kV6V2Gura7PWDbMnvH1R/N615q1u4NLEMouCUYiAwnpWj7IZ3ay7FHC419OFvNu4/8TcSfSg9At4L9oYw3r3edxh7ZY27TBe9dmAVDqnlVu8qRAY7GCNdgsnXG4uzdtYdbFmzh1s27SAzE7FieTG23WTXZ2ayO3ewVq4P4TubwPUgjSp/47/7q2GHw9rDW9NtYjrWRBl2X28HaAUeLr6V82fS5ibV76Qs0NlgER7aXPEIZgok/jHyNez9vvpBwHZnCXLGDu28VmreG3ZXcWyftOegFfNl5r117t287XWdixZiSWJMkn1JkmtBrsFAqIIhtyd+aicOhggCYkQNx6GpJa3pXp5qeD5+1RQbY8ULweOaBAtqDKrCDsRS0htR3B5Mnbcx7nemAJRF1GBJ0zPzp7ZDMLg1SpmZmKB0dkQABeNweB/WlBJ4npvwTSnWAp07HmNz70XhnjwjYAnrQRlQZhhM9Z2PpTzqIWDHBmnuEHVonnVE+lOE28JCqfP8aBA3EEWisc+Lc/lTUVsKEE3mT00TSoNRFOjG2ZU1I4ReRUek1lq2OhL7QIYSelFbxTK5W4qhOeJ3rljaKFgR6iiLa3i4BYFFB3g7aTVzlucqRouOs8bHn2rGEn7Mj2p7d+4rCCQf5jU0vJ6acfh8ZYOHxi271srvav29SsKz2ZdgMlzIscqu3MsxD8W7h12j7dQPaqnDZ1oQW8WhhTswMg/L+lXmXZ0iJrtaNJG6A9fOOlPXprqsBn3ZDPMguE47BE4cTGJtEPbI856fOKoUhl8ZO3l1r6GyzNle1pIV1PSZB9wao89+jrJM614jKIwGLP2U/hOT5r0+VXklx/x4wxBYyq7TsD0plUuQqBmcsAZ45H96uc+7KZtkDsMfhT3XAvWvEn+KoyxBlSCehrXtj0IQAuph5zM7e1deCwF/Mszw+Cwf729iGCIQsT5mPQSflXKdhO/kIMcV6n9EXZ8JZbP71si4VNrDFjMAbMw9+K348OWSW6XfabsRh8V2Vs5TlltRjMuX/wDI3V25cMf9Rn8K8v7KZTbzPtFhMNilZbFrVexqsmnRbt7sD78H3r30llKkbKBAj+Y1hO3+W2cty3Oc4y7DlcRjxbw2KdQCEXlyB01eGfYV6PyPDJrKM43bA3e1+bnO8Zj8uzLE2WxV8uEtudI32hf8VNi+23ajMLTW8VnOKdD4SFbSD929ZyIPiBPhB/EeXHWpEGoSzMxVRyP61420h1MzNqBZjJMksfMmhdQrMsQSo0+lSr3YYo49CJ2Aj0qG8WW1p0A+H4Z+W1UBadluBwyyDw4ktPpTY5jcxLNdc6j4m8MeIzI9ppHSsGVURuBuRQuU0g220tpH2evWrAGks2pdhxMxRNadbWowSPIj50rNu9iLndWpdj61rso7KXmOHfHKChbU6XJgqAZ+H0n51Zjtm5Se2OBg+nXanIcIHZfBGxPpW47V9mMuwmWjG5UFNxWBuKpLDSxjYdY/XFYVjEwJIBB8qzZpZlL3BC2Cdlhgd9/15U/i0hpIaDO23rTRpYk778QD99FoVVOk7zsCeBRTMVkySvovFNQ90bniLrPqDSoNkSG5oNvM0IMU8EjastbMTPFIhgN6FkcU2pto5ohiY9PegLH0o3Ox1LQ8jYCKAFcqINHaxLWHDWyBFRtBB9OlKxYuYnEJYw6k3GPX86g0GXZraa4ustankqetVvaftbi3dMLlmKuWkRpa6phnYdAanzjBWctwSpbUNibgP71+duY6qKbMcntYuxgGwN9sOiYREuWrtkGY6mIBYySTv0rHPGd1vjb6aTsl9IlnMrK5Z2k0LefwLiWXwXPLV5Gi7W/R9lmLDYjLDbwOJMRpk2X9/L3FYrEZPaS1aS5l1u43iDNhrxQxO2x5P3VusD9IOXratYXNLd/CtoCjvlBGniCela3v+T31XnmG7IZse0WGyXFYW5aa84/eLupXqQfaa96weFsYHD2sLhbYS1ZthLajaAOP71X5HfweKxV2/h3QMBotW2YhwDuz6TuA0gD0U+dW5kPuDJEzJ9utfS/Gw1N15/J7RO/dBnccSf8A6gTWG+lPOjl2Rpkdkk4zGCb8bkITLfedvlWzxl+3hx3+JZVwlhDiLznaEQTHluxUe014PnWb3s9zjFZliJU3WlEJ+BOgif0TU/J8mrowlVFtWgBrTGFgAiCOINGQSoPggzCj7MbcV1vOsQYjweHgHb5mo2tQJ0mYiTG/tXhdEAcDTEDyLHmjdibV1CmwAiTPz/KkVZRptBtZ66tj+t6iUEiVTieGnagAqNyFMnp0p0t3XYWlWbhMRG/H/dBKkDw7Gu/Jcdby/NcPicSjvaRgXK7sP9Q9asStL2fyPDrgjiMbaY3HbTbFv4o9K0uVdnsat9WwzJft3FGjvFksp5gDggg/MGtTkDZLmeGt3cFmOEfSARadgk+hU12532iyLJsuvWbmOs4O4dTIwYXX3JLBQp26x7zXoxykeTPHLKs122s4TAdj8ZdxYupdZTYsDTG/9q8TDEqZ3Yb7VrO3fbbE9qblq2ts4fLsMf3Vsct/qPr86yi7tILkkSCRNcc7uvR48eOOki+JdQDBQYnpNMwOo7j0NCGGpthEzB3o41dPD5Rt+dZdDAO3w6SPUUqZiAx1MwneAYpqDWaadTTTTBt4isqdueTQGjO9A1AIG8kmmbbgxTMelCfWgiuGBwSSYAHU9BW5yTJrGX4RBdVfrbibzc6THwz5D8YrLZFbtvnNo3N1sW3xHsVgD8WFWmLzK5aw7kltTggAg8/qa5Z271G8Z0g+qft7OcQq3tFjDRLNwRJ2HlMGup7hMiNj0HHTpXNlAxmAwF0XrPd2sUQ9vWu7CBuD5GKl0u4Y25bTG/ETXm8l3lqO2HUTWE7xHYKGA2Gryo1yo5i9vBm0s3mCiYOn+3PT0qa2vd6e61MAniheT19xT4S8+ExiY3DFbV2zqKv0BKsJjzEzx5V7cMdYx58r8qhzPtScPj8ZgmtWMdhMPfNm099JPggE/wDIGI9KsMn7YYPWts3cVhpaYFzv0X3Vt49iKy93INN50weJXu+iX9iPTUOfuqS2hsIqZllXeYe2DOIsnwCBPiMHpI6bkV1mec+2eq0na3tBlePyh8uxmIvhMY2psXhk8CJbci2rA/zQzkDiVrzpMrxKqWs93iUnY2SCSPbmtJlvd4zLLHcoTfvPddwp8KJqhFHSIA+/erY9gMZb+p27l+5euY5ybJdRZa2QJIMEmAOv4V575t5arpw1Nxg4B1KjHvVWWUmCPl0O9W7ZWidmmzK657+/iEtYdQu8Ay3rwKscfkuPwRS3i71m6rmO4xIDOB/NI6e8ciatcBkN/tZluHwtnGYbA3MGXGGtlwe8k7SJnVAHoRNa/ZinGvO7ts6iV8BG4INc7qEbbY7zHStX2g7Bdosns38RcwIvYaxbZ7t604OgAbkg8dNqzQK6lPhKlTqESD86ssvcZs0g0/u4TcdT5UFsDR4V/wCqN2VFGhmgiJaDv8qFyA5Q8kb+c1tAlU1EETpMAgxSIWZgKPNeaTzMgEieaZQ8br8O5mgUy51Sf15USkC2oAbXq23j8PvpnJKg6jp6ACachACdZ1AcdfP7qBtILMoBI5BFEsqTqg+kTFE50r4kHiYFWHMb+vWow7bnVHt5UEtvuzq1Obe/w6J/GlXMQuw0sTG+kwJpUGtKkAE8GhHNdFyHheI6VzEERFZa0ImOajYmkXkwRvTGiHBXTzv5UJ45oTtvFKaiunLH7vHagbY1WypNziJUx+Aq9wWU3s4z7BYI4N7NjZ8S9rUyMo3Pi43jj1rLrcFtyzCREGt/2Z7WZvkeBs5X9VwzZdaXXbhYLSZEHg1nLU7qzYO1+ItXMyNtEUW7Cd2ugdQeP6fKqZLZS8ragQRvB29q6c5zC3jcddxKW9CupLpAABk8UOW2DjLt9SwRUw7XS+kkbCBPuYHr8q8mPfk7d7dYjLGGZkBQDlR/mny1O/x1uzfLLbXx3SDBC+QP8xOlQehM9K5Lt3uiRv4WAYgxPtV7l9s5T2efO8QipfxWIBwgMEC2FJDEecy0eQWea9edu9Rwxc+Jwpt2WvJiEu210KCHIDORJjy2rlDsF8SuNR6CR/mnxKvYFrBw4FgTcU9brbsZ42XQPv8AOunJb31XFHH3B3mHy9RiIBgu/wAKIPdjP+2tT1tmuCbVm7cuLasi4SC7Ku7EcAnn0r0Xsreu43KRjMZhtN1T9Vw7C7cYlGjW3iJjYdDXli3LpvW2b95eYlmMzJIksfvPzr0LK80XB9nLCWriWcZcti2niliw1SyoedJisbmXysa13pl+2eP+uZtftd8t4WMQVtvp+wd/Mx8IBnkR7Vn2trfAtuiurdHAafelc7/97fu2r2h20Pca2QpYtPxERqJWanwCA3SwAZQs77c8GuGt5u2+OLZ5VczvC9kc3x2SX0NzA3FtnD4o67JsC2GeFPXf02FeMBANK29kI2JO5mvdsmwlzH/RjnFjBsPrGKF9ESQA5+H+leGOl2zdezdtXEuqdLpcGlgfUV65JOo8977N/ENzWASu2w6/KgaWLyFB0TsNo8jRCbd0C2pDMYAUGSekCmKeJVfngg8g/oVpAKO8BULGrgihe3+8MKRB9Npj+1EyiAQefKlKhgwABH8uxPFAMb7EHeJ86EEDYrIHQdaLbwjk8x5ihEaS0nnoOKBJIBfTxP64p21iCBBG8ECnlm25Y7ATTQSoEg7belAn1bRpAjbelTMWMadxFKg1ratJ0jf1qMMNW+0b71PdsXNSkNzwZpu4ZgdS+Oay3UN1kIkCDUWxqa9YdF8QgdDUbW9Kh1Mr1HlRlHEmKZwyGI45qS3a7xwAYmuu5YBsBIOodaCs7vvWVAly4WYLotmGaTEA9K3FvC4nH4jE38Nh7uL+q2e4w9tAY8LaSBtuS0CBB5NY/ur1i4l60WDIZVlG6nzrRZT9IObZZi7V7EYXB4tbTs6W9JsQSIJJEg8eXPWpZsep5H2Jyu5lQGY5bZ+svBZriN4Dtsu4ge0b71n867B5pltvEDJO4xqXyC1oHu7qqpMATsRqIPIjfmQBX4P6ZsWzumNwFm27yLXdS0HoD57xWqzPtPetXFa9hLoDyLouoRsBICHiQfbmn6p/UXnfTH2cmyFbVm1jr+JwmIAUYuxmNu5ZA3lntmN9ton1EUHa/HWMJ9cw76bjhVt2Da8SW7YAIYHc6jsAAeBvMgVs8HmSY7C3LiXbJtEqyuzA2iD59RWbz7AZXiLoe3hFXE29F0nDtAVlg/CZB0kAn0rOvls+tKTC9msbh8Oj50tzCXCvexoHhTpMcn3gjiNq4b1/ErgruCs3rV3DXHW4WFuGcrwZneJ4irrP81zS/qGNxiXtWrRFsoxBgHrB+GNvXzqhS3dvNbw9hP3l0hEBE62J2E+9MZ7tLeojwVprOLDX7UQqgK5PwncH74HyrW5NgMwzXK8tuYd1nCY9u/KMEZUbckGJ4njmrjNrGW4DI7GHvr9at4c2rHiaWCoARJ5ksWJj+aOlUNvtnh8uwBTK8DZW2CzFLTm2WfoSYJIEmsTy4601wt7dmeZhhctGFwcHEnDYYpbS9cDW7smDcubb3BHIIEk+wx2HQDDJLmGE6XbWxHTpH5VDicT+0caXeyqPddndw556j2k/lU63O6BVraOCIBgyo9DU8OHdyXPLrT1DskPqvYbDOiGbzF+m03JP9f8AFZ7t/wBj8N2gw7ZlgbgTHKIW6RAcdFf06BuR1kVZnEjK+wmUL41ebQlgQYIZv6fjXb2bzixmQ+rYgKBBgjaulve4Yzp89tYuYW5et37b2cTaYB7bjcec+n51EAgCaWHiGpnaR7x0/wCq9i7ddlLGY3Ga3pGPtqe5f/2DkKf6V4/esXbN57V1Gt3bRIa24gqRyI866TLbnljpCfi5WJkx6e1MwXWCFJU8b7mmYzrA2JPlvQqRLDSDHn1Ef4qoNT0idjIG+3p6U3hJYsWMDpBjypxcIUmAN5JXmPKhCqWmQF5E70Dg+LUvA2Bnfy/OnNuANZ0CII9aZfgMRzBkdKYqFIU7g80CjYbOP/kilQ93r3lvkKVBtCLpWdHiqRA/2rZmZO9NdxBtniaVu+Lt3TupI6Vl1G1uerEetIWSBqVAQfLijXSrQWMcULBdgrEDmKGkZXxDwkfKp7jpciBBpmVCk7qR1maYQTMb9BQMQANhzXBiraknw+9dzORwKia1cxDpasp3l26wRE/mJ2Aol1pa/RzkSY/OP2jeQfV8CQVJ3D3Tx/xG/wB1eqgllIIEcEHqPL8al7O9mcLk+UYbAyzsizd0jm4d296trWGw1oxbtJq41OdR/Gvd48sMMNacMpbemUfJsJi7uq3buWrznd8MSC3kCBsfmKwmP7RYDA51isGt1rlqw4tm+lnwkrG8L5Gd4r0b6Qe0ByLs5e+rNGLxQNnDKOhI3b2ArwBLLJsyyQeu9cPNnMr1NNSaekLewGc2nvWr9u6ukhSG1aOsekTHSoMPlOKw+N761cAe2rGzdUyiueDz5T6AkHpWBW0LdwXElbm0FSQw9iN6tsFn+bYG4rLiTeUGdN1RP3jf75rhe5pqdNQuPxuK8OMuFWST3h+K2RPiIncD0melceN7KYtraXMDGIvXEDnDkqjeLiNwJ4MetT5Zn/7cuGxiycNbRxfxl4xoW2AdRnoSBHQ77c1oMDm2CbGPjbd+Wabkb8xCgj02+4Vwvi61HSZsdgOz2dPiruGTKrz4hI1KLtuEXktq1aTMgbEmvReznYfKLmF0Z1bxLY0LutyURZ/l8/nVbZt47Esj4Z1vBl13FuafEZbSgJ6yC0eS7jcV0DO8X2cygWM5wdy2zYcWsI8reW/fglmLHZfOCB61ruXjizd3tx/SJeS1jsPlGGe41vDL3jozyAxACj5KD/yqgy3F3MI6vbJDiq+/icdex929mbtcxV0h7hYDxHpxtFddrSxUq0H2q6bxa61mlnM7K2bn7q+P4TH7TeVZjtj2ZTPLRxOETTm1pfEvH1gD7Plq2MHrweldOGeSAdyTG9WuFvA3NLtBnepLqta28OKabrKAVIYgFgQV9DPWgc/xN5M/ef8AuvTPpA7L/XLdzN8vH79QGxVtf/IP5x6+ftXmRECJkzzMzXaOFmj+GSbYISdgT0pmaBsQBqnYRS8RaSfEaIoTDap08g71UMpENI9wBG3nRaQpgEn/AOulPaVSzAsFgagZj5b8+1OokhY1DgSeKCJu9WBbYARvv1pVIJI1AgT0A4pUGzuItzoBT4eyLEM4Uv5zRqhZvDvTsh5adulZdhNLau7ggiT6VG9spswO+9OJGybA+YFMt43BupIGxJXeiC3260zEoRG4pwRAO4b8KdQrGGMDzoImaR5etWvZnM8Nk2bjMMThfrJt2z3Kq4AV/M/KarriqG8JkUxI2YAU2lbq79KN9k02coRD01XpH4VX3fpLzhvCuX4G3HUhjWQMa9gB5kVIEDwD8jWuVTjHVnGc47tBfS9mT22NtSiC2mhVHtVcLQ22FdK2ySVZgsUOkmV8uorNXTluWNXwjjmomQ13tKrtzQFNRBZYB5ihpW3FbQUBIVo1AHYwZE1IGMDSSrD7QME10Yqyi3YtEsumZP2T5VzkQOaJYu8kzTDWLVy1m9/FM/ehrNy3uEEbSB6k7+ta/DZtlOGym0P2xh8SFuPeuJc8bC3EaEB3BJrzPoR0p0tKeR1nmuGXgxuXLbczutVaPirmLxNzEsN7rloIjSOg/L7q7rD+KI5O1VOHhG8QgbadPX/NWuCVnuskbqfurrpJXfYbz396s7UBQszG4bzqocnvSSIB4FdmHuxHkOlTTW1/hm8CxH3V5l9IvZc5Vif2pgbQ+pYhouKo2suf6HofOvQbN0gwOo2Fd2Is4bMMFdwmMtC9hr66LqN1HT2IMEHoQDTeizcfP6nSZIPG00ytLDSOBv6mrntTk97Isy+o3FJtgTavbxfWdm9COCPSqlWBuCOT8p9K67cb0NQpttqCE9CTBFRKQvBYdQetEgGncqCfTf8AXP3UWrVBVYAG51cmiAUPudMSZ5pURJ2BB241HgUqDdWGCDdSfak7alBOxrka6ofYlaFbzF4tpqnnVWXV0Eox1A+hoiTbJ09RUSW2DEal84G0VLbgt+8aY4FQObsKBpG3pUYcM8deYo2ALQpBH5UmhV4X5CgA7GibdRHnTooYgng70ywdgJgUDKsnpHWjttouESCI2oNYmNNLUupdO3nQGSp+IEk0gGB9Kb+G0RFHrWNR5FXYRUdKEgmADEU8/a5nfTTG5O0T6eVQM9tXaQN+tRXcHA1KZroUNG29EAetUVjWWA+GktqdyNMVZaJO/PSufEJtPltRNbQd3c3huBt6Ve5ZfR3QqpDaiNM9Om/3iqm2e8SNOlrfp8VIP9Wv6gykTuF8qGlytzUpVj4kfcHmumw1Vt6/ZusbuHuGNhDflU1i/wBTxxUWVd2b4EDrXfYxAHtVFcdV06H1KQCPTzFTWrxA2qVqV19psnw/aLK2wmyYhDrw91hMN5ex4rxi7ZuYe+9q8hW7bYo6nkHj869rsYkGCODzWR+kjJVZRn+FQkkrbxSRw32X9JiKY1nPH7YVdo1DVPiImn0a9TAQEXhmn7qZYQhG+yp8UEFt/KiVQ/8AEZVjeWMSfL1ro5Iyqne4rOfMEClUgtC8AzadQ2PA/wC6VB//2Q=="/>
          <p:cNvSpPr>
            <a:spLocks noChangeAspect="1" noChangeArrowheads="1"/>
          </p:cNvSpPr>
          <p:nvPr/>
        </p:nvSpPr>
        <p:spPr bwMode="auto">
          <a:xfrm>
            <a:off x="169718" y="-4101811"/>
            <a:ext cx="16246187" cy="855042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54" name="Rectangle 6"/>
          <p:cNvSpPr>
            <a:spLocks noGrp="1" noChangeArrowheads="1"/>
          </p:cNvSpPr>
          <p:nvPr>
            <p:ph type="subTitle" idx="1"/>
          </p:nvPr>
        </p:nvSpPr>
        <p:spPr>
          <a:xfrm>
            <a:off x="4045179" y="304800"/>
            <a:ext cx="35350221" cy="2362727"/>
          </a:xfrm>
          <a:noFill/>
        </p:spPr>
        <p:txBody>
          <a:bodyPr lIns="505512" tIns="252758" rIns="505512" bIns="252758" rtlCol="0">
            <a:normAutofit fontScale="77500" lnSpcReduction="20000"/>
          </a:bodyPr>
          <a:lstStyle/>
          <a:p>
            <a:pPr defTabSz="4385616" eaLnBrk="1" fontAlgn="auto" hangingPunct="1">
              <a:lnSpc>
                <a:spcPct val="90000"/>
              </a:lnSpc>
              <a:spcBef>
                <a:spcPts val="600"/>
              </a:spcBef>
              <a:spcAft>
                <a:spcPts val="0"/>
              </a:spcAft>
              <a:defRPr/>
            </a:pPr>
            <a:r>
              <a:rPr lang="en-US" sz="9600" dirty="0">
                <a:solidFill>
                  <a:srgbClr val="FFFF00"/>
                </a:solidFill>
              </a:rPr>
              <a:t>Analysis of the Longitudinal Variation of Energetic Particle Radiation during the 23 July 2012 Solar Event Using STEREO and LRO/CRaTER with the BRYNTRN Model</a:t>
            </a:r>
            <a:endParaRPr lang="en-US" sz="7200" dirty="0" smtClean="0">
              <a:solidFill>
                <a:srgbClr val="FFFF00"/>
              </a:solidFill>
              <a:latin typeface="Arial" pitchFamily="34" charset="0"/>
              <a:cs typeface="Arial" pitchFamily="34" charset="0"/>
            </a:endParaRPr>
          </a:p>
        </p:txBody>
      </p:sp>
      <p:sp>
        <p:nvSpPr>
          <p:cNvPr id="2" name="TextBox 1"/>
          <p:cNvSpPr txBox="1"/>
          <p:nvPr/>
        </p:nvSpPr>
        <p:spPr>
          <a:xfrm>
            <a:off x="36195000" y="3559792"/>
            <a:ext cx="3845585" cy="461665"/>
          </a:xfrm>
          <a:prstGeom prst="rect">
            <a:avLst/>
          </a:prstGeom>
          <a:noFill/>
        </p:spPr>
        <p:txBody>
          <a:bodyPr wrap="square" rtlCol="0">
            <a:spAutoFit/>
          </a:bodyPr>
          <a:lstStyle/>
          <a:p>
            <a:r>
              <a:rPr lang="en-US" sz="2400" dirty="0" smtClean="0">
                <a:solidFill>
                  <a:srgbClr val="FFFF00"/>
                </a:solidFill>
              </a:rPr>
              <a:t>Email: cjl46@unh.edu</a:t>
            </a:r>
            <a:endParaRPr lang="en-US" sz="2400" dirty="0">
              <a:solidFill>
                <a:srgbClr val="FFFF00"/>
              </a:solidFill>
            </a:endParaRPr>
          </a:p>
        </p:txBody>
      </p:sp>
      <p:sp>
        <p:nvSpPr>
          <p:cNvPr id="82" name="TextBox 58"/>
          <p:cNvSpPr txBox="1">
            <a:spLocks noChangeArrowheads="1"/>
          </p:cNvSpPr>
          <p:nvPr/>
        </p:nvSpPr>
        <p:spPr bwMode="auto">
          <a:xfrm>
            <a:off x="35204400" y="27813000"/>
            <a:ext cx="8229600" cy="4524277"/>
          </a:xfrm>
          <a:prstGeom prst="rect">
            <a:avLst/>
          </a:prstGeom>
          <a:noFill/>
          <a:ln w="9525">
            <a:noFill/>
            <a:miter lim="800000"/>
            <a:headEnd/>
            <a:tailEnd/>
          </a:ln>
        </p:spPr>
        <p:txBody>
          <a:bodyPr wrap="square" lIns="91411" tIns="45701" rIns="91411" bIns="45701">
            <a:spAutoFit/>
          </a:bodyPr>
          <a:lstStyle/>
          <a:p>
            <a:pPr>
              <a:defRPr/>
            </a:pPr>
            <a:r>
              <a:rPr lang="en-US" sz="3600" b="1" u="sng" dirty="0" smtClean="0">
                <a:solidFill>
                  <a:schemeClr val="bg1"/>
                </a:solidFill>
              </a:rPr>
              <a:t>References: </a:t>
            </a:r>
            <a:endParaRPr lang="en-US" sz="3000" dirty="0" smtClean="0">
              <a:solidFill>
                <a:schemeClr val="bg1"/>
              </a:solidFill>
              <a:latin typeface="Times New Roman" panose="02020603050405020304" pitchFamily="18" charset="0"/>
              <a:cs typeface="Times New Roman" panose="02020603050405020304" pitchFamily="18" charset="0"/>
            </a:endParaRPr>
          </a:p>
          <a:p>
            <a:pPr>
              <a:defRPr/>
            </a:pPr>
            <a:r>
              <a:rPr lang="en-US" sz="3000" dirty="0" smtClean="0">
                <a:solidFill>
                  <a:schemeClr val="bg1"/>
                </a:solidFill>
                <a:latin typeface="Times New Roman" panose="02020603050405020304" pitchFamily="18" charset="0"/>
                <a:cs typeface="Times New Roman" panose="02020603050405020304" pitchFamily="18" charset="0"/>
              </a:rPr>
              <a:t>[1] Russell et al. (2013), </a:t>
            </a:r>
            <a:r>
              <a:rPr lang="en-US" sz="3000" dirty="0" err="1">
                <a:solidFill>
                  <a:schemeClr val="bg1"/>
                </a:solidFill>
                <a:latin typeface="Times New Roman" panose="02020603050405020304" pitchFamily="18" charset="0"/>
                <a:cs typeface="Times New Roman" panose="02020603050405020304" pitchFamily="18" charset="0"/>
              </a:rPr>
              <a:t>Astrophys</a:t>
            </a:r>
            <a:r>
              <a:rPr lang="en-US" sz="3000" dirty="0">
                <a:solidFill>
                  <a:schemeClr val="bg1"/>
                </a:solidFill>
                <a:latin typeface="Times New Roman" panose="02020603050405020304" pitchFamily="18" charset="0"/>
                <a:cs typeface="Times New Roman" panose="02020603050405020304" pitchFamily="18" charset="0"/>
              </a:rPr>
              <a:t> J., 770, </a:t>
            </a:r>
            <a:r>
              <a:rPr lang="en-US" sz="3000" dirty="0" smtClean="0">
                <a:solidFill>
                  <a:schemeClr val="bg1"/>
                </a:solidFill>
                <a:latin typeface="Times New Roman" panose="02020603050405020304" pitchFamily="18" charset="0"/>
                <a:cs typeface="Times New Roman" panose="02020603050405020304" pitchFamily="18" charset="0"/>
              </a:rPr>
              <a:t>38.</a:t>
            </a:r>
          </a:p>
          <a:p>
            <a:pPr>
              <a:defRPr/>
            </a:pPr>
            <a:r>
              <a:rPr lang="en-US" sz="3000" dirty="0" smtClean="0">
                <a:solidFill>
                  <a:schemeClr val="bg1"/>
                </a:solidFill>
                <a:latin typeface="Times New Roman" panose="02020603050405020304" pitchFamily="18" charset="0"/>
                <a:cs typeface="Times New Roman" panose="02020603050405020304" pitchFamily="18" charset="0"/>
              </a:rPr>
              <a:t>[2] </a:t>
            </a:r>
            <a:r>
              <a:rPr lang="en-US" sz="3000" dirty="0" err="1" smtClean="0">
                <a:solidFill>
                  <a:schemeClr val="bg1"/>
                </a:solidFill>
                <a:latin typeface="Times New Roman" panose="02020603050405020304" pitchFamily="18" charset="0"/>
                <a:cs typeface="Times New Roman" panose="02020603050405020304" pitchFamily="18" charset="0"/>
              </a:rPr>
              <a:t>Schwadron</a:t>
            </a:r>
            <a:r>
              <a:rPr lang="en-US" sz="3000" dirty="0" smtClean="0">
                <a:solidFill>
                  <a:schemeClr val="bg1"/>
                </a:solidFill>
                <a:latin typeface="Times New Roman" panose="02020603050405020304" pitchFamily="18" charset="0"/>
                <a:cs typeface="Times New Roman" panose="02020603050405020304" pitchFamily="18" charset="0"/>
              </a:rPr>
              <a:t> et al. (2010), Space Weather, 8, S00E02.</a:t>
            </a:r>
          </a:p>
          <a:p>
            <a:pPr>
              <a:defRPr/>
            </a:pPr>
            <a:r>
              <a:rPr lang="en-US" sz="3000" dirty="0" smtClean="0">
                <a:solidFill>
                  <a:schemeClr val="bg1"/>
                </a:solidFill>
                <a:latin typeface="Times New Roman" panose="02020603050405020304" pitchFamily="18" charset="0"/>
                <a:cs typeface="Times New Roman" panose="02020603050405020304" pitchFamily="18" charset="0"/>
              </a:rPr>
              <a:t>[3] Joyce et al. (2013), Space Weather, 11, 350-360.</a:t>
            </a:r>
          </a:p>
          <a:p>
            <a:pPr>
              <a:defRPr/>
            </a:pPr>
            <a:r>
              <a:rPr lang="en-US" sz="3000" dirty="0" smtClean="0">
                <a:solidFill>
                  <a:schemeClr val="bg1"/>
                </a:solidFill>
                <a:latin typeface="Times New Roman" panose="02020603050405020304" pitchFamily="18" charset="0"/>
                <a:cs typeface="Times New Roman" panose="02020603050405020304" pitchFamily="18" charset="0"/>
              </a:rPr>
              <a:t>[4] Band et al. (1993), </a:t>
            </a:r>
            <a:r>
              <a:rPr lang="en-US" sz="3000" dirty="0" err="1" smtClean="0">
                <a:solidFill>
                  <a:schemeClr val="bg1"/>
                </a:solidFill>
                <a:latin typeface="Times New Roman" panose="02020603050405020304" pitchFamily="18" charset="0"/>
                <a:cs typeface="Times New Roman" panose="02020603050405020304" pitchFamily="18" charset="0"/>
              </a:rPr>
              <a:t>Astrophys</a:t>
            </a:r>
            <a:r>
              <a:rPr lang="en-US" sz="3000" dirty="0" smtClean="0">
                <a:solidFill>
                  <a:schemeClr val="bg1"/>
                </a:solidFill>
                <a:latin typeface="Times New Roman" panose="02020603050405020304" pitchFamily="18" charset="0"/>
                <a:cs typeface="Times New Roman" panose="02020603050405020304" pitchFamily="18" charset="0"/>
              </a:rPr>
              <a:t>. J., 413, 281.</a:t>
            </a:r>
          </a:p>
          <a:p>
            <a:pPr>
              <a:defRPr/>
            </a:pPr>
            <a:r>
              <a:rPr lang="en-US" sz="3000" dirty="0" smtClean="0">
                <a:solidFill>
                  <a:schemeClr val="bg1"/>
                </a:solidFill>
                <a:latin typeface="Times New Roman" panose="02020603050405020304" pitchFamily="18" charset="0"/>
                <a:cs typeface="Times New Roman" panose="02020603050405020304" pitchFamily="18" charset="0"/>
              </a:rPr>
              <a:t>[5] </a:t>
            </a:r>
            <a:r>
              <a:rPr lang="en-US" sz="3000" dirty="0" err="1" smtClean="0">
                <a:solidFill>
                  <a:schemeClr val="bg1"/>
                </a:solidFill>
                <a:latin typeface="Times New Roman" panose="02020603050405020304" pitchFamily="18" charset="0"/>
                <a:cs typeface="Times New Roman" panose="02020603050405020304" pitchFamily="18" charset="0"/>
              </a:rPr>
              <a:t>Reames</a:t>
            </a:r>
            <a:r>
              <a:rPr lang="en-US"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(1999), SSR, 90, 3-4, 413-419.</a:t>
            </a:r>
          </a:p>
          <a:p>
            <a:pPr>
              <a:defRPr/>
            </a:pPr>
            <a:r>
              <a:rPr lang="en-US" sz="3000" dirty="0" smtClean="0">
                <a:solidFill>
                  <a:schemeClr val="bg1"/>
                </a:solidFill>
                <a:latin typeface="Times New Roman" panose="02020603050405020304" pitchFamily="18" charset="0"/>
                <a:cs typeface="Times New Roman" panose="02020603050405020304" pitchFamily="18" charset="0"/>
              </a:rPr>
              <a:t>[6]Joyce et al. (2015), Space Weather, 13, 9</a:t>
            </a:r>
            <a:r>
              <a:rPr lang="en-US"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560–567.</a:t>
            </a:r>
            <a:endParaRPr lang="en-US" sz="3000" dirty="0">
              <a:solidFill>
                <a:schemeClr val="bg1"/>
              </a:solidFill>
              <a:latin typeface="Times New Roman" panose="02020603050405020304" pitchFamily="18" charset="0"/>
              <a:cs typeface="Times New Roman" panose="02020603050405020304" pitchFamily="18" charset="0"/>
            </a:endParaRPr>
          </a:p>
          <a:p>
            <a:pPr>
              <a:defRPr/>
            </a:pPr>
            <a:endParaRPr lang="en-US" sz="1200" dirty="0">
              <a:solidFill>
                <a:schemeClr val="bg1"/>
              </a:solidFill>
              <a:cs typeface="Arial" charset="0"/>
            </a:endParaRPr>
          </a:p>
        </p:txBody>
      </p:sp>
      <p:pic>
        <p:nvPicPr>
          <p:cNvPr id="12" name="Picture 4" descr="http://swagsoldseparately.com/wp-content/uploads/2013/12/2013-12-09-14_17_51-unh-logo-Google-Search.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335" y="347869"/>
            <a:ext cx="3657600" cy="36907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un-2-ice.sr.unh.edu/images/logosmallwitht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01820" y="304800"/>
            <a:ext cx="3803580" cy="380358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78685" y="4448609"/>
            <a:ext cx="8766914" cy="6100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78684" y="11733579"/>
            <a:ext cx="8766913" cy="61734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178685" y="18669000"/>
            <a:ext cx="8766916" cy="7685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832800" y="4448609"/>
            <a:ext cx="9372600" cy="111347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364698" y="18300205"/>
            <a:ext cx="11315701" cy="8164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62" name="TextBox 58"/>
          <p:cNvSpPr txBox="1">
            <a:spLocks noChangeArrowheads="1"/>
          </p:cNvSpPr>
          <p:nvPr/>
        </p:nvSpPr>
        <p:spPr bwMode="auto">
          <a:xfrm>
            <a:off x="515334" y="17907000"/>
            <a:ext cx="12350787" cy="6863379"/>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Computation of Dose Rates During Event: </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We use 1.8-100 MeV proton flux data from the STEREO A LET and HET instruments as input to the BRYNTRN model.</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BRYNTRN solves for the propagation of energetic particles through materials of varying thicknesses and composition.</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We compute dose rates and accumulated doses for both skin/eye and BFO (bone marrow) for four levels of shielding: spacesuit, heavy spacesuit, spacecraft and heavy protective shielding.</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363" name="TextBox 28"/>
          <p:cNvSpPr txBox="1"/>
          <p:nvPr/>
        </p:nvSpPr>
        <p:spPr>
          <a:xfrm>
            <a:off x="13178684" y="10628293"/>
            <a:ext cx="8766916"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1</a:t>
            </a:r>
            <a:r>
              <a:rPr lang="en-US" sz="2800" dirty="0" smtClean="0">
                <a:solidFill>
                  <a:srgbClr val="0D0D0D"/>
                </a:solidFill>
              </a:rPr>
              <a:t>:Dose rates computed during event using BRYNRN model and STEREO A LET/HET data.</a:t>
            </a:r>
            <a:endParaRPr lang="en-US" sz="2800" dirty="0">
              <a:solidFill>
                <a:srgbClr val="0D0D0D"/>
              </a:solidFill>
            </a:endParaRPr>
          </a:p>
        </p:txBody>
      </p:sp>
      <p:sp>
        <p:nvSpPr>
          <p:cNvPr id="1364" name="TextBox 28"/>
          <p:cNvSpPr txBox="1"/>
          <p:nvPr/>
        </p:nvSpPr>
        <p:spPr>
          <a:xfrm>
            <a:off x="13178684" y="17983200"/>
            <a:ext cx="8766916" cy="523220"/>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2</a:t>
            </a:r>
            <a:r>
              <a:rPr lang="en-US" sz="2800" dirty="0" smtClean="0">
                <a:solidFill>
                  <a:srgbClr val="0D0D0D"/>
                </a:solidFill>
              </a:rPr>
              <a:t>: Accumulated doses during July 2012 event.</a:t>
            </a:r>
            <a:endParaRPr lang="en-US" sz="2800" dirty="0">
              <a:solidFill>
                <a:srgbClr val="0D0D0D"/>
              </a:solidFill>
            </a:endParaRPr>
          </a:p>
        </p:txBody>
      </p:sp>
      <p:sp>
        <p:nvSpPr>
          <p:cNvPr id="1366" name="TextBox 58"/>
          <p:cNvSpPr txBox="1">
            <a:spLocks noChangeArrowheads="1"/>
          </p:cNvSpPr>
          <p:nvPr/>
        </p:nvSpPr>
        <p:spPr bwMode="auto">
          <a:xfrm>
            <a:off x="515337" y="25305332"/>
            <a:ext cx="12350786" cy="6863379"/>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Analysis of Radiation Environment: </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The peak skin/eye spacesuit dose rate is almost four times greater than the 2003 Halloween Storm and more than an order of magnitude greater than the January and March events of 2012 [2,3].</a:t>
            </a:r>
          </a:p>
          <a:p>
            <a:pPr marL="571500" indent="-571500">
              <a:buFont typeface="Arial" panose="020B0604020202020204" pitchFamily="34" charset="0"/>
              <a:buChar char="•"/>
              <a:defRPr/>
            </a:pPr>
            <a:endParaRPr lang="en-US" sz="4000" dirty="0" smtClean="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Due to the brevity of the event, however, the total dose for the event is more in line with the previous events.</a:t>
            </a:r>
          </a:p>
          <a:p>
            <a:pPr marL="571500" indent="-571500">
              <a:buFont typeface="Arial" panose="020B0604020202020204" pitchFamily="34" charset="0"/>
              <a:buChar char="•"/>
              <a:defRPr/>
            </a:pPr>
            <a:endParaRPr lang="en-US" sz="4000" dirty="0" smtClean="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The </a:t>
            </a:r>
            <a:r>
              <a:rPr lang="en-US" sz="4000" dirty="0">
                <a:solidFill>
                  <a:schemeClr val="bg1"/>
                </a:solidFill>
                <a:latin typeface="Times New Roman" panose="02020603050405020304" pitchFamily="18" charset="0"/>
                <a:cs typeface="Times New Roman" panose="02020603050405020304" pitchFamily="18" charset="0"/>
              </a:rPr>
              <a:t>NASA </a:t>
            </a:r>
            <a:r>
              <a:rPr lang="en-US" sz="4000" dirty="0" smtClean="0">
                <a:solidFill>
                  <a:schemeClr val="bg1"/>
                </a:solidFill>
                <a:latin typeface="Times New Roman" panose="02020603050405020304" pitchFamily="18" charset="0"/>
                <a:cs typeface="Times New Roman" panose="02020603050405020304" pitchFamily="18" charset="0"/>
              </a:rPr>
              <a:t>30-day dose limits are exceeded only for skin/eye with regular/heavy spacesuit shielding</a:t>
            </a:r>
            <a:r>
              <a:rPr lang="en-US" sz="4000" dirty="0" smtClean="0">
                <a:solidFill>
                  <a:schemeClr val="bg1"/>
                </a:solidFill>
              </a:rPr>
              <a:t>.</a:t>
            </a:r>
            <a:endParaRPr lang="en-US" sz="4000" dirty="0">
              <a:solidFill>
                <a:schemeClr val="bg1"/>
              </a:solidFill>
            </a:endParaRPr>
          </a:p>
        </p:txBody>
      </p:sp>
      <p:sp>
        <p:nvSpPr>
          <p:cNvPr id="1368" name="TextBox 28"/>
          <p:cNvSpPr txBox="1"/>
          <p:nvPr/>
        </p:nvSpPr>
        <p:spPr>
          <a:xfrm>
            <a:off x="13178687" y="26365200"/>
            <a:ext cx="8766914" cy="2246769"/>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Table 1</a:t>
            </a:r>
            <a:r>
              <a:rPr lang="en-US" sz="2800" dirty="0" smtClean="0">
                <a:solidFill>
                  <a:srgbClr val="0D0D0D"/>
                </a:solidFill>
              </a:rPr>
              <a:t>: Peak dose rates and total accumulated doses for event . Also shown are the total doses computed using a Band function [4] fit to the input spectra as opposed to the usual method of log interpolation used by EMMREM.</a:t>
            </a:r>
            <a:endParaRPr lang="en-US" sz="2800" dirty="0">
              <a:solidFill>
                <a:srgbClr val="0D0D0D"/>
              </a:solidFill>
            </a:endParaRPr>
          </a:p>
        </p:txBody>
      </p:sp>
      <p:sp>
        <p:nvSpPr>
          <p:cNvPr id="1371" name="TextBox 28"/>
          <p:cNvSpPr txBox="1"/>
          <p:nvPr/>
        </p:nvSpPr>
        <p:spPr>
          <a:xfrm>
            <a:off x="13169159" y="31213625"/>
            <a:ext cx="8766910"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Table 2</a:t>
            </a:r>
            <a:r>
              <a:rPr lang="en-US" sz="2800" dirty="0" smtClean="0">
                <a:solidFill>
                  <a:srgbClr val="0D0D0D"/>
                </a:solidFill>
              </a:rPr>
              <a:t>: Peak dose rates and total doses for skin/eye and spacesuit shielding for recently studied events.</a:t>
            </a:r>
            <a:endParaRPr lang="en-US" sz="2800" dirty="0">
              <a:solidFill>
                <a:srgbClr val="0D0D0D"/>
              </a:solidFill>
            </a:endParaRPr>
          </a:p>
        </p:txBody>
      </p:sp>
      <p:pic>
        <p:nvPicPr>
          <p:cNvPr id="2310" name="Picture 128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178687" y="28727400"/>
            <a:ext cx="8766913" cy="2389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74" name="TextBox 58"/>
          <p:cNvSpPr txBox="1">
            <a:spLocks noChangeArrowheads="1"/>
          </p:cNvSpPr>
          <p:nvPr/>
        </p:nvSpPr>
        <p:spPr bwMode="auto">
          <a:xfrm>
            <a:off x="22364698" y="27766566"/>
            <a:ext cx="12611102" cy="4401166"/>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Conclusions: </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Peak dose rates for this event are much higher than those of other recent large SEP events.</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The total dose for the event is among the largest of the recent events, despite its relative brevity.</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We show </a:t>
            </a:r>
            <a:r>
              <a:rPr lang="en-US" sz="4000" dirty="0" smtClean="0">
                <a:solidFill>
                  <a:schemeClr val="bg1"/>
                </a:solidFill>
                <a:latin typeface="Times New Roman" panose="02020603050405020304" pitchFamily="18" charset="0"/>
                <a:cs typeface="Times New Roman" panose="02020603050405020304" pitchFamily="18" charset="0"/>
              </a:rPr>
              <a:t>that the peak dose rate, total dose and onset timescale are strongly influenced by longitudinal position.</a:t>
            </a:r>
            <a:endParaRPr lang="en-US" sz="4000" dirty="0" smtClean="0">
              <a:solidFill>
                <a:schemeClr val="bg1"/>
              </a:solidFill>
              <a:latin typeface="Times New Roman" panose="02020603050405020304" pitchFamily="18" charset="0"/>
              <a:cs typeface="Times New Roman" panose="02020603050405020304" pitchFamily="18" charset="0"/>
            </a:endParaRPr>
          </a:p>
        </p:txBody>
      </p:sp>
      <p:sp>
        <p:nvSpPr>
          <p:cNvPr id="1375" name="TextBox 58"/>
          <p:cNvSpPr txBox="1">
            <a:spLocks noChangeArrowheads="1"/>
          </p:cNvSpPr>
          <p:nvPr/>
        </p:nvSpPr>
        <p:spPr bwMode="auto">
          <a:xfrm>
            <a:off x="22364698" y="4448609"/>
            <a:ext cx="11315701" cy="13634463"/>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Longitudinal Variation of Radiation Impact: </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We use dose rates computed at STEREO A, STEREO B and LRO/CRaTER to show how the position of the spacecraft relative to the ICME affects the observed radiation.</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We use a CCMC simulation of the </a:t>
            </a:r>
            <a:r>
              <a:rPr lang="en-US" sz="4000" dirty="0" err="1" smtClean="0">
                <a:solidFill>
                  <a:schemeClr val="bg1"/>
                </a:solidFill>
                <a:latin typeface="Times New Roman" panose="02020603050405020304" pitchFamily="18" charset="0"/>
                <a:cs typeface="Times New Roman" panose="02020603050405020304" pitchFamily="18" charset="0"/>
              </a:rPr>
              <a:t>WSA-ENLIL+Cone</a:t>
            </a:r>
            <a:r>
              <a:rPr lang="en-US" sz="4000" dirty="0" smtClean="0">
                <a:solidFill>
                  <a:schemeClr val="bg1"/>
                </a:solidFill>
                <a:latin typeface="Times New Roman" panose="02020603050405020304" pitchFamily="18" charset="0"/>
                <a:cs typeface="Times New Roman" panose="02020603050405020304" pitchFamily="18" charset="0"/>
              </a:rPr>
              <a:t> model to show the propagation of the ICME as well as the magnetic field lines connecting to each observer.</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The dose rates are in good qualitative agreement with </a:t>
            </a:r>
            <a:r>
              <a:rPr lang="en-US" sz="4000" dirty="0" err="1" smtClean="0">
                <a:solidFill>
                  <a:schemeClr val="bg1"/>
                </a:solidFill>
                <a:latin typeface="Times New Roman" panose="02020603050405020304" pitchFamily="18" charset="0"/>
                <a:cs typeface="Times New Roman" panose="02020603050405020304" pitchFamily="18" charset="0"/>
              </a:rPr>
              <a:t>Reames</a:t>
            </a:r>
            <a:r>
              <a:rPr lang="en-US" sz="4000" dirty="0" smtClean="0">
                <a:solidFill>
                  <a:schemeClr val="bg1"/>
                </a:solidFill>
                <a:latin typeface="Times New Roman" panose="02020603050405020304" pitchFamily="18" charset="0"/>
                <a:cs typeface="Times New Roman" panose="02020603050405020304" pitchFamily="18" charset="0"/>
              </a:rPr>
              <a:t> [5], who studied how the position of a spacecraft relative to an ICME affected measured intensity profiles.</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CRaTER, on the eastern flank, sees a steep though modest initial increase in dose rate due to it’s magnetic connection to the flank early in the event.</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STEREO A, centrally located, sees a steep increase due to its connection to the nose of the shock, peaking once the shock arrives.</a:t>
            </a:r>
          </a:p>
          <a:p>
            <a:pPr marL="571500" indent="-571500">
              <a:buFont typeface="Arial" panose="020B0604020202020204" pitchFamily="34" charset="0"/>
              <a:buChar char="•"/>
              <a:defRPr/>
            </a:pPr>
            <a:r>
              <a:rPr lang="en-US" sz="4000" dirty="0" smtClean="0">
                <a:solidFill>
                  <a:schemeClr val="bg1"/>
                </a:solidFill>
                <a:latin typeface="Times New Roman" panose="02020603050405020304" pitchFamily="18" charset="0"/>
                <a:cs typeface="Times New Roman" panose="02020603050405020304" pitchFamily="18" charset="0"/>
              </a:rPr>
              <a:t>STEREO B, on the western flank, sees the most gradual increase, not peaking until it is connected to the shock from behind.</a:t>
            </a:r>
          </a:p>
        </p:txBody>
      </p:sp>
      <p:pic>
        <p:nvPicPr>
          <p:cNvPr id="1034" name="Picture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3832800" y="19126200"/>
            <a:ext cx="9372600" cy="6944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7" name="TextBox 28"/>
          <p:cNvSpPr txBox="1"/>
          <p:nvPr/>
        </p:nvSpPr>
        <p:spPr>
          <a:xfrm>
            <a:off x="33832800" y="15790089"/>
            <a:ext cx="9372600" cy="3108543"/>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3</a:t>
            </a:r>
            <a:r>
              <a:rPr lang="en-US" sz="2800" dirty="0" smtClean="0">
                <a:solidFill>
                  <a:srgbClr val="0D0D0D"/>
                </a:solidFill>
              </a:rPr>
              <a:t>: Radially-scaled density profiles  at four different times during the event as generated by the </a:t>
            </a:r>
            <a:r>
              <a:rPr lang="en-US" sz="2800" dirty="0" err="1" smtClean="0">
                <a:solidFill>
                  <a:srgbClr val="0D0D0D"/>
                </a:solidFill>
              </a:rPr>
              <a:t>WSA-ENLIL+Cone</a:t>
            </a:r>
            <a:r>
              <a:rPr lang="en-US" sz="2800" dirty="0" smtClean="0">
                <a:solidFill>
                  <a:srgbClr val="0D0D0D"/>
                </a:solidFill>
              </a:rPr>
              <a:t> model and run by the CCMC . The dotted lines represent the magnetic field lines connecting each observer to the Sun. The position of each observer and their magnetic connection relative to the ICME are used to explain the observed dose rates.</a:t>
            </a:r>
            <a:endParaRPr lang="en-US" sz="2800" dirty="0">
              <a:solidFill>
                <a:srgbClr val="0D0D0D"/>
              </a:solidFill>
            </a:endParaRPr>
          </a:p>
        </p:txBody>
      </p:sp>
      <p:sp>
        <p:nvSpPr>
          <p:cNvPr id="38" name="TextBox 28"/>
          <p:cNvSpPr txBox="1"/>
          <p:nvPr/>
        </p:nvSpPr>
        <p:spPr>
          <a:xfrm>
            <a:off x="22364698" y="26620113"/>
            <a:ext cx="11315700"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a:t>
            </a:r>
            <a:r>
              <a:rPr lang="en-US" sz="2800" b="1" dirty="0">
                <a:solidFill>
                  <a:srgbClr val="0D0D0D"/>
                </a:solidFill>
              </a:rPr>
              <a:t>4</a:t>
            </a:r>
            <a:r>
              <a:rPr lang="en-US" sz="2800" dirty="0" smtClean="0">
                <a:solidFill>
                  <a:srgbClr val="0D0D0D"/>
                </a:solidFill>
              </a:rPr>
              <a:t>: Dose rates at STEREO A/B and CRaTER during event.</a:t>
            </a:r>
          </a:p>
          <a:p>
            <a:pPr>
              <a:defRPr/>
            </a:pPr>
            <a:r>
              <a:rPr lang="en-US" sz="2800" dirty="0" smtClean="0">
                <a:solidFill>
                  <a:srgbClr val="0D0D0D"/>
                </a:solidFill>
              </a:rPr>
              <a:t>Dotted lines correspond to the time periods shown in Figure 3.</a:t>
            </a:r>
            <a:endParaRPr lang="en-US" sz="2800" dirty="0">
              <a:solidFill>
                <a:srgbClr val="0D0D0D"/>
              </a:solidFill>
            </a:endParaRPr>
          </a:p>
        </p:txBody>
      </p:sp>
      <p:sp>
        <p:nvSpPr>
          <p:cNvPr id="39" name="TextBox 28"/>
          <p:cNvSpPr txBox="1"/>
          <p:nvPr/>
        </p:nvSpPr>
        <p:spPr>
          <a:xfrm>
            <a:off x="33832800" y="26189225"/>
            <a:ext cx="9372600" cy="1384995"/>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5</a:t>
            </a:r>
            <a:r>
              <a:rPr lang="en-US" sz="2800" dirty="0" smtClean="0">
                <a:solidFill>
                  <a:srgbClr val="0D0D0D"/>
                </a:solidFill>
              </a:rPr>
              <a:t>: Illustration of how the position of the observer and magnetic connection relative to the ICME affect the observed dose rate time series.</a:t>
            </a:r>
            <a:endParaRPr lang="en-US" sz="2800" dirty="0">
              <a:solidFill>
                <a:srgbClr val="0D0D0D"/>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7481</TotalTime>
  <Words>951</Words>
  <Application>Microsoft Office PowerPoint</Application>
  <PresentationFormat>Custom</PresentationFormat>
  <Paragraphs>51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Institute for the Study of Earth, Oceans, and Space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Jeff</dc:creator>
  <cp:lastModifiedBy>CJJ</cp:lastModifiedBy>
  <cp:revision>298</cp:revision>
  <dcterms:created xsi:type="dcterms:W3CDTF">2009-04-13T19:18:53Z</dcterms:created>
  <dcterms:modified xsi:type="dcterms:W3CDTF">2015-12-08T18:09:07Z</dcterms:modified>
</cp:coreProperties>
</file>