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918400" cy="438912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62071"/>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054" autoAdjust="0"/>
  </p:normalViewPr>
  <p:slideViewPr>
    <p:cSldViewPr snapToGrid="0" snapToObjects="1">
      <p:cViewPr>
        <p:scale>
          <a:sx n="50" d="100"/>
          <a:sy n="50" d="100"/>
        </p:scale>
        <p:origin x="448" y="7048"/>
      </p:cViewPr>
      <p:guideLst>
        <p:guide orient="horz" pos="13824"/>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4723"/>
            <a:ext cx="2798064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722750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59459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163"/>
            <a:ext cx="27980640" cy="871728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8602966"/>
            <a:ext cx="27980640" cy="9601197"/>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7029396-9999-EF43-A117-D0A412C54201}" type="datetimeFigureOut">
              <a:rPr lang="en-US" smtClean="0"/>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654910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26457" y="65542163"/>
            <a:ext cx="53052343" cy="185389517"/>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527442" y="65542163"/>
            <a:ext cx="53052347" cy="185389517"/>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7029396-9999-EF43-A117-D0A412C54201}" type="datetimeFigureOut">
              <a:rPr lang="en-US" smtClean="0"/>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743937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757683"/>
            <a:ext cx="29626560" cy="73152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824723"/>
            <a:ext cx="14544677"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0" y="13919200"/>
            <a:ext cx="14544677"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9824723"/>
            <a:ext cx="14550390" cy="4094477"/>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13919200"/>
            <a:ext cx="14550390"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7029396-9999-EF43-A117-D0A412C54201}" type="datetimeFigureOut">
              <a:rPr lang="en-US" smtClean="0"/>
              <a:t>12/11/15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6422587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7029396-9999-EF43-A117-D0A412C54201}" type="datetimeFigureOut">
              <a:rPr lang="en-US" smtClean="0"/>
              <a:t>12/11/15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755139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029396-9999-EF43-A117-D0A412C54201}" type="datetimeFigureOut">
              <a:rPr lang="en-US" smtClean="0"/>
              <a:t>12/11/15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3614708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747520"/>
            <a:ext cx="10829927" cy="743712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747523"/>
            <a:ext cx="18402300" cy="37459923"/>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9184643"/>
            <a:ext cx="10829927" cy="30022803"/>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029396-9999-EF43-A117-D0A412C54201}" type="datetimeFigureOut">
              <a:rPr lang="en-US" smtClean="0"/>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403884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0"/>
            <a:ext cx="19751040" cy="3627123"/>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3921760"/>
            <a:ext cx="19751040" cy="2633472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6452237" y="34350963"/>
            <a:ext cx="19751040" cy="5151117"/>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029396-9999-EF43-A117-D0A412C54201}" type="datetimeFigureOut">
              <a:rPr lang="en-US" smtClean="0"/>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507185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1470924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919310" y="11247123"/>
            <a:ext cx="26660477" cy="23968455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26459" y="11247123"/>
            <a:ext cx="79444213" cy="23968455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7029396-9999-EF43-A117-D0A412C54201}" type="datetimeFigureOut">
              <a:rPr lang="en-US" smtClean="0"/>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41A2BB-3D2A-F041-B334-66D92D6CCB02}" type="slidenum">
              <a:rPr lang="en-US" smtClean="0"/>
              <a:t>‹#›</a:t>
            </a:fld>
            <a:endParaRPr lang="en-US"/>
          </a:p>
        </p:txBody>
      </p:sp>
    </p:spTree>
    <p:extLst>
      <p:ext uri="{BB962C8B-B14F-4D97-AF65-F5344CB8AC3E}">
        <p14:creationId xmlns:p14="http://schemas.microsoft.com/office/powerpoint/2010/main" val="275734091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757683"/>
            <a:ext cx="29626560" cy="73152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10241283"/>
            <a:ext cx="29626560" cy="28966163"/>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40680643"/>
            <a:ext cx="7680960" cy="23368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E7029396-9999-EF43-A117-D0A412C54201}" type="datetimeFigureOut">
              <a:rPr lang="en-US" smtClean="0"/>
              <a:t>12/11/15</a:t>
            </a:fld>
            <a:endParaRPr lang="en-US"/>
          </a:p>
        </p:txBody>
      </p:sp>
      <p:sp>
        <p:nvSpPr>
          <p:cNvPr id="5" name="Footer Placeholder 4"/>
          <p:cNvSpPr>
            <a:spLocks noGrp="1"/>
          </p:cNvSpPr>
          <p:nvPr>
            <p:ph type="ftr" sz="quarter" idx="3"/>
          </p:nvPr>
        </p:nvSpPr>
        <p:spPr>
          <a:xfrm>
            <a:off x="11247120" y="40680643"/>
            <a:ext cx="10424160" cy="23368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40680643"/>
            <a:ext cx="7680960" cy="23368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F41A2BB-3D2A-F041-B334-66D92D6CCB02}" type="slidenum">
              <a:rPr lang="en-US" smtClean="0"/>
              <a:t>‹#›</a:t>
            </a:fld>
            <a:endParaRPr lang="en-US"/>
          </a:p>
        </p:txBody>
      </p:sp>
    </p:spTree>
    <p:extLst>
      <p:ext uri="{BB962C8B-B14F-4D97-AF65-F5344CB8AC3E}">
        <p14:creationId xmlns:p14="http://schemas.microsoft.com/office/powerpoint/2010/main" val="898333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7.png"/><Relationship Id="rId12" Type="http://schemas.openxmlformats.org/officeDocument/2006/relationships/image" Target="../media/image8.png"/><Relationship Id="rId13" Type="http://schemas.openxmlformats.org/officeDocument/2006/relationships/image" Target="../media/image9.png"/><Relationship Id="rId14"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hyperlink" Target="http://dx.doi.org/10.1029/RG007i001p00421" TargetMode="External"/><Relationship Id="rId3" Type="http://schemas.openxmlformats.org/officeDocument/2006/relationships/hyperlink" Target="http://dx.doi.org/10.1029/JA078i016p02837" TargetMode="External"/><Relationship Id="rId4" Type="http://schemas.openxmlformats.org/officeDocument/2006/relationships/hyperlink" Target="http://dx.doi.org/10.1029/JA075i025p04677" TargetMode="External"/><Relationship Id="rId5" Type="http://schemas.openxmlformats.org/officeDocument/2006/relationships/image" Target="../media/image1.png"/><Relationship Id="rId6" Type="http://schemas.openxmlformats.org/officeDocument/2006/relationships/image" Target="../media/image2.png"/><Relationship Id="rId7" Type="http://schemas.openxmlformats.org/officeDocument/2006/relationships/image" Target="../media/image3.png"/><Relationship Id="rId8" Type="http://schemas.openxmlformats.org/officeDocument/2006/relationships/image" Target="../media/image4.emf"/><Relationship Id="rId9" Type="http://schemas.openxmlformats.org/officeDocument/2006/relationships/image" Target="../media/image5.emf"/><Relationship Id="rId10"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62071"/>
            </a:gs>
            <a:gs pos="9000">
              <a:srgbClr val="FFFFFF"/>
            </a:gs>
          </a:gsLst>
          <a:lin ang="5400000" scaled="0"/>
          <a:tileRect/>
        </a:gradFill>
        <a:effectLst/>
      </p:bgPr>
    </p:bg>
    <p:spTree>
      <p:nvGrpSpPr>
        <p:cNvPr id="1" name=""/>
        <p:cNvGrpSpPr/>
        <p:nvPr/>
      </p:nvGrpSpPr>
      <p:grpSpPr>
        <a:xfrm>
          <a:off x="0" y="0"/>
          <a:ext cx="0" cy="0"/>
          <a:chOff x="0" y="0"/>
          <a:chExt cx="0" cy="0"/>
        </a:xfrm>
      </p:grpSpPr>
      <p:grpSp>
        <p:nvGrpSpPr>
          <p:cNvPr id="88" name="Group 87"/>
          <p:cNvGrpSpPr/>
          <p:nvPr/>
        </p:nvGrpSpPr>
        <p:grpSpPr>
          <a:xfrm>
            <a:off x="469567" y="3975875"/>
            <a:ext cx="31714075" cy="6107916"/>
            <a:chOff x="647067" y="4049295"/>
            <a:chExt cx="14774832" cy="3516180"/>
          </a:xfrm>
        </p:grpSpPr>
        <p:sp>
          <p:nvSpPr>
            <p:cNvPr id="89" name="TextBox 88"/>
            <p:cNvSpPr txBox="1"/>
            <p:nvPr/>
          </p:nvSpPr>
          <p:spPr>
            <a:xfrm>
              <a:off x="647067" y="4553310"/>
              <a:ext cx="14774832" cy="3012165"/>
            </a:xfrm>
            <a:custGeom>
              <a:avLst/>
              <a:gdLst>
                <a:gd name="connsiteX0" fmla="*/ 0 w 13716000"/>
                <a:gd name="connsiteY0" fmla="*/ 0 h 8463857"/>
                <a:gd name="connsiteX1" fmla="*/ 13716000 w 13716000"/>
                <a:gd name="connsiteY1" fmla="*/ 0 h 8463857"/>
                <a:gd name="connsiteX2" fmla="*/ 13716000 w 13716000"/>
                <a:gd name="connsiteY2" fmla="*/ 8463857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3716000"/>
                <a:gd name="connsiteY0" fmla="*/ 0 h 8463857"/>
                <a:gd name="connsiteX1" fmla="*/ 13716000 w 13716000"/>
                <a:gd name="connsiteY1" fmla="*/ 0 h 8463857"/>
                <a:gd name="connsiteX2" fmla="*/ 7131465 w 13716000"/>
                <a:gd name="connsiteY2" fmla="*/ 4868673 h 8463857"/>
                <a:gd name="connsiteX3" fmla="*/ 0 w 13716000"/>
                <a:gd name="connsiteY3" fmla="*/ 8463857 h 8463857"/>
                <a:gd name="connsiteX4" fmla="*/ 0 w 13716000"/>
                <a:gd name="connsiteY4" fmla="*/ 0 h 8463857"/>
                <a:gd name="connsiteX0" fmla="*/ 0 w 16237597"/>
                <a:gd name="connsiteY0" fmla="*/ 0 h 9869432"/>
                <a:gd name="connsiteX1" fmla="*/ 13716000 w 16237597"/>
                <a:gd name="connsiteY1" fmla="*/ 0 h 9869432"/>
                <a:gd name="connsiteX2" fmla="*/ 13755077 w 16237597"/>
                <a:gd name="connsiteY2" fmla="*/ 8502935 h 9869432"/>
                <a:gd name="connsiteX3" fmla="*/ 0 w 16237597"/>
                <a:gd name="connsiteY3" fmla="*/ 8463857 h 9869432"/>
                <a:gd name="connsiteX4" fmla="*/ 0 w 16237597"/>
                <a:gd name="connsiteY4" fmla="*/ 0 h 9869432"/>
                <a:gd name="connsiteX0" fmla="*/ 0 w 16237597"/>
                <a:gd name="connsiteY0" fmla="*/ 0 h 8502935"/>
                <a:gd name="connsiteX1" fmla="*/ 13716000 w 16237597"/>
                <a:gd name="connsiteY1" fmla="*/ 0 h 8502935"/>
                <a:gd name="connsiteX2" fmla="*/ 13755077 w 16237597"/>
                <a:gd name="connsiteY2" fmla="*/ 8502935 h 8502935"/>
                <a:gd name="connsiteX3" fmla="*/ 0 w 16237597"/>
                <a:gd name="connsiteY3" fmla="*/ 8463857 h 8502935"/>
                <a:gd name="connsiteX4" fmla="*/ 0 w 16237597"/>
                <a:gd name="connsiteY4" fmla="*/ 0 h 8502935"/>
                <a:gd name="connsiteX0" fmla="*/ 0 w 13755754"/>
                <a:gd name="connsiteY0" fmla="*/ 0 h 8502935"/>
                <a:gd name="connsiteX1" fmla="*/ 13716000 w 13755754"/>
                <a:gd name="connsiteY1" fmla="*/ 0 h 8502935"/>
                <a:gd name="connsiteX2" fmla="*/ 13755077 w 13755754"/>
                <a:gd name="connsiteY2" fmla="*/ 8502935 h 8502935"/>
                <a:gd name="connsiteX3" fmla="*/ 0 w 13755754"/>
                <a:gd name="connsiteY3" fmla="*/ 8463857 h 8502935"/>
                <a:gd name="connsiteX4" fmla="*/ 0 w 13755754"/>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 name="connsiteX0" fmla="*/ 0 w 13755077"/>
                <a:gd name="connsiteY0" fmla="*/ 0 h 8502935"/>
                <a:gd name="connsiteX1" fmla="*/ 13716000 w 13755077"/>
                <a:gd name="connsiteY1" fmla="*/ 0 h 8502935"/>
                <a:gd name="connsiteX2" fmla="*/ 13755077 w 13755077"/>
                <a:gd name="connsiteY2" fmla="*/ 8502935 h 8502935"/>
                <a:gd name="connsiteX3" fmla="*/ 0 w 13755077"/>
                <a:gd name="connsiteY3" fmla="*/ 8463857 h 8502935"/>
                <a:gd name="connsiteX4" fmla="*/ 0 w 13755077"/>
                <a:gd name="connsiteY4" fmla="*/ 0 h 8502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55077" h="8502935">
                  <a:moveTo>
                    <a:pt x="0" y="0"/>
                  </a:moveTo>
                  <a:lnTo>
                    <a:pt x="13716000" y="0"/>
                  </a:lnTo>
                  <a:cubicBezTo>
                    <a:pt x="11521155" y="1622891"/>
                    <a:pt x="13735538" y="4886532"/>
                    <a:pt x="13755077" y="8502935"/>
                  </a:cubicBezTo>
                  <a:cubicBezTo>
                    <a:pt x="8994204" y="4770248"/>
                    <a:pt x="2377155" y="7265462"/>
                    <a:pt x="0" y="8463857"/>
                  </a:cubicBezTo>
                  <a:lnTo>
                    <a:pt x="0" y="0"/>
                  </a:lnTo>
                  <a:close/>
                </a:path>
              </a:pathLst>
            </a:custGeom>
            <a:noFill/>
          </p:spPr>
          <p:txBody>
            <a:bodyPr wrap="square" numCol="2" spcCol="1280160" rtlCol="0">
              <a:noAutofit/>
            </a:bodyPr>
            <a:lstStyle/>
            <a:p>
              <a:pPr algn="just"/>
              <a:r>
                <a:rPr lang="en-US" sz="2800" dirty="0"/>
                <a:t> </a:t>
              </a:r>
              <a:r>
                <a:rPr lang="en-US" sz="2800" dirty="0" smtClean="0"/>
                <a:t>         Particle </a:t>
              </a:r>
              <a:r>
                <a:rPr lang="en-US" sz="2800" dirty="0"/>
                <a:t>precipitation has been intensely studied by </a:t>
              </a:r>
              <a:r>
                <a:rPr lang="en-US" sz="2800" dirty="0" err="1"/>
                <a:t>ionospheric</a:t>
              </a:r>
              <a:r>
                <a:rPr lang="en-US" sz="2800" dirty="0"/>
                <a:t> and magnetospheric physicists. As particles bounce along the earth's magnetic fields they are accelerated, often, into the ionosphere. They impart energy into the ionosphere by stripping the electrons from their molecules increasing the ionization and changing the conductivity of the ionosphere. These changes directly affects the cross polar cap potential, conductivity, and total electron content. Changing these parameters can affect the heating in the ionosphere, the densities of certain species, and even satellite drag.</a:t>
              </a:r>
            </a:p>
            <a:p>
              <a:pPr algn="just"/>
              <a:r>
                <a:rPr lang="en-US" sz="2800" dirty="0"/>
                <a:t>  </a:t>
              </a:r>
              <a:r>
                <a:rPr lang="en-US" sz="2800" dirty="0" smtClean="0"/>
                <a:t>        The </a:t>
              </a:r>
              <a:r>
                <a:rPr lang="en-US" sz="2800" dirty="0"/>
                <a:t>ionosphere plays a very important role as the base of the magnetosphere system. The particle densities in the ionosphere are greater and able to carry much larger currents and allow them to diffuse and reconnect. The ionosphere is not fully ionized so there is a “resistance” or constant colliding into other particles that prevents ions and electrons </a:t>
              </a:r>
              <a:r>
                <a:rPr lang="en-US" sz="2800" dirty="0" smtClean="0"/>
                <a:t>from moving </a:t>
              </a:r>
              <a:r>
                <a:rPr lang="en-US" sz="2800" dirty="0"/>
                <a:t>freely along the magnetic </a:t>
              </a:r>
              <a:r>
                <a:rPr lang="en-US" sz="2800" dirty="0" smtClean="0"/>
                <a:t>fields. The </a:t>
              </a:r>
              <a:r>
                <a:rPr lang="en-US" sz="2800" dirty="0"/>
                <a:t>currents that come from the magnetosphere are very </a:t>
              </a:r>
              <a:r>
                <a:rPr lang="en-US" sz="2800" dirty="0" smtClean="0"/>
                <a:t>dependent </a:t>
              </a:r>
              <a:r>
                <a:rPr lang="en-US" sz="2800" dirty="0"/>
                <a:t>on the conductivity of the ionosphere. </a:t>
              </a:r>
            </a:p>
            <a:p>
              <a:pPr algn="just"/>
              <a:r>
                <a:rPr lang="en-US" sz="2800" dirty="0"/>
                <a:t> </a:t>
              </a:r>
              <a:r>
                <a:rPr lang="en-US" sz="2800" dirty="0" smtClean="0"/>
                <a:t>         The </a:t>
              </a:r>
              <a:r>
                <a:rPr lang="en-US" sz="2800" dirty="0"/>
                <a:t>effect of precipitation that </a:t>
              </a:r>
              <a:r>
                <a:rPr lang="en-US" sz="2800" dirty="0" smtClean="0"/>
                <a:t>feeds back </a:t>
              </a:r>
              <a:r>
                <a:rPr lang="en-US" sz="2800" dirty="0"/>
                <a:t>to the magnetosphere has received less study. There have been a few that have looked at a</a:t>
              </a:r>
              <a:r>
                <a:rPr lang="en-US" sz="2800" dirty="0" smtClean="0"/>
                <a:t> </a:t>
              </a:r>
              <a:r>
                <a:rPr lang="en-US" sz="2800" dirty="0"/>
                <a:t>simple model and tried to understand what the effects are in the magnetosphere </a:t>
              </a:r>
              <a:r>
                <a:rPr lang="en-US" sz="2800" dirty="0" smtClean="0"/>
                <a:t>[Wolf 1966, Ridley et al 2004, </a:t>
              </a:r>
              <a:r>
                <a:rPr lang="en-US" sz="2800" dirty="0" err="1" smtClean="0"/>
                <a:t>Coroniti</a:t>
              </a:r>
              <a:r>
                <a:rPr lang="en-US" sz="2800" dirty="0" smtClean="0"/>
                <a:t> 1973, </a:t>
              </a:r>
              <a:r>
                <a:rPr lang="en-US" sz="2800" dirty="0" err="1" smtClean="0"/>
                <a:t>Axford</a:t>
              </a:r>
              <a:r>
                <a:rPr lang="en-US" sz="2800" dirty="0" smtClean="0"/>
                <a:t> 1969]. </a:t>
              </a:r>
              <a:r>
                <a:rPr lang="en-US" sz="2800" dirty="0"/>
                <a:t>In this poster we do something similar but instead of changing the conductivity of the </a:t>
              </a:r>
              <a:r>
                <a:rPr lang="en-US" sz="2800" dirty="0" smtClean="0"/>
                <a:t>ionosphere flatly, </a:t>
              </a:r>
              <a:r>
                <a:rPr lang="en-US" sz="2800" dirty="0"/>
                <a:t>we increase and decrease the precipitation to the ionosphere and see if the localized changes in conductivity have any effect on the magnetosphere.  We look </a:t>
              </a:r>
              <a:r>
                <a:rPr lang="en-US" sz="2800" dirty="0" smtClean="0"/>
                <a:t>at a </a:t>
              </a:r>
              <a:r>
                <a:rPr lang="en-US" sz="2800" dirty="0"/>
                <a:t>certain </a:t>
              </a:r>
              <a:r>
                <a:rPr lang="en-US" sz="2800" dirty="0" smtClean="0"/>
                <a:t>parameter </a:t>
              </a:r>
              <a:r>
                <a:rPr lang="en-US" sz="2800" dirty="0"/>
                <a:t>in the magnetosphere and see if there are the same changes that have been theorized and modeled would change due to conductivity changes in the ionosphere.</a:t>
              </a:r>
            </a:p>
            <a:p>
              <a:pPr algn="just"/>
              <a:r>
                <a:rPr lang="en-US" sz="2800" dirty="0"/>
                <a:t> </a:t>
              </a:r>
              <a:r>
                <a:rPr lang="en-US" sz="2800" dirty="0" smtClean="0"/>
                <a:t>       We </a:t>
              </a:r>
              <a:r>
                <a:rPr lang="en-US" sz="2800" dirty="0"/>
                <a:t>have two different case studies the first is May 4, 2005 that is a quiet solar wind conditions and March 17, 2013 that has a strong shock that occurs. We ran three simulations using the OpenGGCM </a:t>
              </a:r>
              <a:r>
                <a:rPr lang="en-US" sz="2800" dirty="0" smtClean="0"/>
                <a:t>model coupled </a:t>
              </a:r>
              <a:r>
                <a:rPr lang="en-US" sz="2800" dirty="0" smtClean="0"/>
                <a:t>with the RCM and CTIM models </a:t>
              </a:r>
              <a:r>
                <a:rPr lang="en-US" sz="2800" dirty="0"/>
                <a:t>using real time solar wind data from the ACE Satellite. We artificially modified the amount of precipitation into the ionosphere by decreasing it by two orders of magnitude and increasing it by one order of magnitude. </a:t>
              </a:r>
            </a:p>
            <a:p>
              <a:r>
                <a:rPr lang="en-US" sz="2800" dirty="0" smtClean="0"/>
                <a:t>  </a:t>
              </a:r>
              <a:endParaRPr lang="en-US" sz="2800" dirty="0"/>
            </a:p>
          </p:txBody>
        </p:sp>
        <p:sp>
          <p:nvSpPr>
            <p:cNvPr id="91" name="TextBox 90"/>
            <p:cNvSpPr txBox="1"/>
            <p:nvPr/>
          </p:nvSpPr>
          <p:spPr>
            <a:xfrm>
              <a:off x="692592" y="4049295"/>
              <a:ext cx="14658098" cy="405326"/>
            </a:xfrm>
            <a:prstGeom prst="rect">
              <a:avLst/>
            </a:prstGeom>
            <a:solidFill>
              <a:srgbClr val="07237E"/>
            </a:solidFill>
            <a:ln>
              <a:noFill/>
            </a:ln>
          </p:spPr>
          <p:txBody>
            <a:bodyPr wrap="none" rtlCol="0">
              <a:noAutofit/>
            </a:bodyPr>
            <a:lstStyle/>
            <a:p>
              <a:r>
                <a:rPr lang="en-US" sz="4000" dirty="0" smtClean="0">
                  <a:solidFill>
                    <a:schemeClr val="bg1"/>
                  </a:solidFill>
                </a:rPr>
                <a:t> Introduction</a:t>
              </a:r>
            </a:p>
          </p:txBody>
        </p:sp>
      </p:grpSp>
      <p:grpSp>
        <p:nvGrpSpPr>
          <p:cNvPr id="101" name="Group 100"/>
          <p:cNvGrpSpPr/>
          <p:nvPr/>
        </p:nvGrpSpPr>
        <p:grpSpPr>
          <a:xfrm>
            <a:off x="16780544" y="10379951"/>
            <a:ext cx="15250249" cy="3475933"/>
            <a:chOff x="15301833" y="11312840"/>
            <a:chExt cx="14136833" cy="2914653"/>
          </a:xfrm>
        </p:grpSpPr>
        <p:sp>
          <p:nvSpPr>
            <p:cNvPr id="102" name="TextBox 101"/>
            <p:cNvSpPr txBox="1"/>
            <p:nvPr/>
          </p:nvSpPr>
          <p:spPr>
            <a:xfrm>
              <a:off x="22040518" y="12343524"/>
              <a:ext cx="7063046" cy="1883969"/>
            </a:xfrm>
            <a:prstGeom prst="rect">
              <a:avLst/>
            </a:prstGeom>
            <a:noFill/>
          </p:spPr>
          <p:txBody>
            <a:bodyPr wrap="square" rtlCol="0">
              <a:spAutoFit/>
            </a:bodyPr>
            <a:lstStyle/>
            <a:p>
              <a:r>
                <a:rPr lang="en-US" sz="2800" dirty="0" smtClean="0"/>
                <a:t>March 17, 2013 was selected as a GEM focus day and we the precipitation effects during a storm could be studied. As can be seen in figure 2 there is a large shock that occurs at ~6:00 UT and the </a:t>
              </a:r>
              <a:r>
                <a:rPr lang="en-US" sz="2800" dirty="0" err="1" smtClean="0"/>
                <a:t>Bz</a:t>
              </a:r>
              <a:r>
                <a:rPr lang="en-US" sz="2800" dirty="0" smtClean="0"/>
                <a:t> turns southward. This resulted in a </a:t>
              </a:r>
              <a:r>
                <a:rPr lang="en-US" sz="2800" dirty="0" err="1" smtClean="0"/>
                <a:t>Dst</a:t>
              </a:r>
              <a:r>
                <a:rPr lang="en-US" sz="2800" dirty="0" smtClean="0"/>
                <a:t> of -132.</a:t>
              </a:r>
              <a:endParaRPr lang="en-US" sz="2800" dirty="0"/>
            </a:p>
          </p:txBody>
        </p:sp>
        <p:sp>
          <p:nvSpPr>
            <p:cNvPr id="103" name="TextBox 102"/>
            <p:cNvSpPr txBox="1"/>
            <p:nvPr/>
          </p:nvSpPr>
          <p:spPr>
            <a:xfrm>
              <a:off x="15301833" y="11312840"/>
              <a:ext cx="14136833" cy="590395"/>
            </a:xfrm>
            <a:prstGeom prst="rect">
              <a:avLst/>
            </a:prstGeom>
            <a:solidFill>
              <a:srgbClr val="07237E"/>
            </a:solidFill>
            <a:ln>
              <a:noFill/>
            </a:ln>
          </p:spPr>
          <p:txBody>
            <a:bodyPr wrap="none" rtlCol="0">
              <a:noAutofit/>
            </a:bodyPr>
            <a:lstStyle/>
            <a:p>
              <a:r>
                <a:rPr lang="en-US" sz="4000" dirty="0" smtClean="0">
                  <a:solidFill>
                    <a:schemeClr val="bg1"/>
                  </a:solidFill>
                </a:rPr>
                <a:t> March 17, 2013 Case </a:t>
              </a:r>
              <a:r>
                <a:rPr lang="en-US" sz="4000" dirty="0">
                  <a:solidFill>
                    <a:schemeClr val="bg1"/>
                  </a:solidFill>
                </a:rPr>
                <a:t>Study </a:t>
              </a:r>
              <a:r>
                <a:rPr lang="en-US" sz="4000" dirty="0" smtClean="0">
                  <a:solidFill>
                    <a:schemeClr val="bg1"/>
                  </a:solidFill>
                </a:rPr>
                <a:t> </a:t>
              </a:r>
            </a:p>
          </p:txBody>
        </p:sp>
      </p:grpSp>
      <p:sp>
        <p:nvSpPr>
          <p:cNvPr id="110" name="Title 1"/>
          <p:cNvSpPr>
            <a:spLocks noGrp="1"/>
          </p:cNvSpPr>
          <p:nvPr>
            <p:ph type="ctrTitle"/>
          </p:nvPr>
        </p:nvSpPr>
        <p:spPr>
          <a:xfrm>
            <a:off x="3713761" y="312535"/>
            <a:ext cx="25654728" cy="3273368"/>
          </a:xfrm>
        </p:spPr>
        <p:txBody>
          <a:bodyPr>
            <a:normAutofit fontScale="90000"/>
          </a:bodyPr>
          <a:lstStyle/>
          <a:p>
            <a:r>
              <a:rPr lang="en-US" sz="8000" dirty="0" smtClean="0">
                <a:solidFill>
                  <a:schemeClr val="bg1"/>
                </a:solidFill>
              </a:rPr>
              <a:t> </a:t>
            </a:r>
            <a:r>
              <a:rPr lang="en-US" sz="8000" dirty="0">
                <a:solidFill>
                  <a:schemeClr val="bg1"/>
                </a:solidFill>
              </a:rPr>
              <a:t>Effects of Particle Precipitation Feedback on the Earth's </a:t>
            </a:r>
            <a:r>
              <a:rPr lang="en-US" sz="8000" dirty="0" smtClean="0">
                <a:solidFill>
                  <a:schemeClr val="bg1"/>
                </a:solidFill>
              </a:rPr>
              <a:t>Magnetosphere</a:t>
            </a:r>
            <a:br>
              <a:rPr lang="en-US" sz="8000" dirty="0" smtClean="0">
                <a:solidFill>
                  <a:schemeClr val="bg1"/>
                </a:solidFill>
              </a:rPr>
            </a:br>
            <a:r>
              <a:rPr lang="en-US" sz="5400" dirty="0" smtClean="0">
                <a:solidFill>
                  <a:srgbClr val="062071"/>
                </a:solidFill>
              </a:rPr>
              <a:t>Authors: Joseph B. Jensen</a:t>
            </a:r>
            <a:r>
              <a:rPr lang="en-US" sz="5400" baseline="30000" dirty="0" smtClean="0">
                <a:solidFill>
                  <a:srgbClr val="062071"/>
                </a:solidFill>
              </a:rPr>
              <a:t>1</a:t>
            </a:r>
            <a:r>
              <a:rPr lang="en-US" sz="5400" dirty="0" smtClean="0">
                <a:solidFill>
                  <a:srgbClr val="062071"/>
                </a:solidFill>
              </a:rPr>
              <a:t>, Jimmy Raeder</a:t>
            </a:r>
            <a:r>
              <a:rPr lang="en-US" sz="5400" baseline="30000" dirty="0" smtClean="0">
                <a:solidFill>
                  <a:srgbClr val="062071"/>
                </a:solidFill>
              </a:rPr>
              <a:t>1</a:t>
            </a:r>
            <a:r>
              <a:rPr lang="en-US" sz="5400" dirty="0" smtClean="0">
                <a:solidFill>
                  <a:srgbClr val="062071"/>
                </a:solidFill>
              </a:rPr>
              <a:t>, W. Douglas Cramer</a:t>
            </a:r>
            <a:r>
              <a:rPr lang="en-US" sz="5400" baseline="30000" dirty="0">
                <a:solidFill>
                  <a:srgbClr val="062071"/>
                </a:solidFill>
              </a:rPr>
              <a:t>1</a:t>
            </a:r>
            <a:r>
              <a:rPr lang="en-US" sz="5400" dirty="0" smtClean="0">
                <a:solidFill>
                  <a:srgbClr val="062071"/>
                </a:solidFill>
              </a:rPr>
              <a:t> </a:t>
            </a:r>
            <a:r>
              <a:rPr lang="en-US" sz="5400" baseline="30000" dirty="0" smtClean="0">
                <a:solidFill>
                  <a:srgbClr val="062071"/>
                </a:solidFill>
              </a:rPr>
              <a:t/>
            </a:r>
            <a:br>
              <a:rPr lang="en-US" sz="5400" baseline="30000" dirty="0" smtClean="0">
                <a:solidFill>
                  <a:srgbClr val="062071"/>
                </a:solidFill>
              </a:rPr>
            </a:br>
            <a:r>
              <a:rPr lang="en-US" sz="5400" baseline="30000" dirty="0" smtClean="0">
                <a:solidFill>
                  <a:srgbClr val="062071"/>
                </a:solidFill>
              </a:rPr>
              <a:t> </a:t>
            </a:r>
            <a:r>
              <a:rPr lang="en-US" sz="3100" dirty="0" smtClean="0">
                <a:solidFill>
                  <a:srgbClr val="062071"/>
                </a:solidFill>
              </a:rPr>
              <a:t>1.University of New Hampshire, Space Science Center, Durham NH, USA </a:t>
            </a:r>
            <a:endParaRPr lang="en-US" sz="3100" baseline="30000" dirty="0">
              <a:solidFill>
                <a:srgbClr val="062071"/>
              </a:solidFill>
            </a:endParaRPr>
          </a:p>
        </p:txBody>
      </p:sp>
      <p:grpSp>
        <p:nvGrpSpPr>
          <p:cNvPr id="121" name="Group 120"/>
          <p:cNvGrpSpPr/>
          <p:nvPr/>
        </p:nvGrpSpPr>
        <p:grpSpPr>
          <a:xfrm rot="10800000" flipV="1">
            <a:off x="705115" y="39751453"/>
            <a:ext cx="31325677" cy="4164710"/>
            <a:chOff x="29258659" y="26700543"/>
            <a:chExt cx="14717377" cy="2795244"/>
          </a:xfrm>
        </p:grpSpPr>
        <p:sp>
          <p:nvSpPr>
            <p:cNvPr id="122" name="Rectangle 121"/>
            <p:cNvSpPr/>
            <p:nvPr/>
          </p:nvSpPr>
          <p:spPr>
            <a:xfrm>
              <a:off x="29258659" y="27120215"/>
              <a:ext cx="14715234" cy="2375572"/>
            </a:xfrm>
            <a:prstGeom prst="rect">
              <a:avLst/>
            </a:prstGeom>
          </p:spPr>
          <p:txBody>
            <a:bodyPr wrap="square" numCol="2" spcCol="914400">
              <a:spAutoFit/>
            </a:bodyPr>
            <a:lstStyle/>
            <a:p>
              <a:r>
                <a:rPr lang="en-US" sz="2800" dirty="0" smtClean="0"/>
                <a:t>          The hypothesis proposed by Wolf that the convection is affected by the conductivity of the ionosphere is also true when the conductivity that comes from the particle precipitation is changed. We have shown the bowshock position can be changed when particle precipitation is changed because of the variation in magnetospheric convection. This shows that modeling the precipitation correctly is very important not only for </a:t>
              </a:r>
              <a:r>
                <a:rPr lang="en-US" sz="2800" dirty="0" err="1" smtClean="0"/>
                <a:t>ionospheric</a:t>
              </a:r>
              <a:r>
                <a:rPr lang="en-US" sz="2800" dirty="0" smtClean="0"/>
                <a:t> parameters but also for the magnetosphere. Further work is to look at the inner magnetosphere and see how the </a:t>
              </a:r>
              <a:r>
                <a:rPr lang="en-US" sz="2800" dirty="0" smtClean="0"/>
                <a:t>field </a:t>
              </a:r>
              <a:r>
                <a:rPr lang="en-US" sz="2800" dirty="0" smtClean="0"/>
                <a:t>aligned currents change and also to see the timing of the reconnection in the </a:t>
              </a:r>
              <a:r>
                <a:rPr lang="en-US" sz="2800" dirty="0" err="1" smtClean="0"/>
                <a:t>magnetotail</a:t>
              </a:r>
              <a:r>
                <a:rPr lang="en-US" sz="2800" dirty="0" smtClean="0"/>
                <a:t> due to variations in particle precipitation.</a:t>
              </a:r>
            </a:p>
            <a:p>
              <a:endParaRPr lang="en-US" sz="2800" u="sng" dirty="0" smtClean="0"/>
            </a:p>
            <a:p>
              <a:r>
                <a:rPr lang="en-US" sz="2800" u="sng" dirty="0" smtClean="0"/>
                <a:t>References:</a:t>
              </a:r>
            </a:p>
            <a:p>
              <a:r>
                <a:rPr lang="en-US" sz="2000" dirty="0"/>
                <a:t>-</a:t>
              </a:r>
              <a:r>
                <a:rPr lang="en-US" sz="2000" dirty="0" err="1"/>
                <a:t>Axford</a:t>
              </a:r>
              <a:r>
                <a:rPr lang="en-US" sz="2000" dirty="0"/>
                <a:t>, W. I. (1969), Magnetospheric convection, Rev. </a:t>
              </a:r>
              <a:r>
                <a:rPr lang="en-US" sz="2000" dirty="0" err="1"/>
                <a:t>Geophys</a:t>
              </a:r>
              <a:r>
                <a:rPr lang="en-US" sz="2000" dirty="0"/>
                <a:t>., 7(1, 2), 421–459, doi:</a:t>
              </a:r>
              <a:r>
                <a:rPr lang="en-US" sz="2000" dirty="0">
                  <a:hlinkClick r:id="rId2"/>
                </a:rPr>
                <a:t>0.1029/RG007i001p00421</a:t>
              </a:r>
              <a:r>
                <a:rPr lang="en-US" sz="2000" dirty="0"/>
                <a:t>.</a:t>
              </a:r>
            </a:p>
            <a:p>
              <a:r>
                <a:rPr lang="en-US" sz="2000" dirty="0" smtClean="0"/>
                <a:t>-</a:t>
              </a:r>
              <a:r>
                <a:rPr lang="en-US" sz="2000" dirty="0" err="1"/>
                <a:t>Coroniti</a:t>
              </a:r>
              <a:r>
                <a:rPr lang="en-US" sz="2000" dirty="0"/>
                <a:t>, F. V., and C. F. Kennel (1973), Can the ionosphere regulate magnetospheric convection?, J. </a:t>
              </a:r>
              <a:r>
                <a:rPr lang="en-US" sz="2000" dirty="0" err="1"/>
                <a:t>Geophys</a:t>
              </a:r>
              <a:r>
                <a:rPr lang="en-US" sz="2000" dirty="0"/>
                <a:t>. Res., 78(16),2837–2851, doi:</a:t>
              </a:r>
              <a:r>
                <a:rPr lang="en-US" sz="2000" dirty="0">
                  <a:hlinkClick r:id="rId3"/>
                </a:rPr>
                <a:t>10.1029/JA078i016p02837</a:t>
              </a:r>
              <a:r>
                <a:rPr lang="en-US" sz="2000" dirty="0"/>
                <a:t>.</a:t>
              </a:r>
              <a:br>
                <a:rPr lang="en-US" sz="2000" dirty="0"/>
              </a:br>
              <a:r>
                <a:rPr lang="en-US" sz="2000" dirty="0" smtClean="0"/>
                <a:t>-Ridley</a:t>
              </a:r>
              <a:r>
                <a:rPr lang="en-US" sz="2000" dirty="0"/>
                <a:t>, A. J., T. I. </a:t>
              </a:r>
              <a:r>
                <a:rPr lang="en-US" sz="2000" dirty="0" err="1"/>
                <a:t>Gombosi</a:t>
              </a:r>
              <a:r>
                <a:rPr lang="en-US" sz="2000" dirty="0"/>
                <a:t>, and D. L. De </a:t>
              </a:r>
              <a:r>
                <a:rPr lang="en-US" sz="2000" dirty="0" err="1"/>
                <a:t>Zeeuw</a:t>
              </a:r>
              <a:r>
                <a:rPr lang="en-US" sz="2000" dirty="0"/>
                <a:t> (2004), </a:t>
              </a:r>
              <a:r>
                <a:rPr lang="en-US" sz="2000" dirty="0" err="1" smtClean="0"/>
                <a:t>Ionospheric</a:t>
              </a:r>
              <a:r>
                <a:rPr lang="en-US" sz="2000" dirty="0" smtClean="0"/>
                <a:t> control </a:t>
              </a:r>
              <a:r>
                <a:rPr lang="en-US" sz="2000" dirty="0"/>
                <a:t>of the </a:t>
              </a:r>
              <a:r>
                <a:rPr lang="en-US" sz="2000" dirty="0" smtClean="0"/>
                <a:t>magnetospheric Configuration</a:t>
              </a:r>
              <a:r>
                <a:rPr lang="en-US" sz="2000" dirty="0"/>
                <a:t>: Conductance, Ann. Geo-</a:t>
              </a:r>
            </a:p>
            <a:p>
              <a:r>
                <a:rPr lang="en-US" sz="2000" dirty="0"/>
                <a:t>phys., 22, 567</a:t>
              </a:r>
              <a:r>
                <a:rPr lang="en-US" sz="2000" dirty="0" smtClean="0"/>
                <a:t>.</a:t>
              </a:r>
              <a:r>
                <a:rPr lang="en-US" sz="2000" dirty="0"/>
                <a:t> </a:t>
              </a:r>
            </a:p>
            <a:p>
              <a:r>
                <a:rPr lang="en-US" sz="2000" dirty="0" smtClean="0"/>
                <a:t>-</a:t>
              </a:r>
              <a:r>
                <a:rPr lang="en-US" sz="2000" dirty="0"/>
                <a:t>Wolf, R. A. (1970), Effects of </a:t>
              </a:r>
              <a:r>
                <a:rPr lang="en-US" sz="2000" dirty="0" err="1"/>
                <a:t>ionospheric</a:t>
              </a:r>
              <a:r>
                <a:rPr lang="en-US" sz="2000" dirty="0"/>
                <a:t> conductivity on convective flow of plasma in the magnetosphere, J. </a:t>
              </a:r>
              <a:r>
                <a:rPr lang="en-US" sz="2000" dirty="0" err="1"/>
                <a:t>Geophys</a:t>
              </a:r>
              <a:r>
                <a:rPr lang="en-US" sz="2000" dirty="0"/>
                <a:t>. Res.,75(25), 4677–4698, doi:</a:t>
              </a:r>
              <a:r>
                <a:rPr lang="en-US" sz="2000" dirty="0">
                  <a:hlinkClick r:id="rId4"/>
                </a:rPr>
                <a:t>10.1029/JA075i025p04677</a:t>
              </a:r>
              <a:r>
                <a:rPr lang="en-US" sz="2000" dirty="0"/>
                <a:t>. </a:t>
              </a:r>
            </a:p>
            <a:p>
              <a:endParaRPr lang="en-US" sz="2000" u="sng" dirty="0" smtClean="0"/>
            </a:p>
            <a:p>
              <a:endParaRPr lang="en-US" sz="2000" u="sng" dirty="0"/>
            </a:p>
          </p:txBody>
        </p:sp>
        <p:sp>
          <p:nvSpPr>
            <p:cNvPr id="123" name="TextBox 122"/>
            <p:cNvSpPr txBox="1"/>
            <p:nvPr/>
          </p:nvSpPr>
          <p:spPr>
            <a:xfrm>
              <a:off x="29258660" y="26700543"/>
              <a:ext cx="14717376" cy="472565"/>
            </a:xfrm>
            <a:prstGeom prst="rect">
              <a:avLst/>
            </a:prstGeom>
            <a:solidFill>
              <a:srgbClr val="07237E"/>
            </a:solidFill>
            <a:ln>
              <a:noFill/>
            </a:ln>
          </p:spPr>
          <p:txBody>
            <a:bodyPr wrap="none" rtlCol="0">
              <a:noAutofit/>
            </a:bodyPr>
            <a:lstStyle/>
            <a:p>
              <a:r>
                <a:rPr lang="en-US" sz="4000" dirty="0" smtClean="0">
                  <a:solidFill>
                    <a:schemeClr val="bg1"/>
                  </a:solidFill>
                </a:rPr>
                <a:t> Conclusion and References</a:t>
              </a:r>
            </a:p>
          </p:txBody>
        </p:sp>
      </p:grpSp>
      <p:cxnSp>
        <p:nvCxnSpPr>
          <p:cNvPr id="143" name="Straight Connector 142"/>
          <p:cNvCxnSpPr/>
          <p:nvPr/>
        </p:nvCxnSpPr>
        <p:spPr>
          <a:xfrm>
            <a:off x="0" y="3657345"/>
            <a:ext cx="32918400" cy="0"/>
          </a:xfrm>
          <a:prstGeom prst="line">
            <a:avLst/>
          </a:prstGeom>
          <a:ln>
            <a:solidFill>
              <a:srgbClr val="07237E"/>
            </a:solidFill>
          </a:ln>
        </p:spPr>
        <p:style>
          <a:lnRef idx="2">
            <a:schemeClr val="accent1"/>
          </a:lnRef>
          <a:fillRef idx="0">
            <a:schemeClr val="accent1"/>
          </a:fillRef>
          <a:effectRef idx="1">
            <a:schemeClr val="accent1"/>
          </a:effectRef>
          <a:fontRef idx="minor">
            <a:schemeClr val="tx1"/>
          </a:fontRef>
        </p:style>
      </p:cxnSp>
      <p:grpSp>
        <p:nvGrpSpPr>
          <p:cNvPr id="146" name="Group 145"/>
          <p:cNvGrpSpPr/>
          <p:nvPr/>
        </p:nvGrpSpPr>
        <p:grpSpPr>
          <a:xfrm>
            <a:off x="685800" y="365760"/>
            <a:ext cx="3027961" cy="3091549"/>
            <a:chOff x="914402" y="421167"/>
            <a:chExt cx="3027961" cy="3091549"/>
          </a:xfrm>
        </p:grpSpPr>
        <p:pic>
          <p:nvPicPr>
            <p:cNvPr id="147" name="Picture 146" descr="8_unhlogo_web_outline_hr.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402" y="421167"/>
              <a:ext cx="3027961" cy="2916936"/>
            </a:xfrm>
            <a:prstGeom prst="rect">
              <a:avLst/>
            </a:prstGeom>
          </p:spPr>
        </p:pic>
        <p:pic>
          <p:nvPicPr>
            <p:cNvPr id="148" name="Picture 147" descr="7_unhlogo_web_hr (1).png"/>
            <p:cNvPicPr>
              <a:picLocks noChangeAspect="1"/>
            </p:cNvPicPr>
            <p:nvPr/>
          </p:nvPicPr>
          <p:blipFill rotWithShape="1">
            <a:blip r:embed="rId6">
              <a:extLst>
                <a:ext uri="{28A0092B-C50C-407E-A947-70E740481C1C}">
                  <a14:useLocalDpi xmlns:a14="http://schemas.microsoft.com/office/drawing/2010/main" val="0"/>
                </a:ext>
              </a:extLst>
            </a:blip>
            <a:srcRect t="72089" b="-6240"/>
            <a:stretch/>
          </p:blipFill>
          <p:spPr>
            <a:xfrm>
              <a:off x="920440" y="2516020"/>
              <a:ext cx="3006207" cy="996696"/>
            </a:xfrm>
            <a:prstGeom prst="rect">
              <a:avLst/>
            </a:prstGeom>
          </p:spPr>
        </p:pic>
      </p:grpSp>
      <p:grpSp>
        <p:nvGrpSpPr>
          <p:cNvPr id="149" name="Group 148"/>
          <p:cNvGrpSpPr/>
          <p:nvPr/>
        </p:nvGrpSpPr>
        <p:grpSpPr>
          <a:xfrm>
            <a:off x="29441244" y="365760"/>
            <a:ext cx="3027961" cy="3091549"/>
            <a:chOff x="39934473" y="421167"/>
            <a:chExt cx="3027961" cy="3091549"/>
          </a:xfrm>
        </p:grpSpPr>
        <p:pic>
          <p:nvPicPr>
            <p:cNvPr id="150" name="Picture 149" descr="8_unhlogo_web_outline_hr.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34473" y="421167"/>
              <a:ext cx="3027961" cy="2916936"/>
            </a:xfrm>
            <a:prstGeom prst="rect">
              <a:avLst/>
            </a:prstGeom>
          </p:spPr>
        </p:pic>
        <p:pic>
          <p:nvPicPr>
            <p:cNvPr id="151" name="Picture 150" descr="7_unhlogo_web_hr (1).png"/>
            <p:cNvPicPr>
              <a:picLocks noChangeAspect="1"/>
            </p:cNvPicPr>
            <p:nvPr/>
          </p:nvPicPr>
          <p:blipFill rotWithShape="1">
            <a:blip r:embed="rId6">
              <a:extLst>
                <a:ext uri="{28A0092B-C50C-407E-A947-70E740481C1C}">
                  <a14:useLocalDpi xmlns:a14="http://schemas.microsoft.com/office/drawing/2010/main" val="0"/>
                </a:ext>
              </a:extLst>
            </a:blip>
            <a:srcRect t="72089" b="-6240"/>
            <a:stretch/>
          </p:blipFill>
          <p:spPr>
            <a:xfrm>
              <a:off x="39934473" y="2516020"/>
              <a:ext cx="3006207" cy="996696"/>
            </a:xfrm>
            <a:prstGeom prst="rect">
              <a:avLst/>
            </a:prstGeom>
          </p:spPr>
        </p:pic>
      </p:grpSp>
      <p:grpSp>
        <p:nvGrpSpPr>
          <p:cNvPr id="145" name="Group 144"/>
          <p:cNvGrpSpPr/>
          <p:nvPr/>
        </p:nvGrpSpPr>
        <p:grpSpPr>
          <a:xfrm>
            <a:off x="610640" y="10379963"/>
            <a:ext cx="14859899" cy="1480281"/>
            <a:chOff x="15087061" y="21759906"/>
            <a:chExt cx="14784244" cy="1235473"/>
          </a:xfrm>
        </p:grpSpPr>
        <p:sp>
          <p:nvSpPr>
            <p:cNvPr id="153" name="Rectangle 152"/>
            <p:cNvSpPr/>
            <p:nvPr/>
          </p:nvSpPr>
          <p:spPr>
            <a:xfrm>
              <a:off x="15087061" y="21918161"/>
              <a:ext cx="14687377" cy="1077218"/>
            </a:xfrm>
            <a:prstGeom prst="rect">
              <a:avLst/>
            </a:prstGeom>
          </p:spPr>
          <p:txBody>
            <a:bodyPr wrap="square">
              <a:spAutoFit/>
            </a:bodyPr>
            <a:lstStyle/>
            <a:p>
              <a:r>
                <a:rPr lang="en-US" sz="3600" b="1" dirty="0"/>
                <a:t>Current Densities </a:t>
              </a:r>
            </a:p>
            <a:p>
              <a:r>
                <a:rPr lang="en-US" sz="2800" dirty="0" smtClean="0"/>
                <a:t>          </a:t>
              </a:r>
              <a:endParaRPr lang="en-US" sz="2800" dirty="0"/>
            </a:p>
          </p:txBody>
        </p:sp>
        <p:sp>
          <p:nvSpPr>
            <p:cNvPr id="155" name="TextBox 154"/>
            <p:cNvSpPr txBox="1"/>
            <p:nvPr/>
          </p:nvSpPr>
          <p:spPr>
            <a:xfrm>
              <a:off x="15087061" y="21759906"/>
              <a:ext cx="14784244" cy="587641"/>
            </a:xfrm>
            <a:prstGeom prst="rect">
              <a:avLst/>
            </a:prstGeom>
            <a:solidFill>
              <a:srgbClr val="07237E"/>
            </a:solidFill>
            <a:ln>
              <a:noFill/>
            </a:ln>
          </p:spPr>
          <p:txBody>
            <a:bodyPr wrap="none" rtlCol="0">
              <a:noAutofit/>
            </a:bodyPr>
            <a:lstStyle/>
            <a:p>
              <a:r>
                <a:rPr lang="en-US" sz="4000" dirty="0" smtClean="0">
                  <a:solidFill>
                    <a:schemeClr val="bg1"/>
                  </a:solidFill>
                </a:rPr>
                <a:t> May 4, 2005 Case Study </a:t>
              </a:r>
            </a:p>
          </p:txBody>
        </p:sp>
      </p:grpSp>
      <p:sp>
        <p:nvSpPr>
          <p:cNvPr id="161" name="TextBox 160"/>
          <p:cNvSpPr txBox="1"/>
          <p:nvPr/>
        </p:nvSpPr>
        <p:spPr>
          <a:xfrm>
            <a:off x="7282053" y="16160276"/>
            <a:ext cx="7174942" cy="830997"/>
          </a:xfrm>
          <a:prstGeom prst="rect">
            <a:avLst/>
          </a:prstGeom>
          <a:noFill/>
        </p:spPr>
        <p:txBody>
          <a:bodyPr wrap="square" rtlCol="0">
            <a:spAutoFit/>
          </a:bodyPr>
          <a:lstStyle/>
          <a:p>
            <a:pPr algn="just"/>
            <a:r>
              <a:rPr lang="en-US" sz="2400" dirty="0" smtClean="0"/>
              <a:t>Figure 1: solar wind taken from the ACE Satellite. Magnetic field is in </a:t>
            </a:r>
            <a:r>
              <a:rPr lang="en-US" sz="2400" dirty="0" err="1" smtClean="0"/>
              <a:t>nT</a:t>
            </a:r>
            <a:r>
              <a:rPr lang="en-US" sz="2400" dirty="0" smtClean="0"/>
              <a:t> velocities in km/s.</a:t>
            </a:r>
          </a:p>
        </p:txBody>
      </p:sp>
      <p:grpSp>
        <p:nvGrpSpPr>
          <p:cNvPr id="3" name="Group 2"/>
          <p:cNvGrpSpPr/>
          <p:nvPr/>
        </p:nvGrpSpPr>
        <p:grpSpPr>
          <a:xfrm>
            <a:off x="16761453" y="24560050"/>
            <a:ext cx="15269339" cy="7396153"/>
            <a:chOff x="16539963" y="25099817"/>
            <a:chExt cx="15269339" cy="7396153"/>
          </a:xfrm>
        </p:grpSpPr>
        <p:pic>
          <p:nvPicPr>
            <p:cNvPr id="173" name="Picture 172" descr="2013_mag_pp.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539963" y="25789350"/>
              <a:ext cx="9144000" cy="6096000"/>
            </a:xfrm>
            <a:prstGeom prst="rect">
              <a:avLst/>
            </a:prstGeom>
          </p:spPr>
        </p:pic>
        <p:grpSp>
          <p:nvGrpSpPr>
            <p:cNvPr id="107" name="Group 106"/>
            <p:cNvGrpSpPr/>
            <p:nvPr/>
          </p:nvGrpSpPr>
          <p:grpSpPr>
            <a:xfrm>
              <a:off x="16539963" y="25099817"/>
              <a:ext cx="15269339" cy="6031820"/>
              <a:chOff x="28620256" y="3824527"/>
              <a:chExt cx="15269339" cy="2761128"/>
            </a:xfrm>
          </p:grpSpPr>
          <p:sp>
            <p:nvSpPr>
              <p:cNvPr id="108" name="Rectangle 107"/>
              <p:cNvSpPr/>
              <p:nvPr/>
            </p:nvSpPr>
            <p:spPr>
              <a:xfrm>
                <a:off x="37960757" y="4176471"/>
                <a:ext cx="5788835" cy="2409184"/>
              </a:xfrm>
              <a:prstGeom prst="rect">
                <a:avLst/>
              </a:prstGeom>
            </p:spPr>
            <p:txBody>
              <a:bodyPr wrap="square">
                <a:spAutoFit/>
              </a:bodyPr>
              <a:lstStyle/>
              <a:p>
                <a:r>
                  <a:rPr lang="en-US" sz="2800" dirty="0" smtClean="0"/>
                  <a:t>The Magnetosphere response for the march 17</a:t>
                </a:r>
                <a:r>
                  <a:rPr lang="en-US" sz="2800" baseline="30000" dirty="0" smtClean="0"/>
                  <a:t>th</a:t>
                </a:r>
                <a:r>
                  <a:rPr lang="en-US" sz="2800" dirty="0" smtClean="0"/>
                  <a:t> 2013 storm is found in figure 6</a:t>
                </a:r>
                <a:r>
                  <a:rPr lang="en-US" sz="2800" dirty="0" smtClean="0"/>
                  <a:t>. There are many similar features as those found in figure 5. The </a:t>
                </a:r>
                <a:r>
                  <a:rPr lang="en-US" sz="2800" dirty="0" smtClean="0"/>
                  <a:t>plasma pressure is in general increased during this storm period. The convection in the magnetosphere while not clear in plasma </a:t>
                </a:r>
                <a:r>
                  <a:rPr lang="en-US" sz="2800" dirty="0" smtClean="0"/>
                  <a:t>pressure is increased in the simulation with the large </a:t>
                </a:r>
                <a:r>
                  <a:rPr lang="en-US" sz="2800" dirty="0" smtClean="0"/>
                  <a:t>precipitation </a:t>
                </a:r>
                <a:r>
                  <a:rPr lang="en-US" sz="2800" dirty="0" smtClean="0"/>
                  <a:t>factor. T</a:t>
                </a:r>
                <a:r>
                  <a:rPr lang="en-US" sz="2800" dirty="0" smtClean="0">
                    <a:solidFill>
                      <a:srgbClr val="000000"/>
                    </a:solidFill>
                  </a:rPr>
                  <a:t>he timing </a:t>
                </a:r>
                <a:r>
                  <a:rPr lang="en-US" sz="2800" dirty="0" smtClean="0">
                    <a:solidFill>
                      <a:srgbClr val="000000"/>
                    </a:solidFill>
                  </a:rPr>
                  <a:t>release of </a:t>
                </a:r>
                <a:r>
                  <a:rPr lang="en-US" sz="2800" dirty="0" smtClean="0">
                    <a:solidFill>
                      <a:srgbClr val="000000"/>
                    </a:solidFill>
                  </a:rPr>
                  <a:t>substorms is also </a:t>
                </a:r>
                <a:r>
                  <a:rPr lang="en-US" sz="2800" dirty="0" smtClean="0">
                    <a:solidFill>
                      <a:srgbClr val="000000"/>
                    </a:solidFill>
                  </a:rPr>
                  <a:t>different for the different </a:t>
                </a:r>
                <a:r>
                  <a:rPr lang="en-US" sz="2800" dirty="0" smtClean="0">
                    <a:solidFill>
                      <a:srgbClr val="000000"/>
                    </a:solidFill>
                  </a:rPr>
                  <a:t>precipitation </a:t>
                </a:r>
                <a:r>
                  <a:rPr lang="en-US" sz="2800" dirty="0" smtClean="0">
                    <a:solidFill>
                      <a:srgbClr val="000000"/>
                    </a:solidFill>
                  </a:rPr>
                  <a:t>factors.</a:t>
                </a:r>
              </a:p>
            </p:txBody>
          </p:sp>
          <p:sp>
            <p:nvSpPr>
              <p:cNvPr id="109" name="TextBox 108"/>
              <p:cNvSpPr txBox="1"/>
              <p:nvPr/>
            </p:nvSpPr>
            <p:spPr>
              <a:xfrm>
                <a:off x="28620256" y="3824527"/>
                <a:ext cx="15269339" cy="322304"/>
              </a:xfrm>
              <a:prstGeom prst="rect">
                <a:avLst/>
              </a:prstGeom>
              <a:solidFill>
                <a:srgbClr val="07237E"/>
              </a:solidFill>
              <a:ln>
                <a:noFill/>
              </a:ln>
            </p:spPr>
            <p:txBody>
              <a:bodyPr wrap="none" rtlCol="0">
                <a:noAutofit/>
              </a:bodyPr>
              <a:lstStyle/>
              <a:p>
                <a:r>
                  <a:rPr lang="en-US" sz="4000" dirty="0" smtClean="0">
                    <a:solidFill>
                      <a:schemeClr val="bg1"/>
                    </a:solidFill>
                  </a:rPr>
                  <a:t> 2013 Magnetospheric Response</a:t>
                </a:r>
              </a:p>
            </p:txBody>
          </p:sp>
        </p:grpSp>
        <p:sp>
          <p:nvSpPr>
            <p:cNvPr id="163" name="TextBox 162"/>
            <p:cNvSpPr txBox="1"/>
            <p:nvPr/>
          </p:nvSpPr>
          <p:spPr>
            <a:xfrm>
              <a:off x="16811945" y="31664973"/>
              <a:ext cx="8872018" cy="830997"/>
            </a:xfrm>
            <a:prstGeom prst="rect">
              <a:avLst/>
            </a:prstGeom>
            <a:noFill/>
          </p:spPr>
          <p:txBody>
            <a:bodyPr wrap="square" rtlCol="0">
              <a:spAutoFit/>
            </a:bodyPr>
            <a:lstStyle/>
            <a:p>
              <a:r>
                <a:rPr lang="en-US" sz="2400" dirty="0" smtClean="0"/>
                <a:t>Figure 6: Same form as that of figure 5, note that the scale is slightly different and the time of this is ~2 hours after the shock hits.</a:t>
              </a:r>
              <a:endParaRPr lang="en-US" sz="2400" dirty="0"/>
            </a:p>
          </p:txBody>
        </p:sp>
      </p:grpSp>
      <p:sp>
        <p:nvSpPr>
          <p:cNvPr id="167" name="TextBox 166"/>
          <p:cNvSpPr txBox="1"/>
          <p:nvPr/>
        </p:nvSpPr>
        <p:spPr>
          <a:xfrm>
            <a:off x="16780544" y="16096774"/>
            <a:ext cx="7174942" cy="830997"/>
          </a:xfrm>
          <a:prstGeom prst="rect">
            <a:avLst/>
          </a:prstGeom>
          <a:noFill/>
        </p:spPr>
        <p:txBody>
          <a:bodyPr wrap="square" rtlCol="0">
            <a:spAutoFit/>
          </a:bodyPr>
          <a:lstStyle/>
          <a:p>
            <a:pPr algn="just"/>
            <a:r>
              <a:rPr lang="en-US" sz="2400" dirty="0"/>
              <a:t>Figure </a:t>
            </a:r>
            <a:r>
              <a:rPr lang="en-US" sz="2400" dirty="0" smtClean="0"/>
              <a:t>2: </a:t>
            </a:r>
            <a:r>
              <a:rPr lang="en-US" sz="2400" dirty="0"/>
              <a:t>solar wind taken from the ACE Satellite. Magnetic field is in </a:t>
            </a:r>
            <a:r>
              <a:rPr lang="en-US" sz="2400" dirty="0" err="1"/>
              <a:t>nT</a:t>
            </a:r>
            <a:r>
              <a:rPr lang="en-US" sz="2400" dirty="0"/>
              <a:t> velocities in km/s</a:t>
            </a:r>
            <a:r>
              <a:rPr lang="en-US" sz="2400" dirty="0" smtClean="0"/>
              <a:t>. </a:t>
            </a:r>
            <a:endParaRPr lang="en-US" sz="2400" dirty="0"/>
          </a:p>
        </p:txBody>
      </p:sp>
      <p:sp>
        <p:nvSpPr>
          <p:cNvPr id="170" name="Rectangle 169"/>
          <p:cNvSpPr/>
          <p:nvPr/>
        </p:nvSpPr>
        <p:spPr>
          <a:xfrm>
            <a:off x="610638" y="11700428"/>
            <a:ext cx="6925418" cy="2677656"/>
          </a:xfrm>
          <a:prstGeom prst="rect">
            <a:avLst/>
          </a:prstGeom>
        </p:spPr>
        <p:txBody>
          <a:bodyPr wrap="square">
            <a:spAutoFit/>
          </a:bodyPr>
          <a:lstStyle/>
          <a:p>
            <a:r>
              <a:rPr lang="en-US" sz="2800" dirty="0" smtClean="0"/>
              <a:t>May 4 was selected since the solar wind was mild and </a:t>
            </a:r>
            <a:r>
              <a:rPr lang="en-US" sz="2800" dirty="0" err="1" smtClean="0"/>
              <a:t>bz</a:t>
            </a:r>
            <a:r>
              <a:rPr lang="en-US" sz="2800" dirty="0" smtClean="0"/>
              <a:t> was only about -</a:t>
            </a:r>
            <a:r>
              <a:rPr lang="en-US" sz="2800" dirty="0" smtClean="0"/>
              <a:t>2 </a:t>
            </a:r>
            <a:r>
              <a:rPr lang="en-US" sz="2800" dirty="0" err="1" smtClean="0"/>
              <a:t>nT</a:t>
            </a:r>
            <a:r>
              <a:rPr lang="en-US" sz="2800" dirty="0" smtClean="0"/>
              <a:t>  </a:t>
            </a:r>
            <a:r>
              <a:rPr lang="en-US" sz="2800" dirty="0" smtClean="0"/>
              <a:t>for the majority of the time. There are a couple of tangential discontinuities as it brushes by the magnetosphere that result in interesting physics.</a:t>
            </a:r>
            <a:endParaRPr lang="en-US" sz="2800" dirty="0"/>
          </a:p>
        </p:txBody>
      </p:sp>
      <p:pic>
        <p:nvPicPr>
          <p:cNvPr id="129" name="Picture 128" descr="2013_solarwind_ac_graph.pd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429493" y="10858051"/>
            <a:ext cx="7315200" cy="5486400"/>
          </a:xfrm>
          <a:prstGeom prst="rect">
            <a:avLst/>
          </a:prstGeom>
        </p:spPr>
      </p:pic>
      <p:pic>
        <p:nvPicPr>
          <p:cNvPr id="130" name="Picture 129" descr="Solar_wind_2005 (1).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82053" y="10858051"/>
            <a:ext cx="7315200" cy="5486400"/>
          </a:xfrm>
          <a:prstGeom prst="rect">
            <a:avLst/>
          </a:prstGeom>
        </p:spPr>
      </p:pic>
      <p:grpSp>
        <p:nvGrpSpPr>
          <p:cNvPr id="4" name="Group 3"/>
          <p:cNvGrpSpPr/>
          <p:nvPr/>
        </p:nvGrpSpPr>
        <p:grpSpPr>
          <a:xfrm>
            <a:off x="685800" y="32303583"/>
            <a:ext cx="15414576" cy="7272985"/>
            <a:chOff x="591318" y="32684595"/>
            <a:chExt cx="15414576" cy="7272985"/>
          </a:xfrm>
        </p:grpSpPr>
        <p:grpSp>
          <p:nvGrpSpPr>
            <p:cNvPr id="98" name="Group 97"/>
            <p:cNvGrpSpPr/>
            <p:nvPr/>
          </p:nvGrpSpPr>
          <p:grpSpPr>
            <a:xfrm>
              <a:off x="591318" y="32684595"/>
              <a:ext cx="14687377" cy="7272985"/>
              <a:chOff x="598603" y="17858881"/>
              <a:chExt cx="14687377" cy="7272985"/>
            </a:xfrm>
          </p:grpSpPr>
          <p:sp>
            <p:nvSpPr>
              <p:cNvPr id="99" name="Rectangle 98"/>
              <p:cNvSpPr/>
              <p:nvPr/>
            </p:nvSpPr>
            <p:spPr>
              <a:xfrm>
                <a:off x="598603" y="18576224"/>
                <a:ext cx="7285560" cy="6555642"/>
              </a:xfrm>
              <a:prstGeom prst="rect">
                <a:avLst/>
              </a:prstGeom>
            </p:spPr>
            <p:txBody>
              <a:bodyPr wrap="square">
                <a:spAutoFit/>
              </a:bodyPr>
              <a:lstStyle/>
              <a:p>
                <a:r>
                  <a:rPr lang="en-US" sz="2800" dirty="0" smtClean="0"/>
                  <a:t>In order to quantify the changes a little better we decided to map out the bowshock distance. We did this by finding the maximum of the current in the y direction along the bowshock. By using the </a:t>
                </a:r>
                <a:r>
                  <a:rPr lang="en-US" sz="2800" dirty="0"/>
                  <a:t>m</a:t>
                </a:r>
                <a:r>
                  <a:rPr lang="en-US" sz="2800" dirty="0" smtClean="0"/>
                  <a:t>agnetopause </a:t>
                </a:r>
                <a:r>
                  <a:rPr lang="en-US" sz="2800" dirty="0" smtClean="0"/>
                  <a:t>currents </a:t>
                </a:r>
                <a:r>
                  <a:rPr lang="en-US" sz="2800" dirty="0" smtClean="0"/>
                  <a:t>in the bowshock we were able to identify the location of the bowshock. There are perhaps a few points that are enhanced currents in the the inner magnetosphere that throw off the location algorithm. Figure 7 shows the results. The precipitation factor or </a:t>
                </a:r>
                <a:r>
                  <a:rPr lang="en-US" sz="2800" dirty="0" err="1" smtClean="0"/>
                  <a:t>precfac</a:t>
                </a:r>
                <a:r>
                  <a:rPr lang="en-US" sz="2800" dirty="0" smtClean="0"/>
                  <a:t> of 1, .01, and 10 have been graphed. The hypothesis that as conductivity increases magnetospheric convection will </a:t>
                </a:r>
                <a:r>
                  <a:rPr lang="en-US" sz="2800" dirty="0" smtClean="0"/>
                  <a:t>decrease</a:t>
                </a:r>
                <a:r>
                  <a:rPr lang="en-US" sz="2800" dirty="0" smtClean="0"/>
                  <a:t> </a:t>
                </a:r>
                <a:r>
                  <a:rPr lang="en-US" sz="2800" dirty="0" smtClean="0"/>
                  <a:t>and the bowshock will move in can be seen in this graph of the position. </a:t>
                </a:r>
                <a:endParaRPr lang="en-US" sz="2800" dirty="0"/>
              </a:p>
            </p:txBody>
          </p:sp>
          <p:sp>
            <p:nvSpPr>
              <p:cNvPr id="100" name="TextBox 99"/>
              <p:cNvSpPr txBox="1"/>
              <p:nvPr/>
            </p:nvSpPr>
            <p:spPr>
              <a:xfrm>
                <a:off x="598604" y="17858881"/>
                <a:ext cx="14687376" cy="704088"/>
              </a:xfrm>
              <a:prstGeom prst="rect">
                <a:avLst/>
              </a:prstGeom>
              <a:solidFill>
                <a:srgbClr val="07237E"/>
              </a:solidFill>
              <a:ln>
                <a:noFill/>
              </a:ln>
            </p:spPr>
            <p:txBody>
              <a:bodyPr wrap="none" rtlCol="0">
                <a:noAutofit/>
              </a:bodyPr>
              <a:lstStyle/>
              <a:p>
                <a:r>
                  <a:rPr lang="en-US" sz="4000" dirty="0" smtClean="0">
                    <a:solidFill>
                      <a:schemeClr val="bg1"/>
                    </a:solidFill>
                  </a:rPr>
                  <a:t> 2005 Bowshock Response</a:t>
                </a:r>
              </a:p>
            </p:txBody>
          </p:sp>
        </p:grpSp>
        <p:sp>
          <p:nvSpPr>
            <p:cNvPr id="162" name="TextBox 161"/>
            <p:cNvSpPr txBox="1"/>
            <p:nvPr/>
          </p:nvSpPr>
          <p:spPr>
            <a:xfrm>
              <a:off x="8145753" y="39085890"/>
              <a:ext cx="7174942" cy="830997"/>
            </a:xfrm>
            <a:prstGeom prst="rect">
              <a:avLst/>
            </a:prstGeom>
            <a:noFill/>
          </p:spPr>
          <p:txBody>
            <a:bodyPr wrap="square" rtlCol="0">
              <a:spAutoFit/>
            </a:bodyPr>
            <a:lstStyle/>
            <a:p>
              <a:r>
                <a:rPr lang="en-US" sz="2400" dirty="0" smtClean="0"/>
                <a:t>Figure 7: Graph of the bowshock location for the 3 runs. Precipitation factor (</a:t>
              </a:r>
              <a:r>
                <a:rPr lang="en-US" sz="2400" dirty="0" err="1" smtClean="0"/>
                <a:t>precfac</a:t>
              </a:r>
              <a:r>
                <a:rPr lang="en-US" sz="2400" dirty="0" smtClean="0"/>
                <a:t>) are given in the legend.</a:t>
              </a:r>
              <a:endParaRPr lang="en-US" sz="2400" dirty="0"/>
            </a:p>
          </p:txBody>
        </p:sp>
        <p:pic>
          <p:nvPicPr>
            <p:cNvPr id="134" name="Picture 133" descr="bowshock_2005.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876878" y="33465440"/>
              <a:ext cx="8129016" cy="5588699"/>
            </a:xfrm>
            <a:prstGeom prst="rect">
              <a:avLst/>
            </a:prstGeom>
          </p:spPr>
        </p:pic>
      </p:grpSp>
      <p:grpSp>
        <p:nvGrpSpPr>
          <p:cNvPr id="176" name="Group 175"/>
          <p:cNvGrpSpPr/>
          <p:nvPr/>
        </p:nvGrpSpPr>
        <p:grpSpPr>
          <a:xfrm>
            <a:off x="16649967" y="17081995"/>
            <a:ext cx="15380826" cy="7422869"/>
            <a:chOff x="16555485" y="17748766"/>
            <a:chExt cx="15380826" cy="7422869"/>
          </a:xfrm>
        </p:grpSpPr>
        <p:grpSp>
          <p:nvGrpSpPr>
            <p:cNvPr id="104" name="Group 103"/>
            <p:cNvGrpSpPr/>
            <p:nvPr/>
          </p:nvGrpSpPr>
          <p:grpSpPr>
            <a:xfrm>
              <a:off x="16666971" y="17748766"/>
              <a:ext cx="15269340" cy="7299810"/>
              <a:chOff x="14167737" y="20076363"/>
              <a:chExt cx="15269340" cy="8406386"/>
            </a:xfrm>
          </p:grpSpPr>
          <p:sp>
            <p:nvSpPr>
              <p:cNvPr id="105" name="Rectangle 104"/>
              <p:cNvSpPr/>
              <p:nvPr/>
            </p:nvSpPr>
            <p:spPr>
              <a:xfrm>
                <a:off x="22332592" y="20933339"/>
                <a:ext cx="6742991" cy="7549410"/>
              </a:xfrm>
              <a:prstGeom prst="rect">
                <a:avLst/>
              </a:prstGeom>
            </p:spPr>
            <p:txBody>
              <a:bodyPr wrap="square">
                <a:spAutoFit/>
              </a:bodyPr>
              <a:lstStyle/>
              <a:p>
                <a:r>
                  <a:rPr lang="en-US" sz="2800" dirty="0" smtClean="0"/>
                  <a:t>The </a:t>
                </a:r>
                <a:r>
                  <a:rPr lang="en-US" sz="2800" dirty="0" err="1" smtClean="0"/>
                  <a:t>ionospheric</a:t>
                </a:r>
                <a:r>
                  <a:rPr lang="en-US" sz="2800" dirty="0" smtClean="0"/>
                  <a:t> response shown here is 1.5 hours after the shock arrives. It can be seen in figure 4 that the potential is greater for the </a:t>
                </a:r>
                <a:r>
                  <a:rPr lang="en-US" sz="2800" dirty="0" err="1" smtClean="0"/>
                  <a:t>pf</a:t>
                </a:r>
                <a:r>
                  <a:rPr lang="en-US" sz="2800" dirty="0" smtClean="0"/>
                  <a:t>=.01 since the conductivities are less. But also interesting to note is the change in the configuration of the positive and negative regions of the potential, for the </a:t>
                </a:r>
                <a:r>
                  <a:rPr lang="en-US" sz="2800" dirty="0" err="1" smtClean="0"/>
                  <a:t>pf</a:t>
                </a:r>
                <a:r>
                  <a:rPr lang="en-US" sz="2800" dirty="0" smtClean="0"/>
                  <a:t>=1 and .01 the negative dominates the polar cap while the </a:t>
                </a:r>
                <a:r>
                  <a:rPr lang="en-US" sz="2800" dirty="0" err="1" smtClean="0"/>
                  <a:t>pf</a:t>
                </a:r>
                <a:r>
                  <a:rPr lang="en-US" sz="2800" dirty="0" smtClean="0"/>
                  <a:t>=10 there is more balance between the two. The precipitation is very heavy on the dusk side in this case. So perhaps the increase conductivity on the dusk side for the </a:t>
                </a:r>
                <a:r>
                  <a:rPr lang="en-US" sz="2800" dirty="0" err="1" smtClean="0"/>
                  <a:t>pf</a:t>
                </a:r>
                <a:r>
                  <a:rPr lang="en-US" sz="2800" dirty="0" smtClean="0"/>
                  <a:t>=10 case is what makes the potential become more centered over the polar cap.</a:t>
                </a:r>
                <a:endParaRPr lang="en-US" sz="2800" dirty="0"/>
              </a:p>
            </p:txBody>
          </p:sp>
          <p:sp>
            <p:nvSpPr>
              <p:cNvPr id="106" name="TextBox 105"/>
              <p:cNvSpPr txBox="1"/>
              <p:nvPr/>
            </p:nvSpPr>
            <p:spPr>
              <a:xfrm>
                <a:off x="14167737" y="20076363"/>
                <a:ext cx="15269340" cy="815192"/>
              </a:xfrm>
              <a:prstGeom prst="rect">
                <a:avLst/>
              </a:prstGeom>
              <a:solidFill>
                <a:srgbClr val="07237E"/>
              </a:solidFill>
              <a:ln>
                <a:noFill/>
              </a:ln>
            </p:spPr>
            <p:txBody>
              <a:bodyPr wrap="none" rtlCol="0">
                <a:noAutofit/>
              </a:bodyPr>
              <a:lstStyle/>
              <a:p>
                <a:r>
                  <a:rPr lang="en-US" sz="4000" dirty="0" smtClean="0">
                    <a:solidFill>
                      <a:schemeClr val="bg1"/>
                    </a:solidFill>
                  </a:rPr>
                  <a:t> 2013 </a:t>
                </a:r>
                <a:r>
                  <a:rPr lang="en-US" sz="4000" dirty="0" err="1" smtClean="0">
                    <a:solidFill>
                      <a:schemeClr val="bg1"/>
                    </a:solidFill>
                  </a:rPr>
                  <a:t>Ionospheric</a:t>
                </a:r>
                <a:r>
                  <a:rPr lang="en-US" sz="4000" dirty="0" smtClean="0">
                    <a:solidFill>
                      <a:schemeClr val="bg1"/>
                    </a:solidFill>
                  </a:rPr>
                  <a:t> </a:t>
                </a:r>
                <a:r>
                  <a:rPr lang="en-US" sz="4000" dirty="0" err="1">
                    <a:solidFill>
                      <a:schemeClr val="bg1"/>
                    </a:solidFill>
                  </a:rPr>
                  <a:t>Responce</a:t>
                </a:r>
                <a:r>
                  <a:rPr lang="en-US" sz="4000" dirty="0">
                    <a:solidFill>
                      <a:schemeClr val="bg1"/>
                    </a:solidFill>
                  </a:rPr>
                  <a:t> </a:t>
                </a:r>
              </a:p>
            </p:txBody>
          </p:sp>
        </p:grpSp>
        <p:sp>
          <p:nvSpPr>
            <p:cNvPr id="169" name="TextBox 168"/>
            <p:cNvSpPr txBox="1"/>
            <p:nvPr/>
          </p:nvSpPr>
          <p:spPr>
            <a:xfrm>
              <a:off x="16762227" y="23971307"/>
              <a:ext cx="7415523" cy="1200328"/>
            </a:xfrm>
            <a:prstGeom prst="rect">
              <a:avLst/>
            </a:prstGeom>
            <a:noFill/>
          </p:spPr>
          <p:txBody>
            <a:bodyPr wrap="square" rtlCol="0">
              <a:spAutoFit/>
            </a:bodyPr>
            <a:lstStyle/>
            <a:p>
              <a:pPr algn="just"/>
              <a:r>
                <a:rPr lang="en-US" sz="2400" dirty="0" smtClean="0"/>
                <a:t>Figure 4: </a:t>
              </a:r>
              <a:r>
                <a:rPr lang="en-US" sz="2400" dirty="0" err="1" smtClean="0"/>
                <a:t>Ionospheric</a:t>
              </a:r>
              <a:r>
                <a:rPr lang="en-US" sz="2400" dirty="0" smtClean="0"/>
                <a:t> potential (in mV) and discrete  auroral precipitation for March 17, 2013, note that the scale different from figure 3.</a:t>
              </a:r>
              <a:endParaRPr lang="en-US" sz="2400" dirty="0"/>
            </a:p>
          </p:txBody>
        </p:sp>
        <p:pic>
          <p:nvPicPr>
            <p:cNvPr id="137" name="Picture 136" descr="iof_2013_aftershock (1).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6555485" y="18522985"/>
              <a:ext cx="8129016" cy="5588699"/>
            </a:xfrm>
            <a:prstGeom prst="rect">
              <a:avLst/>
            </a:prstGeom>
          </p:spPr>
        </p:pic>
      </p:grpSp>
      <p:grpSp>
        <p:nvGrpSpPr>
          <p:cNvPr id="177" name="Group 176"/>
          <p:cNvGrpSpPr/>
          <p:nvPr/>
        </p:nvGrpSpPr>
        <p:grpSpPr>
          <a:xfrm>
            <a:off x="728154" y="17081993"/>
            <a:ext cx="14742385" cy="7507222"/>
            <a:chOff x="633672" y="17748764"/>
            <a:chExt cx="14742385" cy="7507222"/>
          </a:xfrm>
        </p:grpSpPr>
        <p:grpSp>
          <p:nvGrpSpPr>
            <p:cNvPr id="158" name="Group 157"/>
            <p:cNvGrpSpPr/>
            <p:nvPr/>
          </p:nvGrpSpPr>
          <p:grpSpPr>
            <a:xfrm>
              <a:off x="633672" y="17748764"/>
              <a:ext cx="14742385" cy="1271758"/>
              <a:chOff x="15032053" y="21723621"/>
              <a:chExt cx="14742385" cy="1271758"/>
            </a:xfrm>
          </p:grpSpPr>
          <p:sp>
            <p:nvSpPr>
              <p:cNvPr id="159" name="Rectangle 158"/>
              <p:cNvSpPr/>
              <p:nvPr/>
            </p:nvSpPr>
            <p:spPr>
              <a:xfrm>
                <a:off x="15087061" y="21918161"/>
                <a:ext cx="14687377" cy="1077218"/>
              </a:xfrm>
              <a:prstGeom prst="rect">
                <a:avLst/>
              </a:prstGeom>
            </p:spPr>
            <p:txBody>
              <a:bodyPr wrap="square">
                <a:spAutoFit/>
              </a:bodyPr>
              <a:lstStyle/>
              <a:p>
                <a:r>
                  <a:rPr lang="en-US" sz="3600" b="1" dirty="0"/>
                  <a:t>Current Densities </a:t>
                </a:r>
              </a:p>
              <a:p>
                <a:r>
                  <a:rPr lang="en-US" sz="2800" dirty="0" smtClean="0"/>
                  <a:t>          </a:t>
                </a:r>
                <a:endParaRPr lang="en-US" sz="2800" dirty="0"/>
              </a:p>
            </p:txBody>
          </p:sp>
          <p:sp>
            <p:nvSpPr>
              <p:cNvPr id="160" name="TextBox 159"/>
              <p:cNvSpPr txBox="1"/>
              <p:nvPr/>
            </p:nvSpPr>
            <p:spPr>
              <a:xfrm>
                <a:off x="15032053" y="21723621"/>
                <a:ext cx="14742385" cy="704088"/>
              </a:xfrm>
              <a:prstGeom prst="rect">
                <a:avLst/>
              </a:prstGeom>
              <a:solidFill>
                <a:srgbClr val="07237E"/>
              </a:solidFill>
              <a:ln>
                <a:noFill/>
              </a:ln>
            </p:spPr>
            <p:txBody>
              <a:bodyPr wrap="none" rtlCol="0">
                <a:noAutofit/>
              </a:bodyPr>
              <a:lstStyle/>
              <a:p>
                <a:r>
                  <a:rPr lang="en-US" sz="4000" dirty="0" smtClean="0">
                    <a:solidFill>
                      <a:schemeClr val="bg1"/>
                    </a:solidFill>
                  </a:rPr>
                  <a:t> 2005 </a:t>
                </a:r>
                <a:r>
                  <a:rPr lang="en-US" sz="4000" dirty="0" err="1" smtClean="0">
                    <a:solidFill>
                      <a:schemeClr val="bg1"/>
                    </a:solidFill>
                  </a:rPr>
                  <a:t>Ionospheric</a:t>
                </a:r>
                <a:r>
                  <a:rPr lang="en-US" sz="4000" dirty="0" smtClean="0">
                    <a:solidFill>
                      <a:schemeClr val="bg1"/>
                    </a:solidFill>
                  </a:rPr>
                  <a:t> Response </a:t>
                </a:r>
              </a:p>
            </p:txBody>
          </p:sp>
        </p:grpSp>
        <p:sp>
          <p:nvSpPr>
            <p:cNvPr id="168" name="TextBox 167"/>
            <p:cNvSpPr txBox="1"/>
            <p:nvPr/>
          </p:nvSpPr>
          <p:spPr>
            <a:xfrm>
              <a:off x="8145752" y="24055658"/>
              <a:ext cx="7174942" cy="1200328"/>
            </a:xfrm>
            <a:prstGeom prst="rect">
              <a:avLst/>
            </a:prstGeom>
            <a:noFill/>
          </p:spPr>
          <p:txBody>
            <a:bodyPr wrap="square" rtlCol="0">
              <a:spAutoFit/>
            </a:bodyPr>
            <a:lstStyle/>
            <a:p>
              <a:pPr algn="just"/>
              <a:r>
                <a:rPr lang="en-US" sz="2400" dirty="0" smtClean="0"/>
                <a:t>Figure 3: </a:t>
              </a:r>
              <a:r>
                <a:rPr lang="en-US" sz="2400" dirty="0" err="1" smtClean="0"/>
                <a:t>Ionospheric</a:t>
              </a:r>
              <a:r>
                <a:rPr lang="en-US" sz="2400" dirty="0" smtClean="0"/>
                <a:t> potential in mV and discrete auroral precipitation for the northern hemisphere. Precipitation factor (</a:t>
              </a:r>
              <a:r>
                <a:rPr lang="en-US" sz="2400" dirty="0" err="1" smtClean="0"/>
                <a:t>pf</a:t>
              </a:r>
              <a:r>
                <a:rPr lang="en-US" sz="2400" dirty="0"/>
                <a:t>)</a:t>
              </a:r>
              <a:r>
                <a:rPr lang="en-US" sz="2400" dirty="0" smtClean="0"/>
                <a:t> of  1, .01 ,and 10.</a:t>
              </a:r>
              <a:endParaRPr lang="en-US" sz="2400" dirty="0"/>
            </a:p>
          </p:txBody>
        </p:sp>
        <p:sp>
          <p:nvSpPr>
            <p:cNvPr id="171" name="Rectangle 170"/>
            <p:cNvSpPr/>
            <p:nvPr/>
          </p:nvSpPr>
          <p:spPr>
            <a:xfrm>
              <a:off x="642392" y="18492934"/>
              <a:ext cx="6799182" cy="6555642"/>
            </a:xfrm>
            <a:prstGeom prst="rect">
              <a:avLst/>
            </a:prstGeom>
          </p:spPr>
          <p:txBody>
            <a:bodyPr wrap="square">
              <a:spAutoFit/>
            </a:bodyPr>
            <a:lstStyle/>
            <a:p>
              <a:r>
                <a:rPr lang="en-US" sz="2800" dirty="0" smtClean="0"/>
                <a:t>The </a:t>
              </a:r>
              <a:r>
                <a:rPr lang="en-US" sz="2800" dirty="0" err="1" smtClean="0"/>
                <a:t>ionospheric</a:t>
              </a:r>
              <a:r>
                <a:rPr lang="en-US" sz="2800" dirty="0" smtClean="0"/>
                <a:t> response is fairly well understood. The particle precipitation changes conductivity. The panels in figure 3 show the three different runs. The precipitation factor (</a:t>
              </a:r>
              <a:r>
                <a:rPr lang="en-US" sz="2800" dirty="0" err="1" smtClean="0"/>
                <a:t>pf</a:t>
              </a:r>
              <a:r>
                <a:rPr lang="en-US" sz="2800" dirty="0" smtClean="0"/>
                <a:t>) set to one gives a fairly typical potential for quite time conditions. The </a:t>
              </a:r>
              <a:r>
                <a:rPr lang="en-US" sz="2800" dirty="0" err="1" smtClean="0"/>
                <a:t>pf</a:t>
              </a:r>
              <a:r>
                <a:rPr lang="en-US" sz="2800" dirty="0" smtClean="0"/>
                <a:t>= .01 shows that the potential is greater. This makes sense as the conductivity is lower thus greater potentials can arise. For the </a:t>
              </a:r>
              <a:r>
                <a:rPr lang="en-US" sz="2800" dirty="0" err="1" smtClean="0"/>
                <a:t>pf</a:t>
              </a:r>
              <a:r>
                <a:rPr lang="en-US" sz="2800" dirty="0" smtClean="0"/>
                <a:t>=10  the potentials is much lower due to the increased conductivities. The discrete auroral precipitation was graphed as well for the </a:t>
              </a:r>
              <a:r>
                <a:rPr lang="en-US" sz="2800" dirty="0" err="1" smtClean="0"/>
                <a:t>pf</a:t>
              </a:r>
              <a:r>
                <a:rPr lang="en-US" sz="2800" dirty="0" smtClean="0"/>
                <a:t>=1 case, the others just showed the order of magnitude changes that were introduced.</a:t>
              </a:r>
              <a:endParaRPr lang="en-US" sz="2800" dirty="0"/>
            </a:p>
          </p:txBody>
        </p:sp>
        <p:pic>
          <p:nvPicPr>
            <p:cNvPr id="138" name="Picture 137" descr="iof_2005 (1).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246107" y="18536292"/>
              <a:ext cx="8129016" cy="5588699"/>
            </a:xfrm>
            <a:prstGeom prst="rect">
              <a:avLst/>
            </a:prstGeom>
          </p:spPr>
        </p:pic>
      </p:grpSp>
      <p:grpSp>
        <p:nvGrpSpPr>
          <p:cNvPr id="5" name="Group 4"/>
          <p:cNvGrpSpPr/>
          <p:nvPr/>
        </p:nvGrpSpPr>
        <p:grpSpPr>
          <a:xfrm>
            <a:off x="16649967" y="32313041"/>
            <a:ext cx="15380825" cy="7222837"/>
            <a:chOff x="16428477" y="32694053"/>
            <a:chExt cx="15380825" cy="7222837"/>
          </a:xfrm>
        </p:grpSpPr>
        <p:grpSp>
          <p:nvGrpSpPr>
            <p:cNvPr id="157" name="Group 156"/>
            <p:cNvGrpSpPr/>
            <p:nvPr/>
          </p:nvGrpSpPr>
          <p:grpSpPr>
            <a:xfrm>
              <a:off x="16539964" y="32694053"/>
              <a:ext cx="15269338" cy="7222837"/>
              <a:chOff x="16602765" y="27855101"/>
              <a:chExt cx="15269338" cy="8642647"/>
            </a:xfrm>
          </p:grpSpPr>
          <p:sp>
            <p:nvSpPr>
              <p:cNvPr id="111" name="Rectangle 110"/>
              <p:cNvSpPr/>
              <p:nvPr/>
            </p:nvSpPr>
            <p:spPr>
              <a:xfrm>
                <a:off x="24620295" y="28778357"/>
                <a:ext cx="7111806" cy="7328712"/>
              </a:xfrm>
              <a:prstGeom prst="rect">
                <a:avLst/>
              </a:prstGeom>
            </p:spPr>
            <p:txBody>
              <a:bodyPr wrap="square">
                <a:spAutoFit/>
              </a:bodyPr>
              <a:lstStyle/>
              <a:p>
                <a:r>
                  <a:rPr lang="en-US" sz="2800" dirty="0" smtClean="0"/>
                  <a:t>Bowshock distance for March 17 2013 storm are found in figure 8. Many features are similar to figure 7, but the bowshock has moved in more during the storm time. At 15 hours it can be seen very clearly the hypothesis that greater conductance brings the bowshock in even more so than figure 7, even if all you are changing is the conductivity due to particle precipitation. The affect would theoretically be greater if we increased the conductance due to photoionization. Note that the algorithm used fails to location the bowshock maximum at some points after 20 </a:t>
                </a:r>
                <a:r>
                  <a:rPr lang="en-US" sz="2800" dirty="0" err="1" smtClean="0"/>
                  <a:t>hrs</a:t>
                </a:r>
                <a:r>
                  <a:rPr lang="en-US" sz="2800" dirty="0" smtClean="0"/>
                  <a:t> due to the high currents in the inner magnetosphere.</a:t>
                </a:r>
              </a:p>
            </p:txBody>
          </p:sp>
          <p:sp>
            <p:nvSpPr>
              <p:cNvPr id="124" name="TextBox 123"/>
              <p:cNvSpPr txBox="1"/>
              <p:nvPr/>
            </p:nvSpPr>
            <p:spPr>
              <a:xfrm>
                <a:off x="16602765" y="27855101"/>
                <a:ext cx="15269338" cy="835721"/>
              </a:xfrm>
              <a:prstGeom prst="rect">
                <a:avLst/>
              </a:prstGeom>
              <a:solidFill>
                <a:srgbClr val="07237E"/>
              </a:solidFill>
              <a:ln>
                <a:noFill/>
              </a:ln>
            </p:spPr>
            <p:txBody>
              <a:bodyPr wrap="none" rtlCol="0">
                <a:noAutofit/>
              </a:bodyPr>
              <a:lstStyle/>
              <a:p>
                <a:r>
                  <a:rPr lang="en-US" sz="4000" dirty="0" smtClean="0">
                    <a:solidFill>
                      <a:schemeClr val="bg1"/>
                    </a:solidFill>
                  </a:rPr>
                  <a:t> 2013 Bowshock </a:t>
                </a:r>
                <a:r>
                  <a:rPr lang="en-US" sz="4000" dirty="0">
                    <a:solidFill>
                      <a:schemeClr val="bg1"/>
                    </a:solidFill>
                  </a:rPr>
                  <a:t>Response</a:t>
                </a:r>
              </a:p>
            </p:txBody>
          </p:sp>
          <p:sp>
            <p:nvSpPr>
              <p:cNvPr id="140" name="TextBox 139"/>
              <p:cNvSpPr txBox="1"/>
              <p:nvPr/>
            </p:nvSpPr>
            <p:spPr>
              <a:xfrm>
                <a:off x="17033857" y="35503400"/>
                <a:ext cx="7349165" cy="994348"/>
              </a:xfrm>
              <a:prstGeom prst="rect">
                <a:avLst/>
              </a:prstGeom>
              <a:noFill/>
            </p:spPr>
            <p:txBody>
              <a:bodyPr wrap="square" rtlCol="0">
                <a:spAutoFit/>
              </a:bodyPr>
              <a:lstStyle/>
              <a:p>
                <a:r>
                  <a:rPr lang="en-US" sz="2400" dirty="0" smtClean="0"/>
                  <a:t>Figure 8: Same format as figure 7 but for March 17, 2013. Note at ~20 UT some inner Magnetosphere noise.</a:t>
                </a:r>
                <a:endParaRPr lang="en-US" sz="2400" dirty="0"/>
              </a:p>
            </p:txBody>
          </p:sp>
        </p:grpSp>
        <p:pic>
          <p:nvPicPr>
            <p:cNvPr id="175" name="Picture 174" descr="bowshock_2013.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6428477" y="33433689"/>
              <a:ext cx="8129016" cy="5588699"/>
            </a:xfrm>
            <a:prstGeom prst="rect">
              <a:avLst/>
            </a:prstGeom>
          </p:spPr>
        </p:pic>
      </p:grpSp>
      <p:grpSp>
        <p:nvGrpSpPr>
          <p:cNvPr id="2" name="Group 1"/>
          <p:cNvGrpSpPr/>
          <p:nvPr/>
        </p:nvGrpSpPr>
        <p:grpSpPr>
          <a:xfrm>
            <a:off x="705122" y="24589213"/>
            <a:ext cx="14799413" cy="7701749"/>
            <a:chOff x="610640" y="25128980"/>
            <a:chExt cx="14799413" cy="7701749"/>
          </a:xfrm>
        </p:grpSpPr>
        <p:grpSp>
          <p:nvGrpSpPr>
            <p:cNvPr id="92" name="Group 91"/>
            <p:cNvGrpSpPr/>
            <p:nvPr/>
          </p:nvGrpSpPr>
          <p:grpSpPr>
            <a:xfrm>
              <a:off x="610640" y="25128980"/>
              <a:ext cx="14668054" cy="6762833"/>
              <a:chOff x="745383" y="13885851"/>
              <a:chExt cx="14668054" cy="7174815"/>
            </a:xfrm>
          </p:grpSpPr>
          <p:sp>
            <p:nvSpPr>
              <p:cNvPr id="93" name="Rectangle 92"/>
              <p:cNvSpPr/>
              <p:nvPr/>
            </p:nvSpPr>
            <p:spPr>
              <a:xfrm>
                <a:off x="745383" y="14562801"/>
                <a:ext cx="5655413" cy="6497865"/>
              </a:xfrm>
              <a:prstGeom prst="rect">
                <a:avLst/>
              </a:prstGeom>
            </p:spPr>
            <p:txBody>
              <a:bodyPr wrap="square">
                <a:spAutoFit/>
              </a:bodyPr>
              <a:lstStyle/>
              <a:p>
                <a:r>
                  <a:rPr lang="en-US" sz="2800" dirty="0" smtClean="0"/>
                  <a:t>The magnetospheric response for May 4, 2005 is shown in figure 5. The inner magnetosphere is slightly different. The ring current is very well shown as we have coupled the RCM model with </a:t>
                </a:r>
                <a:r>
                  <a:rPr lang="en-US" sz="2800" dirty="0" smtClean="0"/>
                  <a:t>OpenGGCM </a:t>
                </a:r>
                <a:r>
                  <a:rPr lang="en-US" sz="2800" dirty="0" smtClean="0"/>
                  <a:t>to give a more accurate response. The ring current is intensified for the </a:t>
                </a:r>
                <a:r>
                  <a:rPr lang="en-US" sz="2800" dirty="0" err="1" smtClean="0"/>
                  <a:t>pf</a:t>
                </a:r>
                <a:r>
                  <a:rPr lang="en-US" sz="2800" dirty="0" smtClean="0"/>
                  <a:t>=10. The tail region </a:t>
                </a:r>
                <a:r>
                  <a:rPr lang="en-US" sz="2800" dirty="0" smtClean="0"/>
                  <a:t>is enhanced </a:t>
                </a:r>
                <a:r>
                  <a:rPr lang="en-US" sz="2800" dirty="0" smtClean="0"/>
                  <a:t>for the higher </a:t>
                </a:r>
                <a:r>
                  <a:rPr lang="en-US" sz="2800" dirty="0" err="1" smtClean="0"/>
                  <a:t>pf</a:t>
                </a:r>
                <a:r>
                  <a:rPr lang="en-US" sz="2800" dirty="0"/>
                  <a:t> </a:t>
                </a:r>
                <a:r>
                  <a:rPr lang="en-US" sz="2800" dirty="0" smtClean="0"/>
                  <a:t>values. In the time series plots </a:t>
                </a:r>
                <a:r>
                  <a:rPr lang="en-US" sz="2800" dirty="0" smtClean="0"/>
                  <a:t>discrepancies are found at the </a:t>
                </a:r>
                <a:r>
                  <a:rPr lang="en-US" sz="2800" dirty="0" smtClean="0"/>
                  <a:t>time of </a:t>
                </a:r>
                <a:r>
                  <a:rPr lang="en-US" sz="2800" dirty="0" smtClean="0"/>
                  <a:t>reconnection </a:t>
                </a:r>
                <a:r>
                  <a:rPr lang="en-US" sz="2800" dirty="0" smtClean="0"/>
                  <a:t>and release of </a:t>
                </a:r>
                <a:r>
                  <a:rPr lang="en-US" sz="2800" dirty="0" smtClean="0"/>
                  <a:t>the</a:t>
                </a:r>
                <a:r>
                  <a:rPr lang="en-US" sz="2800" dirty="0" smtClean="0"/>
                  <a:t> </a:t>
                </a:r>
                <a:r>
                  <a:rPr lang="en-US" sz="2800" dirty="0" err="1" smtClean="0"/>
                  <a:t>bursty</a:t>
                </a:r>
                <a:r>
                  <a:rPr lang="en-US" sz="2800" dirty="0" smtClean="0"/>
                  <a:t> </a:t>
                </a:r>
                <a:r>
                  <a:rPr lang="en-US" sz="2800" dirty="0" smtClean="0"/>
                  <a:t>bulk flow is different for each of the runs. </a:t>
                </a:r>
                <a:endParaRPr lang="en-US" sz="2800" dirty="0"/>
              </a:p>
            </p:txBody>
          </p:sp>
          <p:sp>
            <p:nvSpPr>
              <p:cNvPr id="95" name="TextBox 94"/>
              <p:cNvSpPr txBox="1"/>
              <p:nvPr/>
            </p:nvSpPr>
            <p:spPr>
              <a:xfrm>
                <a:off x="745384" y="13885851"/>
                <a:ext cx="14668053" cy="749125"/>
              </a:xfrm>
              <a:prstGeom prst="rect">
                <a:avLst/>
              </a:prstGeom>
              <a:solidFill>
                <a:srgbClr val="07237E"/>
              </a:solidFill>
              <a:ln>
                <a:noFill/>
              </a:ln>
            </p:spPr>
            <p:txBody>
              <a:bodyPr wrap="none" rtlCol="0">
                <a:noAutofit/>
              </a:bodyPr>
              <a:lstStyle/>
              <a:p>
                <a:r>
                  <a:rPr lang="en-US" sz="4000" dirty="0" smtClean="0">
                    <a:solidFill>
                      <a:schemeClr val="bg1"/>
                    </a:solidFill>
                  </a:rPr>
                  <a:t> 2005 Magnetospheric </a:t>
                </a:r>
                <a:r>
                  <a:rPr lang="en-US" sz="4000" dirty="0">
                    <a:solidFill>
                      <a:schemeClr val="bg1"/>
                    </a:solidFill>
                  </a:rPr>
                  <a:t>Response</a:t>
                </a:r>
              </a:p>
            </p:txBody>
          </p:sp>
        </p:grpSp>
        <p:pic>
          <p:nvPicPr>
            <p:cNvPr id="174" name="Picture 173" descr="2005_mag_pp.pn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266053" y="25835090"/>
              <a:ext cx="9144000" cy="6096000"/>
            </a:xfrm>
            <a:prstGeom prst="rect">
              <a:avLst/>
            </a:prstGeom>
          </p:spPr>
        </p:pic>
        <p:sp>
          <p:nvSpPr>
            <p:cNvPr id="164" name="TextBox 163"/>
            <p:cNvSpPr txBox="1"/>
            <p:nvPr/>
          </p:nvSpPr>
          <p:spPr>
            <a:xfrm>
              <a:off x="6454442" y="31630401"/>
              <a:ext cx="8921616" cy="1200328"/>
            </a:xfrm>
            <a:prstGeom prst="rect">
              <a:avLst/>
            </a:prstGeom>
            <a:noFill/>
          </p:spPr>
          <p:txBody>
            <a:bodyPr wrap="square" rtlCol="0">
              <a:spAutoFit/>
            </a:bodyPr>
            <a:lstStyle/>
            <a:p>
              <a:r>
                <a:rPr lang="en-US" sz="2400" dirty="0" smtClean="0"/>
                <a:t>Figure 5: Magnetosphere in the x-y plane for the top panels and the x-z plane for the bottom panels. These are graphs of Plasma Pressure in </a:t>
              </a:r>
              <a:r>
                <a:rPr lang="en-US" sz="2400" dirty="0" err="1" smtClean="0"/>
                <a:t>pPa</a:t>
              </a:r>
              <a:r>
                <a:rPr lang="en-US" sz="2400" dirty="0" smtClean="0"/>
                <a:t>, with from left to right the </a:t>
              </a:r>
              <a:r>
                <a:rPr lang="en-US" sz="2400" dirty="0" err="1" smtClean="0"/>
                <a:t>pf</a:t>
              </a:r>
              <a:r>
                <a:rPr lang="en-US" sz="2400" dirty="0" smtClean="0"/>
                <a:t> = 1, .01, and 10 .</a:t>
              </a:r>
              <a:endParaRPr lang="en-US" sz="2400" dirty="0"/>
            </a:p>
          </p:txBody>
        </p:sp>
      </p:grpSp>
    </p:spTree>
    <p:extLst>
      <p:ext uri="{BB962C8B-B14F-4D97-AF65-F5344CB8AC3E}">
        <p14:creationId xmlns:p14="http://schemas.microsoft.com/office/powerpoint/2010/main" val="2356089602"/>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6277</TotalTime>
  <Words>1520</Words>
  <Application>Microsoft Macintosh PowerPoint</Application>
  <PresentationFormat>Custom</PresentationFormat>
  <Paragraphs>43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 Effects of Particle Precipitation Feedback on the Earth's Magnetosphere Authors: Joseph B. Jensen1, Jimmy Raeder1, W. Douglas Cramer1   1.University of New Hampshire, Space Science Center, Durham NH, USA </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Precipitation Effects on Joule Heating and Neutral Densities of the Polar Ionosphere Authors: Joseph B. Jensen, Jimmy Raeder</dc:title>
  <dc:creator>Joseph Jensen</dc:creator>
  <cp:lastModifiedBy>Joseph Jensen</cp:lastModifiedBy>
  <cp:revision>160</cp:revision>
  <dcterms:created xsi:type="dcterms:W3CDTF">2015-06-09T15:34:29Z</dcterms:created>
  <dcterms:modified xsi:type="dcterms:W3CDTF">2015-12-11T19:59:11Z</dcterms:modified>
</cp:coreProperties>
</file>