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8" r:id="rId2"/>
  </p:sldIdLst>
  <p:sldSz cx="51206400" cy="32918400"/>
  <p:notesSz cx="6858000" cy="9144000"/>
  <p:defaultTextStyle>
    <a:defPPr>
      <a:defRPr lang="en-US"/>
    </a:defPPr>
    <a:lvl1pPr marL="0" algn="l" defTabSz="4564500" rtl="0" eaLnBrk="1" latinLnBrk="0" hangingPunct="1">
      <a:defRPr sz="8986" kern="1200">
        <a:solidFill>
          <a:schemeClr val="tx1"/>
        </a:solidFill>
        <a:latin typeface="+mn-lt"/>
        <a:ea typeface="+mn-ea"/>
        <a:cs typeface="+mn-cs"/>
      </a:defRPr>
    </a:lvl1pPr>
    <a:lvl2pPr marL="2282253" algn="l" defTabSz="4564500" rtl="0" eaLnBrk="1" latinLnBrk="0" hangingPunct="1">
      <a:defRPr sz="8986" kern="1200">
        <a:solidFill>
          <a:schemeClr val="tx1"/>
        </a:solidFill>
        <a:latin typeface="+mn-lt"/>
        <a:ea typeface="+mn-ea"/>
        <a:cs typeface="+mn-cs"/>
      </a:defRPr>
    </a:lvl2pPr>
    <a:lvl3pPr marL="4564500" algn="l" defTabSz="4564500" rtl="0" eaLnBrk="1" latinLnBrk="0" hangingPunct="1">
      <a:defRPr sz="8986" kern="1200">
        <a:solidFill>
          <a:schemeClr val="tx1"/>
        </a:solidFill>
        <a:latin typeface="+mn-lt"/>
        <a:ea typeface="+mn-ea"/>
        <a:cs typeface="+mn-cs"/>
      </a:defRPr>
    </a:lvl3pPr>
    <a:lvl4pPr marL="6846753" algn="l" defTabSz="4564500" rtl="0" eaLnBrk="1" latinLnBrk="0" hangingPunct="1">
      <a:defRPr sz="8986" kern="1200">
        <a:solidFill>
          <a:schemeClr val="tx1"/>
        </a:solidFill>
        <a:latin typeface="+mn-lt"/>
        <a:ea typeface="+mn-ea"/>
        <a:cs typeface="+mn-cs"/>
      </a:defRPr>
    </a:lvl4pPr>
    <a:lvl5pPr marL="9129005" algn="l" defTabSz="4564500" rtl="0" eaLnBrk="1" latinLnBrk="0" hangingPunct="1">
      <a:defRPr sz="8986" kern="1200">
        <a:solidFill>
          <a:schemeClr val="tx1"/>
        </a:solidFill>
        <a:latin typeface="+mn-lt"/>
        <a:ea typeface="+mn-ea"/>
        <a:cs typeface="+mn-cs"/>
      </a:defRPr>
    </a:lvl5pPr>
    <a:lvl6pPr marL="11411258" algn="l" defTabSz="4564500" rtl="0" eaLnBrk="1" latinLnBrk="0" hangingPunct="1">
      <a:defRPr sz="8986" kern="1200">
        <a:solidFill>
          <a:schemeClr val="tx1"/>
        </a:solidFill>
        <a:latin typeface="+mn-lt"/>
        <a:ea typeface="+mn-ea"/>
        <a:cs typeface="+mn-cs"/>
      </a:defRPr>
    </a:lvl6pPr>
    <a:lvl7pPr marL="13693505" algn="l" defTabSz="4564500" rtl="0" eaLnBrk="1" latinLnBrk="0" hangingPunct="1">
      <a:defRPr sz="8986" kern="1200">
        <a:solidFill>
          <a:schemeClr val="tx1"/>
        </a:solidFill>
        <a:latin typeface="+mn-lt"/>
        <a:ea typeface="+mn-ea"/>
        <a:cs typeface="+mn-cs"/>
      </a:defRPr>
    </a:lvl7pPr>
    <a:lvl8pPr marL="15975758" algn="l" defTabSz="4564500" rtl="0" eaLnBrk="1" latinLnBrk="0" hangingPunct="1">
      <a:defRPr sz="8986" kern="1200">
        <a:solidFill>
          <a:schemeClr val="tx1"/>
        </a:solidFill>
        <a:latin typeface="+mn-lt"/>
        <a:ea typeface="+mn-ea"/>
        <a:cs typeface="+mn-cs"/>
      </a:defRPr>
    </a:lvl8pPr>
    <a:lvl9pPr marL="18258010" algn="l" defTabSz="4564500" rtl="0" eaLnBrk="1" latinLnBrk="0" hangingPunct="1">
      <a:defRPr sz="898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0664" autoAdjust="0"/>
  </p:normalViewPr>
  <p:slideViewPr>
    <p:cSldViewPr snapToGrid="0">
      <p:cViewPr>
        <p:scale>
          <a:sx n="70" d="100"/>
          <a:sy n="70" d="100"/>
        </p:scale>
        <p:origin x="96" y="-365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198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ris\Desktop\Horruitiner_2015_CHN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ris\Desktop\Horruitiner_2015_CHN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ris\Desktop\Horruitiner_2015_CHNS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ris\Desktop\Horruitiner_2015_Methane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ris\Desktop\Horruitiner_2015_CHNS_rkv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ris\AppData\Roaming\Microsoft\Excel\Master_Sheet%20(version%201).xlsb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ris\AppData\Roaming\Microsoft\Excel\Master_Sheet%20(version%201).xlsb" TargetMode="Externa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4000" b="1" i="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TOC &amp; TN </a:t>
            </a:r>
            <a:r>
              <a:rPr lang="en-US" sz="4000" b="1" i="0" baseline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vs </a:t>
            </a:r>
            <a:r>
              <a:rPr lang="en-US" sz="4000" b="1" i="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plant species</a:t>
            </a:r>
            <a:endParaRPr lang="en-US" sz="4000" b="1" i="0" baseline="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c:rich>
      </c:tx>
      <c:layout>
        <c:manualLayout>
          <c:xMode val="edge"/>
          <c:yMode val="edge"/>
          <c:x val="0.19410230822159144"/>
          <c:y val="1.1921375881388415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TOC</c:v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Photos!$B$3:$B$28</c:f>
              <c:strCache>
                <c:ptCount val="26"/>
                <c:pt idx="0">
                  <c:v>moss</c:v>
                </c:pt>
                <c:pt idx="1">
                  <c:v>crowberry</c:v>
                </c:pt>
                <c:pt idx="2">
                  <c:v>bog rosemary</c:v>
                </c:pt>
                <c:pt idx="3">
                  <c:v>juniper bush</c:v>
                </c:pt>
                <c:pt idx="4">
                  <c:v>mountain birch</c:v>
                </c:pt>
                <c:pt idx="5">
                  <c:v>peat w/ lychen</c:v>
                </c:pt>
                <c:pt idx="6">
                  <c:v>cottongrass</c:v>
                </c:pt>
                <c:pt idx="7">
                  <c:v>bog bilberry</c:v>
                </c:pt>
                <c:pt idx="8">
                  <c:v>peat</c:v>
                </c:pt>
                <c:pt idx="9">
                  <c:v>sphagnum </c:v>
                </c:pt>
                <c:pt idx="10">
                  <c:v>scrub birch</c:v>
                </c:pt>
                <c:pt idx="11">
                  <c:v>frost willow</c:v>
                </c:pt>
                <c:pt idx="12">
                  <c:v>willow</c:v>
                </c:pt>
                <c:pt idx="13">
                  <c:v>carex</c:v>
                </c:pt>
                <c:pt idx="14">
                  <c:v>eriophorum a.</c:v>
                </c:pt>
                <c:pt idx="15">
                  <c:v>???</c:v>
                </c:pt>
                <c:pt idx="16">
                  <c:v>yellow flower</c:v>
                </c:pt>
                <c:pt idx="17">
                  <c:v>cloudberry</c:v>
                </c:pt>
                <c:pt idx="18">
                  <c:v>HT and moss</c:v>
                </c:pt>
                <c:pt idx="19">
                  <c:v>Potamogeton o.</c:v>
                </c:pt>
                <c:pt idx="20">
                  <c:v>Utricularia i.</c:v>
                </c:pt>
                <c:pt idx="21">
                  <c:v>Horsetail</c:v>
                </c:pt>
                <c:pt idx="22">
                  <c:v>HT, Pot o., Utric i.</c:v>
                </c:pt>
                <c:pt idx="23">
                  <c:v>stonewort;muskgrass</c:v>
                </c:pt>
                <c:pt idx="24">
                  <c:v>Utricularia i.</c:v>
                </c:pt>
                <c:pt idx="25">
                  <c:v>Potamegeton spp.</c:v>
                </c:pt>
              </c:strCache>
            </c:strRef>
          </c:cat>
          <c:val>
            <c:numRef>
              <c:f>Photos!$K$2:$K$30</c:f>
              <c:numCache>
                <c:formatCode>General</c:formatCode>
                <c:ptCount val="29"/>
                <c:pt idx="0">
                  <c:v>0</c:v>
                </c:pt>
                <c:pt idx="1">
                  <c:v>45.56</c:v>
                </c:pt>
                <c:pt idx="2">
                  <c:v>52.65</c:v>
                </c:pt>
                <c:pt idx="3">
                  <c:v>48.6</c:v>
                </c:pt>
                <c:pt idx="4">
                  <c:v>49.13</c:v>
                </c:pt>
                <c:pt idx="5">
                  <c:v>54.47</c:v>
                </c:pt>
                <c:pt idx="6">
                  <c:v>47.18</c:v>
                </c:pt>
                <c:pt idx="7">
                  <c:v>45.9</c:v>
                </c:pt>
                <c:pt idx="8">
                  <c:v>48.83</c:v>
                </c:pt>
                <c:pt idx="9">
                  <c:v>36.32</c:v>
                </c:pt>
                <c:pt idx="10">
                  <c:v>41.34</c:v>
                </c:pt>
                <c:pt idx="11">
                  <c:v>49.884999999999998</c:v>
                </c:pt>
                <c:pt idx="12">
                  <c:v>46.82</c:v>
                </c:pt>
                <c:pt idx="13">
                  <c:v>48.14</c:v>
                </c:pt>
                <c:pt idx="14">
                  <c:v>41.68</c:v>
                </c:pt>
                <c:pt idx="15">
                  <c:v>45.02</c:v>
                </c:pt>
                <c:pt idx="16">
                  <c:v>40.51</c:v>
                </c:pt>
                <c:pt idx="17">
                  <c:v>38.49</c:v>
                </c:pt>
                <c:pt idx="18">
                  <c:v>45.25</c:v>
                </c:pt>
                <c:pt idx="19">
                  <c:v>34.6</c:v>
                </c:pt>
                <c:pt idx="20">
                  <c:v>37.43</c:v>
                </c:pt>
                <c:pt idx="21">
                  <c:v>34.06</c:v>
                </c:pt>
                <c:pt idx="22">
                  <c:v>37.07</c:v>
                </c:pt>
                <c:pt idx="23">
                  <c:v>30.21</c:v>
                </c:pt>
                <c:pt idx="24">
                  <c:v>32.56</c:v>
                </c:pt>
                <c:pt idx="25">
                  <c:v>36.92</c:v>
                </c:pt>
                <c:pt idx="26">
                  <c:v>39.700000000000003</c:v>
                </c:pt>
                <c:pt idx="27">
                  <c:v>37.54</c:v>
                </c:pt>
                <c:pt idx="28">
                  <c:v>33.94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3983232"/>
        <c:axId val="84950320"/>
      </c:barChart>
      <c:barChart>
        <c:barDir val="col"/>
        <c:grouping val="clustered"/>
        <c:varyColors val="0"/>
        <c:ser>
          <c:idx val="1"/>
          <c:order val="1"/>
          <c:tx>
            <c:v>TN</c:v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invertIfNegative val="0"/>
          <c:val>
            <c:numRef>
              <c:f>Photos!$O$3:$O$30</c:f>
              <c:numCache>
                <c:formatCode>General</c:formatCode>
                <c:ptCount val="28"/>
                <c:pt idx="0">
                  <c:v>0.84</c:v>
                </c:pt>
                <c:pt idx="1">
                  <c:v>1.27</c:v>
                </c:pt>
                <c:pt idx="2">
                  <c:v>1.32</c:v>
                </c:pt>
                <c:pt idx="3">
                  <c:v>1.37</c:v>
                </c:pt>
                <c:pt idx="4">
                  <c:v>1.73</c:v>
                </c:pt>
                <c:pt idx="5">
                  <c:v>1.5</c:v>
                </c:pt>
                <c:pt idx="6">
                  <c:v>1.54</c:v>
                </c:pt>
                <c:pt idx="7">
                  <c:v>1.73</c:v>
                </c:pt>
                <c:pt idx="8">
                  <c:v>1.45</c:v>
                </c:pt>
                <c:pt idx="9">
                  <c:v>1.7</c:v>
                </c:pt>
                <c:pt idx="10">
                  <c:v>2.33</c:v>
                </c:pt>
                <c:pt idx="11">
                  <c:v>2.52</c:v>
                </c:pt>
                <c:pt idx="12">
                  <c:v>2.73</c:v>
                </c:pt>
                <c:pt idx="13">
                  <c:v>2.4</c:v>
                </c:pt>
                <c:pt idx="14">
                  <c:v>2.73</c:v>
                </c:pt>
                <c:pt idx="15">
                  <c:v>2.61</c:v>
                </c:pt>
                <c:pt idx="16">
                  <c:v>2.4900000000000002</c:v>
                </c:pt>
                <c:pt idx="17">
                  <c:v>3.25</c:v>
                </c:pt>
                <c:pt idx="18">
                  <c:v>2.65</c:v>
                </c:pt>
                <c:pt idx="19">
                  <c:v>2.89</c:v>
                </c:pt>
                <c:pt idx="20">
                  <c:v>2.65</c:v>
                </c:pt>
                <c:pt idx="21">
                  <c:v>3.14</c:v>
                </c:pt>
                <c:pt idx="22">
                  <c:v>2.58</c:v>
                </c:pt>
                <c:pt idx="23">
                  <c:v>2.95</c:v>
                </c:pt>
                <c:pt idx="24">
                  <c:v>3.46</c:v>
                </c:pt>
                <c:pt idx="25">
                  <c:v>4.24</c:v>
                </c:pt>
                <c:pt idx="26">
                  <c:v>6.57</c:v>
                </c:pt>
                <c:pt idx="27">
                  <c:v>5.85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3859496"/>
        <c:axId val="106233392"/>
      </c:barChart>
      <c:valAx>
        <c:axId val="84950320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800" b="1" baseline="0" dirty="0">
                    <a:solidFill>
                      <a:schemeClr val="tx1"/>
                    </a:solidFill>
                  </a:rPr>
                  <a:t>TOC (wt. %)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2540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3983232"/>
        <c:crosses val="autoZero"/>
        <c:crossBetween val="between"/>
      </c:valAx>
      <c:catAx>
        <c:axId val="18398323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84950320"/>
        <c:crosses val="autoZero"/>
        <c:auto val="1"/>
        <c:lblAlgn val="ctr"/>
        <c:lblOffset val="100"/>
        <c:noMultiLvlLbl val="0"/>
      </c:catAx>
      <c:valAx>
        <c:axId val="106233392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800" b="1" baseline="0" dirty="0">
                    <a:solidFill>
                      <a:schemeClr val="tx1"/>
                    </a:solidFill>
                  </a:rPr>
                  <a:t>TN (wt. %)</a:t>
                </a:r>
              </a:p>
            </c:rich>
          </c:tx>
          <c:layout>
            <c:manualLayout>
              <c:xMode val="edge"/>
              <c:yMode val="edge"/>
              <c:x val="0.84112997605815987"/>
              <c:y val="0.4437024151358691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3859496"/>
        <c:crosses val="max"/>
        <c:crossBetween val="between"/>
      </c:valAx>
      <c:catAx>
        <c:axId val="183859496"/>
        <c:scaling>
          <c:orientation val="minMax"/>
        </c:scaling>
        <c:delete val="1"/>
        <c:axPos val="b"/>
        <c:majorTickMark val="out"/>
        <c:minorTickMark val="none"/>
        <c:tickLblPos val="nextTo"/>
        <c:crossAx val="106233392"/>
        <c:crosses val="autoZero"/>
        <c:auto val="1"/>
        <c:lblAlgn val="ctr"/>
        <c:lblOffset val="100"/>
        <c:noMultiLvlLbl val="0"/>
      </c:catAx>
      <c:spPr>
        <a:solidFill>
          <a:schemeClr val="bg1"/>
        </a:solid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3651102931444091"/>
          <c:y val="0.12317099709761936"/>
          <c:w val="0.260736839016314"/>
          <c:h val="0.1925876323692791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v>HC01</c:v>
          </c:tx>
          <c:spPr>
            <a:ln w="38100" cap="rnd">
              <a:solidFill>
                <a:schemeClr val="accent1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xVal>
            <c:numRef>
              <c:f>Summary!$BB$2:$BB$12</c:f>
              <c:numCache>
                <c:formatCode>0.00</c:formatCode>
                <c:ptCount val="11"/>
                <c:pt idx="0">
                  <c:v>-78.002099999999999</c:v>
                </c:pt>
                <c:pt idx="1">
                  <c:v>-86.404799999999994</c:v>
                </c:pt>
                <c:pt idx="2">
                  <c:v>-77.708399999999997</c:v>
                </c:pt>
                <c:pt idx="3">
                  <c:v>-80.820700000000002</c:v>
                </c:pt>
                <c:pt idx="4">
                  <c:v>-83.227800000000002</c:v>
                </c:pt>
                <c:pt idx="5">
                  <c:v>-81.608400000000003</c:v>
                </c:pt>
                <c:pt idx="6">
                  <c:v>-81.833100000000002</c:v>
                </c:pt>
                <c:pt idx="7">
                  <c:v>-83.252499999999998</c:v>
                </c:pt>
                <c:pt idx="8">
                  <c:v>-81.651700000000005</c:v>
                </c:pt>
                <c:pt idx="9">
                  <c:v>-85.444500000000005</c:v>
                </c:pt>
                <c:pt idx="10">
                  <c:v>-82.071200000000005</c:v>
                </c:pt>
              </c:numCache>
            </c:numRef>
          </c:xVal>
          <c:yVal>
            <c:numRef>
              <c:f>Summary!$BC$2:$BC$12</c:f>
              <c:numCache>
                <c:formatCode>General</c:formatCode>
                <c:ptCount val="11"/>
                <c:pt idx="0">
                  <c:v>11</c:v>
                </c:pt>
                <c:pt idx="1">
                  <c:v>16</c:v>
                </c:pt>
                <c:pt idx="2">
                  <c:v>21</c:v>
                </c:pt>
                <c:pt idx="3">
                  <c:v>26</c:v>
                </c:pt>
                <c:pt idx="4">
                  <c:v>31</c:v>
                </c:pt>
                <c:pt idx="5">
                  <c:v>36</c:v>
                </c:pt>
                <c:pt idx="6">
                  <c:v>41</c:v>
                </c:pt>
                <c:pt idx="7">
                  <c:v>51</c:v>
                </c:pt>
                <c:pt idx="8">
                  <c:v>56</c:v>
                </c:pt>
                <c:pt idx="9">
                  <c:v>61</c:v>
                </c:pt>
                <c:pt idx="10">
                  <c:v>71</c:v>
                </c:pt>
              </c:numCache>
            </c:numRef>
          </c:yVal>
          <c:smooth val="0"/>
        </c:ser>
        <c:ser>
          <c:idx val="1"/>
          <c:order val="1"/>
          <c:tx>
            <c:v>HC02</c:v>
          </c:tx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chemeClr val="accent2"/>
              </a:solidFill>
              <a:ln w="9525">
                <a:solidFill>
                  <a:schemeClr val="accent2"/>
                </a:solidFill>
                <a:round/>
              </a:ln>
              <a:effectLst/>
            </c:spPr>
          </c:marker>
          <c:xVal>
            <c:numRef>
              <c:f>Summary!$BB$13:$BB$21</c:f>
              <c:numCache>
                <c:formatCode>0.00</c:formatCode>
                <c:ptCount val="9"/>
                <c:pt idx="0">
                  <c:v>-73.110699999999994</c:v>
                </c:pt>
                <c:pt idx="1">
                  <c:v>-78.413700000000006</c:v>
                </c:pt>
                <c:pt idx="2">
                  <c:v>-79.657499999999999</c:v>
                </c:pt>
                <c:pt idx="3">
                  <c:v>-76.3703</c:v>
                </c:pt>
                <c:pt idx="4">
                  <c:v>-80.629300000000001</c:v>
                </c:pt>
                <c:pt idx="5">
                  <c:v>-82.454700000000003</c:v>
                </c:pt>
                <c:pt idx="6">
                  <c:v>-80.794899999999998</c:v>
                </c:pt>
                <c:pt idx="7">
                  <c:v>-79.061999999999998</c:v>
                </c:pt>
                <c:pt idx="8">
                  <c:v>-84.845799999999997</c:v>
                </c:pt>
              </c:numCache>
            </c:numRef>
          </c:xVal>
          <c:yVal>
            <c:numRef>
              <c:f>Summary!$BC$13:$BC$21</c:f>
              <c:numCache>
                <c:formatCode>General</c:formatCode>
                <c:ptCount val="9"/>
                <c:pt idx="0">
                  <c:v>9</c:v>
                </c:pt>
                <c:pt idx="1">
                  <c:v>19</c:v>
                </c:pt>
                <c:pt idx="2">
                  <c:v>24</c:v>
                </c:pt>
                <c:pt idx="3">
                  <c:v>29</c:v>
                </c:pt>
                <c:pt idx="4">
                  <c:v>34</c:v>
                </c:pt>
                <c:pt idx="5">
                  <c:v>39</c:v>
                </c:pt>
                <c:pt idx="6">
                  <c:v>44</c:v>
                </c:pt>
                <c:pt idx="7">
                  <c:v>49</c:v>
                </c:pt>
                <c:pt idx="8">
                  <c:v>54</c:v>
                </c:pt>
              </c:numCache>
            </c:numRef>
          </c:yVal>
          <c:smooth val="0"/>
        </c:ser>
        <c:ser>
          <c:idx val="2"/>
          <c:order val="2"/>
          <c:tx>
            <c:v>HC03</c:v>
          </c:tx>
          <c:spPr>
            <a:ln w="38100" cap="rnd">
              <a:solidFill>
                <a:schemeClr val="accent3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chemeClr val="accent3"/>
              </a:solidFill>
              <a:ln w="9525">
                <a:solidFill>
                  <a:schemeClr val="accent3"/>
                </a:solidFill>
                <a:round/>
              </a:ln>
              <a:effectLst/>
            </c:spPr>
          </c:marker>
          <c:xVal>
            <c:numRef>
              <c:f>Summary!$BB$22:$BB$27</c:f>
              <c:numCache>
                <c:formatCode>0.00</c:formatCode>
                <c:ptCount val="6"/>
                <c:pt idx="0">
                  <c:v>-70.025000000000006</c:v>
                </c:pt>
                <c:pt idx="1">
                  <c:v>-74.1233</c:v>
                </c:pt>
                <c:pt idx="2">
                  <c:v>-75.844899999999996</c:v>
                </c:pt>
                <c:pt idx="3">
                  <c:v>-80.223600000000005</c:v>
                </c:pt>
                <c:pt idx="4">
                  <c:v>-79.571799999999996</c:v>
                </c:pt>
                <c:pt idx="5">
                  <c:v>-80.049300000000002</c:v>
                </c:pt>
              </c:numCache>
            </c:numRef>
          </c:xVal>
          <c:yVal>
            <c:numRef>
              <c:f>Summary!$BC$22:$BC$27</c:f>
              <c:numCache>
                <c:formatCode>General</c:formatCode>
                <c:ptCount val="6"/>
                <c:pt idx="0">
                  <c:v>3</c:v>
                </c:pt>
                <c:pt idx="1">
                  <c:v>8</c:v>
                </c:pt>
                <c:pt idx="2">
                  <c:v>13</c:v>
                </c:pt>
                <c:pt idx="3">
                  <c:v>18</c:v>
                </c:pt>
                <c:pt idx="4">
                  <c:v>23</c:v>
                </c:pt>
                <c:pt idx="5">
                  <c:v>33</c:v>
                </c:pt>
              </c:numCache>
            </c:numRef>
          </c:yVal>
          <c:smooth val="0"/>
        </c:ser>
        <c:ser>
          <c:idx val="3"/>
          <c:order val="3"/>
          <c:tx>
            <c:v>HC04</c:v>
          </c:tx>
          <c:spPr>
            <a:ln w="38100" cap="rnd">
              <a:solidFill>
                <a:schemeClr val="accent4"/>
              </a:solidFill>
              <a:round/>
            </a:ln>
            <a:effectLst/>
          </c:spPr>
          <c:marker>
            <c:symbol val="x"/>
            <c:size val="6"/>
            <c:spPr>
              <a:noFill/>
              <a:ln w="9525">
                <a:solidFill>
                  <a:schemeClr val="accent4"/>
                </a:solidFill>
                <a:round/>
              </a:ln>
              <a:effectLst/>
            </c:spPr>
          </c:marker>
          <c:xVal>
            <c:numRef>
              <c:f>Summary!$BB$28:$BB$35</c:f>
              <c:numCache>
                <c:formatCode>0.00</c:formatCode>
                <c:ptCount val="8"/>
                <c:pt idx="0">
                  <c:v>-73.641900000000007</c:v>
                </c:pt>
                <c:pt idx="1">
                  <c:v>-70.997900000000001</c:v>
                </c:pt>
                <c:pt idx="2">
                  <c:v>-68.935000000000002</c:v>
                </c:pt>
                <c:pt idx="3">
                  <c:v>-68.323099999999997</c:v>
                </c:pt>
                <c:pt idx="4">
                  <c:v>-69.626199999999997</c:v>
                </c:pt>
                <c:pt idx="5">
                  <c:v>-70.136399999999995</c:v>
                </c:pt>
                <c:pt idx="6">
                  <c:v>-71.155500000000004</c:v>
                </c:pt>
                <c:pt idx="7">
                  <c:v>-68.701800000000006</c:v>
                </c:pt>
              </c:numCache>
            </c:numRef>
          </c:xVal>
          <c:yVal>
            <c:numRef>
              <c:f>Summary!$BC$28:$BC$35</c:f>
              <c:numCache>
                <c:formatCode>General</c:formatCode>
                <c:ptCount val="8"/>
                <c:pt idx="0">
                  <c:v>4</c:v>
                </c:pt>
                <c:pt idx="1">
                  <c:v>9</c:v>
                </c:pt>
                <c:pt idx="2">
                  <c:v>14</c:v>
                </c:pt>
                <c:pt idx="3">
                  <c:v>19</c:v>
                </c:pt>
                <c:pt idx="4">
                  <c:v>24</c:v>
                </c:pt>
                <c:pt idx="5">
                  <c:v>29</c:v>
                </c:pt>
                <c:pt idx="6">
                  <c:v>34</c:v>
                </c:pt>
                <c:pt idx="7">
                  <c:v>39</c:v>
                </c:pt>
              </c:numCache>
            </c:numRef>
          </c:yVal>
          <c:smooth val="0"/>
        </c:ser>
        <c:ser>
          <c:idx val="4"/>
          <c:order val="4"/>
          <c:tx>
            <c:v>HC05</c:v>
          </c:tx>
          <c:spPr>
            <a:ln w="38100" cap="rnd">
              <a:solidFill>
                <a:schemeClr val="accent5"/>
              </a:solidFill>
              <a:round/>
            </a:ln>
            <a:effectLst/>
          </c:spPr>
          <c:marker>
            <c:symbol val="star"/>
            <c:size val="6"/>
            <c:spPr>
              <a:noFill/>
              <a:ln w="9525">
                <a:solidFill>
                  <a:schemeClr val="accent5"/>
                </a:solidFill>
                <a:round/>
              </a:ln>
              <a:effectLst/>
            </c:spPr>
          </c:marker>
          <c:xVal>
            <c:numRef>
              <c:f>Summary!$BB$36:$BB$38</c:f>
              <c:numCache>
                <c:formatCode>0.00</c:formatCode>
                <c:ptCount val="3"/>
                <c:pt idx="0">
                  <c:v>-76.363799999999998</c:v>
                </c:pt>
                <c:pt idx="1">
                  <c:v>-80.089100000000002</c:v>
                </c:pt>
                <c:pt idx="2">
                  <c:v>-79.462599999999995</c:v>
                </c:pt>
              </c:numCache>
            </c:numRef>
          </c:xVal>
          <c:yVal>
            <c:numRef>
              <c:f>Summary!$BC$36:$BC$38</c:f>
              <c:numCache>
                <c:formatCode>General</c:formatCode>
                <c:ptCount val="3"/>
                <c:pt idx="0">
                  <c:v>19</c:v>
                </c:pt>
                <c:pt idx="1">
                  <c:v>24</c:v>
                </c:pt>
                <c:pt idx="2">
                  <c:v>34</c:v>
                </c:pt>
              </c:numCache>
            </c:numRef>
          </c:yVal>
          <c:smooth val="0"/>
        </c:ser>
        <c:ser>
          <c:idx val="5"/>
          <c:order val="5"/>
          <c:tx>
            <c:v>HC06</c:v>
          </c:tx>
          <c:spPr>
            <a:ln w="2222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chemeClr val="accent6"/>
              </a:solidFill>
              <a:ln w="9525">
                <a:solidFill>
                  <a:schemeClr val="accent6"/>
                </a:solidFill>
                <a:round/>
              </a:ln>
              <a:effectLst/>
            </c:spPr>
          </c:marker>
          <c:xVal>
            <c:numRef>
              <c:f>Summary!$BC$39</c:f>
              <c:numCache>
                <c:formatCode>General</c:formatCode>
                <c:ptCount val="1"/>
                <c:pt idx="0">
                  <c:v>3</c:v>
                </c:pt>
              </c:numCache>
            </c:numRef>
          </c:xVal>
          <c:yVal>
            <c:numRef>
              <c:f>Summary!$BD$39</c:f>
              <c:numCache>
                <c:formatCode>General</c:formatCode>
                <c:ptCount val="1"/>
                <c:pt idx="0">
                  <c:v>6</c:v>
                </c:pt>
              </c:numCache>
            </c:numRef>
          </c:yVal>
          <c:smooth val="0"/>
        </c:ser>
        <c:ser>
          <c:idx val="6"/>
          <c:order val="6"/>
          <c:tx>
            <c:v>HC07</c:v>
          </c:tx>
          <c:spPr>
            <a:ln w="38100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plus"/>
            <c:size val="6"/>
            <c:spPr>
              <a:noFill/>
              <a:ln w="9525">
                <a:solidFill>
                  <a:schemeClr val="accent1">
                    <a:lumMod val="60000"/>
                  </a:schemeClr>
                </a:solidFill>
                <a:round/>
              </a:ln>
              <a:effectLst/>
            </c:spPr>
          </c:marker>
          <c:xVal>
            <c:numRef>
              <c:f>Summary!$BB$40:$BB$47</c:f>
              <c:numCache>
                <c:formatCode>0.00</c:formatCode>
                <c:ptCount val="8"/>
                <c:pt idx="0">
                  <c:v>-65.466399999999993</c:v>
                </c:pt>
                <c:pt idx="1">
                  <c:v>-70.056600000000003</c:v>
                </c:pt>
                <c:pt idx="2">
                  <c:v>-65.637200000000007</c:v>
                </c:pt>
                <c:pt idx="3">
                  <c:v>-65.620599999999996</c:v>
                </c:pt>
                <c:pt idx="4">
                  <c:v>-72.002600000000001</c:v>
                </c:pt>
                <c:pt idx="5">
                  <c:v>-73.477199999999996</c:v>
                </c:pt>
                <c:pt idx="6">
                  <c:v>-67.170599999999993</c:v>
                </c:pt>
                <c:pt idx="7">
                  <c:v>-66.132400000000004</c:v>
                </c:pt>
              </c:numCache>
            </c:numRef>
          </c:xVal>
          <c:yVal>
            <c:numRef>
              <c:f>Summary!$BC$40:$BC$47</c:f>
              <c:numCache>
                <c:formatCode>General</c:formatCode>
                <c:ptCount val="8"/>
                <c:pt idx="0">
                  <c:v>7</c:v>
                </c:pt>
                <c:pt idx="1">
                  <c:v>12</c:v>
                </c:pt>
                <c:pt idx="2">
                  <c:v>17</c:v>
                </c:pt>
                <c:pt idx="3">
                  <c:v>27</c:v>
                </c:pt>
                <c:pt idx="4">
                  <c:v>32</c:v>
                </c:pt>
                <c:pt idx="5">
                  <c:v>37</c:v>
                </c:pt>
                <c:pt idx="6">
                  <c:v>37</c:v>
                </c:pt>
                <c:pt idx="7">
                  <c:v>57</c:v>
                </c:pt>
              </c:numCache>
            </c:numRef>
          </c:yVal>
          <c:smooth val="0"/>
        </c:ser>
        <c:ser>
          <c:idx val="7"/>
          <c:order val="7"/>
          <c:tx>
            <c:v>HC08</c:v>
          </c:tx>
          <c:spPr>
            <a:ln w="38100" cap="rnd">
              <a:solidFill>
                <a:schemeClr val="accent2">
                  <a:lumMod val="60000"/>
                </a:schemeClr>
              </a:solidFill>
              <a:round/>
            </a:ln>
            <a:effectLst/>
          </c:spPr>
          <c:marker>
            <c:symbol val="dot"/>
            <c:size val="6"/>
            <c:spPr>
              <a:solidFill>
                <a:schemeClr val="accent2">
                  <a:lumMod val="60000"/>
                </a:schemeClr>
              </a:solidFill>
              <a:ln w="9525">
                <a:solidFill>
                  <a:schemeClr val="accent2">
                    <a:lumMod val="60000"/>
                  </a:schemeClr>
                </a:solidFill>
                <a:round/>
              </a:ln>
              <a:effectLst/>
            </c:spPr>
          </c:marker>
          <c:xVal>
            <c:numRef>
              <c:f>Summary!$BB$48:$BB$50</c:f>
              <c:numCache>
                <c:formatCode>0.00</c:formatCode>
                <c:ptCount val="3"/>
                <c:pt idx="0">
                  <c:v>-70.719300000000004</c:v>
                </c:pt>
                <c:pt idx="1">
                  <c:v>-77.611999999999995</c:v>
                </c:pt>
                <c:pt idx="2">
                  <c:v>-80.161100000000005</c:v>
                </c:pt>
              </c:numCache>
            </c:numRef>
          </c:xVal>
          <c:yVal>
            <c:numRef>
              <c:f>Summary!$BC$48:$BC$50</c:f>
              <c:numCache>
                <c:formatCode>General</c:formatCode>
                <c:ptCount val="3"/>
                <c:pt idx="0">
                  <c:v>4</c:v>
                </c:pt>
                <c:pt idx="1">
                  <c:v>14</c:v>
                </c:pt>
                <c:pt idx="2">
                  <c:v>24</c:v>
                </c:pt>
              </c:numCache>
            </c:numRef>
          </c:yVal>
          <c:smooth val="0"/>
        </c:ser>
        <c:ser>
          <c:idx val="8"/>
          <c:order val="8"/>
          <c:tx>
            <c:v>HC09</c:v>
          </c:tx>
          <c:spPr>
            <a:ln w="38100" cap="rnd">
              <a:solidFill>
                <a:schemeClr val="accent3">
                  <a:lumMod val="60000"/>
                </a:schemeClr>
              </a:solidFill>
              <a:round/>
            </a:ln>
            <a:effectLst/>
          </c:spPr>
          <c:marker>
            <c:symbol val="dash"/>
            <c:size val="6"/>
            <c:spPr>
              <a:solidFill>
                <a:schemeClr val="accent3">
                  <a:lumMod val="60000"/>
                </a:schemeClr>
              </a:solidFill>
              <a:ln w="9525">
                <a:solidFill>
                  <a:schemeClr val="accent3">
                    <a:lumMod val="60000"/>
                  </a:schemeClr>
                </a:solidFill>
                <a:round/>
              </a:ln>
              <a:effectLst/>
            </c:spPr>
          </c:marker>
          <c:xVal>
            <c:numRef>
              <c:f>Summary!$BB$51:$BB$60</c:f>
              <c:numCache>
                <c:formatCode>0.00</c:formatCode>
                <c:ptCount val="10"/>
                <c:pt idx="0">
                  <c:v>-73.637</c:v>
                </c:pt>
                <c:pt idx="1">
                  <c:v>-74.353300000000004</c:v>
                </c:pt>
                <c:pt idx="2">
                  <c:v>-71.101500000000001</c:v>
                </c:pt>
                <c:pt idx="3">
                  <c:v>-73.520399999999995</c:v>
                </c:pt>
                <c:pt idx="4">
                  <c:v>-74.752200000000002</c:v>
                </c:pt>
                <c:pt idx="5">
                  <c:v>-82.302899999999994</c:v>
                </c:pt>
                <c:pt idx="6">
                  <c:v>-80.899500000000003</c:v>
                </c:pt>
                <c:pt idx="7">
                  <c:v>-80.590900000000005</c:v>
                </c:pt>
                <c:pt idx="8">
                  <c:v>-82.399199999999993</c:v>
                </c:pt>
                <c:pt idx="9">
                  <c:v>-81.816299999999998</c:v>
                </c:pt>
              </c:numCache>
            </c:numRef>
          </c:xVal>
          <c:yVal>
            <c:numRef>
              <c:f>Summary!$BC$51:$BC$60</c:f>
              <c:numCache>
                <c:formatCode>General</c:formatCode>
                <c:ptCount val="10"/>
                <c:pt idx="0">
                  <c:v>1</c:v>
                </c:pt>
                <c:pt idx="1">
                  <c:v>6</c:v>
                </c:pt>
                <c:pt idx="2">
                  <c:v>11</c:v>
                </c:pt>
                <c:pt idx="3">
                  <c:v>16</c:v>
                </c:pt>
                <c:pt idx="4">
                  <c:v>21</c:v>
                </c:pt>
                <c:pt idx="5">
                  <c:v>36</c:v>
                </c:pt>
                <c:pt idx="6">
                  <c:v>46</c:v>
                </c:pt>
                <c:pt idx="7">
                  <c:v>51</c:v>
                </c:pt>
                <c:pt idx="8">
                  <c:v>61</c:v>
                </c:pt>
                <c:pt idx="9">
                  <c:v>66</c:v>
                </c:pt>
              </c:numCache>
            </c:numRef>
          </c:yVal>
          <c:smooth val="0"/>
        </c:ser>
        <c:ser>
          <c:idx val="9"/>
          <c:order val="9"/>
          <c:tx>
            <c:v>HC15</c:v>
          </c:tx>
          <c:spPr>
            <a:ln w="38100" cap="rnd">
              <a:solidFill>
                <a:schemeClr val="accent4">
                  <a:lumMod val="60000"/>
                </a:schemeClr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4">
                  <a:lumMod val="60000"/>
                </a:schemeClr>
              </a:solidFill>
              <a:ln w="9525">
                <a:solidFill>
                  <a:schemeClr val="accent4">
                    <a:lumMod val="60000"/>
                  </a:schemeClr>
                </a:solidFill>
                <a:round/>
              </a:ln>
              <a:effectLst/>
            </c:spPr>
          </c:marker>
          <c:xVal>
            <c:numRef>
              <c:f>Summary!$BB$69:$BB$73</c:f>
              <c:numCache>
                <c:formatCode>0.00</c:formatCode>
                <c:ptCount val="5"/>
                <c:pt idx="0">
                  <c:v>-81.306700000000006</c:v>
                </c:pt>
                <c:pt idx="1">
                  <c:v>-72.126999999999995</c:v>
                </c:pt>
                <c:pt idx="2">
                  <c:v>-71.002200000000002</c:v>
                </c:pt>
                <c:pt idx="3">
                  <c:v>-71.1447</c:v>
                </c:pt>
                <c:pt idx="4">
                  <c:v>-70.250200000000007</c:v>
                </c:pt>
              </c:numCache>
            </c:numRef>
          </c:xVal>
          <c:yVal>
            <c:numRef>
              <c:f>Summary!$BC$69:$BC$73</c:f>
              <c:numCache>
                <c:formatCode>General</c:formatCode>
                <c:ptCount val="5"/>
                <c:pt idx="0">
                  <c:v>2</c:v>
                </c:pt>
                <c:pt idx="1">
                  <c:v>7</c:v>
                </c:pt>
                <c:pt idx="2">
                  <c:v>12</c:v>
                </c:pt>
                <c:pt idx="3">
                  <c:v>27</c:v>
                </c:pt>
                <c:pt idx="4">
                  <c:v>42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5130992"/>
        <c:axId val="185202208"/>
      </c:scatterChart>
      <c:valAx>
        <c:axId val="185130992"/>
        <c:scaling>
          <c:orientation val="minMax"/>
          <c:max val="-50"/>
        </c:scaling>
        <c:delete val="0"/>
        <c:axPos val="t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2200" b="0" i="0" u="none" strike="noStrike" kern="1200" cap="none" baseline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3600" b="1" cap="none" baseline="0" dirty="0" smtClean="0">
                    <a:solidFill>
                      <a:schemeClr val="tx1"/>
                    </a:solidFill>
                  </a:rPr>
                  <a:t>δ</a:t>
                </a:r>
                <a:r>
                  <a:rPr lang="en-US" sz="3600" b="1" cap="none" baseline="30000" dirty="0" smtClean="0">
                    <a:solidFill>
                      <a:schemeClr val="tx1"/>
                    </a:solidFill>
                  </a:rPr>
                  <a:t>13</a:t>
                </a:r>
                <a:r>
                  <a:rPr lang="en-US" sz="3600" b="1" cap="none" baseline="0" dirty="0" smtClean="0">
                    <a:solidFill>
                      <a:schemeClr val="tx1"/>
                    </a:solidFill>
                  </a:rPr>
                  <a:t>CH</a:t>
                </a:r>
                <a:r>
                  <a:rPr lang="en-US" sz="3600" b="1" cap="none" baseline="-25000" dirty="0" smtClean="0">
                    <a:solidFill>
                      <a:schemeClr val="tx1"/>
                    </a:solidFill>
                  </a:rPr>
                  <a:t>4 </a:t>
                </a:r>
                <a:r>
                  <a:rPr lang="en-US" sz="3600" b="1" cap="none" baseline="0" dirty="0" smtClean="0">
                    <a:solidFill>
                      <a:schemeClr val="tx1"/>
                    </a:solidFill>
                  </a:rPr>
                  <a:t>(</a:t>
                </a:r>
                <a:r>
                  <a:rPr lang="en-US" sz="2800" b="1" baseline="0" dirty="0" smtClean="0">
                    <a:solidFill>
                      <a:schemeClr val="tx1"/>
                    </a:solidFill>
                    <a:effectLst/>
                  </a:rPr>
                  <a:t>‰)</a:t>
                </a:r>
                <a:endParaRPr lang="en-US" sz="3600" b="1" baseline="0" dirty="0" smtClean="0">
                  <a:solidFill>
                    <a:schemeClr val="tx1"/>
                  </a:solidFill>
                  <a:effectLst/>
                </a:endParaRPr>
              </a:p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2200" cap="none">
                    <a:solidFill>
                      <a:prstClr val="black">
                        <a:lumMod val="65000"/>
                        <a:lumOff val="35000"/>
                      </a:prstClr>
                    </a:solidFill>
                  </a:defRPr>
                </a:pPr>
                <a:r>
                  <a:rPr lang="en-US" sz="2200" cap="none" baseline="-25000" dirty="0" smtClean="0"/>
                  <a:t> </a:t>
                </a:r>
                <a:endParaRPr lang="en-US" sz="2200" cap="none" baseline="-25000" dirty="0"/>
              </a:p>
            </c:rich>
          </c:tx>
          <c:layout>
            <c:manualLayout>
              <c:xMode val="edge"/>
              <c:yMode val="edge"/>
              <c:x val="0.43801963510397035"/>
              <c:y val="6.7231585252037915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200" b="0" i="0" u="none" strike="noStrike" kern="1200" cap="none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" sourceLinked="0"/>
        <c:majorTickMark val="in"/>
        <c:minorTickMark val="none"/>
        <c:tickLblPos val="nextTo"/>
        <c:spPr>
          <a:noFill/>
          <a:ln w="1905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5202208"/>
        <c:crosses val="autoZero"/>
        <c:crossBetween val="midCat"/>
      </c:valAx>
      <c:valAx>
        <c:axId val="185202208"/>
        <c:scaling>
          <c:orientation val="maxMin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1" i="0" u="none" strike="noStrike" kern="1200" cap="none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400" b="1" cap="none" baseline="0" dirty="0">
                    <a:solidFill>
                      <a:schemeClr val="tx1"/>
                    </a:solidFill>
                  </a:rPr>
                  <a:t>Depth (cm)</a:t>
                </a:r>
              </a:p>
            </c:rich>
          </c:tx>
          <c:layout>
            <c:manualLayout>
              <c:xMode val="edge"/>
              <c:yMode val="edge"/>
              <c:x val="0.85407677340501231"/>
              <c:y val="0.5052354196290788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1" i="0" u="none" strike="noStrike" kern="1200" cap="none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5130992"/>
        <c:crosses val="autoZero"/>
        <c:crossBetween val="midCat"/>
      </c:valAx>
      <c:spPr>
        <a:solidFill>
          <a:schemeClr val="bg1"/>
        </a:solidFill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6.2957966725922104E-2"/>
          <c:y val="0.87702716655911972"/>
          <c:w val="0.89174072521044179"/>
          <c:h val="3.15033247923506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600" b="1" i="0" u="none" strike="noStrike" kern="1200" cap="none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600" cap="none" baseline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TOC vs TN</a:t>
            </a:r>
          </a:p>
        </c:rich>
      </c:tx>
      <c:layout>
        <c:manualLayout>
          <c:xMode val="edge"/>
          <c:yMode val="edge"/>
          <c:x val="0.37427677937949116"/>
          <c:y val="7.467246083976655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1" i="0" u="none" strike="noStrike" kern="1200" cap="none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1869377000256175"/>
          <c:y val="0.13943325881904042"/>
          <c:w val="0.84726350789005511"/>
          <c:h val="0.73714984325385013"/>
        </c:manualLayout>
      </c:layout>
      <c:scatterChart>
        <c:scatterStyle val="lineMarker"/>
        <c:varyColors val="0"/>
        <c:ser>
          <c:idx val="0"/>
          <c:order val="0"/>
          <c:tx>
            <c:v>HC01</c:v>
          </c:tx>
          <c:spPr>
            <a:ln w="38100" cap="rnd">
              <a:solidFill>
                <a:schemeClr val="accent1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xVal>
            <c:numRef>
              <c:f>Summary!$Y$3:$Y$16</c:f>
              <c:numCache>
                <c:formatCode>General</c:formatCode>
                <c:ptCount val="14"/>
                <c:pt idx="0">
                  <c:v>18.448117473061487</c:v>
                </c:pt>
                <c:pt idx="1">
                  <c:v>13.57</c:v>
                </c:pt>
                <c:pt idx="2">
                  <c:v>6.72</c:v>
                </c:pt>
                <c:pt idx="3">
                  <c:v>1.132309192447478</c:v>
                </c:pt>
                <c:pt idx="4">
                  <c:v>0.4</c:v>
                </c:pt>
                <c:pt idx="5">
                  <c:v>0.33</c:v>
                </c:pt>
                <c:pt idx="6">
                  <c:v>0.52</c:v>
                </c:pt>
                <c:pt idx="7">
                  <c:v>0.56000000000000005</c:v>
                </c:pt>
                <c:pt idx="8">
                  <c:v>0.82063421531003855</c:v>
                </c:pt>
                <c:pt idx="9">
                  <c:v>1.1716836623996529</c:v>
                </c:pt>
                <c:pt idx="10">
                  <c:v>1.33</c:v>
                </c:pt>
                <c:pt idx="11">
                  <c:v>1.35</c:v>
                </c:pt>
                <c:pt idx="12">
                  <c:v>1.3197269003186165</c:v>
                </c:pt>
                <c:pt idx="13">
                  <c:v>1.18</c:v>
                </c:pt>
              </c:numCache>
            </c:numRef>
          </c:xVal>
          <c:yVal>
            <c:numRef>
              <c:f>Summary!$AC$3:$AC$16</c:f>
              <c:numCache>
                <c:formatCode>General</c:formatCode>
                <c:ptCount val="14"/>
                <c:pt idx="0">
                  <c:v>1.4539214029156984</c:v>
                </c:pt>
                <c:pt idx="1">
                  <c:v>0.85</c:v>
                </c:pt>
                <c:pt idx="2">
                  <c:v>0.46</c:v>
                </c:pt>
                <c:pt idx="3">
                  <c:v>8.7775906391277358E-2</c:v>
                </c:pt>
                <c:pt idx="4">
                  <c:v>0.03</c:v>
                </c:pt>
                <c:pt idx="5">
                  <c:v>0.02</c:v>
                </c:pt>
                <c:pt idx="6">
                  <c:v>0.06</c:v>
                </c:pt>
                <c:pt idx="7">
                  <c:v>0.06</c:v>
                </c:pt>
                <c:pt idx="8">
                  <c:v>7.0919006261361356E-2</c:v>
                </c:pt>
                <c:pt idx="9">
                  <c:v>9.1004556302885661E-2</c:v>
                </c:pt>
                <c:pt idx="10">
                  <c:v>0.08</c:v>
                </c:pt>
                <c:pt idx="11">
                  <c:v>0.1</c:v>
                </c:pt>
                <c:pt idx="12">
                  <c:v>9.5313609467455637E-2</c:v>
                </c:pt>
                <c:pt idx="13">
                  <c:v>0.08</c:v>
                </c:pt>
              </c:numCache>
            </c:numRef>
          </c:yVal>
          <c:smooth val="0"/>
        </c:ser>
        <c:ser>
          <c:idx val="1"/>
          <c:order val="1"/>
          <c:tx>
            <c:v>HC02</c:v>
          </c:tx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chemeClr val="accent2"/>
              </a:solidFill>
              <a:ln w="9525">
                <a:solidFill>
                  <a:schemeClr val="accent2"/>
                </a:solidFill>
                <a:round/>
              </a:ln>
              <a:effectLst/>
            </c:spPr>
          </c:marker>
          <c:xVal>
            <c:numRef>
              <c:f>Summary!$Y$17:$Y$27</c:f>
              <c:numCache>
                <c:formatCode>General</c:formatCode>
                <c:ptCount val="11"/>
                <c:pt idx="0">
                  <c:v>20.239846461949266</c:v>
                </c:pt>
                <c:pt idx="1">
                  <c:v>12.88</c:v>
                </c:pt>
                <c:pt idx="2">
                  <c:v>21.78</c:v>
                </c:pt>
                <c:pt idx="3">
                  <c:v>15.94</c:v>
                </c:pt>
                <c:pt idx="4">
                  <c:v>12.957369367056106</c:v>
                </c:pt>
                <c:pt idx="5">
                  <c:v>13.96</c:v>
                </c:pt>
                <c:pt idx="6">
                  <c:v>14.885942988770516</c:v>
                </c:pt>
                <c:pt idx="7">
                  <c:v>14.43</c:v>
                </c:pt>
                <c:pt idx="8">
                  <c:v>2.0199999999999996</c:v>
                </c:pt>
                <c:pt idx="9">
                  <c:v>1.54</c:v>
                </c:pt>
                <c:pt idx="10">
                  <c:v>1.45</c:v>
                </c:pt>
              </c:numCache>
            </c:numRef>
          </c:xVal>
          <c:yVal>
            <c:numRef>
              <c:f>Summary!$AC$17:$AC$27</c:f>
              <c:numCache>
                <c:formatCode>General</c:formatCode>
                <c:ptCount val="11"/>
                <c:pt idx="0">
                  <c:v>1.7388184245660883</c:v>
                </c:pt>
                <c:pt idx="1">
                  <c:v>1.1200000000000001</c:v>
                </c:pt>
                <c:pt idx="2">
                  <c:v>1.73</c:v>
                </c:pt>
                <c:pt idx="3">
                  <c:v>1.34</c:v>
                </c:pt>
                <c:pt idx="4">
                  <c:v>1.0455514186673516</c:v>
                </c:pt>
                <c:pt idx="5">
                  <c:v>1.17</c:v>
                </c:pt>
                <c:pt idx="6">
                  <c:v>1.1623380362798734</c:v>
                </c:pt>
                <c:pt idx="7">
                  <c:v>1.1499999999999999</c:v>
                </c:pt>
                <c:pt idx="8">
                  <c:v>0.15</c:v>
                </c:pt>
                <c:pt idx="9">
                  <c:v>0.12</c:v>
                </c:pt>
                <c:pt idx="10">
                  <c:v>0.1</c:v>
                </c:pt>
              </c:numCache>
            </c:numRef>
          </c:yVal>
          <c:smooth val="0"/>
        </c:ser>
        <c:ser>
          <c:idx val="2"/>
          <c:order val="2"/>
          <c:tx>
            <c:v>HC03</c:v>
          </c:tx>
          <c:spPr>
            <a:ln w="38100" cap="rnd">
              <a:solidFill>
                <a:schemeClr val="accent3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chemeClr val="accent3"/>
              </a:solidFill>
              <a:ln w="9525">
                <a:solidFill>
                  <a:schemeClr val="accent3"/>
                </a:solidFill>
                <a:round/>
              </a:ln>
              <a:effectLst/>
            </c:spPr>
          </c:marker>
          <c:xVal>
            <c:numRef>
              <c:f>Summary!$Y$28:$Y$35</c:f>
              <c:numCache>
                <c:formatCode>General</c:formatCode>
                <c:ptCount val="8"/>
                <c:pt idx="0">
                  <c:v>22.95</c:v>
                </c:pt>
                <c:pt idx="1">
                  <c:v>20.399999999999999</c:v>
                </c:pt>
                <c:pt idx="2">
                  <c:v>19.84</c:v>
                </c:pt>
                <c:pt idx="3">
                  <c:v>14.49</c:v>
                </c:pt>
                <c:pt idx="4">
                  <c:v>6.12</c:v>
                </c:pt>
                <c:pt idx="5">
                  <c:v>1.2300541516245489</c:v>
                </c:pt>
                <c:pt idx="6">
                  <c:v>0.74351803854930054</c:v>
                </c:pt>
                <c:pt idx="7">
                  <c:v>0.61</c:v>
                </c:pt>
              </c:numCache>
            </c:numRef>
          </c:xVal>
          <c:yVal>
            <c:numRef>
              <c:f>Summary!$AC$28:$AC$35</c:f>
              <c:numCache>
                <c:formatCode>General</c:formatCode>
                <c:ptCount val="8"/>
                <c:pt idx="0">
                  <c:v>2.0499999999999998</c:v>
                </c:pt>
                <c:pt idx="1">
                  <c:v>1.64</c:v>
                </c:pt>
                <c:pt idx="2">
                  <c:v>1.31</c:v>
                </c:pt>
                <c:pt idx="3">
                  <c:v>1.04</c:v>
                </c:pt>
                <c:pt idx="4">
                  <c:v>0.43</c:v>
                </c:pt>
                <c:pt idx="5">
                  <c:v>8.0145951521402775E-2</c:v>
                </c:pt>
                <c:pt idx="6">
                  <c:v>6.3248519362575889E-2</c:v>
                </c:pt>
                <c:pt idx="7">
                  <c:v>0.05</c:v>
                </c:pt>
              </c:numCache>
            </c:numRef>
          </c:yVal>
          <c:smooth val="0"/>
        </c:ser>
        <c:ser>
          <c:idx val="3"/>
          <c:order val="3"/>
          <c:tx>
            <c:v>HC04</c:v>
          </c:tx>
          <c:spPr>
            <a:ln w="38100" cap="rnd">
              <a:solidFill>
                <a:schemeClr val="accent4"/>
              </a:solidFill>
              <a:round/>
            </a:ln>
            <a:effectLst/>
          </c:spPr>
          <c:marker>
            <c:symbol val="x"/>
            <c:size val="6"/>
            <c:spPr>
              <a:noFill/>
              <a:ln w="9525">
                <a:solidFill>
                  <a:schemeClr val="accent4"/>
                </a:solidFill>
                <a:round/>
              </a:ln>
              <a:effectLst/>
            </c:spPr>
          </c:marker>
          <c:xVal>
            <c:numRef>
              <c:f>Summary!$Y$36:$Y$44</c:f>
              <c:numCache>
                <c:formatCode>General</c:formatCode>
                <c:ptCount val="9"/>
                <c:pt idx="0">
                  <c:v>14.53</c:v>
                </c:pt>
                <c:pt idx="1">
                  <c:v>16.53</c:v>
                </c:pt>
                <c:pt idx="2">
                  <c:v>16.079999999999998</c:v>
                </c:pt>
                <c:pt idx="3">
                  <c:v>16.66</c:v>
                </c:pt>
                <c:pt idx="4">
                  <c:v>16.2</c:v>
                </c:pt>
                <c:pt idx="5">
                  <c:v>16.701766823938414</c:v>
                </c:pt>
                <c:pt idx="6">
                  <c:v>21.32</c:v>
                </c:pt>
                <c:pt idx="7">
                  <c:v>22.99</c:v>
                </c:pt>
                <c:pt idx="8">
                  <c:v>25.32</c:v>
                </c:pt>
              </c:numCache>
            </c:numRef>
          </c:xVal>
          <c:yVal>
            <c:numRef>
              <c:f>Summary!$AC$36:$AC$44</c:f>
              <c:numCache>
                <c:formatCode>General</c:formatCode>
                <c:ptCount val="9"/>
                <c:pt idx="0">
                  <c:v>1.22</c:v>
                </c:pt>
                <c:pt idx="1">
                  <c:v>1.26</c:v>
                </c:pt>
                <c:pt idx="2">
                  <c:v>1.21</c:v>
                </c:pt>
                <c:pt idx="3">
                  <c:v>1.41</c:v>
                </c:pt>
                <c:pt idx="4">
                  <c:v>1.1499999999999999</c:v>
                </c:pt>
                <c:pt idx="5">
                  <c:v>1.1605165135336477</c:v>
                </c:pt>
                <c:pt idx="6">
                  <c:v>1.46</c:v>
                </c:pt>
                <c:pt idx="7">
                  <c:v>1.54</c:v>
                </c:pt>
                <c:pt idx="8">
                  <c:v>1.55</c:v>
                </c:pt>
              </c:numCache>
            </c:numRef>
          </c:yVal>
          <c:smooth val="0"/>
        </c:ser>
        <c:ser>
          <c:idx val="4"/>
          <c:order val="4"/>
          <c:tx>
            <c:v>HC05</c:v>
          </c:tx>
          <c:spPr>
            <a:ln w="22225" cap="rnd">
              <a:solidFill>
                <a:schemeClr val="accent5"/>
              </a:solidFill>
              <a:round/>
            </a:ln>
            <a:effectLst/>
          </c:spPr>
          <c:marker>
            <c:symbol val="star"/>
            <c:size val="6"/>
            <c:spPr>
              <a:noFill/>
              <a:ln w="9525">
                <a:solidFill>
                  <a:schemeClr val="accent5"/>
                </a:solidFill>
                <a:round/>
              </a:ln>
              <a:effectLst/>
            </c:spPr>
          </c:marker>
          <c:xVal>
            <c:numRef>
              <c:f>Summary!$Y$45:$Y$54</c:f>
              <c:numCache>
                <c:formatCode>General</c:formatCode>
                <c:ptCount val="10"/>
                <c:pt idx="0">
                  <c:v>12.78</c:v>
                </c:pt>
                <c:pt idx="1">
                  <c:v>9.7349999999999994</c:v>
                </c:pt>
                <c:pt idx="2">
                  <c:v>10.27</c:v>
                </c:pt>
                <c:pt idx="3">
                  <c:v>10.29</c:v>
                </c:pt>
                <c:pt idx="4">
                  <c:v>4.8499999999999996</c:v>
                </c:pt>
                <c:pt idx="5">
                  <c:v>3.37</c:v>
                </c:pt>
                <c:pt idx="6">
                  <c:v>1.83</c:v>
                </c:pt>
                <c:pt idx="7">
                  <c:v>1.66</c:v>
                </c:pt>
                <c:pt idx="8">
                  <c:v>1.67</c:v>
                </c:pt>
                <c:pt idx="9">
                  <c:v>2.46</c:v>
                </c:pt>
              </c:numCache>
            </c:numRef>
          </c:xVal>
          <c:yVal>
            <c:numRef>
              <c:f>Summary!$AC$45:$AC$54</c:f>
              <c:numCache>
                <c:formatCode>General</c:formatCode>
                <c:ptCount val="10"/>
                <c:pt idx="0">
                  <c:v>1.1200000000000001</c:v>
                </c:pt>
                <c:pt idx="1">
                  <c:v>0.78</c:v>
                </c:pt>
                <c:pt idx="2">
                  <c:v>0.76</c:v>
                </c:pt>
                <c:pt idx="3">
                  <c:v>0.71</c:v>
                </c:pt>
                <c:pt idx="4">
                  <c:v>0.3</c:v>
                </c:pt>
                <c:pt idx="5">
                  <c:v>0.18</c:v>
                </c:pt>
                <c:pt idx="6">
                  <c:v>0.12</c:v>
                </c:pt>
                <c:pt idx="7">
                  <c:v>0.11</c:v>
                </c:pt>
                <c:pt idx="8">
                  <c:v>0.13</c:v>
                </c:pt>
                <c:pt idx="9">
                  <c:v>0.15</c:v>
                </c:pt>
              </c:numCache>
            </c:numRef>
          </c:yVal>
          <c:smooth val="0"/>
        </c:ser>
        <c:ser>
          <c:idx val="5"/>
          <c:order val="5"/>
          <c:tx>
            <c:v>HC06</c:v>
          </c:tx>
          <c:spPr>
            <a:ln w="38100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chemeClr val="accent6"/>
              </a:solidFill>
              <a:ln w="9525">
                <a:solidFill>
                  <a:schemeClr val="accent6"/>
                </a:solidFill>
                <a:round/>
              </a:ln>
              <a:effectLst/>
            </c:spPr>
          </c:marker>
          <c:xVal>
            <c:numRef>
              <c:f>Summary!$Y$55:$Y$65</c:f>
              <c:numCache>
                <c:formatCode>General</c:formatCode>
                <c:ptCount val="11"/>
                <c:pt idx="0">
                  <c:v>26.44</c:v>
                </c:pt>
                <c:pt idx="1">
                  <c:v>20.03</c:v>
                </c:pt>
                <c:pt idx="2">
                  <c:v>12.36</c:v>
                </c:pt>
                <c:pt idx="3">
                  <c:v>4.18</c:v>
                </c:pt>
                <c:pt idx="4">
                  <c:v>2.56</c:v>
                </c:pt>
                <c:pt idx="5">
                  <c:v>2.54</c:v>
                </c:pt>
                <c:pt idx="6">
                  <c:v>3.08</c:v>
                </c:pt>
                <c:pt idx="7">
                  <c:v>2.59</c:v>
                </c:pt>
                <c:pt idx="8">
                  <c:v>2.04</c:v>
                </c:pt>
                <c:pt idx="9">
                  <c:v>1.86</c:v>
                </c:pt>
                <c:pt idx="10">
                  <c:v>1.895</c:v>
                </c:pt>
              </c:numCache>
            </c:numRef>
          </c:xVal>
          <c:yVal>
            <c:numRef>
              <c:f>Summary!$AC$55:$AC$65</c:f>
              <c:numCache>
                <c:formatCode>General</c:formatCode>
                <c:ptCount val="11"/>
                <c:pt idx="0">
                  <c:v>2.4</c:v>
                </c:pt>
                <c:pt idx="1">
                  <c:v>1.66</c:v>
                </c:pt>
                <c:pt idx="2">
                  <c:v>1.02</c:v>
                </c:pt>
                <c:pt idx="3">
                  <c:v>0.34</c:v>
                </c:pt>
                <c:pt idx="4">
                  <c:v>0.16</c:v>
                </c:pt>
                <c:pt idx="5">
                  <c:v>0.17</c:v>
                </c:pt>
                <c:pt idx="6">
                  <c:v>0.21</c:v>
                </c:pt>
                <c:pt idx="7">
                  <c:v>0.21</c:v>
                </c:pt>
                <c:pt idx="8">
                  <c:v>0.15</c:v>
                </c:pt>
                <c:pt idx="9">
                  <c:v>0.18</c:v>
                </c:pt>
                <c:pt idx="10">
                  <c:v>0.15</c:v>
                </c:pt>
              </c:numCache>
            </c:numRef>
          </c:yVal>
          <c:smooth val="0"/>
        </c:ser>
        <c:ser>
          <c:idx val="6"/>
          <c:order val="6"/>
          <c:tx>
            <c:v>HC07</c:v>
          </c:tx>
          <c:spPr>
            <a:ln w="38100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plus"/>
            <c:size val="6"/>
            <c:spPr>
              <a:noFill/>
              <a:ln w="9525">
                <a:solidFill>
                  <a:schemeClr val="accent1">
                    <a:lumMod val="60000"/>
                  </a:schemeClr>
                </a:solidFill>
                <a:round/>
              </a:ln>
              <a:effectLst/>
            </c:spPr>
          </c:marker>
          <c:xVal>
            <c:numRef>
              <c:f>Summary!$Y$66:$Y$77</c:f>
              <c:numCache>
                <c:formatCode>General</c:formatCode>
                <c:ptCount val="12"/>
                <c:pt idx="0">
                  <c:v>4.91</c:v>
                </c:pt>
                <c:pt idx="1">
                  <c:v>2.67</c:v>
                </c:pt>
                <c:pt idx="2">
                  <c:v>2.17</c:v>
                </c:pt>
                <c:pt idx="3">
                  <c:v>0.96716278031908964</c:v>
                </c:pt>
                <c:pt idx="4">
                  <c:v>0.52</c:v>
                </c:pt>
                <c:pt idx="5">
                  <c:v>0.31</c:v>
                </c:pt>
                <c:pt idx="6">
                  <c:v>0.26</c:v>
                </c:pt>
                <c:pt idx="7">
                  <c:v>0.64</c:v>
                </c:pt>
                <c:pt idx="8">
                  <c:v>0.28000000000000003</c:v>
                </c:pt>
                <c:pt idx="9">
                  <c:v>0.26</c:v>
                </c:pt>
                <c:pt idx="10">
                  <c:v>0.39</c:v>
                </c:pt>
                <c:pt idx="11">
                  <c:v>0.39</c:v>
                </c:pt>
              </c:numCache>
            </c:numRef>
          </c:xVal>
          <c:yVal>
            <c:numRef>
              <c:f>Summary!$AC$66:$AC$77</c:f>
              <c:numCache>
                <c:formatCode>General</c:formatCode>
                <c:ptCount val="12"/>
                <c:pt idx="0">
                  <c:v>0.44</c:v>
                </c:pt>
                <c:pt idx="1">
                  <c:v>0.24</c:v>
                </c:pt>
                <c:pt idx="2">
                  <c:v>0.18</c:v>
                </c:pt>
                <c:pt idx="3">
                  <c:v>8.337610175164567E-2</c:v>
                </c:pt>
                <c:pt idx="4">
                  <c:v>0.05</c:v>
                </c:pt>
                <c:pt idx="5">
                  <c:v>0.05</c:v>
                </c:pt>
                <c:pt idx="6">
                  <c:v>0.05</c:v>
                </c:pt>
                <c:pt idx="7">
                  <c:v>0.06</c:v>
                </c:pt>
                <c:pt idx="8">
                  <c:v>0.03</c:v>
                </c:pt>
                <c:pt idx="9">
                  <c:v>0.02</c:v>
                </c:pt>
                <c:pt idx="10">
                  <c:v>0.04</c:v>
                </c:pt>
                <c:pt idx="11">
                  <c:v>0.05</c:v>
                </c:pt>
              </c:numCache>
            </c:numRef>
          </c:yVal>
          <c:smooth val="0"/>
        </c:ser>
        <c:ser>
          <c:idx val="7"/>
          <c:order val="7"/>
          <c:tx>
            <c:v>HC08</c:v>
          </c:tx>
          <c:spPr>
            <a:ln w="22225" cap="rnd">
              <a:solidFill>
                <a:schemeClr val="accent2">
                  <a:lumMod val="60000"/>
                </a:schemeClr>
              </a:solidFill>
              <a:round/>
            </a:ln>
            <a:effectLst/>
          </c:spPr>
          <c:marker>
            <c:symbol val="dot"/>
            <c:size val="6"/>
            <c:spPr>
              <a:solidFill>
                <a:schemeClr val="accent2">
                  <a:lumMod val="60000"/>
                </a:schemeClr>
              </a:solidFill>
              <a:ln w="9525">
                <a:solidFill>
                  <a:schemeClr val="accent2">
                    <a:lumMod val="60000"/>
                  </a:schemeClr>
                </a:solidFill>
                <a:round/>
              </a:ln>
              <a:effectLst/>
            </c:spPr>
          </c:marker>
          <c:xVal>
            <c:numRef>
              <c:f>Summary!$Y$78:$Y$82</c:f>
              <c:numCache>
                <c:formatCode>General</c:formatCode>
                <c:ptCount val="5"/>
                <c:pt idx="0">
                  <c:v>11.14</c:v>
                </c:pt>
                <c:pt idx="1">
                  <c:v>5.66</c:v>
                </c:pt>
                <c:pt idx="2">
                  <c:v>4.74</c:v>
                </c:pt>
                <c:pt idx="3">
                  <c:v>2.6</c:v>
                </c:pt>
                <c:pt idx="4">
                  <c:v>1.32</c:v>
                </c:pt>
              </c:numCache>
            </c:numRef>
          </c:xVal>
          <c:yVal>
            <c:numRef>
              <c:f>Summary!$AC$78:$AC$82</c:f>
              <c:numCache>
                <c:formatCode>General</c:formatCode>
                <c:ptCount val="5"/>
                <c:pt idx="0">
                  <c:v>0.94</c:v>
                </c:pt>
                <c:pt idx="1">
                  <c:v>0.43</c:v>
                </c:pt>
                <c:pt idx="2">
                  <c:v>0.28999999999999998</c:v>
                </c:pt>
                <c:pt idx="3">
                  <c:v>0.17</c:v>
                </c:pt>
                <c:pt idx="4">
                  <c:v>0.1</c:v>
                </c:pt>
              </c:numCache>
            </c:numRef>
          </c:yVal>
          <c:smooth val="0"/>
        </c:ser>
        <c:ser>
          <c:idx val="8"/>
          <c:order val="8"/>
          <c:tx>
            <c:v>HC09</c:v>
          </c:tx>
          <c:spPr>
            <a:ln w="38100" cap="rnd">
              <a:solidFill>
                <a:schemeClr val="accent3">
                  <a:lumMod val="60000"/>
                </a:schemeClr>
              </a:solidFill>
              <a:round/>
            </a:ln>
            <a:effectLst/>
          </c:spPr>
          <c:marker>
            <c:symbol val="dash"/>
            <c:size val="6"/>
            <c:spPr>
              <a:solidFill>
                <a:schemeClr val="accent3">
                  <a:lumMod val="60000"/>
                </a:schemeClr>
              </a:solidFill>
              <a:ln w="9525">
                <a:solidFill>
                  <a:schemeClr val="accent3">
                    <a:lumMod val="60000"/>
                  </a:schemeClr>
                </a:solidFill>
                <a:round/>
              </a:ln>
              <a:effectLst/>
            </c:spPr>
          </c:marker>
          <c:xVal>
            <c:numRef>
              <c:f>Summary!$Y$83:$Y$96</c:f>
              <c:numCache>
                <c:formatCode>General</c:formatCode>
                <c:ptCount val="14"/>
                <c:pt idx="0">
                  <c:v>28.51</c:v>
                </c:pt>
                <c:pt idx="1">
                  <c:v>24.66</c:v>
                </c:pt>
                <c:pt idx="2">
                  <c:v>22.08</c:v>
                </c:pt>
                <c:pt idx="3">
                  <c:v>14.92</c:v>
                </c:pt>
                <c:pt idx="4">
                  <c:v>6.43</c:v>
                </c:pt>
                <c:pt idx="5">
                  <c:v>3.14</c:v>
                </c:pt>
                <c:pt idx="6">
                  <c:v>3.64</c:v>
                </c:pt>
                <c:pt idx="7">
                  <c:v>2.08</c:v>
                </c:pt>
                <c:pt idx="8">
                  <c:v>1.96</c:v>
                </c:pt>
                <c:pt idx="9">
                  <c:v>1.7</c:v>
                </c:pt>
                <c:pt idx="10">
                  <c:v>1.72</c:v>
                </c:pt>
                <c:pt idx="11">
                  <c:v>1.73</c:v>
                </c:pt>
                <c:pt idx="12">
                  <c:v>2.54</c:v>
                </c:pt>
                <c:pt idx="13">
                  <c:v>2.15</c:v>
                </c:pt>
              </c:numCache>
            </c:numRef>
          </c:xVal>
          <c:yVal>
            <c:numRef>
              <c:f>Summary!$AC$83:$AC$96</c:f>
              <c:numCache>
                <c:formatCode>General</c:formatCode>
                <c:ptCount val="14"/>
                <c:pt idx="0">
                  <c:v>2.35</c:v>
                </c:pt>
                <c:pt idx="1">
                  <c:v>1.82</c:v>
                </c:pt>
                <c:pt idx="2">
                  <c:v>1.43</c:v>
                </c:pt>
                <c:pt idx="3">
                  <c:v>1.02</c:v>
                </c:pt>
                <c:pt idx="4">
                  <c:v>0.44</c:v>
                </c:pt>
                <c:pt idx="5">
                  <c:v>0.19</c:v>
                </c:pt>
                <c:pt idx="6">
                  <c:v>0.18</c:v>
                </c:pt>
                <c:pt idx="7">
                  <c:v>0.15</c:v>
                </c:pt>
                <c:pt idx="8">
                  <c:v>0.15</c:v>
                </c:pt>
                <c:pt idx="9">
                  <c:v>0.15</c:v>
                </c:pt>
                <c:pt idx="10">
                  <c:v>0.14000000000000001</c:v>
                </c:pt>
                <c:pt idx="11">
                  <c:v>0.15</c:v>
                </c:pt>
                <c:pt idx="12">
                  <c:v>0.21</c:v>
                </c:pt>
                <c:pt idx="13">
                  <c:v>0.17</c:v>
                </c:pt>
              </c:numCache>
            </c:numRef>
          </c:yVal>
          <c:smooth val="0"/>
        </c:ser>
        <c:ser>
          <c:idx val="9"/>
          <c:order val="9"/>
          <c:tx>
            <c:v>HC15</c:v>
          </c:tx>
          <c:spPr>
            <a:ln w="38100" cap="rnd">
              <a:solidFill>
                <a:schemeClr val="accent4">
                  <a:lumMod val="60000"/>
                </a:schemeClr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4">
                  <a:lumMod val="60000"/>
                </a:schemeClr>
              </a:solidFill>
              <a:ln w="9525">
                <a:solidFill>
                  <a:schemeClr val="accent4">
                    <a:lumMod val="60000"/>
                  </a:schemeClr>
                </a:solidFill>
                <a:round/>
              </a:ln>
              <a:effectLst/>
            </c:spPr>
          </c:marker>
          <c:xVal>
            <c:numRef>
              <c:f>Summary!$Y$97:$Y$105</c:f>
              <c:numCache>
                <c:formatCode>General</c:formatCode>
                <c:ptCount val="9"/>
                <c:pt idx="0">
                  <c:v>10.72</c:v>
                </c:pt>
                <c:pt idx="1">
                  <c:v>9.06</c:v>
                </c:pt>
                <c:pt idx="2">
                  <c:v>5.0999999999999996</c:v>
                </c:pt>
                <c:pt idx="3">
                  <c:v>6.69</c:v>
                </c:pt>
                <c:pt idx="4">
                  <c:v>5.03</c:v>
                </c:pt>
                <c:pt idx="5">
                  <c:v>3.26</c:v>
                </c:pt>
                <c:pt idx="6">
                  <c:v>3.9</c:v>
                </c:pt>
                <c:pt idx="7">
                  <c:v>2.16</c:v>
                </c:pt>
                <c:pt idx="8">
                  <c:v>0.88</c:v>
                </c:pt>
              </c:numCache>
            </c:numRef>
          </c:xVal>
          <c:yVal>
            <c:numRef>
              <c:f>Summary!$AC$97:$AC$105</c:f>
              <c:numCache>
                <c:formatCode>General</c:formatCode>
                <c:ptCount val="9"/>
                <c:pt idx="0">
                  <c:v>0.96</c:v>
                </c:pt>
                <c:pt idx="1">
                  <c:v>0.59</c:v>
                </c:pt>
                <c:pt idx="2">
                  <c:v>0.34</c:v>
                </c:pt>
                <c:pt idx="3">
                  <c:v>0.42</c:v>
                </c:pt>
                <c:pt idx="4">
                  <c:v>0.32</c:v>
                </c:pt>
                <c:pt idx="5">
                  <c:v>0.25</c:v>
                </c:pt>
                <c:pt idx="6">
                  <c:v>0.28999999999999998</c:v>
                </c:pt>
                <c:pt idx="7">
                  <c:v>0.17</c:v>
                </c:pt>
                <c:pt idx="8">
                  <c:v>0.09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5114072"/>
        <c:axId val="185604904"/>
      </c:scatterChart>
      <c:valAx>
        <c:axId val="185114072"/>
        <c:scaling>
          <c:orientation val="minMax"/>
          <c:max val="30"/>
        </c:scaling>
        <c:delete val="0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800" b="0" i="0" u="none" strike="noStrike" kern="1200" cap="none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400" b="1" cap="none" baseline="0" dirty="0">
                    <a:solidFill>
                      <a:schemeClr val="tx1"/>
                    </a:solidFill>
                  </a:rPr>
                  <a:t>TOC (wt. %)</a:t>
                </a:r>
              </a:p>
            </c:rich>
          </c:tx>
          <c:layout>
            <c:manualLayout>
              <c:xMode val="edge"/>
              <c:yMode val="edge"/>
              <c:x val="0.43595225474837646"/>
              <c:y val="0.8831703498650810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800" b="0" i="0" u="none" strike="noStrike" kern="1200" cap="none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5604904"/>
        <c:crosses val="autoZero"/>
        <c:crossBetween val="midCat"/>
      </c:valAx>
      <c:valAx>
        <c:axId val="185604904"/>
        <c:scaling>
          <c:orientation val="minMax"/>
          <c:max val="2.5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800" b="0" i="0" u="none" strike="noStrike" kern="1200" cap="none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800" b="1" cap="none" baseline="0" dirty="0">
                    <a:solidFill>
                      <a:schemeClr val="tx1"/>
                    </a:solidFill>
                  </a:rPr>
                  <a:t>TN (wt. %)</a:t>
                </a:r>
              </a:p>
            </c:rich>
          </c:tx>
          <c:layout>
            <c:manualLayout>
              <c:xMode val="edge"/>
              <c:yMode val="edge"/>
              <c:x val="0.1349342859402724"/>
              <c:y val="0.4372296510265933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800" b="0" i="0" u="none" strike="noStrike" kern="1200" cap="none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5114072"/>
        <c:crosses val="autoZero"/>
        <c:crossBetween val="midCat"/>
      </c:valAx>
      <c:spPr>
        <a:solidFill>
          <a:schemeClr val="bg1"/>
        </a:solidFill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38207268743529232"/>
          <c:y val="0.71921370177248845"/>
          <c:w val="0.54882720501865823"/>
          <c:h val="0.12239454848743138"/>
        </c:manualLayout>
      </c:layout>
      <c:overlay val="0"/>
      <c:spPr>
        <a:noFill/>
        <a:ln w="31750" cmpd="thickThin">
          <a:solidFill>
            <a:schemeClr val="tx1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2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600" b="1" i="0" u="none" strike="noStrike" kern="1200" cap="all" spc="120" normalizeH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600" cap="none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CH</a:t>
            </a:r>
            <a:r>
              <a:rPr lang="en-US" sz="3600" cap="none" baseline="-25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4</a:t>
            </a:r>
            <a:r>
              <a:rPr lang="en-US" sz="3600" cap="none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600" cap="none" baseline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vs Depth</a:t>
            </a:r>
          </a:p>
        </c:rich>
      </c:tx>
      <c:layout>
        <c:manualLayout>
          <c:xMode val="edge"/>
          <c:yMode val="edge"/>
          <c:x val="0.62967372643077213"/>
          <c:y val="0.8943085549511012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1" i="0" u="none" strike="noStrike" kern="1200" cap="all" spc="120" normalizeH="0" baseline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0191349784227492"/>
          <c:y val="0.22153634297993577"/>
          <c:w val="0.87421434934637499"/>
          <c:h val="0.75044379752314849"/>
        </c:manualLayout>
      </c:layout>
      <c:scatterChart>
        <c:scatterStyle val="lineMarker"/>
        <c:varyColors val="0"/>
        <c:ser>
          <c:idx val="0"/>
          <c:order val="0"/>
          <c:tx>
            <c:v>HC1</c:v>
          </c:tx>
          <c:spPr>
            <a:ln w="22225" cap="rnd">
              <a:solidFill>
                <a:schemeClr val="accent1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dPt>
            <c:idx val="10"/>
            <c:marker>
              <c:symbol val="diamond"/>
              <c:size val="6"/>
              <c:spPr>
                <a:solidFill>
                  <a:schemeClr val="accent1"/>
                </a:solidFill>
                <a:ln w="9525">
                  <a:solidFill>
                    <a:schemeClr val="accent1"/>
                  </a:solidFill>
                  <a:round/>
                </a:ln>
                <a:effectLst/>
              </c:spPr>
            </c:marker>
            <c:bubble3D val="0"/>
            <c:spPr>
              <a:ln w="38100" cap="rnd">
                <a:solidFill>
                  <a:schemeClr val="accent1"/>
                </a:solidFill>
                <a:round/>
              </a:ln>
              <a:effectLst/>
            </c:spPr>
          </c:dPt>
          <c:xVal>
            <c:numRef>
              <c:f>Sheet2!$L$2:$L$13</c:f>
              <c:numCache>
                <c:formatCode>General</c:formatCode>
                <c:ptCount val="12"/>
                <c:pt idx="0">
                  <c:v>10.950257377321947</c:v>
                </c:pt>
                <c:pt idx="1">
                  <c:v>7.4438791126389727</c:v>
                </c:pt>
                <c:pt idx="2">
                  <c:v>3.6213546303557007</c:v>
                </c:pt>
                <c:pt idx="3">
                  <c:v>3.7231108100823733</c:v>
                </c:pt>
                <c:pt idx="4">
                  <c:v>3.1203571023108316</c:v>
                </c:pt>
                <c:pt idx="5">
                  <c:v>2.7944866690624863</c:v>
                </c:pt>
                <c:pt idx="6">
                  <c:v>3.7261831798257297</c:v>
                </c:pt>
                <c:pt idx="7">
                  <c:v>3.2839416394222978</c:v>
                </c:pt>
                <c:pt idx="8">
                  <c:v>4.0825354156578948</c:v>
                </c:pt>
                <c:pt idx="9">
                  <c:v>3.916447928621031</c:v>
                </c:pt>
                <c:pt idx="10">
                  <c:v>3.6105503819866356</c:v>
                </c:pt>
                <c:pt idx="11">
                  <c:v>3.887297708709073</c:v>
                </c:pt>
              </c:numCache>
            </c:numRef>
          </c:xVal>
          <c:yVal>
            <c:numRef>
              <c:f>Sheet2!$O$2:$O$13</c:f>
              <c:numCache>
                <c:formatCode>General</c:formatCode>
                <c:ptCount val="12"/>
                <c:pt idx="0">
                  <c:v>11</c:v>
                </c:pt>
                <c:pt idx="1">
                  <c:v>16</c:v>
                </c:pt>
                <c:pt idx="2">
                  <c:v>26</c:v>
                </c:pt>
                <c:pt idx="3">
                  <c:v>31</c:v>
                </c:pt>
                <c:pt idx="4">
                  <c:v>36</c:v>
                </c:pt>
                <c:pt idx="5">
                  <c:v>41</c:v>
                </c:pt>
                <c:pt idx="6">
                  <c:v>46</c:v>
                </c:pt>
                <c:pt idx="7">
                  <c:v>51</c:v>
                </c:pt>
                <c:pt idx="8">
                  <c:v>56</c:v>
                </c:pt>
                <c:pt idx="9">
                  <c:v>61</c:v>
                </c:pt>
                <c:pt idx="10">
                  <c:v>66</c:v>
                </c:pt>
                <c:pt idx="11">
                  <c:v>71</c:v>
                </c:pt>
              </c:numCache>
            </c:numRef>
          </c:yVal>
          <c:smooth val="0"/>
        </c:ser>
        <c:ser>
          <c:idx val="1"/>
          <c:order val="1"/>
          <c:tx>
            <c:v>HC2</c:v>
          </c:tx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chemeClr val="accent2"/>
              </a:solidFill>
              <a:ln w="9525">
                <a:solidFill>
                  <a:schemeClr val="accent2"/>
                </a:solidFill>
                <a:round/>
              </a:ln>
              <a:effectLst/>
            </c:spPr>
          </c:marker>
          <c:xVal>
            <c:numRef>
              <c:f>Sheet2!$L$14:$L$23</c:f>
              <c:numCache>
                <c:formatCode>General</c:formatCode>
                <c:ptCount val="10"/>
                <c:pt idx="0">
                  <c:v>4.8869760679880887</c:v>
                </c:pt>
                <c:pt idx="1">
                  <c:v>28.655512247372364</c:v>
                </c:pt>
                <c:pt idx="2">
                  <c:v>55.532448231137927</c:v>
                </c:pt>
                <c:pt idx="3">
                  <c:v>55.313465513189151</c:v>
                </c:pt>
                <c:pt idx="4">
                  <c:v>48.277395772713398</c:v>
                </c:pt>
                <c:pt idx="5">
                  <c:v>51.084951017960869</c:v>
                </c:pt>
                <c:pt idx="6">
                  <c:v>47.089349501621378</c:v>
                </c:pt>
                <c:pt idx="7">
                  <c:v>29.287665703067628</c:v>
                </c:pt>
                <c:pt idx="8">
                  <c:v>14.621305813704824</c:v>
                </c:pt>
                <c:pt idx="9">
                  <c:v>18.557316639614445</c:v>
                </c:pt>
              </c:numCache>
            </c:numRef>
          </c:xVal>
          <c:yVal>
            <c:numRef>
              <c:f>Sheet2!$O$14:$O$23</c:f>
              <c:numCache>
                <c:formatCode>General</c:formatCode>
                <c:ptCount val="10"/>
                <c:pt idx="0">
                  <c:v>4</c:v>
                </c:pt>
                <c:pt idx="1">
                  <c:v>9</c:v>
                </c:pt>
                <c:pt idx="2">
                  <c:v>14</c:v>
                </c:pt>
                <c:pt idx="3">
                  <c:v>19</c:v>
                </c:pt>
                <c:pt idx="4">
                  <c:v>24</c:v>
                </c:pt>
                <c:pt idx="5">
                  <c:v>29</c:v>
                </c:pt>
                <c:pt idx="6">
                  <c:v>34</c:v>
                </c:pt>
                <c:pt idx="7">
                  <c:v>39</c:v>
                </c:pt>
                <c:pt idx="8">
                  <c:v>44</c:v>
                </c:pt>
                <c:pt idx="9">
                  <c:v>49</c:v>
                </c:pt>
              </c:numCache>
            </c:numRef>
          </c:yVal>
          <c:smooth val="0"/>
        </c:ser>
        <c:ser>
          <c:idx val="2"/>
          <c:order val="2"/>
          <c:tx>
            <c:v>HC3</c:v>
          </c:tx>
          <c:spPr>
            <a:ln w="38100" cap="rnd">
              <a:solidFill>
                <a:schemeClr val="accent3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chemeClr val="accent3"/>
              </a:solidFill>
              <a:ln w="9525">
                <a:solidFill>
                  <a:schemeClr val="accent3"/>
                </a:solidFill>
                <a:round/>
              </a:ln>
              <a:effectLst/>
            </c:spPr>
          </c:marker>
          <c:xVal>
            <c:numRef>
              <c:f>Sheet2!$L$24:$L$30</c:f>
              <c:numCache>
                <c:formatCode>General</c:formatCode>
                <c:ptCount val="7"/>
                <c:pt idx="0">
                  <c:v>19.026761370615485</c:v>
                </c:pt>
                <c:pt idx="1">
                  <c:v>17.35174212264619</c:v>
                </c:pt>
                <c:pt idx="2">
                  <c:v>13.292851931560639</c:v>
                </c:pt>
                <c:pt idx="3">
                  <c:v>7.1562918130618129</c:v>
                </c:pt>
                <c:pt idx="4">
                  <c:v>2.6049318603713463</c:v>
                </c:pt>
                <c:pt idx="5">
                  <c:v>2.6215259482651261</c:v>
                </c:pt>
                <c:pt idx="6">
                  <c:v>2.7906963613585538</c:v>
                </c:pt>
              </c:numCache>
            </c:numRef>
          </c:xVal>
          <c:yVal>
            <c:numRef>
              <c:f>Sheet2!$O$24:$O$30</c:f>
              <c:numCache>
                <c:formatCode>General</c:formatCode>
                <c:ptCount val="7"/>
                <c:pt idx="0">
                  <c:v>8</c:v>
                </c:pt>
                <c:pt idx="1">
                  <c:v>13</c:v>
                </c:pt>
                <c:pt idx="2">
                  <c:v>18</c:v>
                </c:pt>
                <c:pt idx="3">
                  <c:v>23</c:v>
                </c:pt>
                <c:pt idx="4">
                  <c:v>28</c:v>
                </c:pt>
                <c:pt idx="5">
                  <c:v>33</c:v>
                </c:pt>
                <c:pt idx="6">
                  <c:v>38</c:v>
                </c:pt>
              </c:numCache>
            </c:numRef>
          </c:yVal>
          <c:smooth val="0"/>
        </c:ser>
        <c:ser>
          <c:idx val="3"/>
          <c:order val="3"/>
          <c:tx>
            <c:v>HC4</c:v>
          </c:tx>
          <c:spPr>
            <a:ln w="38100" cap="rnd">
              <a:solidFill>
                <a:schemeClr val="accent4"/>
              </a:solidFill>
              <a:round/>
            </a:ln>
            <a:effectLst/>
          </c:spPr>
          <c:marker>
            <c:symbol val="x"/>
            <c:size val="6"/>
            <c:spPr>
              <a:noFill/>
              <a:ln w="9525">
                <a:solidFill>
                  <a:schemeClr val="accent4"/>
                </a:solidFill>
                <a:round/>
              </a:ln>
              <a:effectLst/>
            </c:spPr>
          </c:marker>
          <c:xVal>
            <c:numRef>
              <c:f>Sheet2!$L$31:$L$39</c:f>
              <c:numCache>
                <c:formatCode>General</c:formatCode>
                <c:ptCount val="9"/>
                <c:pt idx="0">
                  <c:v>29.935162539916345</c:v>
                </c:pt>
                <c:pt idx="1">
                  <c:v>33.845588523309409</c:v>
                </c:pt>
                <c:pt idx="2">
                  <c:v>30.165162945698775</c:v>
                </c:pt>
                <c:pt idx="3">
                  <c:v>30.200761120865376</c:v>
                </c:pt>
                <c:pt idx="4">
                  <c:v>45.680513998678016</c:v>
                </c:pt>
                <c:pt idx="5">
                  <c:v>52.00031273786518</c:v>
                </c:pt>
                <c:pt idx="6">
                  <c:v>64.496551420807094</c:v>
                </c:pt>
                <c:pt idx="7">
                  <c:v>61.231731271755535</c:v>
                </c:pt>
                <c:pt idx="8">
                  <c:v>0.30124326971470627</c:v>
                </c:pt>
              </c:numCache>
            </c:numRef>
          </c:xVal>
          <c:yVal>
            <c:numRef>
              <c:f>Sheet2!$O$31:$O$39</c:f>
              <c:numCache>
                <c:formatCode>General</c:formatCode>
                <c:ptCount val="9"/>
                <c:pt idx="0">
                  <c:v>4</c:v>
                </c:pt>
                <c:pt idx="1">
                  <c:v>9</c:v>
                </c:pt>
                <c:pt idx="2">
                  <c:v>14</c:v>
                </c:pt>
                <c:pt idx="3">
                  <c:v>19</c:v>
                </c:pt>
                <c:pt idx="4">
                  <c:v>24</c:v>
                </c:pt>
                <c:pt idx="5">
                  <c:v>29</c:v>
                </c:pt>
                <c:pt idx="6">
                  <c:v>34</c:v>
                </c:pt>
                <c:pt idx="7">
                  <c:v>39</c:v>
                </c:pt>
                <c:pt idx="8">
                  <c:v>44</c:v>
                </c:pt>
              </c:numCache>
            </c:numRef>
          </c:yVal>
          <c:smooth val="0"/>
        </c:ser>
        <c:ser>
          <c:idx val="4"/>
          <c:order val="4"/>
          <c:tx>
            <c:v>HC5</c:v>
          </c:tx>
          <c:spPr>
            <a:ln w="38100" cap="rnd">
              <a:solidFill>
                <a:schemeClr val="accent5"/>
              </a:solidFill>
              <a:round/>
            </a:ln>
            <a:effectLst/>
          </c:spPr>
          <c:marker>
            <c:symbol val="star"/>
            <c:size val="6"/>
            <c:spPr>
              <a:noFill/>
              <a:ln w="9525">
                <a:solidFill>
                  <a:schemeClr val="accent5"/>
                </a:solidFill>
                <a:round/>
              </a:ln>
              <a:effectLst/>
            </c:spPr>
          </c:marker>
          <c:xVal>
            <c:numRef>
              <c:f>Sheet2!$L$40:$L$48</c:f>
              <c:numCache>
                <c:formatCode>General</c:formatCode>
                <c:ptCount val="9"/>
                <c:pt idx="0">
                  <c:v>27.653505501662369</c:v>
                </c:pt>
                <c:pt idx="1">
                  <c:v>21.736599640375598</c:v>
                </c:pt>
                <c:pt idx="2">
                  <c:v>19.124060228362946</c:v>
                </c:pt>
                <c:pt idx="3">
                  <c:v>4.3554136767719491</c:v>
                </c:pt>
                <c:pt idx="4">
                  <c:v>9.8472226381192467</c:v>
                </c:pt>
                <c:pt idx="5">
                  <c:v>3.7358265835550619</c:v>
                </c:pt>
                <c:pt idx="6">
                  <c:v>3.5328378984329567</c:v>
                </c:pt>
                <c:pt idx="7">
                  <c:v>2.9370677962775145</c:v>
                </c:pt>
                <c:pt idx="8">
                  <c:v>2.196536239726262</c:v>
                </c:pt>
              </c:numCache>
            </c:numRef>
          </c:xVal>
          <c:yVal>
            <c:numRef>
              <c:f>Sheet2!$O$40:$O$48</c:f>
              <c:numCache>
                <c:formatCode>General</c:formatCode>
                <c:ptCount val="9"/>
                <c:pt idx="0">
                  <c:v>4</c:v>
                </c:pt>
                <c:pt idx="1">
                  <c:v>9</c:v>
                </c:pt>
                <c:pt idx="2">
                  <c:v>14</c:v>
                </c:pt>
                <c:pt idx="3">
                  <c:v>19</c:v>
                </c:pt>
                <c:pt idx="4">
                  <c:v>24</c:v>
                </c:pt>
                <c:pt idx="5">
                  <c:v>29</c:v>
                </c:pt>
                <c:pt idx="6">
                  <c:v>34</c:v>
                </c:pt>
                <c:pt idx="7">
                  <c:v>39</c:v>
                </c:pt>
                <c:pt idx="8">
                  <c:v>49</c:v>
                </c:pt>
              </c:numCache>
            </c:numRef>
          </c:yVal>
          <c:smooth val="0"/>
        </c:ser>
        <c:ser>
          <c:idx val="5"/>
          <c:order val="5"/>
          <c:tx>
            <c:v>HC6</c:v>
          </c:tx>
          <c:spPr>
            <a:ln w="38100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chemeClr val="accent6"/>
              </a:solidFill>
              <a:ln w="9525">
                <a:solidFill>
                  <a:schemeClr val="accent6"/>
                </a:solidFill>
                <a:round/>
              </a:ln>
              <a:effectLst/>
            </c:spPr>
          </c:marker>
          <c:xVal>
            <c:numRef>
              <c:f>Sheet2!$L$49:$L$59</c:f>
              <c:numCache>
                <c:formatCode>General</c:formatCode>
                <c:ptCount val="11"/>
                <c:pt idx="0">
                  <c:v>29.691416715554155</c:v>
                </c:pt>
                <c:pt idx="1">
                  <c:v>56.191442474316396</c:v>
                </c:pt>
                <c:pt idx="2">
                  <c:v>36.533916081700561</c:v>
                </c:pt>
                <c:pt idx="3">
                  <c:v>14.093804477697329</c:v>
                </c:pt>
                <c:pt idx="4">
                  <c:v>6.8352398565495287</c:v>
                </c:pt>
                <c:pt idx="5">
                  <c:v>6.5327561352361903</c:v>
                </c:pt>
                <c:pt idx="6">
                  <c:v>13.117749721590155</c:v>
                </c:pt>
                <c:pt idx="7">
                  <c:v>12.670712351811622</c:v>
                </c:pt>
                <c:pt idx="8">
                  <c:v>12.722608911329617</c:v>
                </c:pt>
                <c:pt idx="9">
                  <c:v>10.849539890917297</c:v>
                </c:pt>
                <c:pt idx="10">
                  <c:v>10.935990378199396</c:v>
                </c:pt>
              </c:numCache>
            </c:numRef>
          </c:xVal>
          <c:yVal>
            <c:numRef>
              <c:f>Sheet2!$O$49:$O$59</c:f>
              <c:numCache>
                <c:formatCode>General</c:formatCode>
                <c:ptCount val="11"/>
                <c:pt idx="0">
                  <c:v>3</c:v>
                </c:pt>
                <c:pt idx="1">
                  <c:v>8</c:v>
                </c:pt>
                <c:pt idx="2">
                  <c:v>13</c:v>
                </c:pt>
                <c:pt idx="3">
                  <c:v>18</c:v>
                </c:pt>
                <c:pt idx="4">
                  <c:v>23</c:v>
                </c:pt>
                <c:pt idx="5">
                  <c:v>28</c:v>
                </c:pt>
                <c:pt idx="6">
                  <c:v>33</c:v>
                </c:pt>
                <c:pt idx="7">
                  <c:v>38</c:v>
                </c:pt>
                <c:pt idx="8">
                  <c:v>43</c:v>
                </c:pt>
                <c:pt idx="9">
                  <c:v>48</c:v>
                </c:pt>
                <c:pt idx="10">
                  <c:v>53</c:v>
                </c:pt>
              </c:numCache>
            </c:numRef>
          </c:yVal>
          <c:smooth val="0"/>
        </c:ser>
        <c:ser>
          <c:idx val="6"/>
          <c:order val="6"/>
          <c:tx>
            <c:v>HC7</c:v>
          </c:tx>
          <c:spPr>
            <a:ln w="38100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plus"/>
            <c:size val="6"/>
            <c:spPr>
              <a:noFill/>
              <a:ln w="9525">
                <a:solidFill>
                  <a:schemeClr val="accent1">
                    <a:lumMod val="60000"/>
                  </a:schemeClr>
                </a:solidFill>
                <a:round/>
              </a:ln>
              <a:effectLst/>
            </c:spPr>
          </c:marker>
          <c:xVal>
            <c:numRef>
              <c:f>Sheet2!$L$60:$L$71</c:f>
              <c:numCache>
                <c:formatCode>General</c:formatCode>
                <c:ptCount val="12"/>
                <c:pt idx="0">
                  <c:v>1.0699397690860448</c:v>
                </c:pt>
                <c:pt idx="1">
                  <c:v>7.7208917972349083</c:v>
                </c:pt>
                <c:pt idx="2">
                  <c:v>4.672843677329702</c:v>
                </c:pt>
                <c:pt idx="3">
                  <c:v>2.9038228980795981</c:v>
                </c:pt>
                <c:pt idx="4">
                  <c:v>1.2116898569276626</c:v>
                </c:pt>
                <c:pt idx="5">
                  <c:v>3.1725824340515629</c:v>
                </c:pt>
                <c:pt idx="6">
                  <c:v>4.0231769155575456</c:v>
                </c:pt>
                <c:pt idx="7">
                  <c:v>3.9589656965233617</c:v>
                </c:pt>
                <c:pt idx="8">
                  <c:v>1.6093357179553247</c:v>
                </c:pt>
                <c:pt idx="9">
                  <c:v>5.7097932141819783</c:v>
                </c:pt>
                <c:pt idx="10">
                  <c:v>2.045416052842282</c:v>
                </c:pt>
                <c:pt idx="11">
                  <c:v>3.5778646896710509</c:v>
                </c:pt>
              </c:numCache>
            </c:numRef>
          </c:xVal>
          <c:yVal>
            <c:numRef>
              <c:f>Sheet2!$O$60:$O$71</c:f>
              <c:numCache>
                <c:formatCode>General</c:formatCode>
                <c:ptCount val="12"/>
                <c:pt idx="0">
                  <c:v>2</c:v>
                </c:pt>
                <c:pt idx="1">
                  <c:v>7</c:v>
                </c:pt>
                <c:pt idx="2">
                  <c:v>12</c:v>
                </c:pt>
                <c:pt idx="3">
                  <c:v>17</c:v>
                </c:pt>
                <c:pt idx="4">
                  <c:v>22</c:v>
                </c:pt>
                <c:pt idx="5">
                  <c:v>27</c:v>
                </c:pt>
                <c:pt idx="6">
                  <c:v>32</c:v>
                </c:pt>
                <c:pt idx="7">
                  <c:v>37</c:v>
                </c:pt>
                <c:pt idx="8">
                  <c:v>42</c:v>
                </c:pt>
                <c:pt idx="9">
                  <c:v>47</c:v>
                </c:pt>
                <c:pt idx="10">
                  <c:v>52</c:v>
                </c:pt>
                <c:pt idx="11">
                  <c:v>57</c:v>
                </c:pt>
              </c:numCache>
            </c:numRef>
          </c:yVal>
          <c:smooth val="0"/>
        </c:ser>
        <c:ser>
          <c:idx val="7"/>
          <c:order val="7"/>
          <c:tx>
            <c:v>HC8</c:v>
          </c:tx>
          <c:spPr>
            <a:ln w="38100" cap="rnd">
              <a:solidFill>
                <a:schemeClr val="accent2">
                  <a:lumMod val="60000"/>
                </a:schemeClr>
              </a:solidFill>
              <a:round/>
            </a:ln>
            <a:effectLst/>
          </c:spPr>
          <c:marker>
            <c:symbol val="dot"/>
            <c:size val="6"/>
            <c:spPr>
              <a:solidFill>
                <a:schemeClr val="accent2">
                  <a:lumMod val="60000"/>
                </a:schemeClr>
              </a:solidFill>
              <a:ln w="9525">
                <a:solidFill>
                  <a:schemeClr val="accent2">
                    <a:lumMod val="60000"/>
                  </a:schemeClr>
                </a:solidFill>
                <a:round/>
              </a:ln>
              <a:effectLst/>
            </c:spPr>
          </c:marker>
          <c:xVal>
            <c:numRef>
              <c:f>Sheet2!$L$72:$L$76</c:f>
              <c:numCache>
                <c:formatCode>General</c:formatCode>
                <c:ptCount val="5"/>
                <c:pt idx="0">
                  <c:v>9.6176439617664364</c:v>
                </c:pt>
                <c:pt idx="1">
                  <c:v>11.622962347388968</c:v>
                </c:pt>
                <c:pt idx="2">
                  <c:v>7.9619470428453543</c:v>
                </c:pt>
                <c:pt idx="3">
                  <c:v>7.3520089011103309</c:v>
                </c:pt>
                <c:pt idx="4">
                  <c:v>3.9585403635922547</c:v>
                </c:pt>
              </c:numCache>
            </c:numRef>
          </c:xVal>
          <c:yVal>
            <c:numRef>
              <c:f>Sheet2!$O$72:$O$76</c:f>
              <c:numCache>
                <c:formatCode>General</c:formatCode>
                <c:ptCount val="5"/>
                <c:pt idx="0">
                  <c:v>4</c:v>
                </c:pt>
                <c:pt idx="1">
                  <c:v>9</c:v>
                </c:pt>
                <c:pt idx="2">
                  <c:v>14</c:v>
                </c:pt>
                <c:pt idx="3">
                  <c:v>19</c:v>
                </c:pt>
                <c:pt idx="4">
                  <c:v>24</c:v>
                </c:pt>
              </c:numCache>
            </c:numRef>
          </c:yVal>
          <c:smooth val="0"/>
        </c:ser>
        <c:ser>
          <c:idx val="8"/>
          <c:order val="8"/>
          <c:tx>
            <c:v>HC9</c:v>
          </c:tx>
          <c:spPr>
            <a:ln w="38100" cap="rnd">
              <a:solidFill>
                <a:schemeClr val="accent3">
                  <a:lumMod val="60000"/>
                </a:schemeClr>
              </a:solidFill>
              <a:round/>
            </a:ln>
            <a:effectLst/>
          </c:spPr>
          <c:marker>
            <c:symbol val="dash"/>
            <c:size val="6"/>
            <c:spPr>
              <a:solidFill>
                <a:schemeClr val="accent3">
                  <a:lumMod val="60000"/>
                </a:schemeClr>
              </a:solidFill>
              <a:ln w="9525">
                <a:solidFill>
                  <a:schemeClr val="accent3">
                    <a:lumMod val="60000"/>
                  </a:schemeClr>
                </a:solidFill>
                <a:round/>
              </a:ln>
              <a:effectLst/>
            </c:spPr>
          </c:marker>
          <c:xVal>
            <c:numRef>
              <c:f>Sheet2!$L$77:$L$90</c:f>
              <c:numCache>
                <c:formatCode>General</c:formatCode>
                <c:ptCount val="14"/>
                <c:pt idx="0">
                  <c:v>22.843419859978322</c:v>
                </c:pt>
                <c:pt idx="1">
                  <c:v>26.209689219884236</c:v>
                </c:pt>
                <c:pt idx="2">
                  <c:v>28.660008388632555</c:v>
                </c:pt>
                <c:pt idx="3">
                  <c:v>13.527433936099841</c:v>
                </c:pt>
                <c:pt idx="4">
                  <c:v>7.7289723721286876</c:v>
                </c:pt>
                <c:pt idx="5">
                  <c:v>5.5110600604201814</c:v>
                </c:pt>
                <c:pt idx="6">
                  <c:v>4.8974064042186853</c:v>
                </c:pt>
                <c:pt idx="7">
                  <c:v>3.9903972725586527</c:v>
                </c:pt>
                <c:pt idx="8">
                  <c:v>4.5565735113465564</c:v>
                </c:pt>
                <c:pt idx="9">
                  <c:v>5.8104604887332529</c:v>
                </c:pt>
                <c:pt idx="10">
                  <c:v>5.2936263530683565</c:v>
                </c:pt>
                <c:pt idx="11">
                  <c:v>5.1149545954263749</c:v>
                </c:pt>
                <c:pt idx="12">
                  <c:v>7.5910317626418218</c:v>
                </c:pt>
                <c:pt idx="13">
                  <c:v>7.4312453272608634</c:v>
                </c:pt>
              </c:numCache>
            </c:numRef>
          </c:xVal>
          <c:yVal>
            <c:numRef>
              <c:f>Sheet2!$O$77:$O$90</c:f>
              <c:numCache>
                <c:formatCode>General</c:formatCode>
                <c:ptCount val="14"/>
                <c:pt idx="0">
                  <c:v>1</c:v>
                </c:pt>
                <c:pt idx="1">
                  <c:v>6</c:v>
                </c:pt>
                <c:pt idx="2">
                  <c:v>11</c:v>
                </c:pt>
                <c:pt idx="3">
                  <c:v>16</c:v>
                </c:pt>
                <c:pt idx="4">
                  <c:v>21</c:v>
                </c:pt>
                <c:pt idx="5">
                  <c:v>26</c:v>
                </c:pt>
                <c:pt idx="6">
                  <c:v>31</c:v>
                </c:pt>
                <c:pt idx="7">
                  <c:v>36</c:v>
                </c:pt>
                <c:pt idx="8">
                  <c:v>41</c:v>
                </c:pt>
                <c:pt idx="9">
                  <c:v>46</c:v>
                </c:pt>
                <c:pt idx="10">
                  <c:v>51</c:v>
                </c:pt>
                <c:pt idx="11">
                  <c:v>56</c:v>
                </c:pt>
                <c:pt idx="12">
                  <c:v>61</c:v>
                </c:pt>
                <c:pt idx="13">
                  <c:v>66</c:v>
                </c:pt>
              </c:numCache>
            </c:numRef>
          </c:yVal>
          <c:smooth val="0"/>
        </c:ser>
        <c:ser>
          <c:idx val="9"/>
          <c:order val="9"/>
          <c:tx>
            <c:v>HC15</c:v>
          </c:tx>
          <c:spPr>
            <a:ln w="38100" cap="rnd">
              <a:solidFill>
                <a:schemeClr val="accent4">
                  <a:lumMod val="60000"/>
                </a:schemeClr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4">
                  <a:lumMod val="60000"/>
                </a:schemeClr>
              </a:solidFill>
              <a:ln w="9525">
                <a:solidFill>
                  <a:schemeClr val="accent4">
                    <a:lumMod val="60000"/>
                  </a:schemeClr>
                </a:solidFill>
                <a:round/>
              </a:ln>
              <a:effectLst/>
            </c:spPr>
          </c:marker>
          <c:xVal>
            <c:numRef>
              <c:f>Sheet2!$L$105:$L$113</c:f>
              <c:numCache>
                <c:formatCode>General</c:formatCode>
                <c:ptCount val="9"/>
                <c:pt idx="0">
                  <c:v>7.8024898213250466</c:v>
                </c:pt>
                <c:pt idx="1">
                  <c:v>34.580250029460743</c:v>
                </c:pt>
                <c:pt idx="2">
                  <c:v>23.88665472171111</c:v>
                </c:pt>
                <c:pt idx="3">
                  <c:v>22.749823215459834</c:v>
                </c:pt>
                <c:pt idx="4">
                  <c:v>13.298183401435402</c:v>
                </c:pt>
                <c:pt idx="5">
                  <c:v>8.4224132590893444</c:v>
                </c:pt>
                <c:pt idx="6">
                  <c:v>12.877904688292995</c:v>
                </c:pt>
                <c:pt idx="7">
                  <c:v>6.4518031730709247</c:v>
                </c:pt>
                <c:pt idx="8">
                  <c:v>9.2457777623279664</c:v>
                </c:pt>
              </c:numCache>
            </c:numRef>
          </c:xVal>
          <c:yVal>
            <c:numRef>
              <c:f>Sheet2!$O$105:$O$113</c:f>
              <c:numCache>
                <c:formatCode>General</c:formatCode>
                <c:ptCount val="9"/>
                <c:pt idx="0">
                  <c:v>2</c:v>
                </c:pt>
                <c:pt idx="1">
                  <c:v>7</c:v>
                </c:pt>
                <c:pt idx="2">
                  <c:v>12</c:v>
                </c:pt>
                <c:pt idx="3">
                  <c:v>17</c:v>
                </c:pt>
                <c:pt idx="4">
                  <c:v>22</c:v>
                </c:pt>
                <c:pt idx="5">
                  <c:v>27</c:v>
                </c:pt>
                <c:pt idx="6">
                  <c:v>32</c:v>
                </c:pt>
                <c:pt idx="7">
                  <c:v>37</c:v>
                </c:pt>
                <c:pt idx="8">
                  <c:v>42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6134392"/>
        <c:axId val="85638600"/>
      </c:scatterChart>
      <c:valAx>
        <c:axId val="186134392"/>
        <c:scaling>
          <c:orientation val="minMax"/>
        </c:scaling>
        <c:delete val="0"/>
        <c:axPos val="t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cap="none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400" b="1" cap="none" baseline="0" dirty="0" smtClean="0">
                    <a:solidFill>
                      <a:schemeClr val="tx1"/>
                    </a:solidFill>
                  </a:rPr>
                  <a:t>µg CH</a:t>
                </a:r>
                <a:r>
                  <a:rPr lang="en-US" sz="2400" b="1" cap="none" baseline="-25000" dirty="0" smtClean="0">
                    <a:solidFill>
                      <a:schemeClr val="tx1"/>
                    </a:solidFill>
                  </a:rPr>
                  <a:t>4</a:t>
                </a:r>
                <a:r>
                  <a:rPr lang="en-US" sz="2400" b="1" cap="none" baseline="-25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∙</a:t>
                </a:r>
                <a:r>
                  <a:rPr lang="en-US" sz="2400" b="1" cap="none" baseline="0" dirty="0" smtClean="0">
                    <a:solidFill>
                      <a:schemeClr val="tx1"/>
                    </a:solidFill>
                  </a:rPr>
                  <a:t>g</a:t>
                </a:r>
                <a:r>
                  <a:rPr lang="en-US" sz="2400" b="1" cap="none" baseline="30000" dirty="0" smtClean="0">
                    <a:solidFill>
                      <a:schemeClr val="tx1"/>
                    </a:solidFill>
                  </a:rPr>
                  <a:t>-1 </a:t>
                </a:r>
                <a:r>
                  <a:rPr lang="en-US" sz="2400" b="1" cap="none" baseline="-25000" dirty="0" smtClean="0">
                    <a:solidFill>
                      <a:schemeClr val="tx1"/>
                    </a:solidFill>
                  </a:rPr>
                  <a:t>dry </a:t>
                </a:r>
                <a:r>
                  <a:rPr lang="en-US" sz="2400" b="1" cap="none" baseline="-25000" dirty="0" err="1">
                    <a:solidFill>
                      <a:schemeClr val="tx1"/>
                    </a:solidFill>
                  </a:rPr>
                  <a:t>sed</a:t>
                </a:r>
                <a:endParaRPr lang="en-US" sz="2400" b="1" cap="none" baseline="-25000" dirty="0">
                  <a:solidFill>
                    <a:schemeClr val="tx1"/>
                  </a:solidFill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400" b="0" i="0" u="none" strike="noStrike" kern="1200" cap="none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5638600"/>
        <c:crosses val="autoZero"/>
        <c:crossBetween val="midCat"/>
      </c:valAx>
      <c:valAx>
        <c:axId val="85638600"/>
        <c:scaling>
          <c:orientation val="maxMin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0" i="0" u="none" strike="noStrike" kern="1200" cap="none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400" cap="none" baseline="0" dirty="0">
                    <a:solidFill>
                      <a:schemeClr val="tx1"/>
                    </a:solidFill>
                  </a:rPr>
                  <a:t>Depth (cm)</a:t>
                </a:r>
              </a:p>
            </c:rich>
          </c:tx>
          <c:layout>
            <c:manualLayout>
              <c:xMode val="edge"/>
              <c:yMode val="edge"/>
              <c:x val="0.91878791804430882"/>
              <c:y val="0.5281060160795082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0" i="0" u="none" strike="noStrike" kern="1200" cap="none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6134392"/>
        <c:crosses val="autoZero"/>
        <c:crossBetween val="midCat"/>
      </c:valAx>
      <c:spPr>
        <a:solidFill>
          <a:schemeClr val="bg1"/>
        </a:solidFill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196777561103702"/>
          <c:y val="0.94979042132367797"/>
          <c:w val="0.85299987453122517"/>
          <c:h val="3.605228858230036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600" b="1" i="0" u="none" strike="noStrike" kern="1200" cap="none" spc="120" normalizeH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600" cap="none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TOC (wt. %) </a:t>
            </a:r>
            <a:r>
              <a:rPr lang="en-US" sz="3600" cap="none" baseline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vs Depth</a:t>
            </a:r>
          </a:p>
        </c:rich>
      </c:tx>
      <c:layout>
        <c:manualLayout>
          <c:xMode val="edge"/>
          <c:yMode val="edge"/>
          <c:x val="0.42618094293068531"/>
          <c:y val="0.8766752608454049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1" i="0" u="none" strike="noStrike" kern="1200" cap="none" spc="120" normalizeH="0" baseline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v>HC01</c:v>
          </c:tx>
          <c:spPr>
            <a:ln w="22225" cap="rnd">
              <a:solidFill>
                <a:schemeClr val="accent1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xVal>
            <c:numRef>
              <c:f>[Horruitiner_2015_CHNS_rkv.xlsx]Summary!$Y$3:$Y$16</c:f>
              <c:numCache>
                <c:formatCode>General</c:formatCode>
                <c:ptCount val="14"/>
                <c:pt idx="0">
                  <c:v>18.448117473061487</c:v>
                </c:pt>
                <c:pt idx="1">
                  <c:v>13.57</c:v>
                </c:pt>
                <c:pt idx="2">
                  <c:v>6.72</c:v>
                </c:pt>
                <c:pt idx="3">
                  <c:v>1.132309192447478</c:v>
                </c:pt>
                <c:pt idx="4">
                  <c:v>0.4</c:v>
                </c:pt>
                <c:pt idx="5">
                  <c:v>0.33</c:v>
                </c:pt>
                <c:pt idx="6">
                  <c:v>0.52</c:v>
                </c:pt>
                <c:pt idx="7">
                  <c:v>0.56000000000000005</c:v>
                </c:pt>
                <c:pt idx="8">
                  <c:v>0.82063421531003855</c:v>
                </c:pt>
                <c:pt idx="9">
                  <c:v>1.1716836623996529</c:v>
                </c:pt>
                <c:pt idx="10">
                  <c:v>1.33</c:v>
                </c:pt>
                <c:pt idx="11">
                  <c:v>1.35</c:v>
                </c:pt>
                <c:pt idx="12">
                  <c:v>1.3197269003186165</c:v>
                </c:pt>
                <c:pt idx="13">
                  <c:v>1.18</c:v>
                </c:pt>
              </c:numCache>
            </c:numRef>
          </c:xVal>
          <c:yVal>
            <c:numRef>
              <c:f>[Horruitiner_2015_CHNS_rkv.xlsx]Summary!$AJ$3:$AJ$16</c:f>
              <c:numCache>
                <c:formatCode>General</c:formatCode>
                <c:ptCount val="14"/>
                <c:pt idx="0">
                  <c:v>6</c:v>
                </c:pt>
                <c:pt idx="1">
                  <c:v>11</c:v>
                </c:pt>
                <c:pt idx="2">
                  <c:v>16</c:v>
                </c:pt>
                <c:pt idx="3">
                  <c:v>21</c:v>
                </c:pt>
                <c:pt idx="4">
                  <c:v>26</c:v>
                </c:pt>
                <c:pt idx="5">
                  <c:v>31</c:v>
                </c:pt>
                <c:pt idx="6">
                  <c:v>36</c:v>
                </c:pt>
                <c:pt idx="7">
                  <c:v>41</c:v>
                </c:pt>
                <c:pt idx="8">
                  <c:v>46</c:v>
                </c:pt>
                <c:pt idx="9">
                  <c:v>51</c:v>
                </c:pt>
                <c:pt idx="10">
                  <c:v>56</c:v>
                </c:pt>
                <c:pt idx="11">
                  <c:v>61</c:v>
                </c:pt>
                <c:pt idx="12">
                  <c:v>66</c:v>
                </c:pt>
                <c:pt idx="13">
                  <c:v>71</c:v>
                </c:pt>
              </c:numCache>
            </c:numRef>
          </c:yVal>
          <c:smooth val="0"/>
        </c:ser>
        <c:ser>
          <c:idx val="1"/>
          <c:order val="1"/>
          <c:tx>
            <c:v>HC02</c:v>
          </c:tx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chemeClr val="accent2"/>
              </a:solidFill>
              <a:ln w="9525">
                <a:solidFill>
                  <a:schemeClr val="accent2"/>
                </a:solidFill>
                <a:round/>
              </a:ln>
              <a:effectLst/>
            </c:spPr>
          </c:marker>
          <c:xVal>
            <c:numRef>
              <c:f>[Horruitiner_2015_CHNS_rkv.xlsx]Summary!$Y$17:$Y$27</c:f>
              <c:numCache>
                <c:formatCode>General</c:formatCode>
                <c:ptCount val="11"/>
                <c:pt idx="0">
                  <c:v>20.239846461949266</c:v>
                </c:pt>
                <c:pt idx="1">
                  <c:v>12.88</c:v>
                </c:pt>
                <c:pt idx="2">
                  <c:v>21.78</c:v>
                </c:pt>
                <c:pt idx="3">
                  <c:v>15.94</c:v>
                </c:pt>
                <c:pt idx="4">
                  <c:v>12.957369367056106</c:v>
                </c:pt>
                <c:pt idx="5">
                  <c:v>13.96</c:v>
                </c:pt>
                <c:pt idx="6">
                  <c:v>14.885942988770516</c:v>
                </c:pt>
                <c:pt idx="7">
                  <c:v>14.43</c:v>
                </c:pt>
                <c:pt idx="8">
                  <c:v>2.0199999999999996</c:v>
                </c:pt>
                <c:pt idx="9">
                  <c:v>1.54</c:v>
                </c:pt>
                <c:pt idx="10">
                  <c:v>1.45</c:v>
                </c:pt>
              </c:numCache>
            </c:numRef>
          </c:xVal>
          <c:yVal>
            <c:numRef>
              <c:f>[Horruitiner_2015_CHNS_rkv.xlsx]Summary!$AJ$17:$AJ$27</c:f>
              <c:numCache>
                <c:formatCode>General</c:formatCode>
                <c:ptCount val="11"/>
                <c:pt idx="0">
                  <c:v>4</c:v>
                </c:pt>
                <c:pt idx="1">
                  <c:v>9</c:v>
                </c:pt>
                <c:pt idx="2">
                  <c:v>14</c:v>
                </c:pt>
                <c:pt idx="3">
                  <c:v>19</c:v>
                </c:pt>
                <c:pt idx="4">
                  <c:v>24</c:v>
                </c:pt>
                <c:pt idx="5">
                  <c:v>29</c:v>
                </c:pt>
                <c:pt idx="6">
                  <c:v>34</c:v>
                </c:pt>
                <c:pt idx="7">
                  <c:v>39</c:v>
                </c:pt>
                <c:pt idx="8">
                  <c:v>44</c:v>
                </c:pt>
                <c:pt idx="9">
                  <c:v>49</c:v>
                </c:pt>
                <c:pt idx="10">
                  <c:v>54</c:v>
                </c:pt>
              </c:numCache>
            </c:numRef>
          </c:yVal>
          <c:smooth val="0"/>
        </c:ser>
        <c:ser>
          <c:idx val="2"/>
          <c:order val="2"/>
          <c:tx>
            <c:v>HC03</c:v>
          </c:tx>
          <c:spPr>
            <a:ln w="38100" cap="rnd">
              <a:solidFill>
                <a:schemeClr val="accent3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chemeClr val="accent3"/>
              </a:solidFill>
              <a:ln w="9525">
                <a:solidFill>
                  <a:schemeClr val="accent3"/>
                </a:solidFill>
                <a:round/>
              </a:ln>
              <a:effectLst/>
            </c:spPr>
          </c:marker>
          <c:xVal>
            <c:numRef>
              <c:f>[Horruitiner_2015_CHNS_rkv.xlsx]Summary!$Y$28:$Y$35</c:f>
              <c:numCache>
                <c:formatCode>General</c:formatCode>
                <c:ptCount val="8"/>
                <c:pt idx="0">
                  <c:v>22.95</c:v>
                </c:pt>
                <c:pt idx="1">
                  <c:v>20.399999999999999</c:v>
                </c:pt>
                <c:pt idx="2">
                  <c:v>19.84</c:v>
                </c:pt>
                <c:pt idx="3">
                  <c:v>14.49</c:v>
                </c:pt>
                <c:pt idx="4">
                  <c:v>6.12</c:v>
                </c:pt>
                <c:pt idx="5">
                  <c:v>1.2300541516245489</c:v>
                </c:pt>
                <c:pt idx="6">
                  <c:v>0.74351803854930054</c:v>
                </c:pt>
                <c:pt idx="7">
                  <c:v>0.61</c:v>
                </c:pt>
              </c:numCache>
            </c:numRef>
          </c:xVal>
          <c:yVal>
            <c:numRef>
              <c:f>[Horruitiner_2015_CHNS_rkv.xlsx]Summary!$AJ$28:$AJ$35</c:f>
              <c:numCache>
                <c:formatCode>General</c:formatCode>
                <c:ptCount val="8"/>
                <c:pt idx="0">
                  <c:v>3</c:v>
                </c:pt>
                <c:pt idx="1">
                  <c:v>8</c:v>
                </c:pt>
                <c:pt idx="2">
                  <c:v>13</c:v>
                </c:pt>
                <c:pt idx="3">
                  <c:v>18</c:v>
                </c:pt>
                <c:pt idx="4">
                  <c:v>23</c:v>
                </c:pt>
                <c:pt idx="5">
                  <c:v>28</c:v>
                </c:pt>
                <c:pt idx="6">
                  <c:v>32</c:v>
                </c:pt>
                <c:pt idx="7">
                  <c:v>38</c:v>
                </c:pt>
              </c:numCache>
            </c:numRef>
          </c:yVal>
          <c:smooth val="0"/>
        </c:ser>
        <c:ser>
          <c:idx val="3"/>
          <c:order val="3"/>
          <c:tx>
            <c:v>HC04</c:v>
          </c:tx>
          <c:spPr>
            <a:ln w="38100" cap="rnd">
              <a:solidFill>
                <a:schemeClr val="accent4"/>
              </a:solidFill>
              <a:round/>
            </a:ln>
            <a:effectLst/>
          </c:spPr>
          <c:marker>
            <c:symbol val="x"/>
            <c:size val="6"/>
            <c:spPr>
              <a:noFill/>
              <a:ln w="9525">
                <a:solidFill>
                  <a:schemeClr val="accent4"/>
                </a:solidFill>
                <a:round/>
              </a:ln>
              <a:effectLst/>
            </c:spPr>
          </c:marker>
          <c:xVal>
            <c:numRef>
              <c:f>[Horruitiner_2015_CHNS_rkv.xlsx]Summary!$Y$36:$Y$44</c:f>
              <c:numCache>
                <c:formatCode>General</c:formatCode>
                <c:ptCount val="9"/>
                <c:pt idx="0">
                  <c:v>14.53</c:v>
                </c:pt>
                <c:pt idx="1">
                  <c:v>16.53</c:v>
                </c:pt>
                <c:pt idx="2">
                  <c:v>16.079999999999998</c:v>
                </c:pt>
                <c:pt idx="3">
                  <c:v>16.66</c:v>
                </c:pt>
                <c:pt idx="4">
                  <c:v>16.2</c:v>
                </c:pt>
                <c:pt idx="5">
                  <c:v>16.701766823938414</c:v>
                </c:pt>
                <c:pt idx="6">
                  <c:v>21.32</c:v>
                </c:pt>
                <c:pt idx="7">
                  <c:v>22.99</c:v>
                </c:pt>
                <c:pt idx="8">
                  <c:v>25.32</c:v>
                </c:pt>
              </c:numCache>
            </c:numRef>
          </c:xVal>
          <c:yVal>
            <c:numRef>
              <c:f>[Horruitiner_2015_CHNS_rkv.xlsx]Summary!$AJ$36:$AJ$44</c:f>
              <c:numCache>
                <c:formatCode>General</c:formatCode>
                <c:ptCount val="9"/>
                <c:pt idx="0">
                  <c:v>4</c:v>
                </c:pt>
                <c:pt idx="1">
                  <c:v>9</c:v>
                </c:pt>
                <c:pt idx="2">
                  <c:v>14</c:v>
                </c:pt>
                <c:pt idx="3">
                  <c:v>19</c:v>
                </c:pt>
                <c:pt idx="4">
                  <c:v>24</c:v>
                </c:pt>
                <c:pt idx="5">
                  <c:v>29</c:v>
                </c:pt>
                <c:pt idx="6">
                  <c:v>34</c:v>
                </c:pt>
                <c:pt idx="7">
                  <c:v>39</c:v>
                </c:pt>
                <c:pt idx="8">
                  <c:v>44</c:v>
                </c:pt>
              </c:numCache>
            </c:numRef>
          </c:yVal>
          <c:smooth val="0"/>
        </c:ser>
        <c:ser>
          <c:idx val="4"/>
          <c:order val="4"/>
          <c:tx>
            <c:v>HC05</c:v>
          </c:tx>
          <c:spPr>
            <a:ln w="38100" cap="rnd">
              <a:solidFill>
                <a:schemeClr val="accent5"/>
              </a:solidFill>
              <a:round/>
            </a:ln>
            <a:effectLst/>
          </c:spPr>
          <c:marker>
            <c:symbol val="star"/>
            <c:size val="6"/>
            <c:spPr>
              <a:noFill/>
              <a:ln w="9525">
                <a:solidFill>
                  <a:schemeClr val="accent5"/>
                </a:solidFill>
                <a:round/>
              </a:ln>
              <a:effectLst/>
            </c:spPr>
          </c:marker>
          <c:xVal>
            <c:numRef>
              <c:f>[Horruitiner_2015_CHNS_rkv.xlsx]Summary!$Y$45:$Y$54</c:f>
              <c:numCache>
                <c:formatCode>General</c:formatCode>
                <c:ptCount val="10"/>
                <c:pt idx="0">
                  <c:v>12.78</c:v>
                </c:pt>
                <c:pt idx="1">
                  <c:v>9.7349999999999994</c:v>
                </c:pt>
                <c:pt idx="2">
                  <c:v>10.27</c:v>
                </c:pt>
                <c:pt idx="3">
                  <c:v>10.29</c:v>
                </c:pt>
                <c:pt idx="4">
                  <c:v>4.8499999999999996</c:v>
                </c:pt>
                <c:pt idx="5">
                  <c:v>3.37</c:v>
                </c:pt>
                <c:pt idx="6">
                  <c:v>1.83</c:v>
                </c:pt>
                <c:pt idx="7">
                  <c:v>1.66</c:v>
                </c:pt>
                <c:pt idx="8">
                  <c:v>1.67</c:v>
                </c:pt>
                <c:pt idx="9">
                  <c:v>2.46</c:v>
                </c:pt>
              </c:numCache>
            </c:numRef>
          </c:xVal>
          <c:yVal>
            <c:numRef>
              <c:f>[Horruitiner_2015_CHNS_rkv.xlsx]Summary!$AJ$45:$AJ$54</c:f>
              <c:numCache>
                <c:formatCode>General</c:formatCode>
                <c:ptCount val="10"/>
                <c:pt idx="0">
                  <c:v>4</c:v>
                </c:pt>
                <c:pt idx="1">
                  <c:v>9</c:v>
                </c:pt>
                <c:pt idx="2">
                  <c:v>14</c:v>
                </c:pt>
                <c:pt idx="3">
                  <c:v>19</c:v>
                </c:pt>
                <c:pt idx="4">
                  <c:v>24</c:v>
                </c:pt>
                <c:pt idx="5">
                  <c:v>29</c:v>
                </c:pt>
                <c:pt idx="6">
                  <c:v>34</c:v>
                </c:pt>
                <c:pt idx="7">
                  <c:v>39</c:v>
                </c:pt>
                <c:pt idx="8">
                  <c:v>44</c:v>
                </c:pt>
                <c:pt idx="9">
                  <c:v>49</c:v>
                </c:pt>
              </c:numCache>
            </c:numRef>
          </c:yVal>
          <c:smooth val="0"/>
        </c:ser>
        <c:ser>
          <c:idx val="5"/>
          <c:order val="5"/>
          <c:tx>
            <c:v>HC06</c:v>
          </c:tx>
          <c:spPr>
            <a:ln w="38100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chemeClr val="accent6"/>
              </a:solidFill>
              <a:ln w="9525">
                <a:solidFill>
                  <a:schemeClr val="accent6"/>
                </a:solidFill>
                <a:round/>
              </a:ln>
              <a:effectLst/>
            </c:spPr>
          </c:marker>
          <c:xVal>
            <c:numRef>
              <c:f>[Horruitiner_2015_CHNS_rkv.xlsx]Summary!$Y$55:$Y$65</c:f>
              <c:numCache>
                <c:formatCode>General</c:formatCode>
                <c:ptCount val="11"/>
                <c:pt idx="0">
                  <c:v>26.44</c:v>
                </c:pt>
                <c:pt idx="1">
                  <c:v>20.03</c:v>
                </c:pt>
                <c:pt idx="2">
                  <c:v>12.36</c:v>
                </c:pt>
                <c:pt idx="3">
                  <c:v>4.18</c:v>
                </c:pt>
                <c:pt idx="4">
                  <c:v>2.56</c:v>
                </c:pt>
                <c:pt idx="5">
                  <c:v>2.54</c:v>
                </c:pt>
                <c:pt idx="6">
                  <c:v>3.08</c:v>
                </c:pt>
                <c:pt idx="7">
                  <c:v>2.59</c:v>
                </c:pt>
                <c:pt idx="8">
                  <c:v>2.04</c:v>
                </c:pt>
                <c:pt idx="9">
                  <c:v>1.86</c:v>
                </c:pt>
                <c:pt idx="10">
                  <c:v>1.895</c:v>
                </c:pt>
              </c:numCache>
            </c:numRef>
          </c:xVal>
          <c:yVal>
            <c:numRef>
              <c:f>[Horruitiner_2015_CHNS_rkv.xlsx]Summary!$AJ$55:$AJ$65</c:f>
              <c:numCache>
                <c:formatCode>General</c:formatCode>
                <c:ptCount val="11"/>
                <c:pt idx="0">
                  <c:v>3</c:v>
                </c:pt>
                <c:pt idx="1">
                  <c:v>8</c:v>
                </c:pt>
                <c:pt idx="2">
                  <c:v>13</c:v>
                </c:pt>
                <c:pt idx="3">
                  <c:v>18</c:v>
                </c:pt>
                <c:pt idx="4">
                  <c:v>23</c:v>
                </c:pt>
                <c:pt idx="5">
                  <c:v>28</c:v>
                </c:pt>
                <c:pt idx="6">
                  <c:v>33</c:v>
                </c:pt>
                <c:pt idx="7">
                  <c:v>38</c:v>
                </c:pt>
                <c:pt idx="8">
                  <c:v>43</c:v>
                </c:pt>
                <c:pt idx="9">
                  <c:v>48</c:v>
                </c:pt>
                <c:pt idx="10">
                  <c:v>53</c:v>
                </c:pt>
              </c:numCache>
            </c:numRef>
          </c:yVal>
          <c:smooth val="0"/>
        </c:ser>
        <c:ser>
          <c:idx val="6"/>
          <c:order val="6"/>
          <c:tx>
            <c:v>HC07</c:v>
          </c:tx>
          <c:spPr>
            <a:ln w="38100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plus"/>
            <c:size val="6"/>
            <c:spPr>
              <a:noFill/>
              <a:ln w="9525">
                <a:solidFill>
                  <a:schemeClr val="accent1">
                    <a:lumMod val="60000"/>
                  </a:schemeClr>
                </a:solidFill>
                <a:round/>
              </a:ln>
              <a:effectLst/>
            </c:spPr>
          </c:marker>
          <c:xVal>
            <c:numRef>
              <c:f>[Horruitiner_2015_CHNS_rkv.xlsx]Summary!$Y$66:$Y$77</c:f>
              <c:numCache>
                <c:formatCode>General</c:formatCode>
                <c:ptCount val="12"/>
                <c:pt idx="0">
                  <c:v>4.91</c:v>
                </c:pt>
                <c:pt idx="1">
                  <c:v>2.67</c:v>
                </c:pt>
                <c:pt idx="2">
                  <c:v>2.17</c:v>
                </c:pt>
                <c:pt idx="3">
                  <c:v>0.96716278031908964</c:v>
                </c:pt>
                <c:pt idx="4">
                  <c:v>0.52</c:v>
                </c:pt>
                <c:pt idx="5">
                  <c:v>0.31</c:v>
                </c:pt>
                <c:pt idx="6">
                  <c:v>0.26</c:v>
                </c:pt>
                <c:pt idx="7">
                  <c:v>0.64</c:v>
                </c:pt>
                <c:pt idx="8">
                  <c:v>0.28000000000000003</c:v>
                </c:pt>
                <c:pt idx="9">
                  <c:v>0.26</c:v>
                </c:pt>
                <c:pt idx="10">
                  <c:v>0.39</c:v>
                </c:pt>
                <c:pt idx="11">
                  <c:v>0.39</c:v>
                </c:pt>
              </c:numCache>
            </c:numRef>
          </c:xVal>
          <c:yVal>
            <c:numRef>
              <c:f>[Horruitiner_2015_CHNS_rkv.xlsx]Summary!$AJ$66:$AJ$77</c:f>
              <c:numCache>
                <c:formatCode>General</c:formatCode>
                <c:ptCount val="12"/>
                <c:pt idx="0">
                  <c:v>2</c:v>
                </c:pt>
                <c:pt idx="1">
                  <c:v>7</c:v>
                </c:pt>
                <c:pt idx="2">
                  <c:v>12</c:v>
                </c:pt>
                <c:pt idx="3">
                  <c:v>17</c:v>
                </c:pt>
                <c:pt idx="4">
                  <c:v>22</c:v>
                </c:pt>
                <c:pt idx="5">
                  <c:v>27</c:v>
                </c:pt>
                <c:pt idx="6">
                  <c:v>32</c:v>
                </c:pt>
                <c:pt idx="7">
                  <c:v>37</c:v>
                </c:pt>
                <c:pt idx="8">
                  <c:v>42</c:v>
                </c:pt>
                <c:pt idx="9">
                  <c:v>47</c:v>
                </c:pt>
                <c:pt idx="10">
                  <c:v>52</c:v>
                </c:pt>
                <c:pt idx="11">
                  <c:v>57</c:v>
                </c:pt>
              </c:numCache>
            </c:numRef>
          </c:yVal>
          <c:smooth val="0"/>
        </c:ser>
        <c:ser>
          <c:idx val="7"/>
          <c:order val="7"/>
          <c:tx>
            <c:v>HC08</c:v>
          </c:tx>
          <c:spPr>
            <a:ln w="38100" cap="rnd">
              <a:solidFill>
                <a:schemeClr val="accent2">
                  <a:lumMod val="60000"/>
                </a:schemeClr>
              </a:solidFill>
              <a:round/>
            </a:ln>
            <a:effectLst/>
          </c:spPr>
          <c:marker>
            <c:symbol val="dot"/>
            <c:size val="6"/>
            <c:spPr>
              <a:solidFill>
                <a:schemeClr val="accent2">
                  <a:lumMod val="60000"/>
                </a:schemeClr>
              </a:solidFill>
              <a:ln w="9525">
                <a:solidFill>
                  <a:schemeClr val="accent2">
                    <a:lumMod val="60000"/>
                  </a:schemeClr>
                </a:solidFill>
                <a:round/>
              </a:ln>
              <a:effectLst/>
            </c:spPr>
          </c:marker>
          <c:xVal>
            <c:numRef>
              <c:f>[Horruitiner_2015_CHNS_rkv.xlsx]Summary!$Y$78:$Y$82</c:f>
              <c:numCache>
                <c:formatCode>General</c:formatCode>
                <c:ptCount val="5"/>
                <c:pt idx="0">
                  <c:v>11.14</c:v>
                </c:pt>
                <c:pt idx="1">
                  <c:v>5.66</c:v>
                </c:pt>
                <c:pt idx="2">
                  <c:v>4.74</c:v>
                </c:pt>
                <c:pt idx="3">
                  <c:v>2.6</c:v>
                </c:pt>
                <c:pt idx="4">
                  <c:v>1.32</c:v>
                </c:pt>
              </c:numCache>
            </c:numRef>
          </c:xVal>
          <c:yVal>
            <c:numRef>
              <c:f>[Horruitiner_2015_CHNS_rkv.xlsx]Summary!$AJ$78:$AJ$82</c:f>
              <c:numCache>
                <c:formatCode>General</c:formatCode>
                <c:ptCount val="5"/>
                <c:pt idx="0">
                  <c:v>4</c:v>
                </c:pt>
                <c:pt idx="1">
                  <c:v>9</c:v>
                </c:pt>
                <c:pt idx="2">
                  <c:v>14</c:v>
                </c:pt>
                <c:pt idx="3">
                  <c:v>19</c:v>
                </c:pt>
                <c:pt idx="4">
                  <c:v>24</c:v>
                </c:pt>
              </c:numCache>
            </c:numRef>
          </c:yVal>
          <c:smooth val="0"/>
        </c:ser>
        <c:ser>
          <c:idx val="8"/>
          <c:order val="8"/>
          <c:tx>
            <c:v>HC09</c:v>
          </c:tx>
          <c:spPr>
            <a:ln w="38100" cap="rnd">
              <a:solidFill>
                <a:schemeClr val="accent3">
                  <a:lumMod val="60000"/>
                </a:schemeClr>
              </a:solidFill>
              <a:round/>
            </a:ln>
            <a:effectLst/>
          </c:spPr>
          <c:marker>
            <c:symbol val="dash"/>
            <c:size val="6"/>
            <c:spPr>
              <a:solidFill>
                <a:schemeClr val="accent3">
                  <a:lumMod val="60000"/>
                </a:schemeClr>
              </a:solidFill>
              <a:ln w="9525">
                <a:solidFill>
                  <a:schemeClr val="accent3">
                    <a:lumMod val="60000"/>
                  </a:schemeClr>
                </a:solidFill>
                <a:round/>
              </a:ln>
              <a:effectLst/>
            </c:spPr>
          </c:marker>
          <c:xVal>
            <c:numRef>
              <c:f>[Horruitiner_2015_CHNS_rkv.xlsx]Summary!$AA$83:$AA$96</c:f>
              <c:numCache>
                <c:formatCode>General</c:formatCode>
                <c:ptCount val="14"/>
                <c:pt idx="0">
                  <c:v>2.35</c:v>
                </c:pt>
                <c:pt idx="1">
                  <c:v>1.82</c:v>
                </c:pt>
                <c:pt idx="2">
                  <c:v>1.43</c:v>
                </c:pt>
                <c:pt idx="3">
                  <c:v>1.02</c:v>
                </c:pt>
                <c:pt idx="4">
                  <c:v>0.44</c:v>
                </c:pt>
                <c:pt idx="5">
                  <c:v>0.19</c:v>
                </c:pt>
                <c:pt idx="6">
                  <c:v>0.18</c:v>
                </c:pt>
                <c:pt idx="7">
                  <c:v>0.15</c:v>
                </c:pt>
                <c:pt idx="8">
                  <c:v>0.15</c:v>
                </c:pt>
                <c:pt idx="9">
                  <c:v>0.15</c:v>
                </c:pt>
                <c:pt idx="10">
                  <c:v>0.14000000000000001</c:v>
                </c:pt>
                <c:pt idx="11">
                  <c:v>0.15</c:v>
                </c:pt>
                <c:pt idx="12">
                  <c:v>0.21</c:v>
                </c:pt>
                <c:pt idx="13">
                  <c:v>0.17</c:v>
                </c:pt>
              </c:numCache>
            </c:numRef>
          </c:xVal>
          <c:yVal>
            <c:numRef>
              <c:f>[Horruitiner_2015_CHNS_rkv.xlsx]Summary!$AJ$83:$AJ$96</c:f>
              <c:numCache>
                <c:formatCode>General</c:formatCode>
                <c:ptCount val="14"/>
                <c:pt idx="0">
                  <c:v>1</c:v>
                </c:pt>
                <c:pt idx="1">
                  <c:v>6</c:v>
                </c:pt>
                <c:pt idx="2">
                  <c:v>11</c:v>
                </c:pt>
                <c:pt idx="3">
                  <c:v>16</c:v>
                </c:pt>
                <c:pt idx="4">
                  <c:v>21</c:v>
                </c:pt>
                <c:pt idx="5">
                  <c:v>26</c:v>
                </c:pt>
                <c:pt idx="6">
                  <c:v>31</c:v>
                </c:pt>
                <c:pt idx="7">
                  <c:v>36</c:v>
                </c:pt>
                <c:pt idx="8">
                  <c:v>41</c:v>
                </c:pt>
                <c:pt idx="9">
                  <c:v>46</c:v>
                </c:pt>
                <c:pt idx="10">
                  <c:v>51</c:v>
                </c:pt>
                <c:pt idx="11">
                  <c:v>56</c:v>
                </c:pt>
                <c:pt idx="12">
                  <c:v>61</c:v>
                </c:pt>
                <c:pt idx="13">
                  <c:v>66</c:v>
                </c:pt>
              </c:numCache>
            </c:numRef>
          </c:yVal>
          <c:smooth val="0"/>
        </c:ser>
        <c:ser>
          <c:idx val="9"/>
          <c:order val="9"/>
          <c:tx>
            <c:v>HC15</c:v>
          </c:tx>
          <c:spPr>
            <a:ln w="38100" cap="rnd">
              <a:solidFill>
                <a:schemeClr val="accent4">
                  <a:lumMod val="60000"/>
                </a:schemeClr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4">
                  <a:lumMod val="60000"/>
                </a:schemeClr>
              </a:solidFill>
              <a:ln w="9525">
                <a:solidFill>
                  <a:schemeClr val="accent4">
                    <a:lumMod val="60000"/>
                  </a:schemeClr>
                </a:solidFill>
                <a:round/>
              </a:ln>
              <a:effectLst/>
            </c:spPr>
          </c:marker>
          <c:xVal>
            <c:numRef>
              <c:f>[Horruitiner_2015_CHNS_rkv.xlsx]Summary!$Y$97:$Y$105</c:f>
              <c:numCache>
                <c:formatCode>General</c:formatCode>
                <c:ptCount val="9"/>
                <c:pt idx="0">
                  <c:v>10.72</c:v>
                </c:pt>
                <c:pt idx="1">
                  <c:v>9.06</c:v>
                </c:pt>
                <c:pt idx="2">
                  <c:v>5.0999999999999996</c:v>
                </c:pt>
                <c:pt idx="3">
                  <c:v>6.69</c:v>
                </c:pt>
                <c:pt idx="4">
                  <c:v>5.03</c:v>
                </c:pt>
                <c:pt idx="5">
                  <c:v>3.26</c:v>
                </c:pt>
                <c:pt idx="6">
                  <c:v>3.9</c:v>
                </c:pt>
                <c:pt idx="7">
                  <c:v>2.16</c:v>
                </c:pt>
                <c:pt idx="8">
                  <c:v>0.88</c:v>
                </c:pt>
              </c:numCache>
            </c:numRef>
          </c:xVal>
          <c:yVal>
            <c:numRef>
              <c:f>[Horruitiner_2015_CHNS_rkv.xlsx]Summary!$AJ$97:$AJ$105</c:f>
              <c:numCache>
                <c:formatCode>General</c:formatCode>
                <c:ptCount val="9"/>
                <c:pt idx="0">
                  <c:v>2</c:v>
                </c:pt>
                <c:pt idx="1">
                  <c:v>7</c:v>
                </c:pt>
                <c:pt idx="2">
                  <c:v>12</c:v>
                </c:pt>
                <c:pt idx="3">
                  <c:v>17</c:v>
                </c:pt>
                <c:pt idx="4">
                  <c:v>22</c:v>
                </c:pt>
                <c:pt idx="5">
                  <c:v>27</c:v>
                </c:pt>
                <c:pt idx="6">
                  <c:v>32</c:v>
                </c:pt>
                <c:pt idx="7">
                  <c:v>37</c:v>
                </c:pt>
                <c:pt idx="8">
                  <c:v>42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5737120"/>
        <c:axId val="185737512"/>
      </c:scatterChart>
      <c:valAx>
        <c:axId val="185737120"/>
        <c:scaling>
          <c:orientation val="minMax"/>
        </c:scaling>
        <c:delete val="0"/>
        <c:axPos val="t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cap="none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400" b="1" cap="none" baseline="0" dirty="0">
                    <a:solidFill>
                      <a:schemeClr val="tx1"/>
                    </a:solidFill>
                  </a:rPr>
                  <a:t>TOC (wt. %)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400" b="0" i="0" u="none" strike="noStrike" kern="1200" cap="none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5737512"/>
        <c:crosses val="autoZero"/>
        <c:crossBetween val="midCat"/>
      </c:valAx>
      <c:valAx>
        <c:axId val="185737512"/>
        <c:scaling>
          <c:orientation val="maxMin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0" i="0" u="none" strike="noStrike" kern="1200" cap="none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400" cap="none" baseline="0" dirty="0">
                    <a:solidFill>
                      <a:schemeClr val="tx1"/>
                    </a:solidFill>
                  </a:rPr>
                  <a:t>Depth (cm)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0" i="0" u="none" strike="noStrike" kern="1200" cap="none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5737120"/>
        <c:crosses val="autoZero"/>
        <c:crossBetween val="midCat"/>
      </c:valAx>
      <c:spPr>
        <a:solidFill>
          <a:schemeClr val="bg1"/>
        </a:solidFill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8.6762634719503254E-2"/>
          <c:y val="0.94573184370286945"/>
          <c:w val="0.89999991557133541"/>
          <c:h val="3.60890455424410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600" b="1" i="0" u="none" strike="noStrike" kern="1200" cap="none" spc="120" normalizeH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600" cap="none" dirty="0" err="1" smtClean="0">
                <a:solidFill>
                  <a:schemeClr val="tx1"/>
                </a:solidFill>
              </a:rPr>
              <a:t>C</a:t>
            </a:r>
            <a:r>
              <a:rPr lang="en-US" sz="3600" cap="none" baseline="-25000" dirty="0" err="1" smtClean="0">
                <a:solidFill>
                  <a:schemeClr val="tx1"/>
                </a:solidFill>
              </a:rPr>
              <a:t>org</a:t>
            </a:r>
            <a:r>
              <a:rPr lang="en-US" sz="3600" cap="none" dirty="0" smtClean="0">
                <a:solidFill>
                  <a:schemeClr val="tx1"/>
                </a:solidFill>
              </a:rPr>
              <a:t>/N </a:t>
            </a:r>
            <a:r>
              <a:rPr lang="en-US" sz="3600" cap="none" dirty="0">
                <a:solidFill>
                  <a:schemeClr val="tx1"/>
                </a:solidFill>
              </a:rPr>
              <a:t>vs Depth</a:t>
            </a:r>
          </a:p>
        </c:rich>
      </c:tx>
      <c:layout>
        <c:manualLayout>
          <c:xMode val="edge"/>
          <c:yMode val="edge"/>
          <c:x val="0.58480324185781829"/>
          <c:y val="0.8870543573977901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1" i="0" u="none" strike="noStrike" kern="1200" cap="none" spc="120" normalizeH="0" baseline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v>HC01</c:v>
          </c:tx>
          <c:spPr>
            <a:ln w="38100" cap="rnd">
              <a:solidFill>
                <a:schemeClr val="accent1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xVal>
            <c:numRef>
              <c:f>Summary!$AI$3:$AI$16</c:f>
              <c:numCache>
                <c:formatCode>General</c:formatCode>
                <c:ptCount val="14"/>
                <c:pt idx="0">
                  <c:v>14.797116304589649</c:v>
                </c:pt>
                <c:pt idx="1">
                  <c:v>18.617736682550799</c:v>
                </c:pt>
                <c:pt idx="2">
                  <c:v>17.036383315294316</c:v>
                </c:pt>
                <c:pt idx="3">
                  <c:v>15.04373490966614</c:v>
                </c:pt>
                <c:pt idx="4">
                  <c:v>15.549080009990845</c:v>
                </c:pt>
                <c:pt idx="5">
                  <c:v>19.241986512363667</c:v>
                </c:pt>
                <c:pt idx="6">
                  <c:v>10.106902006494048</c:v>
                </c:pt>
                <c:pt idx="7">
                  <c:v>10.88435600699359</c:v>
                </c:pt>
                <c:pt idx="8">
                  <c:v>13.494380151527766</c:v>
                </c:pt>
                <c:pt idx="9">
                  <c:v>15.014580384647408</c:v>
                </c:pt>
                <c:pt idx="10">
                  <c:v>19.38775913745733</c:v>
                </c:pt>
                <c:pt idx="11">
                  <c:v>15.743443510115728</c:v>
                </c:pt>
                <c:pt idx="12">
                  <c:v>16.147121548836644</c:v>
                </c:pt>
                <c:pt idx="13">
                  <c:v>17.201169761052366</c:v>
                </c:pt>
              </c:numCache>
            </c:numRef>
          </c:xVal>
          <c:yVal>
            <c:numRef>
              <c:f>Summary!$AJ$3:$AJ$16</c:f>
              <c:numCache>
                <c:formatCode>General</c:formatCode>
                <c:ptCount val="14"/>
                <c:pt idx="0">
                  <c:v>6</c:v>
                </c:pt>
                <c:pt idx="1">
                  <c:v>11</c:v>
                </c:pt>
                <c:pt idx="2">
                  <c:v>16</c:v>
                </c:pt>
                <c:pt idx="3">
                  <c:v>21</c:v>
                </c:pt>
                <c:pt idx="4">
                  <c:v>26</c:v>
                </c:pt>
                <c:pt idx="5">
                  <c:v>31</c:v>
                </c:pt>
                <c:pt idx="6">
                  <c:v>36</c:v>
                </c:pt>
                <c:pt idx="7">
                  <c:v>41</c:v>
                </c:pt>
                <c:pt idx="8">
                  <c:v>46</c:v>
                </c:pt>
                <c:pt idx="9">
                  <c:v>51</c:v>
                </c:pt>
                <c:pt idx="10">
                  <c:v>56</c:v>
                </c:pt>
                <c:pt idx="11">
                  <c:v>61</c:v>
                </c:pt>
                <c:pt idx="12">
                  <c:v>66</c:v>
                </c:pt>
                <c:pt idx="13">
                  <c:v>71</c:v>
                </c:pt>
              </c:numCache>
            </c:numRef>
          </c:yVal>
          <c:smooth val="0"/>
        </c:ser>
        <c:ser>
          <c:idx val="1"/>
          <c:order val="1"/>
          <c:tx>
            <c:v>HC02</c:v>
          </c:tx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chemeClr val="accent2"/>
              </a:solidFill>
              <a:ln w="9525">
                <a:solidFill>
                  <a:schemeClr val="accent2"/>
                </a:solidFill>
                <a:round/>
              </a:ln>
              <a:effectLst/>
            </c:spPr>
          </c:marker>
          <c:xVal>
            <c:numRef>
              <c:f>Summary!$AI$17:$AI$27</c:f>
              <c:numCache>
                <c:formatCode>General</c:formatCode>
                <c:ptCount val="11"/>
                <c:pt idx="0">
                  <c:v>13.574346848722005</c:v>
                </c:pt>
                <c:pt idx="1">
                  <c:v>13.411081508617102</c:v>
                </c:pt>
                <c:pt idx="2">
                  <c:v>14.681746934289041</c:v>
                </c:pt>
                <c:pt idx="3">
                  <c:v>13.872332202943321</c:v>
                </c:pt>
                <c:pt idx="4">
                  <c:v>14.452314545000416</c:v>
                </c:pt>
                <c:pt idx="5">
                  <c:v>13.914433137145654</c:v>
                </c:pt>
                <c:pt idx="6">
                  <c:v>14.935159437182582</c:v>
                </c:pt>
                <c:pt idx="7">
                  <c:v>14.633036383315297</c:v>
                </c:pt>
                <c:pt idx="8">
                  <c:v>15.704570810090749</c:v>
                </c:pt>
                <c:pt idx="9">
                  <c:v>14.965989509616188</c:v>
                </c:pt>
                <c:pt idx="10">
                  <c:v>16.90962451086504</c:v>
                </c:pt>
              </c:numCache>
            </c:numRef>
          </c:xVal>
          <c:yVal>
            <c:numRef>
              <c:f>Summary!$AJ$17:$AJ$27</c:f>
              <c:numCache>
                <c:formatCode>General</c:formatCode>
                <c:ptCount val="11"/>
                <c:pt idx="0">
                  <c:v>4</c:v>
                </c:pt>
                <c:pt idx="1">
                  <c:v>9</c:v>
                </c:pt>
                <c:pt idx="2">
                  <c:v>14</c:v>
                </c:pt>
                <c:pt idx="3">
                  <c:v>19</c:v>
                </c:pt>
                <c:pt idx="4">
                  <c:v>24</c:v>
                </c:pt>
                <c:pt idx="5">
                  <c:v>29</c:v>
                </c:pt>
                <c:pt idx="6">
                  <c:v>34</c:v>
                </c:pt>
                <c:pt idx="7">
                  <c:v>39</c:v>
                </c:pt>
                <c:pt idx="8">
                  <c:v>44</c:v>
                </c:pt>
                <c:pt idx="9">
                  <c:v>49</c:v>
                </c:pt>
                <c:pt idx="10">
                  <c:v>54</c:v>
                </c:pt>
              </c:numCache>
            </c:numRef>
          </c:yVal>
          <c:smooth val="0"/>
        </c:ser>
        <c:ser>
          <c:idx val="2"/>
          <c:order val="2"/>
          <c:tx>
            <c:v>HC03</c:v>
          </c:tx>
          <c:spPr>
            <a:ln w="38100" cap="rnd">
              <a:solidFill>
                <a:schemeClr val="accent3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chemeClr val="accent3"/>
              </a:solidFill>
              <a:ln w="9525">
                <a:solidFill>
                  <a:schemeClr val="accent3"/>
                </a:solidFill>
                <a:round/>
              </a:ln>
              <a:effectLst/>
            </c:spPr>
          </c:marker>
          <c:xVal>
            <c:numRef>
              <c:f>Summary!$AI$28:$AI$35</c:f>
              <c:numCache>
                <c:formatCode>General</c:formatCode>
                <c:ptCount val="8"/>
                <c:pt idx="0">
                  <c:v>13.055538520583776</c:v>
                </c:pt>
                <c:pt idx="1">
                  <c:v>14.50615391175975</c:v>
                </c:pt>
                <c:pt idx="2">
                  <c:v>17.661855767073568</c:v>
                </c:pt>
                <c:pt idx="3">
                  <c:v>16.248041058516872</c:v>
                </c:pt>
                <c:pt idx="4">
                  <c:v>16.597738894385575</c:v>
                </c:pt>
                <c:pt idx="5">
                  <c:v>17.898168956597804</c:v>
                </c:pt>
                <c:pt idx="6">
                  <c:v>13.709042029901468</c:v>
                </c:pt>
                <c:pt idx="7">
                  <c:v>14.22740820914162</c:v>
                </c:pt>
              </c:numCache>
            </c:numRef>
          </c:xVal>
          <c:yVal>
            <c:numRef>
              <c:f>Summary!$AJ$28:$AJ$35</c:f>
              <c:numCache>
                <c:formatCode>General</c:formatCode>
                <c:ptCount val="8"/>
                <c:pt idx="0">
                  <c:v>3</c:v>
                </c:pt>
                <c:pt idx="1">
                  <c:v>8</c:v>
                </c:pt>
                <c:pt idx="2">
                  <c:v>13</c:v>
                </c:pt>
                <c:pt idx="3">
                  <c:v>18</c:v>
                </c:pt>
                <c:pt idx="4">
                  <c:v>23</c:v>
                </c:pt>
                <c:pt idx="5">
                  <c:v>28</c:v>
                </c:pt>
                <c:pt idx="6">
                  <c:v>32</c:v>
                </c:pt>
                <c:pt idx="7">
                  <c:v>38</c:v>
                </c:pt>
              </c:numCache>
            </c:numRef>
          </c:yVal>
          <c:smooth val="0"/>
        </c:ser>
        <c:ser>
          <c:idx val="3"/>
          <c:order val="3"/>
          <c:tx>
            <c:v>HC04</c:v>
          </c:tx>
          <c:spPr>
            <a:ln w="38100" cap="rnd">
              <a:solidFill>
                <a:schemeClr val="accent4"/>
              </a:solidFill>
              <a:round/>
            </a:ln>
            <a:effectLst/>
          </c:spPr>
          <c:marker>
            <c:symbol val="x"/>
            <c:size val="6"/>
            <c:spPr>
              <a:noFill/>
              <a:ln w="9525">
                <a:solidFill>
                  <a:schemeClr val="accent4"/>
                </a:solidFill>
                <a:round/>
              </a:ln>
              <a:effectLst/>
            </c:spPr>
          </c:marker>
          <c:xVal>
            <c:numRef>
              <c:f>Summary!$AI$36:$AI$44</c:f>
              <c:numCache>
                <c:formatCode>General</c:formatCode>
                <c:ptCount val="9"/>
                <c:pt idx="0">
                  <c:v>13.889024541711084</c:v>
                </c:pt>
                <c:pt idx="1">
                  <c:v>15.299184081258847</c:v>
                </c:pt>
                <c:pt idx="2">
                  <c:v>15.497678092602442</c:v>
                </c:pt>
                <c:pt idx="3">
                  <c:v>13.779131540768482</c:v>
                </c:pt>
                <c:pt idx="4">
                  <c:v>16.427941054033802</c:v>
                </c:pt>
                <c:pt idx="5">
                  <c:v>16.783288235783864</c:v>
                </c:pt>
                <c:pt idx="6">
                  <c:v>17.029437627380386</c:v>
                </c:pt>
                <c:pt idx="7">
                  <c:v>17.40941636832903</c:v>
                </c:pt>
                <c:pt idx="8">
                  <c:v>19.050130928369427</c:v>
                </c:pt>
              </c:numCache>
            </c:numRef>
          </c:xVal>
          <c:yVal>
            <c:numRef>
              <c:f>Summary!$AJ$36:$AJ$44</c:f>
              <c:numCache>
                <c:formatCode>General</c:formatCode>
                <c:ptCount val="9"/>
                <c:pt idx="0">
                  <c:v>4</c:v>
                </c:pt>
                <c:pt idx="1">
                  <c:v>9</c:v>
                </c:pt>
                <c:pt idx="2">
                  <c:v>14</c:v>
                </c:pt>
                <c:pt idx="3">
                  <c:v>19</c:v>
                </c:pt>
                <c:pt idx="4">
                  <c:v>24</c:v>
                </c:pt>
                <c:pt idx="5">
                  <c:v>29</c:v>
                </c:pt>
                <c:pt idx="6">
                  <c:v>34</c:v>
                </c:pt>
                <c:pt idx="7">
                  <c:v>39</c:v>
                </c:pt>
                <c:pt idx="8">
                  <c:v>44</c:v>
                </c:pt>
              </c:numCache>
            </c:numRef>
          </c:yVal>
          <c:smooth val="0"/>
        </c:ser>
        <c:ser>
          <c:idx val="4"/>
          <c:order val="4"/>
          <c:tx>
            <c:v>HC05</c:v>
          </c:tx>
          <c:spPr>
            <a:ln w="38100" cap="rnd">
              <a:solidFill>
                <a:schemeClr val="accent5"/>
              </a:solidFill>
              <a:round/>
            </a:ln>
            <a:effectLst/>
          </c:spPr>
          <c:marker>
            <c:symbol val="star"/>
            <c:size val="6"/>
            <c:spPr>
              <a:noFill/>
              <a:ln w="9525">
                <a:solidFill>
                  <a:schemeClr val="accent5"/>
                </a:solidFill>
                <a:round/>
              </a:ln>
              <a:effectLst/>
            </c:spPr>
          </c:marker>
          <c:xVal>
            <c:numRef>
              <c:f>Summary!$AI$45:$AI$54</c:f>
              <c:numCache>
                <c:formatCode>General</c:formatCode>
                <c:ptCount val="10"/>
                <c:pt idx="0">
                  <c:v>13.30695820497877</c:v>
                </c:pt>
                <c:pt idx="1">
                  <c:v>14.554835951659696</c:v>
                </c:pt>
                <c:pt idx="2">
                  <c:v>15.758787996967691</c:v>
                </c:pt>
                <c:pt idx="3">
                  <c:v>16.90141196860624</c:v>
                </c:pt>
                <c:pt idx="4">
                  <c:v>18.853259512113898</c:v>
                </c:pt>
                <c:pt idx="5">
                  <c:v>21.833499847362141</c:v>
                </c:pt>
                <c:pt idx="6">
                  <c:v>17.784260261427029</c:v>
                </c:pt>
                <c:pt idx="7">
                  <c:v>17.59873146585327</c:v>
                </c:pt>
                <c:pt idx="8">
                  <c:v>14.980940548087329</c:v>
                </c:pt>
                <c:pt idx="9">
                  <c:v>19.12536841228874</c:v>
                </c:pt>
              </c:numCache>
            </c:numRef>
          </c:xVal>
          <c:yVal>
            <c:numRef>
              <c:f>Summary!$AJ$45:$AJ$54</c:f>
              <c:numCache>
                <c:formatCode>General</c:formatCode>
                <c:ptCount val="10"/>
                <c:pt idx="0">
                  <c:v>4</c:v>
                </c:pt>
                <c:pt idx="1">
                  <c:v>9</c:v>
                </c:pt>
                <c:pt idx="2">
                  <c:v>14</c:v>
                </c:pt>
                <c:pt idx="3">
                  <c:v>19</c:v>
                </c:pt>
                <c:pt idx="4">
                  <c:v>24</c:v>
                </c:pt>
                <c:pt idx="5">
                  <c:v>29</c:v>
                </c:pt>
                <c:pt idx="6">
                  <c:v>34</c:v>
                </c:pt>
                <c:pt idx="7">
                  <c:v>39</c:v>
                </c:pt>
                <c:pt idx="8">
                  <c:v>44</c:v>
                </c:pt>
                <c:pt idx="9">
                  <c:v>49</c:v>
                </c:pt>
              </c:numCache>
            </c:numRef>
          </c:yVal>
          <c:smooth val="0"/>
        </c:ser>
        <c:ser>
          <c:idx val="5"/>
          <c:order val="5"/>
          <c:tx>
            <c:v>HC06</c:v>
          </c:tx>
          <c:spPr>
            <a:ln w="38100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chemeClr val="accent6"/>
              </a:solidFill>
              <a:ln w="9525">
                <a:solidFill>
                  <a:schemeClr val="accent6"/>
                </a:solidFill>
                <a:round/>
              </a:ln>
              <a:effectLst/>
            </c:spPr>
          </c:marker>
          <c:xVal>
            <c:numRef>
              <c:f>Summary!$AI$55:$AI$65</c:f>
              <c:numCache>
                <c:formatCode>General</c:formatCode>
                <c:ptCount val="11"/>
                <c:pt idx="0">
                  <c:v>12.847427358254935</c:v>
                </c:pt>
                <c:pt idx="1">
                  <c:v>14.07144906325828</c:v>
                </c:pt>
                <c:pt idx="2">
                  <c:v>14.131369773785796</c:v>
                </c:pt>
                <c:pt idx="3">
                  <c:v>14.337166420976846</c:v>
                </c:pt>
                <c:pt idx="4">
                  <c:v>18.658896011989007</c:v>
                </c:pt>
                <c:pt idx="5">
                  <c:v>17.424116128842677</c:v>
                </c:pt>
                <c:pt idx="6">
                  <c:v>17.10398801098993</c:v>
                </c:pt>
                <c:pt idx="7">
                  <c:v>14.382899009241529</c:v>
                </c:pt>
                <c:pt idx="8">
                  <c:v>15.860061610190662</c:v>
                </c:pt>
                <c:pt idx="9">
                  <c:v>12.050537007742902</c:v>
                </c:pt>
                <c:pt idx="10">
                  <c:v>14.732753309466323</c:v>
                </c:pt>
              </c:numCache>
            </c:numRef>
          </c:xVal>
          <c:yVal>
            <c:numRef>
              <c:f>Summary!$AJ$55:$AJ$65</c:f>
              <c:numCache>
                <c:formatCode>General</c:formatCode>
                <c:ptCount val="11"/>
                <c:pt idx="0">
                  <c:v>3</c:v>
                </c:pt>
                <c:pt idx="1">
                  <c:v>8</c:v>
                </c:pt>
                <c:pt idx="2">
                  <c:v>13</c:v>
                </c:pt>
                <c:pt idx="3">
                  <c:v>18</c:v>
                </c:pt>
                <c:pt idx="4">
                  <c:v>23</c:v>
                </c:pt>
                <c:pt idx="5">
                  <c:v>28</c:v>
                </c:pt>
                <c:pt idx="6">
                  <c:v>33</c:v>
                </c:pt>
                <c:pt idx="7">
                  <c:v>38</c:v>
                </c:pt>
                <c:pt idx="8">
                  <c:v>43</c:v>
                </c:pt>
                <c:pt idx="9">
                  <c:v>48</c:v>
                </c:pt>
                <c:pt idx="10">
                  <c:v>53</c:v>
                </c:pt>
              </c:numCache>
            </c:numRef>
          </c:yVal>
          <c:smooth val="0"/>
        </c:ser>
        <c:ser>
          <c:idx val="6"/>
          <c:order val="6"/>
          <c:tx>
            <c:v>HC07</c:v>
          </c:tx>
          <c:spPr>
            <a:ln w="38100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plus"/>
            <c:size val="6"/>
            <c:spPr>
              <a:noFill/>
              <a:ln w="9525">
                <a:solidFill>
                  <a:schemeClr val="accent1">
                    <a:lumMod val="60000"/>
                  </a:schemeClr>
                </a:solidFill>
                <a:round/>
              </a:ln>
              <a:effectLst/>
            </c:spPr>
          </c:marker>
          <c:xVal>
            <c:numRef>
              <c:f>Summary!$AI$66:$AI$77</c:f>
              <c:numCache>
                <c:formatCode>General</c:formatCode>
                <c:ptCount val="12"/>
                <c:pt idx="0">
                  <c:v>13.013519803816198</c:v>
                </c:pt>
                <c:pt idx="1">
                  <c:v>12.973763633336109</c:v>
                </c:pt>
                <c:pt idx="2">
                  <c:v>14.058959842366718</c:v>
                </c:pt>
                <c:pt idx="3">
                  <c:v>13.527699608692032</c:v>
                </c:pt>
                <c:pt idx="4">
                  <c:v>12.128282407792856</c:v>
                </c:pt>
                <c:pt idx="5">
                  <c:v>7.2303222046457414</c:v>
                </c:pt>
                <c:pt idx="6">
                  <c:v>6.064141203896428</c:v>
                </c:pt>
                <c:pt idx="7">
                  <c:v>12.439264007992675</c:v>
                </c:pt>
                <c:pt idx="8">
                  <c:v>10.88435600699359</c:v>
                </c:pt>
                <c:pt idx="9">
                  <c:v>15.160353009741069</c:v>
                </c:pt>
                <c:pt idx="10">
                  <c:v>11.370264757305804</c:v>
                </c:pt>
                <c:pt idx="11">
                  <c:v>9.0962118058446428</c:v>
                </c:pt>
              </c:numCache>
            </c:numRef>
          </c:xVal>
          <c:yVal>
            <c:numRef>
              <c:f>Summary!$AJ$66:$AJ$77</c:f>
              <c:numCache>
                <c:formatCode>General</c:formatCode>
                <c:ptCount val="12"/>
                <c:pt idx="0">
                  <c:v>2</c:v>
                </c:pt>
                <c:pt idx="1">
                  <c:v>7</c:v>
                </c:pt>
                <c:pt idx="2">
                  <c:v>12</c:v>
                </c:pt>
                <c:pt idx="3">
                  <c:v>17</c:v>
                </c:pt>
                <c:pt idx="4">
                  <c:v>22</c:v>
                </c:pt>
                <c:pt idx="5">
                  <c:v>27</c:v>
                </c:pt>
                <c:pt idx="6">
                  <c:v>32</c:v>
                </c:pt>
                <c:pt idx="7">
                  <c:v>37</c:v>
                </c:pt>
                <c:pt idx="8">
                  <c:v>42</c:v>
                </c:pt>
                <c:pt idx="9">
                  <c:v>47</c:v>
                </c:pt>
                <c:pt idx="10">
                  <c:v>52</c:v>
                </c:pt>
                <c:pt idx="11">
                  <c:v>57</c:v>
                </c:pt>
              </c:numCache>
            </c:numRef>
          </c:yVal>
          <c:smooth val="0"/>
        </c:ser>
        <c:ser>
          <c:idx val="7"/>
          <c:order val="7"/>
          <c:tx>
            <c:v>HC08</c:v>
          </c:tx>
          <c:spPr>
            <a:ln w="22225" cap="rnd">
              <a:solidFill>
                <a:schemeClr val="accent2">
                  <a:lumMod val="60000"/>
                </a:schemeClr>
              </a:solidFill>
              <a:round/>
            </a:ln>
            <a:effectLst/>
          </c:spPr>
          <c:marker>
            <c:symbol val="dot"/>
            <c:size val="6"/>
            <c:spPr>
              <a:solidFill>
                <a:schemeClr val="accent2">
                  <a:lumMod val="60000"/>
                </a:schemeClr>
              </a:solidFill>
              <a:ln w="9525">
                <a:solidFill>
                  <a:schemeClr val="accent2">
                    <a:lumMod val="60000"/>
                  </a:schemeClr>
                </a:solidFill>
                <a:round/>
              </a:ln>
              <a:effectLst/>
            </c:spPr>
          </c:marker>
          <c:xVal>
            <c:numRef>
              <c:f>Summary!$AI$78:$AI$82</c:f>
              <c:numCache>
                <c:formatCode>General</c:formatCode>
                <c:ptCount val="5"/>
                <c:pt idx="0">
                  <c:v>13.820485476965267</c:v>
                </c:pt>
                <c:pt idx="1">
                  <c:v>15.350196428467706</c:v>
                </c:pt>
                <c:pt idx="2">
                  <c:v>19.06102739155774</c:v>
                </c:pt>
                <c:pt idx="3">
                  <c:v>17.835709423224788</c:v>
                </c:pt>
                <c:pt idx="4">
                  <c:v>15.393589209890933</c:v>
                </c:pt>
              </c:numCache>
            </c:numRef>
          </c:xVal>
          <c:yVal>
            <c:numRef>
              <c:f>Summary!$AJ$78:$AJ$82</c:f>
              <c:numCache>
                <c:formatCode>General</c:formatCode>
                <c:ptCount val="5"/>
                <c:pt idx="0">
                  <c:v>4</c:v>
                </c:pt>
                <c:pt idx="1">
                  <c:v>9</c:v>
                </c:pt>
                <c:pt idx="2">
                  <c:v>14</c:v>
                </c:pt>
                <c:pt idx="3">
                  <c:v>19</c:v>
                </c:pt>
                <c:pt idx="4">
                  <c:v>24</c:v>
                </c:pt>
              </c:numCache>
            </c:numRef>
          </c:yVal>
          <c:smooth val="0"/>
        </c:ser>
        <c:ser>
          <c:idx val="8"/>
          <c:order val="8"/>
          <c:tx>
            <c:v>HC09</c:v>
          </c:tx>
          <c:spPr>
            <a:ln w="38100" cap="rnd">
              <a:solidFill>
                <a:schemeClr val="accent3">
                  <a:lumMod val="60000"/>
                </a:schemeClr>
              </a:solidFill>
              <a:round/>
            </a:ln>
            <a:effectLst/>
          </c:spPr>
          <c:marker>
            <c:symbol val="dash"/>
            <c:size val="6"/>
            <c:spPr>
              <a:solidFill>
                <a:schemeClr val="accent3">
                  <a:lumMod val="60000"/>
                </a:schemeClr>
              </a:solidFill>
              <a:ln w="9525">
                <a:solidFill>
                  <a:schemeClr val="accent3">
                    <a:lumMod val="60000"/>
                  </a:schemeClr>
                </a:solidFill>
                <a:round/>
              </a:ln>
              <a:effectLst/>
            </c:spPr>
          </c:marker>
          <c:xVal>
            <c:numRef>
              <c:f>Summary!$AI$83:$AI$96</c:f>
              <c:numCache>
                <c:formatCode>General</c:formatCode>
                <c:ptCount val="14"/>
                <c:pt idx="0">
                  <c:v>14.148008651643794</c:v>
                </c:pt>
                <c:pt idx="1">
                  <c:v>15.801111801361575</c:v>
                </c:pt>
                <c:pt idx="2">
                  <c:v>18.006487060520865</c:v>
                </c:pt>
                <c:pt idx="3">
                  <c:v>17.058255422725249</c:v>
                </c:pt>
                <c:pt idx="4">
                  <c:v>17.042145079132005</c:v>
                </c:pt>
                <c:pt idx="5">
                  <c:v>19.272675486067595</c:v>
                </c:pt>
                <c:pt idx="6">
                  <c:v>23.582771348486112</c:v>
                </c:pt>
                <c:pt idx="7">
                  <c:v>16.171043210390476</c:v>
                </c:pt>
                <c:pt idx="8">
                  <c:v>15.238098409791027</c:v>
                </c:pt>
                <c:pt idx="9">
                  <c:v>13.216718008492217</c:v>
                </c:pt>
                <c:pt idx="10">
                  <c:v>14.327366580634418</c:v>
                </c:pt>
                <c:pt idx="11">
                  <c:v>13.44995420864208</c:v>
                </c:pt>
                <c:pt idx="12">
                  <c:v>14.105236866205978</c:v>
                </c:pt>
                <c:pt idx="13">
                  <c:v>14.748759715358958</c:v>
                </c:pt>
              </c:numCache>
            </c:numRef>
          </c:xVal>
          <c:yVal>
            <c:numRef>
              <c:f>Summary!$AJ$83:$AJ$96</c:f>
              <c:numCache>
                <c:formatCode>General</c:formatCode>
                <c:ptCount val="14"/>
                <c:pt idx="0">
                  <c:v>1</c:v>
                </c:pt>
                <c:pt idx="1">
                  <c:v>6</c:v>
                </c:pt>
                <c:pt idx="2">
                  <c:v>11</c:v>
                </c:pt>
                <c:pt idx="3">
                  <c:v>16</c:v>
                </c:pt>
                <c:pt idx="4">
                  <c:v>21</c:v>
                </c:pt>
                <c:pt idx="5">
                  <c:v>26</c:v>
                </c:pt>
                <c:pt idx="6">
                  <c:v>31</c:v>
                </c:pt>
                <c:pt idx="7">
                  <c:v>36</c:v>
                </c:pt>
                <c:pt idx="8">
                  <c:v>41</c:v>
                </c:pt>
                <c:pt idx="9">
                  <c:v>46</c:v>
                </c:pt>
                <c:pt idx="10">
                  <c:v>51</c:v>
                </c:pt>
                <c:pt idx="11">
                  <c:v>56</c:v>
                </c:pt>
                <c:pt idx="12">
                  <c:v>61</c:v>
                </c:pt>
                <c:pt idx="13">
                  <c:v>66</c:v>
                </c:pt>
              </c:numCache>
            </c:numRef>
          </c:yVal>
          <c:smooth val="0"/>
        </c:ser>
        <c:ser>
          <c:idx val="9"/>
          <c:order val="9"/>
          <c:tx>
            <c:v>HC15</c:v>
          </c:tx>
          <c:spPr>
            <a:ln w="38100" cap="rnd">
              <a:solidFill>
                <a:schemeClr val="accent4">
                  <a:lumMod val="60000"/>
                </a:schemeClr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4">
                  <a:lumMod val="60000"/>
                </a:schemeClr>
              </a:solidFill>
              <a:ln w="9525">
                <a:solidFill>
                  <a:schemeClr val="accent4">
                    <a:lumMod val="60000"/>
                  </a:schemeClr>
                </a:solidFill>
                <a:round/>
              </a:ln>
              <a:effectLst/>
            </c:spPr>
          </c:marker>
          <c:xVal>
            <c:numRef>
              <c:f>Summary!$AI$97:$AI$105</c:f>
              <c:numCache>
                <c:formatCode>General</c:formatCode>
                <c:ptCount val="9"/>
                <c:pt idx="0">
                  <c:v>13.022354508367332</c:v>
                </c:pt>
                <c:pt idx="1">
                  <c:v>17.907796384387758</c:v>
                </c:pt>
                <c:pt idx="2">
                  <c:v>17.492715011239692</c:v>
                </c:pt>
                <c:pt idx="3">
                  <c:v>18.575597369078348</c:v>
                </c:pt>
                <c:pt idx="4">
                  <c:v>18.330907605528264</c:v>
                </c:pt>
                <c:pt idx="5">
                  <c:v>15.20700024977104</c:v>
                </c:pt>
                <c:pt idx="6">
                  <c:v>15.683123803180418</c:v>
                </c:pt>
                <c:pt idx="7">
                  <c:v>14.817358597755977</c:v>
                </c:pt>
                <c:pt idx="8">
                  <c:v>11.402658673993285</c:v>
                </c:pt>
              </c:numCache>
            </c:numRef>
          </c:xVal>
          <c:yVal>
            <c:numRef>
              <c:f>Summary!$AJ$97:$AJ$105</c:f>
              <c:numCache>
                <c:formatCode>General</c:formatCode>
                <c:ptCount val="9"/>
                <c:pt idx="0">
                  <c:v>2</c:v>
                </c:pt>
                <c:pt idx="1">
                  <c:v>7</c:v>
                </c:pt>
                <c:pt idx="2">
                  <c:v>12</c:v>
                </c:pt>
                <c:pt idx="3">
                  <c:v>17</c:v>
                </c:pt>
                <c:pt idx="4">
                  <c:v>22</c:v>
                </c:pt>
                <c:pt idx="5">
                  <c:v>27</c:v>
                </c:pt>
                <c:pt idx="6">
                  <c:v>32</c:v>
                </c:pt>
                <c:pt idx="7">
                  <c:v>37</c:v>
                </c:pt>
                <c:pt idx="8">
                  <c:v>42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5738296"/>
        <c:axId val="185738688"/>
      </c:scatterChart>
      <c:valAx>
        <c:axId val="185738296"/>
        <c:scaling>
          <c:orientation val="minMax"/>
        </c:scaling>
        <c:delete val="0"/>
        <c:axPos val="t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400" b="1" cap="none" baseline="0" dirty="0" err="1" smtClean="0">
                    <a:solidFill>
                      <a:schemeClr val="tx1"/>
                    </a:solidFill>
                  </a:rPr>
                  <a:t>C</a:t>
                </a:r>
                <a:r>
                  <a:rPr lang="en-US" sz="2400" b="1" cap="none" baseline="-25000" dirty="0" err="1" smtClean="0">
                    <a:solidFill>
                      <a:schemeClr val="tx1"/>
                    </a:solidFill>
                  </a:rPr>
                  <a:t>org</a:t>
                </a:r>
                <a:r>
                  <a:rPr lang="en-US" sz="2400" b="1" cap="none" baseline="0" dirty="0" smtClean="0">
                    <a:solidFill>
                      <a:schemeClr val="tx1"/>
                    </a:solidFill>
                  </a:rPr>
                  <a:t>/N (wt. %)</a:t>
                </a:r>
                <a:r>
                  <a:rPr lang="en-US" sz="2400" b="1" baseline="0" dirty="0" smtClean="0">
                    <a:solidFill>
                      <a:schemeClr val="tx1"/>
                    </a:solidFill>
                  </a:rPr>
                  <a:t> </a:t>
                </a:r>
                <a:endParaRPr lang="en-US" sz="2400" b="1" baseline="0" dirty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0.43252582031229708"/>
              <c:y val="0.1014525142047139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400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5738688"/>
        <c:crosses val="autoZero"/>
        <c:crossBetween val="midCat"/>
      </c:valAx>
      <c:valAx>
        <c:axId val="185738688"/>
        <c:scaling>
          <c:orientation val="maxMin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0" i="0" u="none" strike="noStrike" kern="1200" cap="none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400" cap="none" baseline="0" dirty="0">
                    <a:solidFill>
                      <a:schemeClr val="tx1"/>
                    </a:solidFill>
                  </a:rPr>
                  <a:t>Depth (cm)</a:t>
                </a:r>
              </a:p>
            </c:rich>
          </c:tx>
          <c:layout>
            <c:manualLayout>
              <c:xMode val="edge"/>
              <c:yMode val="edge"/>
              <c:x val="0.13500090536129714"/>
              <c:y val="0.5200178624185987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0" i="0" u="none" strike="noStrike" kern="1200" cap="none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5738296"/>
        <c:crosses val="autoZero"/>
        <c:crossBetween val="midCat"/>
      </c:valAx>
      <c:spPr>
        <a:solidFill>
          <a:schemeClr val="bg1"/>
        </a:solidFill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9147904629156399E-2"/>
          <c:y val="0.9565872677542917"/>
          <c:w val="0.89999991544324109"/>
          <c:h val="3.622843238230965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4400" b="1" i="0" u="none" strike="noStrike" kern="1200" spc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5600" baseline="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</a:t>
            </a:r>
            <a:r>
              <a:rPr lang="en-US" sz="5600" baseline="-250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org</a:t>
            </a:r>
            <a:r>
              <a:rPr lang="en-US" sz="560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/N</a:t>
            </a:r>
            <a:endParaRPr lang="en-US" sz="5600" baseline="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c:rich>
      </c:tx>
      <c:layout>
        <c:manualLayout>
          <c:xMode val="edge"/>
          <c:yMode val="edge"/>
          <c:x val="0.44048208660932514"/>
          <c:y val="7.456559366757550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4400" b="1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7.3619920107934556E-2"/>
          <c:y val="2.3459337849324767E-2"/>
          <c:w val="0.83020669303376238"/>
          <c:h val="0.93648412488111787"/>
        </c:manualLayout>
      </c:layout>
      <c:barChart>
        <c:barDir val="col"/>
        <c:grouping val="clustered"/>
        <c:varyColors val="0"/>
        <c:ser>
          <c:idx val="0"/>
          <c:order val="0"/>
          <c:tx>
            <c:v>Species C/N</c:v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strRef>
              <c:f>Photos!$C$3:$C$30</c:f>
              <c:strCache>
                <c:ptCount val="28"/>
                <c:pt idx="0">
                  <c:v>Moss</c:v>
                </c:pt>
                <c:pt idx="1">
                  <c:v>Empetrum nigrum</c:v>
                </c:pt>
                <c:pt idx="2">
                  <c:v>Andromeda polifolia</c:v>
                </c:pt>
                <c:pt idx="3">
                  <c:v>Juniperus spp.</c:v>
                </c:pt>
                <c:pt idx="4">
                  <c:v>Betula pubescens</c:v>
                </c:pt>
                <c:pt idx="5">
                  <c:v>Peat w/ lychen</c:v>
                </c:pt>
                <c:pt idx="6">
                  <c:v>Eriophorum vaginatum</c:v>
                </c:pt>
                <c:pt idx="7">
                  <c:v>Vaccinium uliginosum</c:v>
                </c:pt>
                <c:pt idx="8">
                  <c:v>Peat</c:v>
                </c:pt>
                <c:pt idx="9">
                  <c:v>Sphagnum spp.</c:v>
                </c:pt>
                <c:pt idx="10">
                  <c:v>Betula nana</c:v>
                </c:pt>
                <c:pt idx="11">
                  <c:v>Salix spp.</c:v>
                </c:pt>
                <c:pt idx="12">
                  <c:v>Salix spp. (frosted)</c:v>
                </c:pt>
                <c:pt idx="13">
                  <c:v>Carex rostrada</c:v>
                </c:pt>
                <c:pt idx="14">
                  <c:v>Eriophorum angustifolium</c:v>
                </c:pt>
                <c:pt idx="15">
                  <c:v>???</c:v>
                </c:pt>
                <c:pt idx="16">
                  <c:v>Yellow flower</c:v>
                </c:pt>
                <c:pt idx="17">
                  <c:v>Rubus chamaemorus</c:v>
                </c:pt>
                <c:pt idx="18">
                  <c:v>Equisetum fluviatile and moss</c:v>
                </c:pt>
                <c:pt idx="19">
                  <c:v>Potamogeton obtusifolius</c:v>
                </c:pt>
                <c:pt idx="20">
                  <c:v>Utricularia intermedia (juvenile)</c:v>
                </c:pt>
                <c:pt idx="21">
                  <c:v>Equisetum fluviatile </c:v>
                </c:pt>
                <c:pt idx="22">
                  <c:v>HT, Pot o., Utric i.</c:v>
                </c:pt>
                <c:pt idx="23">
                  <c:v>Chara spp.</c:v>
                </c:pt>
                <c:pt idx="24">
                  <c:v>Utricularia intermedia </c:v>
                </c:pt>
                <c:pt idx="25">
                  <c:v>Potamegeton spp.</c:v>
                </c:pt>
                <c:pt idx="26">
                  <c:v>IH - plankton</c:v>
                </c:pt>
                <c:pt idx="27">
                  <c:v>MH - plankton</c:v>
                </c:pt>
              </c:strCache>
            </c:strRef>
          </c:cat>
          <c:val>
            <c:numRef>
              <c:f>Photos!$U$3:$U$30</c:f>
              <c:numCache>
                <c:formatCode>General</c:formatCode>
                <c:ptCount val="28"/>
                <c:pt idx="0">
                  <c:v>63.25143618349847</c:v>
                </c:pt>
                <c:pt idx="1">
                  <c:v>48.346007629489236</c:v>
                </c:pt>
                <c:pt idx="2">
                  <c:v>42.936664118497447</c:v>
                </c:pt>
                <c:pt idx="3">
                  <c:v>41.820782895484491</c:v>
                </c:pt>
                <c:pt idx="4">
                  <c:v>36.717849197002948</c:v>
                </c:pt>
                <c:pt idx="5">
                  <c:v>36.680279743568398</c:v>
                </c:pt>
                <c:pt idx="6">
                  <c:v>34.758251905450308</c:v>
                </c:pt>
                <c:pt idx="7">
                  <c:v>32.915964315947377</c:v>
                </c:pt>
                <c:pt idx="8">
                  <c:v>29.21082341187245</c:v>
                </c:pt>
                <c:pt idx="9">
                  <c:v>28.358777982927418</c:v>
                </c:pt>
                <c:pt idx="10">
                  <c:v>24.967785073982608</c:v>
                </c:pt>
                <c:pt idx="11">
                  <c:v>21.666902561540809</c:v>
                </c:pt>
                <c:pt idx="12">
                  <c:v>20.564085485740634</c:v>
                </c:pt>
                <c:pt idx="13">
                  <c:v>20.252676713013074</c:v>
                </c:pt>
                <c:pt idx="14">
                  <c:v>19.231307199169994</c:v>
                </c:pt>
                <c:pt idx="15">
                  <c:v>18.100380207032444</c:v>
                </c:pt>
                <c:pt idx="16">
                  <c:v>18.026629204353839</c:v>
                </c:pt>
                <c:pt idx="17">
                  <c:v>16.236827779663514</c:v>
                </c:pt>
                <c:pt idx="18">
                  <c:v>15.226363255066506</c:v>
                </c:pt>
                <c:pt idx="19">
                  <c:v>15.103859812472937</c:v>
                </c:pt>
                <c:pt idx="20">
                  <c:v>14.988726371894948</c:v>
                </c:pt>
                <c:pt idx="21">
                  <c:v>13.76762092285893</c:v>
                </c:pt>
                <c:pt idx="22">
                  <c:v>13.655165904122772</c:v>
                </c:pt>
                <c:pt idx="23">
                  <c:v>12.871475723524624</c:v>
                </c:pt>
                <c:pt idx="24">
                  <c:v>12.443757961752789</c:v>
                </c:pt>
                <c:pt idx="25">
                  <c:v>10.919194747582013</c:v>
                </c:pt>
                <c:pt idx="26">
                  <c:v>5.7138508371385077</c:v>
                </c:pt>
                <c:pt idx="27">
                  <c:v>5.8017094017094015</c:v>
                </c:pt>
              </c:numCache>
            </c:numRef>
          </c:val>
        </c:ser>
        <c:ser>
          <c:idx val="1"/>
          <c:order val="1"/>
          <c:tx>
            <c:v>Avg. core C/N</c:v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Photos!$C$3:$C$30</c:f>
              <c:strCache>
                <c:ptCount val="28"/>
                <c:pt idx="0">
                  <c:v>Moss</c:v>
                </c:pt>
                <c:pt idx="1">
                  <c:v>Empetrum nigrum</c:v>
                </c:pt>
                <c:pt idx="2">
                  <c:v>Andromeda polifolia</c:v>
                </c:pt>
                <c:pt idx="3">
                  <c:v>Juniperus spp.</c:v>
                </c:pt>
                <c:pt idx="4">
                  <c:v>Betula pubescens</c:v>
                </c:pt>
                <c:pt idx="5">
                  <c:v>Peat w/ lychen</c:v>
                </c:pt>
                <c:pt idx="6">
                  <c:v>Eriophorum vaginatum</c:v>
                </c:pt>
                <c:pt idx="7">
                  <c:v>Vaccinium uliginosum</c:v>
                </c:pt>
                <c:pt idx="8">
                  <c:v>Peat</c:v>
                </c:pt>
                <c:pt idx="9">
                  <c:v>Sphagnum spp.</c:v>
                </c:pt>
                <c:pt idx="10">
                  <c:v>Betula nana</c:v>
                </c:pt>
                <c:pt idx="11">
                  <c:v>Salix spp.</c:v>
                </c:pt>
                <c:pt idx="12">
                  <c:v>Salix spp. (frosted)</c:v>
                </c:pt>
                <c:pt idx="13">
                  <c:v>Carex rostrada</c:v>
                </c:pt>
                <c:pt idx="14">
                  <c:v>Eriophorum angustifolium</c:v>
                </c:pt>
                <c:pt idx="15">
                  <c:v>???</c:v>
                </c:pt>
                <c:pt idx="16">
                  <c:v>Yellow flower</c:v>
                </c:pt>
                <c:pt idx="17">
                  <c:v>Rubus chamaemorus</c:v>
                </c:pt>
                <c:pt idx="18">
                  <c:v>Equisetum fluviatile and moss</c:v>
                </c:pt>
                <c:pt idx="19">
                  <c:v>Potamogeton obtusifolius</c:v>
                </c:pt>
                <c:pt idx="20">
                  <c:v>Utricularia intermedia (juvenile)</c:v>
                </c:pt>
                <c:pt idx="21">
                  <c:v>Equisetum fluviatile </c:v>
                </c:pt>
                <c:pt idx="22">
                  <c:v>HT, Pot o., Utric i.</c:v>
                </c:pt>
                <c:pt idx="23">
                  <c:v>Chara spp.</c:v>
                </c:pt>
                <c:pt idx="24">
                  <c:v>Utricularia intermedia </c:v>
                </c:pt>
                <c:pt idx="25">
                  <c:v>Potamegeton spp.</c:v>
                </c:pt>
                <c:pt idx="26">
                  <c:v>IH - plankton</c:v>
                </c:pt>
                <c:pt idx="27">
                  <c:v>MH - plankton</c:v>
                </c:pt>
              </c:strCache>
            </c:strRef>
          </c:cat>
          <c:val>
            <c:numRef>
              <c:f>Photos!$W$3:$W$12</c:f>
              <c:numCache>
                <c:formatCode>0.00</c:formatCode>
                <c:ptCount val="10"/>
                <c:pt idx="0" formatCode="General">
                  <c:v>15.590410731541452</c:v>
                </c:pt>
                <c:pt idx="1">
                  <c:v>14.641330529798852</c:v>
                </c:pt>
                <c:pt idx="2" formatCode="General">
                  <c:v>15.487993418495053</c:v>
                </c:pt>
                <c:pt idx="3">
                  <c:v>16.129470274470819</c:v>
                </c:pt>
                <c:pt idx="4" formatCode="General">
                  <c:v>17.069805416934479</c:v>
                </c:pt>
                <c:pt idx="5" formatCode="General">
                  <c:v>15.054605791339895</c:v>
                </c:pt>
                <c:pt idx="6" formatCode="General">
                  <c:v>11.495594857701988</c:v>
                </c:pt>
                <c:pt idx="7" formatCode="General">
                  <c:v>16.292201586021285</c:v>
                </c:pt>
                <c:pt idx="8">
                  <c:v>16.154902274960882</c:v>
                </c:pt>
                <c:pt idx="9" formatCode="General">
                  <c:v>15.826612467033568</c:v>
                </c:pt>
              </c:numCache>
            </c:numRef>
          </c:val>
        </c:ser>
        <c:ser>
          <c:idx val="2"/>
          <c:order val="2"/>
          <c:tx>
            <c:v>Surface C/N </c:v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Photos!$C$3:$C$30</c:f>
              <c:strCache>
                <c:ptCount val="28"/>
                <c:pt idx="0">
                  <c:v>Moss</c:v>
                </c:pt>
                <c:pt idx="1">
                  <c:v>Empetrum nigrum</c:v>
                </c:pt>
                <c:pt idx="2">
                  <c:v>Andromeda polifolia</c:v>
                </c:pt>
                <c:pt idx="3">
                  <c:v>Juniperus spp.</c:v>
                </c:pt>
                <c:pt idx="4">
                  <c:v>Betula pubescens</c:v>
                </c:pt>
                <c:pt idx="5">
                  <c:v>Peat w/ lychen</c:v>
                </c:pt>
                <c:pt idx="6">
                  <c:v>Eriophorum vaginatum</c:v>
                </c:pt>
                <c:pt idx="7">
                  <c:v>Vaccinium uliginosum</c:v>
                </c:pt>
                <c:pt idx="8">
                  <c:v>Peat</c:v>
                </c:pt>
                <c:pt idx="9">
                  <c:v>Sphagnum spp.</c:v>
                </c:pt>
                <c:pt idx="10">
                  <c:v>Betula nana</c:v>
                </c:pt>
                <c:pt idx="11">
                  <c:v>Salix spp.</c:v>
                </c:pt>
                <c:pt idx="12">
                  <c:v>Salix spp. (frosted)</c:v>
                </c:pt>
                <c:pt idx="13">
                  <c:v>Carex rostrada</c:v>
                </c:pt>
                <c:pt idx="14">
                  <c:v>Eriophorum angustifolium</c:v>
                </c:pt>
                <c:pt idx="15">
                  <c:v>???</c:v>
                </c:pt>
                <c:pt idx="16">
                  <c:v>Yellow flower</c:v>
                </c:pt>
                <c:pt idx="17">
                  <c:v>Rubus chamaemorus</c:v>
                </c:pt>
                <c:pt idx="18">
                  <c:v>Equisetum fluviatile and moss</c:v>
                </c:pt>
                <c:pt idx="19">
                  <c:v>Potamogeton obtusifolius</c:v>
                </c:pt>
                <c:pt idx="20">
                  <c:v>Utricularia intermedia (juvenile)</c:v>
                </c:pt>
                <c:pt idx="21">
                  <c:v>Equisetum fluviatile </c:v>
                </c:pt>
                <c:pt idx="22">
                  <c:v>HT, Pot o., Utric i.</c:v>
                </c:pt>
                <c:pt idx="23">
                  <c:v>Chara spp.</c:v>
                </c:pt>
                <c:pt idx="24">
                  <c:v>Utricularia intermedia </c:v>
                </c:pt>
                <c:pt idx="25">
                  <c:v>Potamegeton spp.</c:v>
                </c:pt>
                <c:pt idx="26">
                  <c:v>IH - plankton</c:v>
                </c:pt>
                <c:pt idx="27">
                  <c:v>MH - plankton</c:v>
                </c:pt>
              </c:strCache>
            </c:strRef>
          </c:cat>
          <c:val>
            <c:numRef>
              <c:f>Photos!$X$3:$X$12</c:f>
              <c:numCache>
                <c:formatCode>General</c:formatCode>
                <c:ptCount val="10"/>
                <c:pt idx="0">
                  <c:v>14.797116304589649</c:v>
                </c:pt>
                <c:pt idx="1">
                  <c:v>13.574346848722005</c:v>
                </c:pt>
                <c:pt idx="2">
                  <c:v>13.055538520583776</c:v>
                </c:pt>
                <c:pt idx="3">
                  <c:v>13.889024541711084</c:v>
                </c:pt>
                <c:pt idx="4">
                  <c:v>13.30695820497877</c:v>
                </c:pt>
                <c:pt idx="5">
                  <c:v>12.847427358254935</c:v>
                </c:pt>
                <c:pt idx="6">
                  <c:v>13.013519803816198</c:v>
                </c:pt>
                <c:pt idx="7">
                  <c:v>13.820485476965267</c:v>
                </c:pt>
                <c:pt idx="8">
                  <c:v>14.148008651643794</c:v>
                </c:pt>
                <c:pt idx="9">
                  <c:v>13.022354508367332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5739472"/>
        <c:axId val="185739864"/>
      </c:barChart>
      <c:catAx>
        <c:axId val="18573947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85739864"/>
        <c:crosses val="autoZero"/>
        <c:auto val="1"/>
        <c:lblAlgn val="ctr"/>
        <c:lblOffset val="100"/>
        <c:noMultiLvlLbl val="0"/>
      </c:catAx>
      <c:valAx>
        <c:axId val="185739864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57394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36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75136713341016603"/>
          <c:y val="4.4126505061275384E-2"/>
          <c:w val="0.13227258463715424"/>
          <c:h val="0.30808931260216849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000" b="1" i="0" baseline="0"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0.51375</cdr:x>
      <cdr:y>0</cdr:y>
    </cdr:from>
    <cdr:to>
      <cdr:x>0.51375</cdr:x>
      <cdr:y>1</cdr:y>
    </cdr:to>
    <cdr:cxnSp macro="">
      <cdr:nvCxnSpPr>
        <cdr:cNvPr id="3" name="Straight Connector 2"/>
        <cdr:cNvCxnSpPr/>
      </cdr:nvCxnSpPr>
      <cdr:spPr>
        <a:xfrm xmlns:a="http://schemas.openxmlformats.org/drawingml/2006/main">
          <a:off x="15332287" y="353536"/>
          <a:ext cx="0" cy="8152911"/>
        </a:xfrm>
        <a:prstGeom xmlns:a="http://schemas.openxmlformats.org/drawingml/2006/main" prst="line">
          <a:avLst/>
        </a:prstGeom>
        <a:ln xmlns:a="http://schemas.openxmlformats.org/drawingml/2006/main" w="76200">
          <a:solidFill>
            <a:schemeClr val="accent2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CD1ADA-3064-41AA-9792-5EAEF52C9D4B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1143000"/>
            <a:ext cx="48006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8F04AD-B86B-4F28-9009-2035073BE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7093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64500" rtl="0" eaLnBrk="1" latinLnBrk="0" hangingPunct="1">
      <a:defRPr sz="5990" kern="1200">
        <a:solidFill>
          <a:schemeClr val="tx1"/>
        </a:solidFill>
        <a:latin typeface="+mn-lt"/>
        <a:ea typeface="+mn-ea"/>
        <a:cs typeface="+mn-cs"/>
      </a:defRPr>
    </a:lvl1pPr>
    <a:lvl2pPr marL="2282253" algn="l" defTabSz="4564500" rtl="0" eaLnBrk="1" latinLnBrk="0" hangingPunct="1">
      <a:defRPr sz="5990" kern="1200">
        <a:solidFill>
          <a:schemeClr val="tx1"/>
        </a:solidFill>
        <a:latin typeface="+mn-lt"/>
        <a:ea typeface="+mn-ea"/>
        <a:cs typeface="+mn-cs"/>
      </a:defRPr>
    </a:lvl2pPr>
    <a:lvl3pPr marL="4564500" algn="l" defTabSz="4564500" rtl="0" eaLnBrk="1" latinLnBrk="0" hangingPunct="1">
      <a:defRPr sz="5990" kern="1200">
        <a:solidFill>
          <a:schemeClr val="tx1"/>
        </a:solidFill>
        <a:latin typeface="+mn-lt"/>
        <a:ea typeface="+mn-ea"/>
        <a:cs typeface="+mn-cs"/>
      </a:defRPr>
    </a:lvl3pPr>
    <a:lvl4pPr marL="6846753" algn="l" defTabSz="4564500" rtl="0" eaLnBrk="1" latinLnBrk="0" hangingPunct="1">
      <a:defRPr sz="5990" kern="1200">
        <a:solidFill>
          <a:schemeClr val="tx1"/>
        </a:solidFill>
        <a:latin typeface="+mn-lt"/>
        <a:ea typeface="+mn-ea"/>
        <a:cs typeface="+mn-cs"/>
      </a:defRPr>
    </a:lvl4pPr>
    <a:lvl5pPr marL="9129005" algn="l" defTabSz="4564500" rtl="0" eaLnBrk="1" latinLnBrk="0" hangingPunct="1">
      <a:defRPr sz="5990" kern="1200">
        <a:solidFill>
          <a:schemeClr val="tx1"/>
        </a:solidFill>
        <a:latin typeface="+mn-lt"/>
        <a:ea typeface="+mn-ea"/>
        <a:cs typeface="+mn-cs"/>
      </a:defRPr>
    </a:lvl5pPr>
    <a:lvl6pPr marL="11411258" algn="l" defTabSz="4564500" rtl="0" eaLnBrk="1" latinLnBrk="0" hangingPunct="1">
      <a:defRPr sz="5990" kern="1200">
        <a:solidFill>
          <a:schemeClr val="tx1"/>
        </a:solidFill>
        <a:latin typeface="+mn-lt"/>
        <a:ea typeface="+mn-ea"/>
        <a:cs typeface="+mn-cs"/>
      </a:defRPr>
    </a:lvl6pPr>
    <a:lvl7pPr marL="13693505" algn="l" defTabSz="4564500" rtl="0" eaLnBrk="1" latinLnBrk="0" hangingPunct="1">
      <a:defRPr sz="5990" kern="1200">
        <a:solidFill>
          <a:schemeClr val="tx1"/>
        </a:solidFill>
        <a:latin typeface="+mn-lt"/>
        <a:ea typeface="+mn-ea"/>
        <a:cs typeface="+mn-cs"/>
      </a:defRPr>
    </a:lvl7pPr>
    <a:lvl8pPr marL="15975758" algn="l" defTabSz="4564500" rtl="0" eaLnBrk="1" latinLnBrk="0" hangingPunct="1">
      <a:defRPr sz="5990" kern="1200">
        <a:solidFill>
          <a:schemeClr val="tx1"/>
        </a:solidFill>
        <a:latin typeface="+mn-lt"/>
        <a:ea typeface="+mn-ea"/>
        <a:cs typeface="+mn-cs"/>
      </a:defRPr>
    </a:lvl8pPr>
    <a:lvl9pPr marL="18258010" algn="l" defTabSz="4564500" rtl="0" eaLnBrk="1" latinLnBrk="0" hangingPunct="1">
      <a:defRPr sz="599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1143000"/>
            <a:ext cx="48006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“adapted from…” for indicator image</a:t>
            </a:r>
          </a:p>
          <a:p>
            <a:r>
              <a:rPr lang="en-US" dirty="0" smtClean="0"/>
              <a:t>No periods w/ bullets</a:t>
            </a:r>
          </a:p>
          <a:p>
            <a:r>
              <a:rPr lang="en-US" dirty="0" smtClean="0"/>
              <a:t>Aerodyne research QCL</a:t>
            </a:r>
          </a:p>
          <a:p>
            <a:r>
              <a:rPr lang="en-US" dirty="0" smtClean="0"/>
              <a:t>Include fractionation with processes </a:t>
            </a:r>
          </a:p>
          <a:p>
            <a:r>
              <a:rPr lang="en-US" dirty="0" smtClean="0"/>
              <a:t>Graph of methane vs.</a:t>
            </a:r>
            <a:r>
              <a:rPr lang="en-US" baseline="0" dirty="0" smtClean="0"/>
              <a:t> TOC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8F04AD-B86B-4F28-9009-2035073BE46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837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00800" y="5387342"/>
            <a:ext cx="38404800" cy="11460480"/>
          </a:xfrm>
        </p:spPr>
        <p:txBody>
          <a:bodyPr anchor="b"/>
          <a:lstStyle>
            <a:lvl1pPr algn="ctr">
              <a:defRPr sz="25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00800" y="17289782"/>
            <a:ext cx="38404800" cy="7947658"/>
          </a:xfrm>
        </p:spPr>
        <p:txBody>
          <a:bodyPr/>
          <a:lstStyle>
            <a:lvl1pPr marL="0" indent="0" algn="ctr">
              <a:buNone/>
              <a:defRPr sz="10080"/>
            </a:lvl1pPr>
            <a:lvl2pPr marL="1920240" indent="0" algn="ctr">
              <a:buNone/>
              <a:defRPr sz="8400"/>
            </a:lvl2pPr>
            <a:lvl3pPr marL="3840480" indent="0" algn="ctr">
              <a:buNone/>
              <a:defRPr sz="7560"/>
            </a:lvl3pPr>
            <a:lvl4pPr marL="5760720" indent="0" algn="ctr">
              <a:buNone/>
              <a:defRPr sz="6720"/>
            </a:lvl4pPr>
            <a:lvl5pPr marL="7680960" indent="0" algn="ctr">
              <a:buNone/>
              <a:defRPr sz="6720"/>
            </a:lvl5pPr>
            <a:lvl6pPr marL="9601200" indent="0" algn="ctr">
              <a:buNone/>
              <a:defRPr sz="6720"/>
            </a:lvl6pPr>
            <a:lvl7pPr marL="11521440" indent="0" algn="ctr">
              <a:buNone/>
              <a:defRPr sz="6720"/>
            </a:lvl7pPr>
            <a:lvl8pPr marL="13441680" indent="0" algn="ctr">
              <a:buNone/>
              <a:defRPr sz="6720"/>
            </a:lvl8pPr>
            <a:lvl9pPr marL="15361920" indent="0" algn="ctr">
              <a:buNone/>
              <a:defRPr sz="672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E0E8-877D-4C5F-857F-DF5785F6544F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79A45-5896-4D24-AB5D-AF53BE20E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495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E0E8-877D-4C5F-857F-DF5785F6544F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79A45-5896-4D24-AB5D-AF53BE20E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194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3770" y="8206745"/>
            <a:ext cx="44165520" cy="13693138"/>
          </a:xfrm>
        </p:spPr>
        <p:txBody>
          <a:bodyPr anchor="b"/>
          <a:lstStyle>
            <a:lvl1pPr>
              <a:defRPr sz="25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93770" y="22029425"/>
            <a:ext cx="44165520" cy="7200898"/>
          </a:xfrm>
        </p:spPr>
        <p:txBody>
          <a:bodyPr/>
          <a:lstStyle>
            <a:lvl1pPr marL="0" indent="0">
              <a:buNone/>
              <a:defRPr sz="10080">
                <a:solidFill>
                  <a:schemeClr val="tx1">
                    <a:tint val="75000"/>
                  </a:schemeClr>
                </a:solidFill>
              </a:defRPr>
            </a:lvl1pPr>
            <a:lvl2pPr marL="1920240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2pPr>
            <a:lvl3pPr marL="3840480" indent="0">
              <a:buNone/>
              <a:defRPr sz="7560">
                <a:solidFill>
                  <a:schemeClr val="tx1">
                    <a:tint val="75000"/>
                  </a:schemeClr>
                </a:solidFill>
              </a:defRPr>
            </a:lvl3pPr>
            <a:lvl4pPr marL="57607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76809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96012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15214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3441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E0E8-877D-4C5F-857F-DF5785F6544F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79A45-5896-4D24-AB5D-AF53BE20E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9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20440" y="8763000"/>
            <a:ext cx="2176272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923240" y="8763000"/>
            <a:ext cx="2176272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E0E8-877D-4C5F-857F-DF5785F6544F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79A45-5896-4D24-AB5D-AF53BE20E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995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7110" y="1752603"/>
            <a:ext cx="4416552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7112" y="8069582"/>
            <a:ext cx="21662705" cy="3954778"/>
          </a:xfrm>
        </p:spPr>
        <p:txBody>
          <a:bodyPr anchor="b"/>
          <a:lstStyle>
            <a:lvl1pPr marL="0" indent="0">
              <a:buNone/>
              <a:defRPr sz="10080" b="1"/>
            </a:lvl1pPr>
            <a:lvl2pPr marL="1920240" indent="0">
              <a:buNone/>
              <a:defRPr sz="8400" b="1"/>
            </a:lvl2pPr>
            <a:lvl3pPr marL="3840480" indent="0">
              <a:buNone/>
              <a:defRPr sz="7560" b="1"/>
            </a:lvl3pPr>
            <a:lvl4pPr marL="5760720" indent="0">
              <a:buNone/>
              <a:defRPr sz="6720" b="1"/>
            </a:lvl4pPr>
            <a:lvl5pPr marL="7680960" indent="0">
              <a:buNone/>
              <a:defRPr sz="6720" b="1"/>
            </a:lvl5pPr>
            <a:lvl6pPr marL="9601200" indent="0">
              <a:buNone/>
              <a:defRPr sz="6720" b="1"/>
            </a:lvl6pPr>
            <a:lvl7pPr marL="11521440" indent="0">
              <a:buNone/>
              <a:defRPr sz="6720" b="1"/>
            </a:lvl7pPr>
            <a:lvl8pPr marL="13441680" indent="0">
              <a:buNone/>
              <a:defRPr sz="6720" b="1"/>
            </a:lvl8pPr>
            <a:lvl9pPr marL="15361920" indent="0">
              <a:buNone/>
              <a:defRPr sz="67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27112" y="12024360"/>
            <a:ext cx="21662705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923240" y="8069582"/>
            <a:ext cx="21769390" cy="3954778"/>
          </a:xfrm>
        </p:spPr>
        <p:txBody>
          <a:bodyPr anchor="b"/>
          <a:lstStyle>
            <a:lvl1pPr marL="0" indent="0">
              <a:buNone/>
              <a:defRPr sz="10080" b="1"/>
            </a:lvl1pPr>
            <a:lvl2pPr marL="1920240" indent="0">
              <a:buNone/>
              <a:defRPr sz="8400" b="1"/>
            </a:lvl2pPr>
            <a:lvl3pPr marL="3840480" indent="0">
              <a:buNone/>
              <a:defRPr sz="7560" b="1"/>
            </a:lvl3pPr>
            <a:lvl4pPr marL="5760720" indent="0">
              <a:buNone/>
              <a:defRPr sz="6720" b="1"/>
            </a:lvl4pPr>
            <a:lvl5pPr marL="7680960" indent="0">
              <a:buNone/>
              <a:defRPr sz="6720" b="1"/>
            </a:lvl5pPr>
            <a:lvl6pPr marL="9601200" indent="0">
              <a:buNone/>
              <a:defRPr sz="6720" b="1"/>
            </a:lvl6pPr>
            <a:lvl7pPr marL="11521440" indent="0">
              <a:buNone/>
              <a:defRPr sz="6720" b="1"/>
            </a:lvl7pPr>
            <a:lvl8pPr marL="13441680" indent="0">
              <a:buNone/>
              <a:defRPr sz="6720" b="1"/>
            </a:lvl8pPr>
            <a:lvl9pPr marL="15361920" indent="0">
              <a:buNone/>
              <a:defRPr sz="67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923240" y="12024360"/>
            <a:ext cx="21769390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E0E8-877D-4C5F-857F-DF5785F6544F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79A45-5896-4D24-AB5D-AF53BE20E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773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E0E8-877D-4C5F-857F-DF5785F6544F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79A45-5896-4D24-AB5D-AF53BE20E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893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E0E8-877D-4C5F-857F-DF5785F6544F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79A45-5896-4D24-AB5D-AF53BE20E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032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7112" y="2194560"/>
            <a:ext cx="16515395" cy="7680960"/>
          </a:xfrm>
        </p:spPr>
        <p:txBody>
          <a:bodyPr anchor="b"/>
          <a:lstStyle>
            <a:lvl1pPr>
              <a:defRPr sz="1344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69390" y="4739642"/>
            <a:ext cx="25923240" cy="23393400"/>
          </a:xfrm>
        </p:spPr>
        <p:txBody>
          <a:bodyPr/>
          <a:lstStyle>
            <a:lvl1pPr>
              <a:defRPr sz="13440"/>
            </a:lvl1pPr>
            <a:lvl2pPr>
              <a:defRPr sz="11760"/>
            </a:lvl2pPr>
            <a:lvl3pPr>
              <a:defRPr sz="1008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7112" y="9875520"/>
            <a:ext cx="16515395" cy="18295622"/>
          </a:xfrm>
        </p:spPr>
        <p:txBody>
          <a:bodyPr/>
          <a:lstStyle>
            <a:lvl1pPr marL="0" indent="0">
              <a:buNone/>
              <a:defRPr sz="6720"/>
            </a:lvl1pPr>
            <a:lvl2pPr marL="1920240" indent="0">
              <a:buNone/>
              <a:defRPr sz="5880"/>
            </a:lvl2pPr>
            <a:lvl3pPr marL="3840480" indent="0">
              <a:buNone/>
              <a:defRPr sz="5040"/>
            </a:lvl3pPr>
            <a:lvl4pPr marL="5760720" indent="0">
              <a:buNone/>
              <a:defRPr sz="4200"/>
            </a:lvl4pPr>
            <a:lvl5pPr marL="7680960" indent="0">
              <a:buNone/>
              <a:defRPr sz="4200"/>
            </a:lvl5pPr>
            <a:lvl6pPr marL="9601200" indent="0">
              <a:buNone/>
              <a:defRPr sz="4200"/>
            </a:lvl6pPr>
            <a:lvl7pPr marL="11521440" indent="0">
              <a:buNone/>
              <a:defRPr sz="4200"/>
            </a:lvl7pPr>
            <a:lvl8pPr marL="13441680" indent="0">
              <a:buNone/>
              <a:defRPr sz="4200"/>
            </a:lvl8pPr>
            <a:lvl9pPr marL="15361920" indent="0">
              <a:buNone/>
              <a:defRPr sz="4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E0E8-877D-4C5F-857F-DF5785F6544F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79A45-5896-4D24-AB5D-AF53BE20E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124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7112" y="2194560"/>
            <a:ext cx="16515395" cy="7680960"/>
          </a:xfrm>
        </p:spPr>
        <p:txBody>
          <a:bodyPr anchor="b"/>
          <a:lstStyle>
            <a:lvl1pPr>
              <a:defRPr sz="1344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769390" y="4739642"/>
            <a:ext cx="25923240" cy="23393400"/>
          </a:xfrm>
        </p:spPr>
        <p:txBody>
          <a:bodyPr anchor="t"/>
          <a:lstStyle>
            <a:lvl1pPr marL="0" indent="0">
              <a:buNone/>
              <a:defRPr sz="13440"/>
            </a:lvl1pPr>
            <a:lvl2pPr marL="1920240" indent="0">
              <a:buNone/>
              <a:defRPr sz="11760"/>
            </a:lvl2pPr>
            <a:lvl3pPr marL="3840480" indent="0">
              <a:buNone/>
              <a:defRPr sz="10080"/>
            </a:lvl3pPr>
            <a:lvl4pPr marL="5760720" indent="0">
              <a:buNone/>
              <a:defRPr sz="8400"/>
            </a:lvl4pPr>
            <a:lvl5pPr marL="7680960" indent="0">
              <a:buNone/>
              <a:defRPr sz="8400"/>
            </a:lvl5pPr>
            <a:lvl6pPr marL="9601200" indent="0">
              <a:buNone/>
              <a:defRPr sz="8400"/>
            </a:lvl6pPr>
            <a:lvl7pPr marL="11521440" indent="0">
              <a:buNone/>
              <a:defRPr sz="8400"/>
            </a:lvl7pPr>
            <a:lvl8pPr marL="13441680" indent="0">
              <a:buNone/>
              <a:defRPr sz="8400"/>
            </a:lvl8pPr>
            <a:lvl9pPr marL="15361920" indent="0">
              <a:buNone/>
              <a:defRPr sz="84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7112" y="9875520"/>
            <a:ext cx="16515395" cy="18295622"/>
          </a:xfrm>
        </p:spPr>
        <p:txBody>
          <a:bodyPr/>
          <a:lstStyle>
            <a:lvl1pPr marL="0" indent="0">
              <a:buNone/>
              <a:defRPr sz="6720"/>
            </a:lvl1pPr>
            <a:lvl2pPr marL="1920240" indent="0">
              <a:buNone/>
              <a:defRPr sz="5880"/>
            </a:lvl2pPr>
            <a:lvl3pPr marL="3840480" indent="0">
              <a:buNone/>
              <a:defRPr sz="5040"/>
            </a:lvl3pPr>
            <a:lvl4pPr marL="5760720" indent="0">
              <a:buNone/>
              <a:defRPr sz="4200"/>
            </a:lvl4pPr>
            <a:lvl5pPr marL="7680960" indent="0">
              <a:buNone/>
              <a:defRPr sz="4200"/>
            </a:lvl5pPr>
            <a:lvl6pPr marL="9601200" indent="0">
              <a:buNone/>
              <a:defRPr sz="4200"/>
            </a:lvl6pPr>
            <a:lvl7pPr marL="11521440" indent="0">
              <a:buNone/>
              <a:defRPr sz="4200"/>
            </a:lvl7pPr>
            <a:lvl8pPr marL="13441680" indent="0">
              <a:buNone/>
              <a:defRPr sz="4200"/>
            </a:lvl8pPr>
            <a:lvl9pPr marL="15361920" indent="0">
              <a:buNone/>
              <a:defRPr sz="4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E0E8-877D-4C5F-857F-DF5785F6544F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79A45-5896-4D24-AB5D-AF53BE20E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843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E0E8-877D-4C5F-857F-DF5785F6544F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79A45-5896-4D24-AB5D-AF53BE20E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973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6644580" y="1752600"/>
            <a:ext cx="1104138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520440" y="1752600"/>
            <a:ext cx="3248406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E0E8-877D-4C5F-857F-DF5785F6544F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79A45-5896-4D24-AB5D-AF53BE20E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55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0440" y="1752603"/>
            <a:ext cx="4416552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0440" y="8763000"/>
            <a:ext cx="4416552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0440" y="30510482"/>
            <a:ext cx="1152144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0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DE0E8-877D-4C5F-857F-DF5785F6544F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962120" y="30510482"/>
            <a:ext cx="172821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0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164520" y="30510482"/>
            <a:ext cx="1152144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0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179A45-5896-4D24-AB5D-AF53BE20E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027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3840480" rtl="0" eaLnBrk="1" latinLnBrk="0" hangingPunct="1">
        <a:lnSpc>
          <a:spcPct val="90000"/>
        </a:lnSpc>
        <a:spcBef>
          <a:spcPct val="0"/>
        </a:spcBef>
        <a:buNone/>
        <a:defRPr sz="184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0120" indent="-960120" algn="l" defTabSz="3840480" rtl="0" eaLnBrk="1" latinLnBrk="0" hangingPunct="1">
        <a:lnSpc>
          <a:spcPct val="90000"/>
        </a:lnSpc>
        <a:spcBef>
          <a:spcPts val="4200"/>
        </a:spcBef>
        <a:buFont typeface="Arial" panose="020B0604020202020204" pitchFamily="34" charset="0"/>
        <a:buChar char="•"/>
        <a:defRPr sz="11760" kern="1200">
          <a:solidFill>
            <a:schemeClr val="tx1"/>
          </a:solidFill>
          <a:latin typeface="+mn-lt"/>
          <a:ea typeface="+mn-ea"/>
          <a:cs typeface="+mn-cs"/>
        </a:defRPr>
      </a:lvl1pPr>
      <a:lvl2pPr marL="288036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3pPr>
      <a:lvl4pPr marL="672084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4pPr>
      <a:lvl5pPr marL="864108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5pPr>
      <a:lvl6pPr marL="1056132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6pPr>
      <a:lvl7pPr marL="1248156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7pPr>
      <a:lvl8pPr marL="1440180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8pPr>
      <a:lvl9pPr marL="1632204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1pPr>
      <a:lvl2pPr marL="192024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2pPr>
      <a:lvl3pPr marL="384048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4pPr>
      <a:lvl5pPr marL="768096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5pPr>
      <a:lvl6pPr marL="960120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6pPr>
      <a:lvl7pPr marL="1152144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7pPr>
      <a:lvl8pPr marL="1344168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8pPr>
      <a:lvl9pPr marL="1536192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4.png"/><Relationship Id="rId18" Type="http://schemas.openxmlformats.org/officeDocument/2006/relationships/image" Target="../media/image9.jpeg"/><Relationship Id="rId26" Type="http://schemas.openxmlformats.org/officeDocument/2006/relationships/image" Target="../media/image17.jpeg"/><Relationship Id="rId39" Type="http://schemas.openxmlformats.org/officeDocument/2006/relationships/image" Target="../media/image30.jpeg"/><Relationship Id="rId3" Type="http://schemas.openxmlformats.org/officeDocument/2006/relationships/chart" Target="../charts/chart1.xml"/><Relationship Id="rId21" Type="http://schemas.openxmlformats.org/officeDocument/2006/relationships/image" Target="../media/image12.jpeg"/><Relationship Id="rId34" Type="http://schemas.openxmlformats.org/officeDocument/2006/relationships/image" Target="../media/image25.jpeg"/><Relationship Id="rId42" Type="http://schemas.openxmlformats.org/officeDocument/2006/relationships/image" Target="../media/image33.jpeg"/><Relationship Id="rId7" Type="http://schemas.openxmlformats.org/officeDocument/2006/relationships/image" Target="../media/image2.jpeg"/><Relationship Id="rId12" Type="http://schemas.openxmlformats.org/officeDocument/2006/relationships/chart" Target="../charts/chart7.xml"/><Relationship Id="rId17" Type="http://schemas.openxmlformats.org/officeDocument/2006/relationships/image" Target="../media/image8.jpeg"/><Relationship Id="rId25" Type="http://schemas.openxmlformats.org/officeDocument/2006/relationships/image" Target="../media/image16.jpeg"/><Relationship Id="rId33" Type="http://schemas.openxmlformats.org/officeDocument/2006/relationships/image" Target="../media/image24.jpeg"/><Relationship Id="rId38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7.gif"/><Relationship Id="rId20" Type="http://schemas.openxmlformats.org/officeDocument/2006/relationships/image" Target="../media/image11.jpeg"/><Relationship Id="rId29" Type="http://schemas.openxmlformats.org/officeDocument/2006/relationships/image" Target="../media/image20.jpeg"/><Relationship Id="rId41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3.xml"/><Relationship Id="rId11" Type="http://schemas.openxmlformats.org/officeDocument/2006/relationships/chart" Target="../charts/chart6.xml"/><Relationship Id="rId24" Type="http://schemas.openxmlformats.org/officeDocument/2006/relationships/image" Target="../media/image15.jpeg"/><Relationship Id="rId32" Type="http://schemas.openxmlformats.org/officeDocument/2006/relationships/image" Target="../media/image23.jpeg"/><Relationship Id="rId37" Type="http://schemas.openxmlformats.org/officeDocument/2006/relationships/image" Target="../media/image28.jpeg"/><Relationship Id="rId40" Type="http://schemas.openxmlformats.org/officeDocument/2006/relationships/image" Target="../media/image31.jpeg"/><Relationship Id="rId5" Type="http://schemas.openxmlformats.org/officeDocument/2006/relationships/image" Target="../media/image1.jpeg"/><Relationship Id="rId15" Type="http://schemas.openxmlformats.org/officeDocument/2006/relationships/image" Target="../media/image6.png"/><Relationship Id="rId23" Type="http://schemas.openxmlformats.org/officeDocument/2006/relationships/image" Target="../media/image14.jpeg"/><Relationship Id="rId28" Type="http://schemas.openxmlformats.org/officeDocument/2006/relationships/image" Target="../media/image19.jpeg"/><Relationship Id="rId36" Type="http://schemas.openxmlformats.org/officeDocument/2006/relationships/image" Target="../media/image27.jpeg"/><Relationship Id="rId10" Type="http://schemas.openxmlformats.org/officeDocument/2006/relationships/chart" Target="../charts/chart5.xml"/><Relationship Id="rId19" Type="http://schemas.openxmlformats.org/officeDocument/2006/relationships/image" Target="../media/image10.jpeg"/><Relationship Id="rId31" Type="http://schemas.openxmlformats.org/officeDocument/2006/relationships/image" Target="../media/image22.jpeg"/><Relationship Id="rId44" Type="http://schemas.openxmlformats.org/officeDocument/2006/relationships/image" Target="../media/image35.jpg"/><Relationship Id="rId4" Type="http://schemas.openxmlformats.org/officeDocument/2006/relationships/chart" Target="../charts/chart2.xml"/><Relationship Id="rId9" Type="http://schemas.openxmlformats.org/officeDocument/2006/relationships/chart" Target="../charts/chart4.xml"/><Relationship Id="rId14" Type="http://schemas.openxmlformats.org/officeDocument/2006/relationships/image" Target="../media/image5.png"/><Relationship Id="rId22" Type="http://schemas.openxmlformats.org/officeDocument/2006/relationships/image" Target="../media/image13.jpeg"/><Relationship Id="rId27" Type="http://schemas.openxmlformats.org/officeDocument/2006/relationships/image" Target="../media/image18.jpeg"/><Relationship Id="rId30" Type="http://schemas.openxmlformats.org/officeDocument/2006/relationships/image" Target="../media/image21.jpeg"/><Relationship Id="rId35" Type="http://schemas.openxmlformats.org/officeDocument/2006/relationships/image" Target="../media/image26.jpeg"/><Relationship Id="rId43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215318" y="20192695"/>
            <a:ext cx="10994914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3600" dirty="0" smtClean="0"/>
              <a:t>C/N ratios </a:t>
            </a:r>
            <a:r>
              <a:rPr lang="en-US" sz="3600" dirty="0" smtClean="0"/>
              <a:t>in the </a:t>
            </a:r>
            <a:r>
              <a:rPr lang="en-US" sz="3600" dirty="0" smtClean="0"/>
              <a:t>sediment will more closely resemble that of </a:t>
            </a:r>
            <a:r>
              <a:rPr lang="en-US" sz="3600" dirty="0" smtClean="0"/>
              <a:t>overlying aquatic </a:t>
            </a:r>
            <a:r>
              <a:rPr lang="en-US" sz="3600" dirty="0" smtClean="0"/>
              <a:t>vegetation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endParaRPr lang="en-US" sz="4000" b="1" dirty="0"/>
          </a:p>
          <a:p>
            <a:pPr marL="571500" indent="-571500">
              <a:buFont typeface="Wingdings" panose="05000000000000000000" pitchFamily="2" charset="2"/>
              <a:buChar char="v"/>
            </a:pPr>
            <a:endParaRPr lang="en-US" sz="4000" b="1" dirty="0"/>
          </a:p>
        </p:txBody>
      </p:sp>
      <p:sp>
        <p:nvSpPr>
          <p:cNvPr id="132" name="TextBox 131"/>
          <p:cNvSpPr txBox="1"/>
          <p:nvPr/>
        </p:nvSpPr>
        <p:spPr>
          <a:xfrm>
            <a:off x="37467943" y="17886262"/>
            <a:ext cx="1343582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3600" dirty="0" smtClean="0"/>
              <a:t>C/N ratios of lake sediments reflect that of aquatic vegetation, emphasizing the importance of </a:t>
            </a:r>
            <a:r>
              <a:rPr lang="en-US" sz="3600" dirty="0"/>
              <a:t>autochthonous carbon source as potential carbon for </a:t>
            </a:r>
            <a:r>
              <a:rPr lang="en-US" sz="3600" dirty="0" err="1" smtClean="0"/>
              <a:t>methanogenesis</a:t>
            </a:r>
            <a:endParaRPr lang="en-US" sz="3600" dirty="0" smtClean="0"/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3600" dirty="0"/>
              <a:t>δ</a:t>
            </a:r>
            <a:r>
              <a:rPr lang="en-US" sz="3600" baseline="30000" dirty="0"/>
              <a:t>13</a:t>
            </a:r>
            <a:r>
              <a:rPr lang="en-US" sz="3600" dirty="0"/>
              <a:t>CH</a:t>
            </a:r>
            <a:r>
              <a:rPr lang="en-US" sz="3600" baseline="-25000" dirty="0"/>
              <a:t>4</a:t>
            </a:r>
            <a:r>
              <a:rPr lang="en-US" sz="3600" dirty="0"/>
              <a:t> is relatively constant </a:t>
            </a:r>
            <a:r>
              <a:rPr lang="en-US" sz="3600" dirty="0" err="1"/>
              <a:t>downcore</a:t>
            </a:r>
            <a:r>
              <a:rPr lang="en-US" sz="3600" dirty="0"/>
              <a:t>, which indicates little </a:t>
            </a:r>
            <a:r>
              <a:rPr lang="en-US" sz="3600" dirty="0" smtClean="0"/>
              <a:t>methane </a:t>
            </a:r>
            <a:r>
              <a:rPr lang="en-US" sz="3600" dirty="0" smtClean="0"/>
              <a:t>oxidation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3600" dirty="0"/>
              <a:t>The methane produced in sediments is consistently within the range of </a:t>
            </a:r>
            <a:r>
              <a:rPr lang="en-US" sz="3600" dirty="0" err="1"/>
              <a:t>hydrogenotrophic</a:t>
            </a:r>
            <a:r>
              <a:rPr lang="en-US" sz="3600" dirty="0"/>
              <a:t> </a:t>
            </a:r>
            <a:r>
              <a:rPr lang="en-US" sz="3600" dirty="0" err="1"/>
              <a:t>methanogenesis</a:t>
            </a:r>
            <a:r>
              <a:rPr lang="en-US" sz="3600" dirty="0"/>
              <a:t> via CO</a:t>
            </a:r>
            <a:r>
              <a:rPr lang="en-US" sz="3600" baseline="-25000" dirty="0"/>
              <a:t>2</a:t>
            </a:r>
            <a:r>
              <a:rPr lang="en-US" sz="3600" dirty="0"/>
              <a:t> </a:t>
            </a:r>
            <a:r>
              <a:rPr lang="en-US" sz="3600" dirty="0" smtClean="0"/>
              <a:t>reduction 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3600" dirty="0" smtClean="0"/>
              <a:t>As the Arctic warms, aquatic vegetation in subarctic mire lakes may become an increasing source of organic carbon for </a:t>
            </a:r>
            <a:r>
              <a:rPr lang="en-US" sz="3600" dirty="0" err="1" smtClean="0"/>
              <a:t>methanogenesis</a:t>
            </a:r>
            <a:endParaRPr lang="en-US" sz="3600" dirty="0" smtClean="0"/>
          </a:p>
          <a:p>
            <a:endParaRPr lang="en-US" sz="3600" dirty="0"/>
          </a:p>
          <a:p>
            <a:endParaRPr lang="en-US" sz="3600" dirty="0"/>
          </a:p>
        </p:txBody>
      </p:sp>
      <p:sp>
        <p:nvSpPr>
          <p:cNvPr id="20" name="TextBox 19"/>
          <p:cNvSpPr txBox="1"/>
          <p:nvPr/>
        </p:nvSpPr>
        <p:spPr>
          <a:xfrm>
            <a:off x="0" y="5523317"/>
            <a:ext cx="114491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u="sng" dirty="0" smtClean="0">
                <a:solidFill>
                  <a:schemeClr val="tx2"/>
                </a:solidFill>
                <a:cs typeface="Arial" panose="020B0604020202020204" pitchFamily="34" charset="0"/>
              </a:rPr>
              <a:t>Background</a:t>
            </a:r>
            <a:endParaRPr lang="en-US" sz="7200" b="1" u="sng" dirty="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1480195" y="5215641"/>
            <a:ext cx="25479150" cy="277027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Chart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2366586"/>
              </p:ext>
            </p:extLst>
          </p:nvPr>
        </p:nvGraphicFramePr>
        <p:xfrm>
          <a:off x="11502338" y="16576656"/>
          <a:ext cx="9746118" cy="81106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8" name="Chart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77399827"/>
              </p:ext>
            </p:extLst>
          </p:nvPr>
        </p:nvGraphicFramePr>
        <p:xfrm>
          <a:off x="27307535" y="15822866"/>
          <a:ext cx="9293661" cy="92393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55837" y="6681580"/>
            <a:ext cx="11102821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3600" dirty="0" smtClean="0"/>
              <a:t>Wetlands account for 60-80% of natural </a:t>
            </a:r>
            <a:r>
              <a:rPr lang="en-US" sz="3600" dirty="0" smtClean="0"/>
              <a:t>atmospheric methane </a:t>
            </a:r>
            <a:r>
              <a:rPr lang="en-US" sz="3600" dirty="0" smtClean="0"/>
              <a:t>emissions [1]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3600" dirty="0" smtClean="0"/>
              <a:t>High </a:t>
            </a:r>
            <a:r>
              <a:rPr lang="en-US" sz="3600" dirty="0"/>
              <a:t>latitude lakes and ponds are a large source of atmospheric </a:t>
            </a:r>
            <a:r>
              <a:rPr lang="en-US" sz="3600" dirty="0" smtClean="0"/>
              <a:t>methane [2]</a:t>
            </a:r>
            <a:endParaRPr lang="en-US" sz="3600" b="1" dirty="0" smtClean="0"/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3600" dirty="0" smtClean="0"/>
              <a:t>Lakes </a:t>
            </a:r>
            <a:r>
              <a:rPr lang="en-US" sz="3600" dirty="0"/>
              <a:t>are </a:t>
            </a:r>
            <a:r>
              <a:rPr lang="en-US" sz="3600" dirty="0" smtClean="0"/>
              <a:t>impacted by permafrost both in formation of thaw lakes and in increasing DOC input</a:t>
            </a:r>
            <a:endParaRPr lang="en-US" sz="3600" dirty="0" smtClean="0"/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3600" dirty="0" smtClean="0"/>
              <a:t>Permafrost </a:t>
            </a:r>
            <a:r>
              <a:rPr lang="en-US" sz="3600" dirty="0"/>
              <a:t>thaw in peatlands is thought to increase export of DOC because of increased hydrological access </a:t>
            </a:r>
            <a:r>
              <a:rPr lang="en-US" sz="3600"/>
              <a:t>to </a:t>
            </a:r>
            <a:r>
              <a:rPr lang="en-US" sz="3600" smtClean="0"/>
              <a:t>peatland carbon [3</a:t>
            </a:r>
            <a:r>
              <a:rPr lang="en-US" sz="3600" dirty="0" smtClean="0"/>
              <a:t>]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endParaRPr lang="en-US" sz="4000" b="1" dirty="0"/>
          </a:p>
          <a:p>
            <a:pPr marL="571500" indent="-571500">
              <a:buFont typeface="Wingdings" panose="05000000000000000000" pitchFamily="2" charset="2"/>
              <a:buChar char="v"/>
            </a:pPr>
            <a:endParaRPr lang="en-US" sz="4000" b="1" dirty="0" smtClean="0"/>
          </a:p>
          <a:p>
            <a:pPr marL="571500" indent="-571500">
              <a:buFont typeface="Wingdings" panose="05000000000000000000" pitchFamily="2" charset="2"/>
              <a:buChar char="v"/>
            </a:pPr>
            <a:endParaRPr lang="en-US" sz="4000" dirty="0"/>
          </a:p>
        </p:txBody>
      </p:sp>
      <p:sp>
        <p:nvSpPr>
          <p:cNvPr id="24" name="TextBox 23"/>
          <p:cNvSpPr txBox="1"/>
          <p:nvPr/>
        </p:nvSpPr>
        <p:spPr>
          <a:xfrm>
            <a:off x="333801" y="18066927"/>
            <a:ext cx="10699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Figure 1.  </a:t>
            </a:r>
            <a:r>
              <a:rPr lang="en-US" sz="2800" b="1" dirty="0" err="1" smtClean="0"/>
              <a:t>Inre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Harrsj</a:t>
            </a:r>
            <a:r>
              <a:rPr lang="en-US" sz="2800" b="1" dirty="0" err="1"/>
              <a:t>ö</a:t>
            </a:r>
            <a:r>
              <a:rPr lang="en-US" sz="2800" b="1" dirty="0" err="1" smtClean="0"/>
              <a:t>n</a:t>
            </a:r>
            <a:r>
              <a:rPr lang="en-US" sz="2800" b="1" dirty="0" smtClean="0"/>
              <a:t> (right) and </a:t>
            </a:r>
            <a:r>
              <a:rPr lang="en-US" sz="2800" b="1" dirty="0" err="1" smtClean="0"/>
              <a:t>Mellersta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Harrsjön</a:t>
            </a:r>
            <a:r>
              <a:rPr lang="en-US" sz="2800" b="1" dirty="0" smtClean="0"/>
              <a:t> (left) [4]</a:t>
            </a:r>
            <a:endParaRPr lang="en-US" sz="28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0" y="22450127"/>
            <a:ext cx="114599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u="sng" dirty="0" smtClean="0">
                <a:solidFill>
                  <a:schemeClr val="tx2"/>
                </a:solidFill>
                <a:cs typeface="Arial" panose="020B0604020202020204" pitchFamily="34" charset="0"/>
              </a:rPr>
              <a:t>Methods and Sampling</a:t>
            </a:r>
            <a:endParaRPr lang="en-US" sz="6000" b="1" u="sng" dirty="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379" y="28823562"/>
            <a:ext cx="4924872" cy="3499221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0" y="19069271"/>
            <a:ext cx="114599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u="sng" dirty="0" smtClean="0">
                <a:solidFill>
                  <a:schemeClr val="tx2"/>
                </a:solidFill>
                <a:cs typeface="Arial" panose="020B0604020202020204" pitchFamily="34" charset="0"/>
              </a:rPr>
              <a:t>Hypothesis</a:t>
            </a:r>
            <a:endParaRPr lang="en-US" sz="7200" b="1" u="sng" dirty="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7734257" y="25218833"/>
            <a:ext cx="1290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u="sng" dirty="0" smtClean="0">
                <a:solidFill>
                  <a:schemeClr val="tx2"/>
                </a:solidFill>
                <a:cs typeface="Arial" panose="020B0604020202020204" pitchFamily="34" charset="0"/>
              </a:rPr>
              <a:t>Acknowledgments</a:t>
            </a:r>
            <a:endParaRPr lang="en-US" sz="6000" b="1" u="sng" dirty="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7841397" y="28568592"/>
            <a:ext cx="1290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u="sng" dirty="0" smtClean="0">
                <a:solidFill>
                  <a:schemeClr val="tx2"/>
                </a:solidFill>
                <a:cs typeface="Arial" panose="020B0604020202020204" pitchFamily="34" charset="0"/>
              </a:rPr>
              <a:t>References</a:t>
            </a:r>
            <a:endParaRPr lang="en-US" sz="4000" b="1" u="sng" dirty="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6998718" y="16555378"/>
            <a:ext cx="141168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u="sng" dirty="0" smtClean="0">
                <a:solidFill>
                  <a:schemeClr val="tx2"/>
                </a:solidFill>
                <a:cs typeface="Arial" panose="020B0604020202020204" pitchFamily="34" charset="0"/>
              </a:rPr>
              <a:t>Implications</a:t>
            </a:r>
            <a:endParaRPr lang="en-US" sz="7200" b="1" u="sng" dirty="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7097629" y="29378533"/>
            <a:ext cx="1399484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[1] </a:t>
            </a:r>
            <a:r>
              <a:rPr lang="en-US" sz="2000" dirty="0" err="1"/>
              <a:t>Quiquet</a:t>
            </a:r>
            <a:r>
              <a:rPr lang="en-US" sz="2000" dirty="0"/>
              <a:t>, A., Archibald, A. T., Friend, A. D., </a:t>
            </a:r>
            <a:r>
              <a:rPr lang="en-US" sz="2000" dirty="0" err="1"/>
              <a:t>Chappellaz</a:t>
            </a:r>
            <a:r>
              <a:rPr lang="en-US" sz="2000" dirty="0"/>
              <a:t>, J., Levine, J. G., Stone, E. J., ... Pyle, J. A. (2015). The relative importance of methane sources and sinks over the Last Interglacial period and into the last glaciation. </a:t>
            </a:r>
            <a:r>
              <a:rPr lang="en-US" sz="2000" i="1" dirty="0"/>
              <a:t>Quaternary Science Reviews</a:t>
            </a:r>
            <a:r>
              <a:rPr lang="en-US" sz="2000" dirty="0"/>
              <a:t>, </a:t>
            </a:r>
            <a:r>
              <a:rPr lang="en-US" sz="2000" i="1" dirty="0"/>
              <a:t>112</a:t>
            </a:r>
            <a:r>
              <a:rPr lang="en-US" sz="2000" dirty="0"/>
              <a:t>, 1-16. 10.1016/j.quascirev.2015.01.004 </a:t>
            </a:r>
            <a:endParaRPr lang="en-US" sz="2000" dirty="0" smtClean="0"/>
          </a:p>
          <a:p>
            <a:r>
              <a:rPr lang="en-US" sz="2000" dirty="0" smtClean="0"/>
              <a:t>[2] </a:t>
            </a:r>
            <a:r>
              <a:rPr lang="en-US" sz="2000" dirty="0" err="1" smtClean="0"/>
              <a:t>Wik</a:t>
            </a:r>
            <a:r>
              <a:rPr lang="en-US" sz="2000" dirty="0" smtClean="0"/>
              <a:t>, M., </a:t>
            </a:r>
            <a:r>
              <a:rPr lang="en-US" sz="2000" dirty="0" err="1" smtClean="0"/>
              <a:t>Crill</a:t>
            </a:r>
            <a:r>
              <a:rPr lang="en-US" sz="2000" dirty="0" smtClean="0"/>
              <a:t>, P. M., Varner, R. K ., &amp; </a:t>
            </a:r>
            <a:r>
              <a:rPr lang="en-US" sz="2000" dirty="0" err="1" smtClean="0"/>
              <a:t>Batsviken</a:t>
            </a:r>
            <a:r>
              <a:rPr lang="en-US" sz="2000" dirty="0" smtClean="0"/>
              <a:t>, D.  (2013).  Multiyear measurements of </a:t>
            </a:r>
            <a:r>
              <a:rPr lang="en-US" sz="2000" dirty="0" err="1" smtClean="0"/>
              <a:t>ebullitive</a:t>
            </a:r>
            <a:r>
              <a:rPr lang="en-US" sz="2000" dirty="0" smtClean="0"/>
              <a:t> methane flux from three subarctic lakes.  </a:t>
            </a:r>
            <a:r>
              <a:rPr lang="en-US" sz="2000" i="1" dirty="0" smtClean="0"/>
              <a:t>Journal of Geophysical Research: </a:t>
            </a:r>
            <a:r>
              <a:rPr lang="en-US" sz="2000" i="1" dirty="0" err="1" smtClean="0"/>
              <a:t>Biogeosciences</a:t>
            </a:r>
            <a:r>
              <a:rPr lang="en-US" sz="2000" i="1" dirty="0" smtClean="0"/>
              <a:t>.  118</a:t>
            </a:r>
            <a:r>
              <a:rPr lang="en-US" sz="2000" dirty="0" smtClean="0"/>
              <a:t>, 1307-1321.  DOI:10.1002</a:t>
            </a:r>
            <a:endParaRPr lang="en-US" sz="2000" dirty="0"/>
          </a:p>
          <a:p>
            <a:pPr fontAlgn="base"/>
            <a:r>
              <a:rPr lang="en-US" sz="2000" dirty="0" smtClean="0"/>
              <a:t>[3] </a:t>
            </a:r>
            <a:r>
              <a:rPr lang="en-US" sz="2000" dirty="0" err="1" smtClean="0"/>
              <a:t>Olefeldt</a:t>
            </a:r>
            <a:r>
              <a:rPr lang="en-US" sz="2000" dirty="0" smtClean="0"/>
              <a:t>, D.,</a:t>
            </a:r>
            <a:r>
              <a:rPr lang="en-US" sz="2000" dirty="0"/>
              <a:t> </a:t>
            </a:r>
            <a:r>
              <a:rPr lang="en-US" sz="2000" dirty="0" err="1" smtClean="0"/>
              <a:t>Roulet</a:t>
            </a:r>
            <a:r>
              <a:rPr lang="en-US" sz="2000" dirty="0" smtClean="0"/>
              <a:t>, N.  (2012). </a:t>
            </a:r>
            <a:r>
              <a:rPr lang="en-US" sz="2000" dirty="0"/>
              <a:t>Effects of permafrost and hydrology on the composition and transport of dissolved organic carbon in a subarctic peatland </a:t>
            </a:r>
            <a:r>
              <a:rPr lang="en-US" sz="2000" dirty="0" smtClean="0"/>
              <a:t>complex. </a:t>
            </a:r>
            <a:r>
              <a:rPr lang="en-US" sz="2000" i="1" dirty="0"/>
              <a:t>Journal of Geophysical Research: </a:t>
            </a:r>
            <a:r>
              <a:rPr lang="en-US" sz="2000" i="1" dirty="0" smtClean="0"/>
              <a:t>Biogeosciences,117</a:t>
            </a:r>
            <a:r>
              <a:rPr lang="en-US" sz="2000" dirty="0" smtClean="0"/>
              <a:t>.  10.1029/2011JG001819</a:t>
            </a:r>
            <a:endParaRPr lang="en-US" sz="2000" b="1" dirty="0"/>
          </a:p>
          <a:p>
            <a:r>
              <a:rPr lang="en-US" sz="2000" dirty="0" smtClean="0"/>
              <a:t>[4]  Adapted from </a:t>
            </a:r>
            <a:r>
              <a:rPr lang="en-US" sz="2000" dirty="0"/>
              <a:t>Philippe </a:t>
            </a:r>
            <a:r>
              <a:rPr lang="en-US" sz="2000" dirty="0" err="1"/>
              <a:t>Rekacewicz</a:t>
            </a:r>
            <a:r>
              <a:rPr lang="en-US" sz="2000" dirty="0"/>
              <a:t>, 2005, UNEP/GRID-</a:t>
            </a:r>
            <a:r>
              <a:rPr lang="en-US" sz="2000" dirty="0" err="1"/>
              <a:t>Arendal</a:t>
            </a:r>
            <a:r>
              <a:rPr lang="en-US" sz="2000" dirty="0"/>
              <a:t> Maps and Graphics Library based on International Permafrost Association (1998) Circumpolar Active-Layer Permafrost System (CAPS), version 1.0.</a:t>
            </a:r>
            <a:endParaRPr lang="en-US" sz="2000" dirty="0" smtClean="0"/>
          </a:p>
          <a:p>
            <a:endParaRPr lang="en-US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37200529" y="26234496"/>
            <a:ext cx="1389193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We </a:t>
            </a:r>
            <a:r>
              <a:rPr lang="en-US" sz="2400" dirty="0"/>
              <a:t>would like to thank the </a:t>
            </a:r>
            <a:r>
              <a:rPr lang="en-US" sz="2400" dirty="0" err="1"/>
              <a:t>Abisko</a:t>
            </a:r>
            <a:r>
              <a:rPr lang="en-US" sz="2400" dirty="0"/>
              <a:t> </a:t>
            </a:r>
            <a:r>
              <a:rPr lang="en-US" sz="2400" dirty="0" err="1"/>
              <a:t>Naturvetenskapliga</a:t>
            </a:r>
            <a:r>
              <a:rPr lang="en-US" sz="2400" dirty="0"/>
              <a:t> Station and staff for use of facilities while in </a:t>
            </a:r>
            <a:r>
              <a:rPr lang="en-US" sz="2400" dirty="0" smtClean="0"/>
              <a:t>Sweden.  Special thanks to Alison </a:t>
            </a:r>
            <a:r>
              <a:rPr lang="en-US" sz="2400" dirty="0" err="1" smtClean="0"/>
              <a:t>Hobbie</a:t>
            </a:r>
            <a:r>
              <a:rPr lang="en-US" sz="2400" dirty="0" smtClean="0"/>
              <a:t> for teaching me proper rowing technique</a:t>
            </a:r>
            <a:r>
              <a:rPr lang="en-US" sz="2400" dirty="0"/>
              <a:t>.</a:t>
            </a:r>
            <a:r>
              <a:rPr lang="en-US" sz="2400" dirty="0" smtClean="0"/>
              <a:t> Due regards extended towards Dylan Lundgren and Samantha Sinclair for processing all of our samples.  Thank you to Patrick </a:t>
            </a:r>
            <a:r>
              <a:rPr lang="en-US" sz="2400" dirty="0" err="1" smtClean="0"/>
              <a:t>Crill</a:t>
            </a:r>
            <a:r>
              <a:rPr lang="en-US" sz="2400" dirty="0" smtClean="0"/>
              <a:t> for letting us use the GC lab in </a:t>
            </a:r>
            <a:r>
              <a:rPr lang="en-US" sz="2400" dirty="0" err="1" smtClean="0"/>
              <a:t>Abisko</a:t>
            </a:r>
            <a:r>
              <a:rPr lang="en-US" sz="2400" dirty="0" smtClean="0"/>
              <a:t>.  Lastly, a most heartfelt thank you to all of the NERU students for helping along the way.  This research </a:t>
            </a:r>
            <a:r>
              <a:rPr lang="en-US" sz="2400" dirty="0"/>
              <a:t>has been supported by the National Science Foundations REU program: Northern Ecosystems Research for Undergraduates (EAR#1063037</a:t>
            </a:r>
            <a:r>
              <a:rPr lang="en-US" sz="2400" dirty="0" smtClean="0"/>
              <a:t>). </a:t>
            </a:r>
            <a:endParaRPr lang="en-US" sz="2400" dirty="0"/>
          </a:p>
          <a:p>
            <a:endParaRPr lang="en-US" sz="3200" dirty="0"/>
          </a:p>
        </p:txBody>
      </p:sp>
      <p:graphicFrame>
        <p:nvGraphicFramePr>
          <p:cNvPr id="56" name="Chart 5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8033633"/>
              </p:ext>
            </p:extLst>
          </p:nvPr>
        </p:nvGraphicFramePr>
        <p:xfrm>
          <a:off x="20452157" y="15822866"/>
          <a:ext cx="6776632" cy="98608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50" name="Picture 4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63" y="28823562"/>
            <a:ext cx="5051868" cy="3513060"/>
          </a:xfrm>
          <a:prstGeom prst="rect">
            <a:avLst/>
          </a:prstGeom>
        </p:spPr>
      </p:pic>
      <p:pic>
        <p:nvPicPr>
          <p:cNvPr id="1038" name="Picture 14" descr="http://www.orgs.miamioh.edu/nurhopsi/logo2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7462" y="6018898"/>
            <a:ext cx="2600325" cy="192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3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4521652"/>
              </p:ext>
            </p:extLst>
          </p:nvPr>
        </p:nvGraphicFramePr>
        <p:xfrm>
          <a:off x="718972" y="23982370"/>
          <a:ext cx="9776550" cy="306017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258850"/>
                <a:gridCol w="3258850"/>
                <a:gridCol w="3258850"/>
              </a:tblGrid>
              <a:tr h="637537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Method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Sampling </a:t>
                      </a:r>
                      <a:r>
                        <a:rPr lang="en-US" sz="3200" baseline="0" dirty="0" smtClean="0"/>
                        <a:t>interval</a:t>
                      </a:r>
                      <a:endParaRPr lang="en-US" sz="3200" baseline="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Sample type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7566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CH</a:t>
                      </a:r>
                      <a:r>
                        <a:rPr lang="en-US" sz="3200" baseline="-25000" dirty="0" smtClean="0"/>
                        <a:t>4 </a:t>
                      </a:r>
                      <a:r>
                        <a:rPr lang="en-US" sz="3200" baseline="0" dirty="0" smtClean="0"/>
                        <a:t>, </a:t>
                      </a:r>
                      <a:r>
                        <a:rPr lang="en-US" sz="3200" baseline="30000" dirty="0" smtClean="0"/>
                        <a:t>13</a:t>
                      </a:r>
                      <a:r>
                        <a:rPr lang="en-US" sz="3200" baseline="0" dirty="0" smtClean="0"/>
                        <a:t>CH4 (</a:t>
                      </a:r>
                      <a:r>
                        <a:rPr lang="en-US" sz="3200" baseline="0" dirty="0" err="1" smtClean="0"/>
                        <a:t>porewater</a:t>
                      </a:r>
                      <a:r>
                        <a:rPr lang="en-US" sz="3200" baseline="0" dirty="0" smtClean="0"/>
                        <a:t>)</a:t>
                      </a:r>
                      <a:endParaRPr lang="en-US" sz="3200" baseline="-250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5 cm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2cm</a:t>
                      </a:r>
                      <a:r>
                        <a:rPr lang="en-US" sz="3200" baseline="30000" dirty="0" smtClean="0"/>
                        <a:t>3</a:t>
                      </a:r>
                      <a:r>
                        <a:rPr lang="en-US" sz="3200" dirty="0" smtClean="0"/>
                        <a:t> plugs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7537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Grain size/CHNS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5cm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2cm</a:t>
                      </a:r>
                      <a:r>
                        <a:rPr lang="en-US" sz="3200" baseline="30000" dirty="0" smtClean="0"/>
                        <a:t>3</a:t>
                      </a:r>
                      <a:r>
                        <a:rPr lang="en-US" sz="3200" baseline="0" dirty="0" smtClean="0"/>
                        <a:t> plugs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7537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Vegetation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/>
                        <a:t>By species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Whole sample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5" name="Table 6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9727910"/>
              </p:ext>
            </p:extLst>
          </p:nvPr>
        </p:nvGraphicFramePr>
        <p:xfrm>
          <a:off x="52087462" y="149275"/>
          <a:ext cx="9930127" cy="497170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42325"/>
                <a:gridCol w="851945"/>
                <a:gridCol w="873457"/>
                <a:gridCol w="2210937"/>
                <a:gridCol w="1354284"/>
                <a:gridCol w="914400"/>
                <a:gridCol w="946484"/>
                <a:gridCol w="818147"/>
                <a:gridCol w="818148"/>
              </a:tblGrid>
              <a:tr h="602591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baseline="0" dirty="0" smtClean="0">
                          <a:effectLst/>
                        </a:rPr>
                        <a:t>Core</a:t>
                      </a:r>
                      <a:endParaRPr lang="en-US" sz="2000" b="1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baseline="0" dirty="0" smtClean="0">
                          <a:effectLst/>
                        </a:rPr>
                        <a:t>Length </a:t>
                      </a:r>
                    </a:p>
                    <a:p>
                      <a:pPr algn="ctr" fontAlgn="b"/>
                      <a:r>
                        <a:rPr lang="en-US" sz="2000" u="none" strike="noStrike" baseline="0" dirty="0" smtClean="0">
                          <a:effectLst/>
                        </a:rPr>
                        <a:t>(cm)</a:t>
                      </a:r>
                      <a:endParaRPr lang="en-US" sz="2000" b="1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baseline="0" dirty="0">
                          <a:effectLst/>
                        </a:rPr>
                        <a:t>avg. </a:t>
                      </a:r>
                      <a:endParaRPr lang="en-US" sz="2000" u="none" strike="noStrike" baseline="0" dirty="0" smtClean="0">
                        <a:effectLst/>
                      </a:endParaRPr>
                    </a:p>
                    <a:p>
                      <a:pPr algn="ctr" fontAlgn="b"/>
                      <a:r>
                        <a:rPr lang="en-US" sz="2000" u="none" strike="noStrike" baseline="0" dirty="0" smtClean="0">
                          <a:effectLst/>
                        </a:rPr>
                        <a:t>temp</a:t>
                      </a:r>
                      <a:endParaRPr lang="en-US" sz="2000" b="1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baseline="0" dirty="0">
                          <a:effectLst/>
                        </a:rPr>
                        <a:t>vegetation</a:t>
                      </a:r>
                      <a:endParaRPr lang="en-US" sz="2000" b="1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2000" u="none" strike="noStrike" baseline="0" dirty="0" smtClean="0">
                          <a:effectLst/>
                        </a:rPr>
                        <a:t>avg CH4</a:t>
                      </a:r>
                    </a:p>
                    <a:p>
                      <a:pPr algn="ctr" fontAlgn="b"/>
                      <a:r>
                        <a:rPr lang="sv-SE" sz="2000" u="none" strike="noStrike" baseline="0" dirty="0" smtClean="0">
                          <a:effectLst/>
                        </a:rPr>
                        <a:t>(µg per g ds)</a:t>
                      </a:r>
                      <a:endParaRPr lang="sv-SE" sz="2000" b="1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baseline="0" dirty="0" err="1">
                          <a:effectLst/>
                        </a:rPr>
                        <a:t>avg</a:t>
                      </a:r>
                      <a:r>
                        <a:rPr lang="en-US" sz="2000" u="none" strike="noStrike" baseline="0" dirty="0">
                          <a:effectLst/>
                        </a:rPr>
                        <a:t> </a:t>
                      </a:r>
                      <a:endParaRPr lang="en-US" sz="2000" u="none" strike="noStrike" baseline="0" dirty="0" smtClean="0">
                        <a:effectLst/>
                      </a:endParaRPr>
                    </a:p>
                    <a:p>
                      <a:pPr algn="ctr" fontAlgn="b"/>
                      <a:r>
                        <a:rPr lang="en-US" sz="2000" u="none" strike="noStrike" baseline="0" dirty="0" smtClean="0">
                          <a:effectLst/>
                        </a:rPr>
                        <a:t>C/N </a:t>
                      </a:r>
                      <a:endParaRPr lang="en-US" sz="2000" b="1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baseline="0" dirty="0" err="1">
                          <a:effectLst/>
                        </a:rPr>
                        <a:t>avg</a:t>
                      </a:r>
                      <a:r>
                        <a:rPr lang="en-US" sz="2000" u="none" strike="noStrike" baseline="0" dirty="0">
                          <a:effectLst/>
                        </a:rPr>
                        <a:t> </a:t>
                      </a:r>
                      <a:endParaRPr lang="en-US" sz="2000" u="none" strike="noStrike" baseline="0" dirty="0" smtClean="0">
                        <a:effectLst/>
                      </a:endParaRPr>
                    </a:p>
                    <a:p>
                      <a:pPr algn="ctr" fontAlgn="b"/>
                      <a:r>
                        <a:rPr lang="en-US" sz="2000" u="none" strike="noStrike" baseline="0" dirty="0" smtClean="0">
                          <a:effectLst/>
                        </a:rPr>
                        <a:t>TOC</a:t>
                      </a:r>
                      <a:endParaRPr lang="en-US" sz="2000" b="1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baseline="0" dirty="0" err="1">
                          <a:effectLst/>
                        </a:rPr>
                        <a:t>avg</a:t>
                      </a:r>
                      <a:r>
                        <a:rPr lang="en-US" sz="2000" u="none" strike="noStrike" baseline="0" dirty="0">
                          <a:effectLst/>
                        </a:rPr>
                        <a:t> </a:t>
                      </a:r>
                      <a:endParaRPr lang="en-US" sz="2000" u="none" strike="noStrike" baseline="0" dirty="0" smtClean="0">
                        <a:effectLst/>
                      </a:endParaRPr>
                    </a:p>
                    <a:p>
                      <a:pPr algn="ctr" fontAlgn="b"/>
                      <a:r>
                        <a:rPr lang="en-US" sz="2000" u="none" strike="noStrike" baseline="0" dirty="0" smtClean="0">
                          <a:effectLst/>
                        </a:rPr>
                        <a:t>TS</a:t>
                      </a:r>
                      <a:endParaRPr lang="en-US" sz="2000" b="1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baseline="0" dirty="0" err="1" smtClean="0">
                          <a:effectLst/>
                        </a:rPr>
                        <a:t>Avg</a:t>
                      </a:r>
                      <a:endParaRPr lang="en-US" sz="2000" u="none" strike="noStrike" baseline="0" dirty="0" smtClean="0">
                        <a:effectLst/>
                      </a:endParaRPr>
                    </a:p>
                    <a:p>
                      <a:pPr algn="ctr" fontAlgn="b"/>
                      <a:r>
                        <a:rPr lang="en-US" sz="2000" u="none" strike="noStrike" baseline="0" dirty="0" smtClean="0">
                          <a:effectLst/>
                        </a:rPr>
                        <a:t> </a:t>
                      </a:r>
                      <a:r>
                        <a:rPr lang="en-US" sz="2000" u="none" strike="noStrike" baseline="0" dirty="0">
                          <a:effectLst/>
                        </a:rPr>
                        <a:t>TN</a:t>
                      </a:r>
                      <a:endParaRPr lang="en-US" sz="2000" b="1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1410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baseline="0">
                          <a:effectLst/>
                        </a:rPr>
                        <a:t>HC01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>
                          <a:effectLst/>
                        </a:rPr>
                        <a:t>74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13.47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baseline="0" dirty="0">
                          <a:effectLst/>
                        </a:rPr>
                        <a:t>no plants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4.51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15.59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3.49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0.253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0.107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60981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baseline="0">
                          <a:effectLst/>
                        </a:rPr>
                        <a:t>HC02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>
                          <a:effectLst/>
                        </a:rPr>
                        <a:t>58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13.35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baseline="0">
                          <a:effectLst/>
                        </a:rPr>
                        <a:t>potamogeton spp.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35.33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14.64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12.01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0.984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0.247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1410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baseline="0">
                          <a:effectLst/>
                        </a:rPr>
                        <a:t>HC03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>
                          <a:effectLst/>
                        </a:rPr>
                        <a:t>42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13.55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baseline="0">
                          <a:effectLst/>
                        </a:rPr>
                        <a:t>pota &amp; HT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9.26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15.49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10.80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0.833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0.408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60981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baseline="0">
                          <a:effectLst/>
                        </a:rPr>
                        <a:t>HC04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>
                          <a:effectLst/>
                        </a:rPr>
                        <a:t>48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13.55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baseline="0">
                          <a:effectLst/>
                        </a:rPr>
                        <a:t>juvenile Utricularia i.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38.65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16.13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18.48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1.329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0.271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60981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baseline="0">
                          <a:effectLst/>
                        </a:rPr>
                        <a:t>HC05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>
                          <a:effectLst/>
                        </a:rPr>
                        <a:t>54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12.34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baseline="0">
                          <a:effectLst/>
                        </a:rPr>
                        <a:t>juvenile Utricularia i.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10.57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17.07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5.90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>
                          <a:effectLst/>
                        </a:rPr>
                        <a:t>0.436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0.058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1410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baseline="0">
                          <a:effectLst/>
                        </a:rPr>
                        <a:t>HC06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>
                          <a:effectLst/>
                        </a:rPr>
                        <a:t>70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12.32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baseline="0">
                          <a:effectLst/>
                        </a:rPr>
                        <a:t>chara spp.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19.11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15.05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7.23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0.605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0.102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1410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baseline="0">
                          <a:effectLst/>
                        </a:rPr>
                        <a:t>HC07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>
                          <a:effectLst/>
                        </a:rPr>
                        <a:t>63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12.25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baseline="0">
                          <a:effectLst/>
                        </a:rPr>
                        <a:t>potamogeton o.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3.47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11.50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2.31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0.108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0.023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1410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baseline="0">
                          <a:effectLst/>
                        </a:rPr>
                        <a:t>HC08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>
                          <a:effectLst/>
                        </a:rPr>
                        <a:t>28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12.11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baseline="0">
                          <a:effectLst/>
                        </a:rPr>
                        <a:t>chara spp.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8.10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16.29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5.10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>
                          <a:effectLst/>
                        </a:rPr>
                        <a:t>0.386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0.058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49966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baseline="0">
                          <a:effectLst/>
                        </a:rPr>
                        <a:t>HC09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>
                          <a:effectLst/>
                        </a:rPr>
                        <a:t>71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13.75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baseline="0">
                          <a:effectLst/>
                        </a:rPr>
                        <a:t>pot spp. &amp; juvenile U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10.65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16.15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8.39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0.611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0.116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5185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baseline="0">
                          <a:effectLst/>
                        </a:rPr>
                        <a:t>HC15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>
                          <a:effectLst/>
                        </a:rPr>
                        <a:t>46</a:t>
                      </a:r>
                      <a:endParaRPr lang="en-US" sz="2000" b="0" i="0" u="none" strike="noStrike" baseline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13.47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baseline="0" dirty="0" err="1">
                          <a:effectLst/>
                        </a:rPr>
                        <a:t>potamogeton</a:t>
                      </a:r>
                      <a:r>
                        <a:rPr lang="en-US" sz="2000" u="none" strike="noStrike" baseline="0" dirty="0">
                          <a:effectLst/>
                        </a:rPr>
                        <a:t> spp.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15.48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15.83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5.20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0.381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baseline="0" dirty="0" smtClean="0">
                          <a:effectLst/>
                        </a:rPr>
                        <a:t>0.061</a:t>
                      </a:r>
                      <a:endParaRPr lang="en-US" sz="2000" b="0" i="0" u="none" strike="noStrike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2528020" y="32798768"/>
            <a:ext cx="184731" cy="14751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11080779" y="24443140"/>
            <a:ext cx="25586804" cy="8073579"/>
            <a:chOff x="11849654" y="6941540"/>
            <a:chExt cx="24901414" cy="6750263"/>
          </a:xfrm>
        </p:grpSpPr>
        <p:graphicFrame>
          <p:nvGraphicFramePr>
            <p:cNvPr id="12" name="Chart 11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26834272"/>
                </p:ext>
              </p:extLst>
            </p:nvPr>
          </p:nvGraphicFramePr>
          <p:xfrm>
            <a:off x="28397192" y="6941540"/>
            <a:ext cx="8353876" cy="675026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9"/>
            </a:graphicData>
          </a:graphic>
        </p:graphicFrame>
        <p:graphicFrame>
          <p:nvGraphicFramePr>
            <p:cNvPr id="69" name="Chart 68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606936525"/>
                </p:ext>
              </p:extLst>
            </p:nvPr>
          </p:nvGraphicFramePr>
          <p:xfrm>
            <a:off x="20132316" y="6948414"/>
            <a:ext cx="8068933" cy="674338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0"/>
            </a:graphicData>
          </a:graphic>
        </p:graphicFrame>
        <p:graphicFrame>
          <p:nvGraphicFramePr>
            <p:cNvPr id="96" name="Chart 95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411669553"/>
                </p:ext>
              </p:extLst>
            </p:nvPr>
          </p:nvGraphicFramePr>
          <p:xfrm>
            <a:off x="11849654" y="6964156"/>
            <a:ext cx="8056709" cy="671744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1"/>
            </a:graphicData>
          </a:graphic>
        </p:graphicFrame>
      </p:grpSp>
      <p:graphicFrame>
        <p:nvGraphicFramePr>
          <p:cNvPr id="78" name="Chart 7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90738368"/>
              </p:ext>
            </p:extLst>
          </p:nvPr>
        </p:nvGraphicFramePr>
        <p:xfrm>
          <a:off x="10276831" y="6658411"/>
          <a:ext cx="29844015" cy="7195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1210232" y="14948834"/>
            <a:ext cx="25390964" cy="672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                   A.           B.         C.          D.         E.            F.          G.         H.          I.          J.       K.          L.          M.        N.        O.         P.         Q.           R.         S.          T.          U.          V.          W.         X.           Y.          Z.</a:t>
            </a:r>
            <a:endParaRPr lang="en-US" sz="2400" b="1" dirty="0"/>
          </a:p>
        </p:txBody>
      </p:sp>
      <p:sp>
        <p:nvSpPr>
          <p:cNvPr id="27" name="Left Brace 26"/>
          <p:cNvSpPr/>
          <p:nvPr/>
        </p:nvSpPr>
        <p:spPr>
          <a:xfrm rot="5400000">
            <a:off x="18658742" y="5066009"/>
            <a:ext cx="471896" cy="12573743"/>
          </a:xfrm>
          <a:prstGeom prst="leftBrace">
            <a:avLst>
              <a:gd name="adj1" fmla="val 8333"/>
              <a:gd name="adj2" fmla="val 46451"/>
            </a:avLst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Left Brace 97"/>
          <p:cNvSpPr/>
          <p:nvPr/>
        </p:nvSpPr>
        <p:spPr>
          <a:xfrm rot="5400000">
            <a:off x="30145746" y="6968534"/>
            <a:ext cx="581475" cy="9072725"/>
          </a:xfrm>
          <a:prstGeom prst="leftBrace">
            <a:avLst>
              <a:gd name="adj1" fmla="val 8333"/>
              <a:gd name="adj2" fmla="val 46451"/>
            </a:avLst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15373260" y="9706364"/>
            <a:ext cx="79306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/>
              <a:t>Terrestrial vegetation</a:t>
            </a:r>
            <a:endParaRPr lang="en-US" sz="32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27201253" y="9920834"/>
            <a:ext cx="7076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/>
              <a:t>Aquatic vegetation</a:t>
            </a:r>
            <a:endParaRPr lang="en-US" sz="3200" b="1" dirty="0"/>
          </a:p>
        </p:txBody>
      </p:sp>
      <p:grpSp>
        <p:nvGrpSpPr>
          <p:cNvPr id="4" name="Group 3"/>
          <p:cNvGrpSpPr/>
          <p:nvPr/>
        </p:nvGrpSpPr>
        <p:grpSpPr>
          <a:xfrm>
            <a:off x="0" y="-129043"/>
            <a:ext cx="51280084" cy="5499996"/>
            <a:chOff x="0" y="-129043"/>
            <a:chExt cx="51280084" cy="5499996"/>
          </a:xfrm>
        </p:grpSpPr>
        <p:pic>
          <p:nvPicPr>
            <p:cNvPr id="1026" name="Picture 2" descr="https://www.nsfgrfp.org/images/nsf-logo.png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15663" y="-129043"/>
              <a:ext cx="4164421" cy="41644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http://neru.unh.edu/graphics/ANSLOGOblue.png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163" y="289466"/>
              <a:ext cx="3171887" cy="31718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" name="Picture 10" descr="http://www.unh.edu/sites/www.unh.edu/themes/unh_home/logo.png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163" y="3639091"/>
              <a:ext cx="6624372" cy="17318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0" name="Picture 16" descr="https://flarmenians.files.wordpress.com/2015/02/uf-logo.gif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73572" y="3665260"/>
              <a:ext cx="6532828" cy="11987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5" name="Picture 94" descr="http://neru.unh.edu/graphics/neruonyellow.jpg"/>
            <p:cNvPicPr/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3785336" y="1845336"/>
              <a:ext cx="4029075" cy="1176020"/>
            </a:xfrm>
            <a:prstGeom prst="rect">
              <a:avLst/>
            </a:prstGeom>
            <a:noFill/>
          </p:spPr>
        </p:pic>
        <p:sp>
          <p:nvSpPr>
            <p:cNvPr id="11" name="Rectangle 10"/>
            <p:cNvSpPr/>
            <p:nvPr/>
          </p:nvSpPr>
          <p:spPr>
            <a:xfrm>
              <a:off x="0" y="0"/>
              <a:ext cx="51206400" cy="5358628"/>
            </a:xfrm>
            <a:prstGeom prst="rect">
              <a:avLst/>
            </a:prstGeom>
            <a:gradFill>
              <a:gsLst>
                <a:gs pos="0">
                  <a:schemeClr val="accent5">
                    <a:lumMod val="95000"/>
                    <a:lumOff val="5000"/>
                  </a:schemeClr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path path="circle">
                <a:fillToRect l="50000" t="130000" r="50000" b="-30000"/>
              </a:path>
            </a:gra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600" b="1" dirty="0"/>
                <a:t>The role of aquatic </a:t>
              </a:r>
              <a:r>
                <a:rPr lang="en-US" sz="9600" b="1" dirty="0" smtClean="0"/>
                <a:t>vegetation in methane production</a:t>
              </a:r>
            </a:p>
            <a:p>
              <a:pPr algn="ctr"/>
              <a:r>
                <a:rPr lang="en-US" sz="9600" b="1" dirty="0" smtClean="0"/>
                <a:t> </a:t>
              </a:r>
              <a:r>
                <a:rPr lang="en-US" sz="9600" b="1" dirty="0"/>
                <a:t>in a shallow high latitude </a:t>
              </a:r>
              <a:r>
                <a:rPr lang="en-US" sz="9600" b="1" dirty="0" smtClean="0"/>
                <a:t>lake </a:t>
              </a:r>
              <a:r>
                <a:rPr lang="en-US" sz="9600" b="1" dirty="0"/>
                <a:t>in </a:t>
              </a:r>
              <a:r>
                <a:rPr lang="en-US" sz="9600" b="1" dirty="0" err="1"/>
                <a:t>Abisko</a:t>
              </a:r>
              <a:r>
                <a:rPr lang="en-US" sz="9600" b="1" dirty="0"/>
                <a:t>, Sweden</a:t>
              </a:r>
            </a:p>
            <a:p>
              <a:pPr algn="ctr"/>
              <a:r>
                <a:rPr lang="en-US" sz="4400" b="1" dirty="0" smtClean="0"/>
                <a:t>Christopher D. </a:t>
              </a:r>
              <a:r>
                <a:rPr lang="en-US" sz="4400" b="1" dirty="0" err="1" smtClean="0"/>
                <a:t>Horruitiner</a:t>
              </a:r>
              <a:r>
                <a:rPr lang="en-US" sz="4400" b="1" baseline="30000" dirty="0" smtClean="0"/>
                <a:t>[1]</a:t>
              </a:r>
              <a:r>
                <a:rPr lang="en-US" sz="4400" b="1" dirty="0" smtClean="0"/>
                <a:t> Adam J.D. </a:t>
              </a:r>
              <a:r>
                <a:rPr lang="en-US" sz="4400" b="1" dirty="0" err="1" smtClean="0"/>
                <a:t>Nicastro</a:t>
              </a:r>
              <a:r>
                <a:rPr lang="en-US" sz="4400" b="1" baseline="30000" dirty="0" smtClean="0"/>
                <a:t>[2]</a:t>
              </a:r>
              <a:r>
                <a:rPr lang="en-US" sz="4400" b="1" dirty="0" smtClean="0"/>
                <a:t> Michael W. Palace</a:t>
              </a:r>
              <a:r>
                <a:rPr lang="en-US" sz="4400" b="1" baseline="30000" dirty="0" smtClean="0"/>
                <a:t>[3]</a:t>
              </a:r>
            </a:p>
            <a:p>
              <a:pPr algn="ctr"/>
              <a:r>
                <a:rPr lang="en-US" sz="4400" b="1" dirty="0" smtClean="0"/>
                <a:t>Maurice </a:t>
              </a:r>
              <a:r>
                <a:rPr lang="en-US" sz="4400" b="1" dirty="0"/>
                <a:t>K. </a:t>
              </a:r>
              <a:r>
                <a:rPr lang="en-US" sz="4400" b="1" dirty="0" smtClean="0"/>
                <a:t>Crawford</a:t>
              </a:r>
              <a:r>
                <a:rPr lang="en-US" sz="4400" b="1" baseline="30000" dirty="0" smtClean="0"/>
                <a:t>[5]</a:t>
              </a:r>
              <a:r>
                <a:rPr lang="en-US" sz="4400" b="1" dirty="0" smtClean="0"/>
                <a:t>  Dylan Lundgren</a:t>
              </a:r>
              <a:r>
                <a:rPr lang="en-US" sz="4400" b="1" baseline="30000" dirty="0" smtClean="0"/>
                <a:t>[4]</a:t>
              </a:r>
              <a:r>
                <a:rPr lang="en-US" sz="4400" b="1" dirty="0" smtClean="0"/>
                <a:t> Samantha Sinclair</a:t>
              </a:r>
              <a:r>
                <a:rPr lang="en-US" sz="4400" b="1" baseline="30000" dirty="0" smtClean="0"/>
                <a:t>[4]</a:t>
              </a:r>
              <a:r>
                <a:rPr lang="en-US" sz="4400" b="1" dirty="0" smtClean="0"/>
                <a:t> Martin </a:t>
              </a:r>
              <a:r>
                <a:rPr lang="en-US" sz="4400" b="1" dirty="0" err="1" smtClean="0"/>
                <a:t>Wik</a:t>
              </a:r>
              <a:r>
                <a:rPr lang="en-US" sz="4400" b="1" dirty="0" smtClean="0"/>
                <a:t> </a:t>
              </a:r>
              <a:r>
                <a:rPr lang="en-US" sz="4400" b="1" dirty="0"/>
                <a:t>Ruth K. Varner</a:t>
              </a:r>
              <a:r>
                <a:rPr lang="en-US" sz="4400" b="1" baseline="30000" dirty="0"/>
                <a:t>[3,4]</a:t>
              </a:r>
              <a:r>
                <a:rPr lang="en-US" sz="4400" b="1" dirty="0"/>
                <a:t> Joel E. Johnson</a:t>
              </a:r>
              <a:r>
                <a:rPr lang="en-US" sz="4400" b="1" baseline="30000" dirty="0"/>
                <a:t>[4]</a:t>
              </a:r>
              <a:r>
                <a:rPr lang="en-US" sz="4400" b="1" dirty="0"/>
                <a:t> </a:t>
              </a:r>
              <a:endParaRPr lang="en-US" sz="4400" b="1" baseline="30000" dirty="0" smtClean="0"/>
            </a:p>
          </p:txBody>
        </p:sp>
      </p:grpSp>
      <p:sp>
        <p:nvSpPr>
          <p:cNvPr id="76" name="Rectangle 75"/>
          <p:cNvSpPr/>
          <p:nvPr/>
        </p:nvSpPr>
        <p:spPr>
          <a:xfrm>
            <a:off x="36939336" y="5409419"/>
            <a:ext cx="455813" cy="8516433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0025" y="13474928"/>
            <a:ext cx="963275" cy="14489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0179" y="13485406"/>
            <a:ext cx="912186" cy="1464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6894" y="13475978"/>
            <a:ext cx="912693" cy="14489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9449" y="13485581"/>
            <a:ext cx="886842" cy="143966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0134" y="13485582"/>
            <a:ext cx="867562" cy="143966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9118" y="13474179"/>
            <a:ext cx="851476" cy="14640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4053" y="13472521"/>
            <a:ext cx="869783" cy="14681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4381" y="13541141"/>
            <a:ext cx="894131" cy="141189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0958" y="13591155"/>
            <a:ext cx="912097" cy="137288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08038" y="13524536"/>
            <a:ext cx="884494" cy="140691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0994" y="13472521"/>
            <a:ext cx="918969" cy="145135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6722" y="13483253"/>
            <a:ext cx="845881" cy="145744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6492" y="13488908"/>
            <a:ext cx="905675" cy="14527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5025" y="13488908"/>
            <a:ext cx="964616" cy="14527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3913" y="13483251"/>
            <a:ext cx="964617" cy="14527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2157" y="13472521"/>
            <a:ext cx="804192" cy="14527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5154" y="13520469"/>
            <a:ext cx="944714" cy="143256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7110" y="13488908"/>
            <a:ext cx="933339" cy="14527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3223" y="13461212"/>
            <a:ext cx="982491" cy="14626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3292" y="13472521"/>
            <a:ext cx="837936" cy="147477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8946" y="13473397"/>
            <a:ext cx="930624" cy="1464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3266" y="13475557"/>
            <a:ext cx="884248" cy="144831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94981" y="13461212"/>
            <a:ext cx="1010094" cy="14396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1144" y="13461668"/>
            <a:ext cx="950555" cy="14396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0466" y="13461212"/>
            <a:ext cx="942527" cy="14560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8744" y="13591155"/>
            <a:ext cx="969488" cy="1349540"/>
          </a:xfrm>
          <a:prstGeom prst="rect">
            <a:avLst/>
          </a:prstGeom>
        </p:spPr>
      </p:pic>
      <p:sp>
        <p:nvSpPr>
          <p:cNvPr id="170" name="Left Brace 169"/>
          <p:cNvSpPr/>
          <p:nvPr/>
        </p:nvSpPr>
        <p:spPr>
          <a:xfrm rot="16200000">
            <a:off x="35964159" y="13417383"/>
            <a:ext cx="413261" cy="1201524"/>
          </a:xfrm>
          <a:prstGeom prst="leftBrace">
            <a:avLst>
              <a:gd name="adj1" fmla="val 8333"/>
              <a:gd name="adj2" fmla="val 46451"/>
            </a:avLst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TextBox 130"/>
          <p:cNvSpPr txBox="1"/>
          <p:nvPr/>
        </p:nvSpPr>
        <p:spPr>
          <a:xfrm>
            <a:off x="35561843" y="14313580"/>
            <a:ext cx="16386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Plankton</a:t>
            </a:r>
            <a:endParaRPr lang="en-US" sz="2800" dirty="0"/>
          </a:p>
        </p:txBody>
      </p:sp>
      <p:sp>
        <p:nvSpPr>
          <p:cNvPr id="175" name="Rectangle 174"/>
          <p:cNvSpPr/>
          <p:nvPr/>
        </p:nvSpPr>
        <p:spPr>
          <a:xfrm>
            <a:off x="-51416" y="50791"/>
            <a:ext cx="51206400" cy="5358628"/>
          </a:xfrm>
          <a:prstGeom prst="rect">
            <a:avLst/>
          </a:prstGeom>
          <a:gradFill>
            <a:gsLst>
              <a:gs pos="0">
                <a:schemeClr val="accent5">
                  <a:lumMod val="95000"/>
                  <a:lumOff val="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path path="circle">
              <a:fillToRect l="50000" t="130000" r="50000" b="-30000"/>
            </a:path>
          </a:gra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 smtClean="0"/>
              <a:t>Examining the </a:t>
            </a:r>
            <a:r>
              <a:rPr lang="en-US" sz="9600" b="1" dirty="0"/>
              <a:t>role of aquatic </a:t>
            </a:r>
            <a:r>
              <a:rPr lang="en-US" sz="9600" b="1" dirty="0" smtClean="0"/>
              <a:t>vegetation in methane production</a:t>
            </a:r>
          </a:p>
          <a:p>
            <a:pPr algn="ctr"/>
            <a:r>
              <a:rPr lang="en-US" sz="9600" b="1" dirty="0" smtClean="0"/>
              <a:t> in a shallow high latitude lake in </a:t>
            </a:r>
            <a:r>
              <a:rPr lang="en-US" sz="9600" b="1" dirty="0" err="1" smtClean="0"/>
              <a:t>Abisko</a:t>
            </a:r>
            <a:r>
              <a:rPr lang="en-US" sz="9600" b="1" dirty="0" smtClean="0"/>
              <a:t>, Sweden</a:t>
            </a:r>
          </a:p>
          <a:p>
            <a:pPr algn="ctr"/>
            <a:r>
              <a:rPr lang="en-US" sz="4000" b="1" dirty="0" smtClean="0"/>
              <a:t>Christopher D. </a:t>
            </a:r>
            <a:r>
              <a:rPr lang="en-US" sz="4000" b="1" dirty="0" err="1" smtClean="0"/>
              <a:t>Horruitiner</a:t>
            </a:r>
            <a:r>
              <a:rPr lang="en-US" sz="4000" b="1" baseline="30000" dirty="0" smtClean="0"/>
              <a:t>[1]</a:t>
            </a:r>
            <a:r>
              <a:rPr lang="en-US" sz="4000" b="1" dirty="0" smtClean="0"/>
              <a:t> Adam J.D. </a:t>
            </a:r>
            <a:r>
              <a:rPr lang="en-US" sz="4000" b="1" dirty="0" err="1" smtClean="0"/>
              <a:t>Nicastro</a:t>
            </a:r>
            <a:r>
              <a:rPr lang="en-US" sz="4000" b="1" baseline="30000" dirty="0" smtClean="0"/>
              <a:t>[2]</a:t>
            </a:r>
            <a:r>
              <a:rPr lang="en-US" sz="4000" b="1" dirty="0" smtClean="0"/>
              <a:t> Michael W. Palace</a:t>
            </a:r>
            <a:r>
              <a:rPr lang="en-US" sz="4000" b="1" baseline="30000" dirty="0" smtClean="0"/>
              <a:t>[3] </a:t>
            </a:r>
            <a:r>
              <a:rPr lang="en-US" sz="4000" b="1" dirty="0"/>
              <a:t>Maurice K. Crawford</a:t>
            </a:r>
            <a:r>
              <a:rPr lang="en-US" sz="4000" b="1" baseline="30000" dirty="0"/>
              <a:t>[5 </a:t>
            </a:r>
            <a:r>
              <a:rPr lang="en-US" sz="4000" b="1" dirty="0" smtClean="0"/>
              <a:t>Dylan Lundgren</a:t>
            </a:r>
            <a:r>
              <a:rPr lang="en-US" sz="4000" b="1" baseline="30000" dirty="0" smtClean="0"/>
              <a:t>[4]</a:t>
            </a:r>
            <a:r>
              <a:rPr lang="en-US" sz="4000" b="1" dirty="0" smtClean="0"/>
              <a:t> Samantha Sinclair</a:t>
            </a:r>
            <a:r>
              <a:rPr lang="en-US" sz="4000" b="1" baseline="30000" dirty="0" smtClean="0"/>
              <a:t>[4]]</a:t>
            </a:r>
            <a:r>
              <a:rPr lang="en-US" sz="4000" b="1" dirty="0" smtClean="0"/>
              <a:t> Martin </a:t>
            </a:r>
            <a:r>
              <a:rPr lang="en-US" sz="4000" b="1" dirty="0" err="1" smtClean="0"/>
              <a:t>Wik</a:t>
            </a:r>
            <a:r>
              <a:rPr lang="en-US" sz="4000" b="1" baseline="30000" dirty="0" smtClean="0"/>
              <a:t>[6]  </a:t>
            </a:r>
            <a:r>
              <a:rPr lang="en-US" sz="4000" b="1" dirty="0" smtClean="0"/>
              <a:t>Joel E. Johnson</a:t>
            </a:r>
            <a:r>
              <a:rPr lang="en-US" sz="4000" b="1" baseline="30000" dirty="0" smtClean="0"/>
              <a:t>[4]</a:t>
            </a:r>
            <a:r>
              <a:rPr lang="en-US" sz="4000" b="1" dirty="0"/>
              <a:t> Ruth K. Varner</a:t>
            </a:r>
            <a:r>
              <a:rPr lang="en-US" sz="4000" b="1" baseline="30000" dirty="0"/>
              <a:t>[3,4]</a:t>
            </a:r>
            <a:r>
              <a:rPr lang="en-US" sz="3200" b="1" dirty="0"/>
              <a:t> </a:t>
            </a:r>
            <a:endParaRPr lang="en-US" sz="3200" b="1" dirty="0" smtClean="0"/>
          </a:p>
          <a:p>
            <a:pPr algn="ctr"/>
            <a:r>
              <a:rPr lang="en-US" sz="2500" dirty="0" smtClean="0">
                <a:solidFill>
                  <a:schemeClr val="bg1"/>
                </a:solidFill>
              </a:rPr>
              <a:t>[1] Department of Natural Resources and Environment, University of Florida, Gainesville.  [2] Department of Geology and Environmental Earth Science, University of Miami. Oxford, Ohio.  [3] Institute for the Study of Earth, Oceans and Space, University of New Hampshire, Durham, NH.  </a:t>
            </a:r>
          </a:p>
          <a:p>
            <a:pPr algn="ctr"/>
            <a:r>
              <a:rPr lang="en-US" sz="2500" dirty="0" smtClean="0">
                <a:solidFill>
                  <a:schemeClr val="bg1"/>
                </a:solidFill>
              </a:rPr>
              <a:t>[</a:t>
            </a:r>
            <a:r>
              <a:rPr lang="en-US" sz="2500" dirty="0">
                <a:solidFill>
                  <a:schemeClr val="bg1"/>
                </a:solidFill>
              </a:rPr>
              <a:t>4] Department of Earth Sciences, University of New Hampshire, Durham, NH.  [5] Department of Natural Sciences, University of Maryland Eastern Shore. Princess Anne, MD</a:t>
            </a:r>
            <a:r>
              <a:rPr lang="en-US" sz="2500" dirty="0" smtClean="0">
                <a:solidFill>
                  <a:schemeClr val="bg1"/>
                </a:solidFill>
              </a:rPr>
              <a:t>.  [6] </a:t>
            </a:r>
            <a:r>
              <a:rPr lang="en-US" sz="2500" dirty="0">
                <a:solidFill>
                  <a:schemeClr val="bg1"/>
                </a:solidFill>
              </a:rPr>
              <a:t>Department of Geological Sciences, Stockholm University, Stockholm, </a:t>
            </a:r>
            <a:r>
              <a:rPr lang="en-US" sz="2500" dirty="0" smtClean="0">
                <a:solidFill>
                  <a:schemeClr val="bg1"/>
                </a:solidFill>
              </a:rPr>
              <a:t>Sweden.</a:t>
            </a:r>
            <a:endParaRPr lang="en-US" sz="2500" b="1" baseline="30000" dirty="0" smtClean="0">
              <a:solidFill>
                <a:schemeClr val="bg1"/>
              </a:solidFill>
            </a:endParaRPr>
          </a:p>
        </p:txBody>
      </p:sp>
      <p:pic>
        <p:nvPicPr>
          <p:cNvPr id="176" name="Picture 2" descr="https://www.nsfgrfp.org/images/nsf-log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93395" y="-86223"/>
            <a:ext cx="4164421" cy="4164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7" name="Picture 6" descr="http://neru.unh.edu/graphics/ANSLOGOblue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232" y="259392"/>
            <a:ext cx="3171887" cy="317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8" name="Picture 10" descr="http://www.unh.edu/sites/www.unh.edu/themes/unh_home/logo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232" y="3694870"/>
            <a:ext cx="6624372" cy="173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9" name="Picture 16" descr="https://flarmenians.files.wordpress.com/2015/02/uf-logo.gif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9641" y="3922223"/>
            <a:ext cx="6532828" cy="1198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0" name="Picture 179" descr="http://neru.unh.edu/graphics/neruonyellow.jpg"/>
          <p:cNvPicPr/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763068" y="2201461"/>
            <a:ext cx="4029075" cy="1176020"/>
          </a:xfrm>
          <a:prstGeom prst="rect">
            <a:avLst/>
          </a:prstGeom>
          <a:noFill/>
        </p:spPr>
      </p:pic>
      <p:sp>
        <p:nvSpPr>
          <p:cNvPr id="136" name="TextBox 135"/>
          <p:cNvSpPr txBox="1"/>
          <p:nvPr/>
        </p:nvSpPr>
        <p:spPr>
          <a:xfrm>
            <a:off x="333801" y="28306982"/>
            <a:ext cx="78728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Table 1.  Methods</a:t>
            </a:r>
            <a:endParaRPr lang="en-US" sz="2800" b="1" dirty="0"/>
          </a:p>
        </p:txBody>
      </p:sp>
      <p:sp>
        <p:nvSpPr>
          <p:cNvPr id="140" name="TextBox 139"/>
          <p:cNvSpPr txBox="1"/>
          <p:nvPr/>
        </p:nvSpPr>
        <p:spPr>
          <a:xfrm>
            <a:off x="11759809" y="15508740"/>
            <a:ext cx="7812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Figure 4.  C:N across all sampled vegetation  </a:t>
            </a:r>
            <a:endParaRPr lang="en-US" sz="2800" b="1" dirty="0"/>
          </a:p>
        </p:txBody>
      </p:sp>
      <p:sp>
        <p:nvSpPr>
          <p:cNvPr id="184" name="TextBox 183"/>
          <p:cNvSpPr txBox="1"/>
          <p:nvPr/>
        </p:nvSpPr>
        <p:spPr>
          <a:xfrm>
            <a:off x="11759809" y="24971875"/>
            <a:ext cx="27904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Figure 5.  </a:t>
            </a:r>
            <a:endParaRPr lang="en-US" sz="2800" b="1" dirty="0"/>
          </a:p>
        </p:txBody>
      </p:sp>
      <p:sp>
        <p:nvSpPr>
          <p:cNvPr id="185" name="TextBox 184"/>
          <p:cNvSpPr txBox="1"/>
          <p:nvPr/>
        </p:nvSpPr>
        <p:spPr>
          <a:xfrm>
            <a:off x="20528530" y="25233485"/>
            <a:ext cx="27904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Figure 6.  </a:t>
            </a:r>
            <a:endParaRPr lang="en-US" sz="2800" b="1" dirty="0"/>
          </a:p>
        </p:txBody>
      </p:sp>
      <p:sp>
        <p:nvSpPr>
          <p:cNvPr id="192" name="TextBox 191"/>
          <p:cNvSpPr txBox="1"/>
          <p:nvPr/>
        </p:nvSpPr>
        <p:spPr>
          <a:xfrm>
            <a:off x="11866036" y="32297614"/>
            <a:ext cx="27904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Figure 8.  </a:t>
            </a:r>
            <a:endParaRPr lang="en-US" sz="2800" b="1" dirty="0"/>
          </a:p>
        </p:txBody>
      </p:sp>
      <p:sp>
        <p:nvSpPr>
          <p:cNvPr id="151" name="TextBox 150"/>
          <p:cNvSpPr txBox="1"/>
          <p:nvPr/>
        </p:nvSpPr>
        <p:spPr>
          <a:xfrm>
            <a:off x="20623305" y="32300999"/>
            <a:ext cx="27904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Figure 9.  </a:t>
            </a:r>
            <a:endParaRPr lang="en-US" sz="2800" b="1" dirty="0"/>
          </a:p>
        </p:txBody>
      </p:sp>
      <p:sp>
        <p:nvSpPr>
          <p:cNvPr id="152" name="TextBox 151"/>
          <p:cNvSpPr txBox="1"/>
          <p:nvPr/>
        </p:nvSpPr>
        <p:spPr>
          <a:xfrm>
            <a:off x="28319570" y="32297614"/>
            <a:ext cx="27904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Figure 10.  </a:t>
            </a:r>
            <a:endParaRPr lang="en-US" sz="2800" b="1" dirty="0"/>
          </a:p>
        </p:txBody>
      </p:sp>
      <p:sp>
        <p:nvSpPr>
          <p:cNvPr id="154" name="TextBox 153"/>
          <p:cNvSpPr txBox="1"/>
          <p:nvPr/>
        </p:nvSpPr>
        <p:spPr>
          <a:xfrm>
            <a:off x="28224795" y="25160511"/>
            <a:ext cx="27904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Figure </a:t>
            </a:r>
            <a:r>
              <a:rPr lang="en-US" sz="2800" b="1" dirty="0"/>
              <a:t>7</a:t>
            </a:r>
            <a:r>
              <a:rPr lang="en-US" sz="2800" b="1" dirty="0" smtClean="0"/>
              <a:t>.  </a:t>
            </a:r>
            <a:endParaRPr lang="en-US" sz="2800" b="1" dirty="0"/>
          </a:p>
        </p:txBody>
      </p:sp>
      <p:sp>
        <p:nvSpPr>
          <p:cNvPr id="158" name="TextBox 157"/>
          <p:cNvSpPr txBox="1"/>
          <p:nvPr/>
        </p:nvSpPr>
        <p:spPr>
          <a:xfrm>
            <a:off x="267846" y="32253587"/>
            <a:ext cx="51826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/>
              <a:t>Figure 2.  Submerged quadrat</a:t>
            </a:r>
            <a:endParaRPr lang="en-US" sz="2600" b="1" dirty="0"/>
          </a:p>
        </p:txBody>
      </p:sp>
      <p:sp>
        <p:nvSpPr>
          <p:cNvPr id="159" name="TextBox 158"/>
          <p:cNvSpPr txBox="1"/>
          <p:nvPr/>
        </p:nvSpPr>
        <p:spPr>
          <a:xfrm>
            <a:off x="5588146" y="32253587"/>
            <a:ext cx="440799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/>
              <a:t>Figure 3.  Photo from GoPro  </a:t>
            </a:r>
            <a:endParaRPr lang="en-US" sz="2600" b="1" dirty="0"/>
          </a:p>
        </p:txBody>
      </p:sp>
      <p:grpSp>
        <p:nvGrpSpPr>
          <p:cNvPr id="79" name="Group 78"/>
          <p:cNvGrpSpPr/>
          <p:nvPr/>
        </p:nvGrpSpPr>
        <p:grpSpPr>
          <a:xfrm>
            <a:off x="37378745" y="7183200"/>
            <a:ext cx="13350603" cy="8431692"/>
            <a:chOff x="37377056" y="8735451"/>
            <a:chExt cx="13350603" cy="8431692"/>
          </a:xfrm>
        </p:grpSpPr>
        <p:sp>
          <p:nvSpPr>
            <p:cNvPr id="1032" name="Rectangle 1031"/>
            <p:cNvSpPr/>
            <p:nvPr/>
          </p:nvSpPr>
          <p:spPr>
            <a:xfrm>
              <a:off x="45977441" y="14521042"/>
              <a:ext cx="4721057" cy="77739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37424493" y="8735451"/>
              <a:ext cx="13303166" cy="7812950"/>
            </a:xfrm>
            <a:prstGeom prst="rect">
              <a:avLst/>
            </a:prstGeom>
            <a:solidFill>
              <a:schemeClr val="bg1">
                <a:lumMod val="95000"/>
                <a:alpha val="7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1906691" y="11798725"/>
              <a:ext cx="8818152" cy="4664882"/>
            </a:xfrm>
            <a:prstGeom prst="rect">
              <a:avLst/>
            </a:prstGeom>
            <a:solidFill>
              <a:schemeClr val="accent1">
                <a:alpha val="2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37387345" y="10960973"/>
              <a:ext cx="13335282" cy="5639180"/>
            </a:xfrm>
            <a:custGeom>
              <a:avLst/>
              <a:gdLst>
                <a:gd name="connsiteX0" fmla="*/ 0 w 13427242"/>
                <a:gd name="connsiteY0" fmla="*/ 5967663 h 5967663"/>
                <a:gd name="connsiteX1" fmla="*/ 13379116 w 13427242"/>
                <a:gd name="connsiteY1" fmla="*/ 5967663 h 5967663"/>
                <a:gd name="connsiteX2" fmla="*/ 13427242 w 13427242"/>
                <a:gd name="connsiteY2" fmla="*/ 2695073 h 5967663"/>
                <a:gd name="connsiteX3" fmla="*/ 12705347 w 13427242"/>
                <a:gd name="connsiteY3" fmla="*/ 2743200 h 5967663"/>
                <a:gd name="connsiteX4" fmla="*/ 12175958 w 13427242"/>
                <a:gd name="connsiteY4" fmla="*/ 2646947 h 5967663"/>
                <a:gd name="connsiteX5" fmla="*/ 11550316 w 13427242"/>
                <a:gd name="connsiteY5" fmla="*/ 2502568 h 5967663"/>
                <a:gd name="connsiteX6" fmla="*/ 10924674 w 13427242"/>
                <a:gd name="connsiteY6" fmla="*/ 2598821 h 5967663"/>
                <a:gd name="connsiteX7" fmla="*/ 9914021 w 13427242"/>
                <a:gd name="connsiteY7" fmla="*/ 2598821 h 5967663"/>
                <a:gd name="connsiteX8" fmla="*/ 9240253 w 13427242"/>
                <a:gd name="connsiteY8" fmla="*/ 2502568 h 5967663"/>
                <a:gd name="connsiteX9" fmla="*/ 8518358 w 13427242"/>
                <a:gd name="connsiteY9" fmla="*/ 2213810 h 5967663"/>
                <a:gd name="connsiteX10" fmla="*/ 7892716 w 13427242"/>
                <a:gd name="connsiteY10" fmla="*/ 2165684 h 5967663"/>
                <a:gd name="connsiteX11" fmla="*/ 6785811 w 13427242"/>
                <a:gd name="connsiteY11" fmla="*/ 2261936 h 5967663"/>
                <a:gd name="connsiteX12" fmla="*/ 5967663 w 13427242"/>
                <a:gd name="connsiteY12" fmla="*/ 2069431 h 5967663"/>
                <a:gd name="connsiteX13" fmla="*/ 5149516 w 13427242"/>
                <a:gd name="connsiteY13" fmla="*/ 1636294 h 5967663"/>
                <a:gd name="connsiteX14" fmla="*/ 4764505 w 13427242"/>
                <a:gd name="connsiteY14" fmla="*/ 1058778 h 5967663"/>
                <a:gd name="connsiteX15" fmla="*/ 4379495 w 13427242"/>
                <a:gd name="connsiteY15" fmla="*/ 288757 h 5967663"/>
                <a:gd name="connsiteX16" fmla="*/ 4042611 w 13427242"/>
                <a:gd name="connsiteY16" fmla="*/ 0 h 5967663"/>
                <a:gd name="connsiteX17" fmla="*/ 3031958 w 13427242"/>
                <a:gd name="connsiteY17" fmla="*/ 96252 h 5967663"/>
                <a:gd name="connsiteX18" fmla="*/ 2021305 w 13427242"/>
                <a:gd name="connsiteY18" fmla="*/ 385010 h 5967663"/>
                <a:gd name="connsiteX19" fmla="*/ 1251284 w 13427242"/>
                <a:gd name="connsiteY19" fmla="*/ 577515 h 5967663"/>
                <a:gd name="connsiteX20" fmla="*/ 577516 w 13427242"/>
                <a:gd name="connsiteY20" fmla="*/ 673768 h 5967663"/>
                <a:gd name="connsiteX21" fmla="*/ 96253 w 13427242"/>
                <a:gd name="connsiteY21" fmla="*/ 625642 h 5967663"/>
                <a:gd name="connsiteX22" fmla="*/ 48126 w 13427242"/>
                <a:gd name="connsiteY22" fmla="*/ 625642 h 5967663"/>
                <a:gd name="connsiteX23" fmla="*/ 0 w 13427242"/>
                <a:gd name="connsiteY23" fmla="*/ 5967663 h 5967663"/>
                <a:gd name="connsiteX0" fmla="*/ 0 w 13427242"/>
                <a:gd name="connsiteY0" fmla="*/ 5967663 h 5983705"/>
                <a:gd name="connsiteX1" fmla="*/ 13395194 w 13427242"/>
                <a:gd name="connsiteY1" fmla="*/ 5983705 h 5983705"/>
                <a:gd name="connsiteX2" fmla="*/ 13427242 w 13427242"/>
                <a:gd name="connsiteY2" fmla="*/ 2695073 h 5983705"/>
                <a:gd name="connsiteX3" fmla="*/ 12705347 w 13427242"/>
                <a:gd name="connsiteY3" fmla="*/ 2743200 h 5983705"/>
                <a:gd name="connsiteX4" fmla="*/ 12175958 w 13427242"/>
                <a:gd name="connsiteY4" fmla="*/ 2646947 h 5983705"/>
                <a:gd name="connsiteX5" fmla="*/ 11550316 w 13427242"/>
                <a:gd name="connsiteY5" fmla="*/ 2502568 h 5983705"/>
                <a:gd name="connsiteX6" fmla="*/ 10924674 w 13427242"/>
                <a:gd name="connsiteY6" fmla="*/ 2598821 h 5983705"/>
                <a:gd name="connsiteX7" fmla="*/ 9914021 w 13427242"/>
                <a:gd name="connsiteY7" fmla="*/ 2598821 h 5983705"/>
                <a:gd name="connsiteX8" fmla="*/ 9240253 w 13427242"/>
                <a:gd name="connsiteY8" fmla="*/ 2502568 h 5983705"/>
                <a:gd name="connsiteX9" fmla="*/ 8518358 w 13427242"/>
                <a:gd name="connsiteY9" fmla="*/ 2213810 h 5983705"/>
                <a:gd name="connsiteX10" fmla="*/ 7892716 w 13427242"/>
                <a:gd name="connsiteY10" fmla="*/ 2165684 h 5983705"/>
                <a:gd name="connsiteX11" fmla="*/ 6785811 w 13427242"/>
                <a:gd name="connsiteY11" fmla="*/ 2261936 h 5983705"/>
                <a:gd name="connsiteX12" fmla="*/ 5967663 w 13427242"/>
                <a:gd name="connsiteY12" fmla="*/ 2069431 h 5983705"/>
                <a:gd name="connsiteX13" fmla="*/ 5149516 w 13427242"/>
                <a:gd name="connsiteY13" fmla="*/ 1636294 h 5983705"/>
                <a:gd name="connsiteX14" fmla="*/ 4764505 w 13427242"/>
                <a:gd name="connsiteY14" fmla="*/ 1058778 h 5983705"/>
                <a:gd name="connsiteX15" fmla="*/ 4379495 w 13427242"/>
                <a:gd name="connsiteY15" fmla="*/ 288757 h 5983705"/>
                <a:gd name="connsiteX16" fmla="*/ 4042611 w 13427242"/>
                <a:gd name="connsiteY16" fmla="*/ 0 h 5983705"/>
                <a:gd name="connsiteX17" fmla="*/ 3031958 w 13427242"/>
                <a:gd name="connsiteY17" fmla="*/ 96252 h 5983705"/>
                <a:gd name="connsiteX18" fmla="*/ 2021305 w 13427242"/>
                <a:gd name="connsiteY18" fmla="*/ 385010 h 5983705"/>
                <a:gd name="connsiteX19" fmla="*/ 1251284 w 13427242"/>
                <a:gd name="connsiteY19" fmla="*/ 577515 h 5983705"/>
                <a:gd name="connsiteX20" fmla="*/ 577516 w 13427242"/>
                <a:gd name="connsiteY20" fmla="*/ 673768 h 5983705"/>
                <a:gd name="connsiteX21" fmla="*/ 96253 w 13427242"/>
                <a:gd name="connsiteY21" fmla="*/ 625642 h 5983705"/>
                <a:gd name="connsiteX22" fmla="*/ 48126 w 13427242"/>
                <a:gd name="connsiteY22" fmla="*/ 625642 h 5983705"/>
                <a:gd name="connsiteX23" fmla="*/ 0 w 13427242"/>
                <a:gd name="connsiteY23" fmla="*/ 5967663 h 5983705"/>
                <a:gd name="connsiteX0" fmla="*/ 0 w 13427242"/>
                <a:gd name="connsiteY0" fmla="*/ 5967663 h 5983705"/>
                <a:gd name="connsiteX1" fmla="*/ 13395194 w 13427242"/>
                <a:gd name="connsiteY1" fmla="*/ 5983705 h 5983705"/>
                <a:gd name="connsiteX2" fmla="*/ 13427242 w 13427242"/>
                <a:gd name="connsiteY2" fmla="*/ 2695073 h 5983705"/>
                <a:gd name="connsiteX3" fmla="*/ 12705347 w 13427242"/>
                <a:gd name="connsiteY3" fmla="*/ 2743200 h 5983705"/>
                <a:gd name="connsiteX4" fmla="*/ 12175958 w 13427242"/>
                <a:gd name="connsiteY4" fmla="*/ 2646947 h 5983705"/>
                <a:gd name="connsiteX5" fmla="*/ 11550316 w 13427242"/>
                <a:gd name="connsiteY5" fmla="*/ 2502568 h 5983705"/>
                <a:gd name="connsiteX6" fmla="*/ 10924674 w 13427242"/>
                <a:gd name="connsiteY6" fmla="*/ 2598821 h 5983705"/>
                <a:gd name="connsiteX7" fmla="*/ 9914021 w 13427242"/>
                <a:gd name="connsiteY7" fmla="*/ 2598821 h 5983705"/>
                <a:gd name="connsiteX8" fmla="*/ 9240253 w 13427242"/>
                <a:gd name="connsiteY8" fmla="*/ 2502568 h 5983705"/>
                <a:gd name="connsiteX9" fmla="*/ 8518358 w 13427242"/>
                <a:gd name="connsiteY9" fmla="*/ 2213810 h 5983705"/>
                <a:gd name="connsiteX10" fmla="*/ 7892716 w 13427242"/>
                <a:gd name="connsiteY10" fmla="*/ 2165684 h 5983705"/>
                <a:gd name="connsiteX11" fmla="*/ 6785811 w 13427242"/>
                <a:gd name="connsiteY11" fmla="*/ 2261936 h 5983705"/>
                <a:gd name="connsiteX12" fmla="*/ 5967663 w 13427242"/>
                <a:gd name="connsiteY12" fmla="*/ 2069431 h 5983705"/>
                <a:gd name="connsiteX13" fmla="*/ 5149516 w 13427242"/>
                <a:gd name="connsiteY13" fmla="*/ 1636294 h 5983705"/>
                <a:gd name="connsiteX14" fmla="*/ 4764505 w 13427242"/>
                <a:gd name="connsiteY14" fmla="*/ 1058778 h 5983705"/>
                <a:gd name="connsiteX15" fmla="*/ 4379495 w 13427242"/>
                <a:gd name="connsiteY15" fmla="*/ 288757 h 5983705"/>
                <a:gd name="connsiteX16" fmla="*/ 4042611 w 13427242"/>
                <a:gd name="connsiteY16" fmla="*/ 0 h 5983705"/>
                <a:gd name="connsiteX17" fmla="*/ 3031958 w 13427242"/>
                <a:gd name="connsiteY17" fmla="*/ 96252 h 5983705"/>
                <a:gd name="connsiteX18" fmla="*/ 2021305 w 13427242"/>
                <a:gd name="connsiteY18" fmla="*/ 385010 h 5983705"/>
                <a:gd name="connsiteX19" fmla="*/ 1251284 w 13427242"/>
                <a:gd name="connsiteY19" fmla="*/ 577515 h 5983705"/>
                <a:gd name="connsiteX20" fmla="*/ 577516 w 13427242"/>
                <a:gd name="connsiteY20" fmla="*/ 673768 h 5983705"/>
                <a:gd name="connsiteX21" fmla="*/ 96253 w 13427242"/>
                <a:gd name="connsiteY21" fmla="*/ 625642 h 5983705"/>
                <a:gd name="connsiteX22" fmla="*/ 48126 w 13427242"/>
                <a:gd name="connsiteY22" fmla="*/ 625642 h 5983705"/>
                <a:gd name="connsiteX23" fmla="*/ 0 w 13427242"/>
                <a:gd name="connsiteY23" fmla="*/ 5967663 h 5983705"/>
                <a:gd name="connsiteX0" fmla="*/ 0 w 13395194"/>
                <a:gd name="connsiteY0" fmla="*/ 5967663 h 5983705"/>
                <a:gd name="connsiteX1" fmla="*/ 13395194 w 13395194"/>
                <a:gd name="connsiteY1" fmla="*/ 5983705 h 5983705"/>
                <a:gd name="connsiteX2" fmla="*/ 13379011 w 13395194"/>
                <a:gd name="connsiteY2" fmla="*/ 2695073 h 5983705"/>
                <a:gd name="connsiteX3" fmla="*/ 12705347 w 13395194"/>
                <a:gd name="connsiteY3" fmla="*/ 2743200 h 5983705"/>
                <a:gd name="connsiteX4" fmla="*/ 12175958 w 13395194"/>
                <a:gd name="connsiteY4" fmla="*/ 2646947 h 5983705"/>
                <a:gd name="connsiteX5" fmla="*/ 11550316 w 13395194"/>
                <a:gd name="connsiteY5" fmla="*/ 2502568 h 5983705"/>
                <a:gd name="connsiteX6" fmla="*/ 10924674 w 13395194"/>
                <a:gd name="connsiteY6" fmla="*/ 2598821 h 5983705"/>
                <a:gd name="connsiteX7" fmla="*/ 9914021 w 13395194"/>
                <a:gd name="connsiteY7" fmla="*/ 2598821 h 5983705"/>
                <a:gd name="connsiteX8" fmla="*/ 9240253 w 13395194"/>
                <a:gd name="connsiteY8" fmla="*/ 2502568 h 5983705"/>
                <a:gd name="connsiteX9" fmla="*/ 8518358 w 13395194"/>
                <a:gd name="connsiteY9" fmla="*/ 2213810 h 5983705"/>
                <a:gd name="connsiteX10" fmla="*/ 7892716 w 13395194"/>
                <a:gd name="connsiteY10" fmla="*/ 2165684 h 5983705"/>
                <a:gd name="connsiteX11" fmla="*/ 6785811 w 13395194"/>
                <a:gd name="connsiteY11" fmla="*/ 2261936 h 5983705"/>
                <a:gd name="connsiteX12" fmla="*/ 5967663 w 13395194"/>
                <a:gd name="connsiteY12" fmla="*/ 2069431 h 5983705"/>
                <a:gd name="connsiteX13" fmla="*/ 5149516 w 13395194"/>
                <a:gd name="connsiteY13" fmla="*/ 1636294 h 5983705"/>
                <a:gd name="connsiteX14" fmla="*/ 4764505 w 13395194"/>
                <a:gd name="connsiteY14" fmla="*/ 1058778 h 5983705"/>
                <a:gd name="connsiteX15" fmla="*/ 4379495 w 13395194"/>
                <a:gd name="connsiteY15" fmla="*/ 288757 h 5983705"/>
                <a:gd name="connsiteX16" fmla="*/ 4042611 w 13395194"/>
                <a:gd name="connsiteY16" fmla="*/ 0 h 5983705"/>
                <a:gd name="connsiteX17" fmla="*/ 3031958 w 13395194"/>
                <a:gd name="connsiteY17" fmla="*/ 96252 h 5983705"/>
                <a:gd name="connsiteX18" fmla="*/ 2021305 w 13395194"/>
                <a:gd name="connsiteY18" fmla="*/ 385010 h 5983705"/>
                <a:gd name="connsiteX19" fmla="*/ 1251284 w 13395194"/>
                <a:gd name="connsiteY19" fmla="*/ 577515 h 5983705"/>
                <a:gd name="connsiteX20" fmla="*/ 577516 w 13395194"/>
                <a:gd name="connsiteY20" fmla="*/ 673768 h 5983705"/>
                <a:gd name="connsiteX21" fmla="*/ 96253 w 13395194"/>
                <a:gd name="connsiteY21" fmla="*/ 625642 h 5983705"/>
                <a:gd name="connsiteX22" fmla="*/ 48126 w 13395194"/>
                <a:gd name="connsiteY22" fmla="*/ 625642 h 5983705"/>
                <a:gd name="connsiteX23" fmla="*/ 0 w 13395194"/>
                <a:gd name="connsiteY23" fmla="*/ 5967663 h 5983705"/>
                <a:gd name="connsiteX0" fmla="*/ 0 w 13396657"/>
                <a:gd name="connsiteY0" fmla="*/ 5967663 h 5983705"/>
                <a:gd name="connsiteX1" fmla="*/ 13395194 w 13396657"/>
                <a:gd name="connsiteY1" fmla="*/ 5983705 h 5983705"/>
                <a:gd name="connsiteX2" fmla="*/ 13395088 w 13396657"/>
                <a:gd name="connsiteY2" fmla="*/ 2695073 h 5983705"/>
                <a:gd name="connsiteX3" fmla="*/ 12705347 w 13396657"/>
                <a:gd name="connsiteY3" fmla="*/ 2743200 h 5983705"/>
                <a:gd name="connsiteX4" fmla="*/ 12175958 w 13396657"/>
                <a:gd name="connsiteY4" fmla="*/ 2646947 h 5983705"/>
                <a:gd name="connsiteX5" fmla="*/ 11550316 w 13396657"/>
                <a:gd name="connsiteY5" fmla="*/ 2502568 h 5983705"/>
                <a:gd name="connsiteX6" fmla="*/ 10924674 w 13396657"/>
                <a:gd name="connsiteY6" fmla="*/ 2598821 h 5983705"/>
                <a:gd name="connsiteX7" fmla="*/ 9914021 w 13396657"/>
                <a:gd name="connsiteY7" fmla="*/ 2598821 h 5983705"/>
                <a:gd name="connsiteX8" fmla="*/ 9240253 w 13396657"/>
                <a:gd name="connsiteY8" fmla="*/ 2502568 h 5983705"/>
                <a:gd name="connsiteX9" fmla="*/ 8518358 w 13396657"/>
                <a:gd name="connsiteY9" fmla="*/ 2213810 h 5983705"/>
                <a:gd name="connsiteX10" fmla="*/ 7892716 w 13396657"/>
                <a:gd name="connsiteY10" fmla="*/ 2165684 h 5983705"/>
                <a:gd name="connsiteX11" fmla="*/ 6785811 w 13396657"/>
                <a:gd name="connsiteY11" fmla="*/ 2261936 h 5983705"/>
                <a:gd name="connsiteX12" fmla="*/ 5967663 w 13396657"/>
                <a:gd name="connsiteY12" fmla="*/ 2069431 h 5983705"/>
                <a:gd name="connsiteX13" fmla="*/ 5149516 w 13396657"/>
                <a:gd name="connsiteY13" fmla="*/ 1636294 h 5983705"/>
                <a:gd name="connsiteX14" fmla="*/ 4764505 w 13396657"/>
                <a:gd name="connsiteY14" fmla="*/ 1058778 h 5983705"/>
                <a:gd name="connsiteX15" fmla="*/ 4379495 w 13396657"/>
                <a:gd name="connsiteY15" fmla="*/ 288757 h 5983705"/>
                <a:gd name="connsiteX16" fmla="*/ 4042611 w 13396657"/>
                <a:gd name="connsiteY16" fmla="*/ 0 h 5983705"/>
                <a:gd name="connsiteX17" fmla="*/ 3031958 w 13396657"/>
                <a:gd name="connsiteY17" fmla="*/ 96252 h 5983705"/>
                <a:gd name="connsiteX18" fmla="*/ 2021305 w 13396657"/>
                <a:gd name="connsiteY18" fmla="*/ 385010 h 5983705"/>
                <a:gd name="connsiteX19" fmla="*/ 1251284 w 13396657"/>
                <a:gd name="connsiteY19" fmla="*/ 577515 h 5983705"/>
                <a:gd name="connsiteX20" fmla="*/ 577516 w 13396657"/>
                <a:gd name="connsiteY20" fmla="*/ 673768 h 5983705"/>
                <a:gd name="connsiteX21" fmla="*/ 96253 w 13396657"/>
                <a:gd name="connsiteY21" fmla="*/ 625642 h 5983705"/>
                <a:gd name="connsiteX22" fmla="*/ 48126 w 13396657"/>
                <a:gd name="connsiteY22" fmla="*/ 625642 h 5983705"/>
                <a:gd name="connsiteX23" fmla="*/ 0 w 13396657"/>
                <a:gd name="connsiteY23" fmla="*/ 5967663 h 5983705"/>
                <a:gd name="connsiteX0" fmla="*/ 0 w 13396657"/>
                <a:gd name="connsiteY0" fmla="*/ 5967663 h 5983705"/>
                <a:gd name="connsiteX1" fmla="*/ 13395194 w 13396657"/>
                <a:gd name="connsiteY1" fmla="*/ 5983705 h 5983705"/>
                <a:gd name="connsiteX2" fmla="*/ 13395088 w 13396657"/>
                <a:gd name="connsiteY2" fmla="*/ 2695073 h 5983705"/>
                <a:gd name="connsiteX3" fmla="*/ 12705347 w 13396657"/>
                <a:gd name="connsiteY3" fmla="*/ 2743200 h 5983705"/>
                <a:gd name="connsiteX4" fmla="*/ 12175958 w 13396657"/>
                <a:gd name="connsiteY4" fmla="*/ 2646947 h 5983705"/>
                <a:gd name="connsiteX5" fmla="*/ 11550316 w 13396657"/>
                <a:gd name="connsiteY5" fmla="*/ 2502568 h 5983705"/>
                <a:gd name="connsiteX6" fmla="*/ 10924674 w 13396657"/>
                <a:gd name="connsiteY6" fmla="*/ 2598821 h 5983705"/>
                <a:gd name="connsiteX7" fmla="*/ 9914021 w 13396657"/>
                <a:gd name="connsiteY7" fmla="*/ 2598821 h 5983705"/>
                <a:gd name="connsiteX8" fmla="*/ 9240253 w 13396657"/>
                <a:gd name="connsiteY8" fmla="*/ 2502568 h 5983705"/>
                <a:gd name="connsiteX9" fmla="*/ 8518358 w 13396657"/>
                <a:gd name="connsiteY9" fmla="*/ 2213810 h 5983705"/>
                <a:gd name="connsiteX10" fmla="*/ 7892716 w 13396657"/>
                <a:gd name="connsiteY10" fmla="*/ 2165684 h 5983705"/>
                <a:gd name="connsiteX11" fmla="*/ 6785811 w 13396657"/>
                <a:gd name="connsiteY11" fmla="*/ 2261936 h 5983705"/>
                <a:gd name="connsiteX12" fmla="*/ 5967663 w 13396657"/>
                <a:gd name="connsiteY12" fmla="*/ 2069431 h 5983705"/>
                <a:gd name="connsiteX13" fmla="*/ 5149516 w 13396657"/>
                <a:gd name="connsiteY13" fmla="*/ 1636294 h 5983705"/>
                <a:gd name="connsiteX14" fmla="*/ 4764505 w 13396657"/>
                <a:gd name="connsiteY14" fmla="*/ 1058778 h 5983705"/>
                <a:gd name="connsiteX15" fmla="*/ 4379495 w 13396657"/>
                <a:gd name="connsiteY15" fmla="*/ 288757 h 5983705"/>
                <a:gd name="connsiteX16" fmla="*/ 4042611 w 13396657"/>
                <a:gd name="connsiteY16" fmla="*/ 0 h 5983705"/>
                <a:gd name="connsiteX17" fmla="*/ 3031958 w 13396657"/>
                <a:gd name="connsiteY17" fmla="*/ 96252 h 5983705"/>
                <a:gd name="connsiteX18" fmla="*/ 2021305 w 13396657"/>
                <a:gd name="connsiteY18" fmla="*/ 385010 h 5983705"/>
                <a:gd name="connsiteX19" fmla="*/ 1251284 w 13396657"/>
                <a:gd name="connsiteY19" fmla="*/ 577515 h 5983705"/>
                <a:gd name="connsiteX20" fmla="*/ 577516 w 13396657"/>
                <a:gd name="connsiteY20" fmla="*/ 673768 h 5983705"/>
                <a:gd name="connsiteX21" fmla="*/ 96253 w 13396657"/>
                <a:gd name="connsiteY21" fmla="*/ 625642 h 5983705"/>
                <a:gd name="connsiteX22" fmla="*/ 64204 w 13396657"/>
                <a:gd name="connsiteY22" fmla="*/ 609600 h 5983705"/>
                <a:gd name="connsiteX23" fmla="*/ 0 w 13396657"/>
                <a:gd name="connsiteY23" fmla="*/ 5967663 h 5983705"/>
                <a:gd name="connsiteX0" fmla="*/ 0 w 13593467"/>
                <a:gd name="connsiteY0" fmla="*/ 5967663 h 5967663"/>
                <a:gd name="connsiteX1" fmla="*/ 13593467 w 13593467"/>
                <a:gd name="connsiteY1" fmla="*/ 5784406 h 5967663"/>
                <a:gd name="connsiteX2" fmla="*/ 13395088 w 13593467"/>
                <a:gd name="connsiteY2" fmla="*/ 2695073 h 5967663"/>
                <a:gd name="connsiteX3" fmla="*/ 12705347 w 13593467"/>
                <a:gd name="connsiteY3" fmla="*/ 2743200 h 5967663"/>
                <a:gd name="connsiteX4" fmla="*/ 12175958 w 13593467"/>
                <a:gd name="connsiteY4" fmla="*/ 2646947 h 5967663"/>
                <a:gd name="connsiteX5" fmla="*/ 11550316 w 13593467"/>
                <a:gd name="connsiteY5" fmla="*/ 2502568 h 5967663"/>
                <a:gd name="connsiteX6" fmla="*/ 10924674 w 13593467"/>
                <a:gd name="connsiteY6" fmla="*/ 2598821 h 5967663"/>
                <a:gd name="connsiteX7" fmla="*/ 9914021 w 13593467"/>
                <a:gd name="connsiteY7" fmla="*/ 2598821 h 5967663"/>
                <a:gd name="connsiteX8" fmla="*/ 9240253 w 13593467"/>
                <a:gd name="connsiteY8" fmla="*/ 2502568 h 5967663"/>
                <a:gd name="connsiteX9" fmla="*/ 8518358 w 13593467"/>
                <a:gd name="connsiteY9" fmla="*/ 2213810 h 5967663"/>
                <a:gd name="connsiteX10" fmla="*/ 7892716 w 13593467"/>
                <a:gd name="connsiteY10" fmla="*/ 2165684 h 5967663"/>
                <a:gd name="connsiteX11" fmla="*/ 6785811 w 13593467"/>
                <a:gd name="connsiteY11" fmla="*/ 2261936 h 5967663"/>
                <a:gd name="connsiteX12" fmla="*/ 5967663 w 13593467"/>
                <a:gd name="connsiteY12" fmla="*/ 2069431 h 5967663"/>
                <a:gd name="connsiteX13" fmla="*/ 5149516 w 13593467"/>
                <a:gd name="connsiteY13" fmla="*/ 1636294 h 5967663"/>
                <a:gd name="connsiteX14" fmla="*/ 4764505 w 13593467"/>
                <a:gd name="connsiteY14" fmla="*/ 1058778 h 5967663"/>
                <a:gd name="connsiteX15" fmla="*/ 4379495 w 13593467"/>
                <a:gd name="connsiteY15" fmla="*/ 288757 h 5967663"/>
                <a:gd name="connsiteX16" fmla="*/ 4042611 w 13593467"/>
                <a:gd name="connsiteY16" fmla="*/ 0 h 5967663"/>
                <a:gd name="connsiteX17" fmla="*/ 3031958 w 13593467"/>
                <a:gd name="connsiteY17" fmla="*/ 96252 h 5967663"/>
                <a:gd name="connsiteX18" fmla="*/ 2021305 w 13593467"/>
                <a:gd name="connsiteY18" fmla="*/ 385010 h 5967663"/>
                <a:gd name="connsiteX19" fmla="*/ 1251284 w 13593467"/>
                <a:gd name="connsiteY19" fmla="*/ 577515 h 5967663"/>
                <a:gd name="connsiteX20" fmla="*/ 577516 w 13593467"/>
                <a:gd name="connsiteY20" fmla="*/ 673768 h 5967663"/>
                <a:gd name="connsiteX21" fmla="*/ 96253 w 13593467"/>
                <a:gd name="connsiteY21" fmla="*/ 625642 h 5967663"/>
                <a:gd name="connsiteX22" fmla="*/ 64204 w 13593467"/>
                <a:gd name="connsiteY22" fmla="*/ 609600 h 5967663"/>
                <a:gd name="connsiteX23" fmla="*/ 0 w 13593467"/>
                <a:gd name="connsiteY23" fmla="*/ 5967663 h 5967663"/>
                <a:gd name="connsiteX0" fmla="*/ 0 w 13593467"/>
                <a:gd name="connsiteY0" fmla="*/ 5967663 h 5967663"/>
                <a:gd name="connsiteX1" fmla="*/ 13593467 w 13593467"/>
                <a:gd name="connsiteY1" fmla="*/ 5784406 h 5967663"/>
                <a:gd name="connsiteX2" fmla="*/ 13527271 w 13593467"/>
                <a:gd name="connsiteY2" fmla="*/ 2628640 h 5967663"/>
                <a:gd name="connsiteX3" fmla="*/ 12705347 w 13593467"/>
                <a:gd name="connsiteY3" fmla="*/ 2743200 h 5967663"/>
                <a:gd name="connsiteX4" fmla="*/ 12175958 w 13593467"/>
                <a:gd name="connsiteY4" fmla="*/ 2646947 h 5967663"/>
                <a:gd name="connsiteX5" fmla="*/ 11550316 w 13593467"/>
                <a:gd name="connsiteY5" fmla="*/ 2502568 h 5967663"/>
                <a:gd name="connsiteX6" fmla="*/ 10924674 w 13593467"/>
                <a:gd name="connsiteY6" fmla="*/ 2598821 h 5967663"/>
                <a:gd name="connsiteX7" fmla="*/ 9914021 w 13593467"/>
                <a:gd name="connsiteY7" fmla="*/ 2598821 h 5967663"/>
                <a:gd name="connsiteX8" fmla="*/ 9240253 w 13593467"/>
                <a:gd name="connsiteY8" fmla="*/ 2502568 h 5967663"/>
                <a:gd name="connsiteX9" fmla="*/ 8518358 w 13593467"/>
                <a:gd name="connsiteY9" fmla="*/ 2213810 h 5967663"/>
                <a:gd name="connsiteX10" fmla="*/ 7892716 w 13593467"/>
                <a:gd name="connsiteY10" fmla="*/ 2165684 h 5967663"/>
                <a:gd name="connsiteX11" fmla="*/ 6785811 w 13593467"/>
                <a:gd name="connsiteY11" fmla="*/ 2261936 h 5967663"/>
                <a:gd name="connsiteX12" fmla="*/ 5967663 w 13593467"/>
                <a:gd name="connsiteY12" fmla="*/ 2069431 h 5967663"/>
                <a:gd name="connsiteX13" fmla="*/ 5149516 w 13593467"/>
                <a:gd name="connsiteY13" fmla="*/ 1636294 h 5967663"/>
                <a:gd name="connsiteX14" fmla="*/ 4764505 w 13593467"/>
                <a:gd name="connsiteY14" fmla="*/ 1058778 h 5967663"/>
                <a:gd name="connsiteX15" fmla="*/ 4379495 w 13593467"/>
                <a:gd name="connsiteY15" fmla="*/ 288757 h 5967663"/>
                <a:gd name="connsiteX16" fmla="*/ 4042611 w 13593467"/>
                <a:gd name="connsiteY16" fmla="*/ 0 h 5967663"/>
                <a:gd name="connsiteX17" fmla="*/ 3031958 w 13593467"/>
                <a:gd name="connsiteY17" fmla="*/ 96252 h 5967663"/>
                <a:gd name="connsiteX18" fmla="*/ 2021305 w 13593467"/>
                <a:gd name="connsiteY18" fmla="*/ 385010 h 5967663"/>
                <a:gd name="connsiteX19" fmla="*/ 1251284 w 13593467"/>
                <a:gd name="connsiteY19" fmla="*/ 577515 h 5967663"/>
                <a:gd name="connsiteX20" fmla="*/ 577516 w 13593467"/>
                <a:gd name="connsiteY20" fmla="*/ 673768 h 5967663"/>
                <a:gd name="connsiteX21" fmla="*/ 96253 w 13593467"/>
                <a:gd name="connsiteY21" fmla="*/ 625642 h 5967663"/>
                <a:gd name="connsiteX22" fmla="*/ 64204 w 13593467"/>
                <a:gd name="connsiteY22" fmla="*/ 609600 h 5967663"/>
                <a:gd name="connsiteX23" fmla="*/ 0 w 13593467"/>
                <a:gd name="connsiteY23" fmla="*/ 5967663 h 5967663"/>
                <a:gd name="connsiteX0" fmla="*/ 0 w 13528840"/>
                <a:gd name="connsiteY0" fmla="*/ 5967663 h 5967663"/>
                <a:gd name="connsiteX1" fmla="*/ 13527376 w 13528840"/>
                <a:gd name="connsiteY1" fmla="*/ 5950488 h 5967663"/>
                <a:gd name="connsiteX2" fmla="*/ 13527271 w 13528840"/>
                <a:gd name="connsiteY2" fmla="*/ 2628640 h 5967663"/>
                <a:gd name="connsiteX3" fmla="*/ 12705347 w 13528840"/>
                <a:gd name="connsiteY3" fmla="*/ 2743200 h 5967663"/>
                <a:gd name="connsiteX4" fmla="*/ 12175958 w 13528840"/>
                <a:gd name="connsiteY4" fmla="*/ 2646947 h 5967663"/>
                <a:gd name="connsiteX5" fmla="*/ 11550316 w 13528840"/>
                <a:gd name="connsiteY5" fmla="*/ 2502568 h 5967663"/>
                <a:gd name="connsiteX6" fmla="*/ 10924674 w 13528840"/>
                <a:gd name="connsiteY6" fmla="*/ 2598821 h 5967663"/>
                <a:gd name="connsiteX7" fmla="*/ 9914021 w 13528840"/>
                <a:gd name="connsiteY7" fmla="*/ 2598821 h 5967663"/>
                <a:gd name="connsiteX8" fmla="*/ 9240253 w 13528840"/>
                <a:gd name="connsiteY8" fmla="*/ 2502568 h 5967663"/>
                <a:gd name="connsiteX9" fmla="*/ 8518358 w 13528840"/>
                <a:gd name="connsiteY9" fmla="*/ 2213810 h 5967663"/>
                <a:gd name="connsiteX10" fmla="*/ 7892716 w 13528840"/>
                <a:gd name="connsiteY10" fmla="*/ 2165684 h 5967663"/>
                <a:gd name="connsiteX11" fmla="*/ 6785811 w 13528840"/>
                <a:gd name="connsiteY11" fmla="*/ 2261936 h 5967663"/>
                <a:gd name="connsiteX12" fmla="*/ 5967663 w 13528840"/>
                <a:gd name="connsiteY12" fmla="*/ 2069431 h 5967663"/>
                <a:gd name="connsiteX13" fmla="*/ 5149516 w 13528840"/>
                <a:gd name="connsiteY13" fmla="*/ 1636294 h 5967663"/>
                <a:gd name="connsiteX14" fmla="*/ 4764505 w 13528840"/>
                <a:gd name="connsiteY14" fmla="*/ 1058778 h 5967663"/>
                <a:gd name="connsiteX15" fmla="*/ 4379495 w 13528840"/>
                <a:gd name="connsiteY15" fmla="*/ 288757 h 5967663"/>
                <a:gd name="connsiteX16" fmla="*/ 4042611 w 13528840"/>
                <a:gd name="connsiteY16" fmla="*/ 0 h 5967663"/>
                <a:gd name="connsiteX17" fmla="*/ 3031958 w 13528840"/>
                <a:gd name="connsiteY17" fmla="*/ 96252 h 5967663"/>
                <a:gd name="connsiteX18" fmla="*/ 2021305 w 13528840"/>
                <a:gd name="connsiteY18" fmla="*/ 385010 h 5967663"/>
                <a:gd name="connsiteX19" fmla="*/ 1251284 w 13528840"/>
                <a:gd name="connsiteY19" fmla="*/ 577515 h 5967663"/>
                <a:gd name="connsiteX20" fmla="*/ 577516 w 13528840"/>
                <a:gd name="connsiteY20" fmla="*/ 673768 h 5967663"/>
                <a:gd name="connsiteX21" fmla="*/ 96253 w 13528840"/>
                <a:gd name="connsiteY21" fmla="*/ 625642 h 5967663"/>
                <a:gd name="connsiteX22" fmla="*/ 64204 w 13528840"/>
                <a:gd name="connsiteY22" fmla="*/ 609600 h 5967663"/>
                <a:gd name="connsiteX23" fmla="*/ 0 w 13528840"/>
                <a:gd name="connsiteY23" fmla="*/ 5967663 h 5967663"/>
                <a:gd name="connsiteX0" fmla="*/ 0 w 13528840"/>
                <a:gd name="connsiteY0" fmla="*/ 5967663 h 5967663"/>
                <a:gd name="connsiteX1" fmla="*/ 13527376 w 13528840"/>
                <a:gd name="connsiteY1" fmla="*/ 5950488 h 5967663"/>
                <a:gd name="connsiteX2" fmla="*/ 13527271 w 13528840"/>
                <a:gd name="connsiteY2" fmla="*/ 2628640 h 5967663"/>
                <a:gd name="connsiteX3" fmla="*/ 12705347 w 13528840"/>
                <a:gd name="connsiteY3" fmla="*/ 2743200 h 5967663"/>
                <a:gd name="connsiteX4" fmla="*/ 12175958 w 13528840"/>
                <a:gd name="connsiteY4" fmla="*/ 2646947 h 5967663"/>
                <a:gd name="connsiteX5" fmla="*/ 11550316 w 13528840"/>
                <a:gd name="connsiteY5" fmla="*/ 2502568 h 5967663"/>
                <a:gd name="connsiteX6" fmla="*/ 10924674 w 13528840"/>
                <a:gd name="connsiteY6" fmla="*/ 2598821 h 5967663"/>
                <a:gd name="connsiteX7" fmla="*/ 9914021 w 13528840"/>
                <a:gd name="connsiteY7" fmla="*/ 2598821 h 5967663"/>
                <a:gd name="connsiteX8" fmla="*/ 9240253 w 13528840"/>
                <a:gd name="connsiteY8" fmla="*/ 2502568 h 5967663"/>
                <a:gd name="connsiteX9" fmla="*/ 8518358 w 13528840"/>
                <a:gd name="connsiteY9" fmla="*/ 2213810 h 5967663"/>
                <a:gd name="connsiteX10" fmla="*/ 7892716 w 13528840"/>
                <a:gd name="connsiteY10" fmla="*/ 2165684 h 5967663"/>
                <a:gd name="connsiteX11" fmla="*/ 6785811 w 13528840"/>
                <a:gd name="connsiteY11" fmla="*/ 2261936 h 5967663"/>
                <a:gd name="connsiteX12" fmla="*/ 5967663 w 13528840"/>
                <a:gd name="connsiteY12" fmla="*/ 2069431 h 5967663"/>
                <a:gd name="connsiteX13" fmla="*/ 5149516 w 13528840"/>
                <a:gd name="connsiteY13" fmla="*/ 1636294 h 5967663"/>
                <a:gd name="connsiteX14" fmla="*/ 4764505 w 13528840"/>
                <a:gd name="connsiteY14" fmla="*/ 1058778 h 5967663"/>
                <a:gd name="connsiteX15" fmla="*/ 4244210 w 13528840"/>
                <a:gd name="connsiteY15" fmla="*/ 676283 h 5967663"/>
                <a:gd name="connsiteX16" fmla="*/ 4042611 w 13528840"/>
                <a:gd name="connsiteY16" fmla="*/ 0 h 5967663"/>
                <a:gd name="connsiteX17" fmla="*/ 3031958 w 13528840"/>
                <a:gd name="connsiteY17" fmla="*/ 96252 h 5967663"/>
                <a:gd name="connsiteX18" fmla="*/ 2021305 w 13528840"/>
                <a:gd name="connsiteY18" fmla="*/ 385010 h 5967663"/>
                <a:gd name="connsiteX19" fmla="*/ 1251284 w 13528840"/>
                <a:gd name="connsiteY19" fmla="*/ 577515 h 5967663"/>
                <a:gd name="connsiteX20" fmla="*/ 577516 w 13528840"/>
                <a:gd name="connsiteY20" fmla="*/ 673768 h 5967663"/>
                <a:gd name="connsiteX21" fmla="*/ 96253 w 13528840"/>
                <a:gd name="connsiteY21" fmla="*/ 625642 h 5967663"/>
                <a:gd name="connsiteX22" fmla="*/ 64204 w 13528840"/>
                <a:gd name="connsiteY22" fmla="*/ 609600 h 5967663"/>
                <a:gd name="connsiteX23" fmla="*/ 0 w 13528840"/>
                <a:gd name="connsiteY23" fmla="*/ 5967663 h 5967663"/>
                <a:gd name="connsiteX0" fmla="*/ 0 w 13528840"/>
                <a:gd name="connsiteY0" fmla="*/ 5967663 h 5967663"/>
                <a:gd name="connsiteX1" fmla="*/ 13527376 w 13528840"/>
                <a:gd name="connsiteY1" fmla="*/ 5950488 h 5967663"/>
                <a:gd name="connsiteX2" fmla="*/ 13527271 w 13528840"/>
                <a:gd name="connsiteY2" fmla="*/ 2628640 h 5967663"/>
                <a:gd name="connsiteX3" fmla="*/ 12705347 w 13528840"/>
                <a:gd name="connsiteY3" fmla="*/ 2743200 h 5967663"/>
                <a:gd name="connsiteX4" fmla="*/ 12175958 w 13528840"/>
                <a:gd name="connsiteY4" fmla="*/ 2646947 h 5967663"/>
                <a:gd name="connsiteX5" fmla="*/ 11550316 w 13528840"/>
                <a:gd name="connsiteY5" fmla="*/ 2502568 h 5967663"/>
                <a:gd name="connsiteX6" fmla="*/ 10924674 w 13528840"/>
                <a:gd name="connsiteY6" fmla="*/ 2598821 h 5967663"/>
                <a:gd name="connsiteX7" fmla="*/ 9914021 w 13528840"/>
                <a:gd name="connsiteY7" fmla="*/ 2598821 h 5967663"/>
                <a:gd name="connsiteX8" fmla="*/ 9240253 w 13528840"/>
                <a:gd name="connsiteY8" fmla="*/ 2502568 h 5967663"/>
                <a:gd name="connsiteX9" fmla="*/ 8518358 w 13528840"/>
                <a:gd name="connsiteY9" fmla="*/ 2213810 h 5967663"/>
                <a:gd name="connsiteX10" fmla="*/ 7892716 w 13528840"/>
                <a:gd name="connsiteY10" fmla="*/ 2165684 h 5967663"/>
                <a:gd name="connsiteX11" fmla="*/ 6785811 w 13528840"/>
                <a:gd name="connsiteY11" fmla="*/ 2261936 h 5967663"/>
                <a:gd name="connsiteX12" fmla="*/ 5967663 w 13528840"/>
                <a:gd name="connsiteY12" fmla="*/ 2069431 h 5967663"/>
                <a:gd name="connsiteX13" fmla="*/ 5149516 w 13528840"/>
                <a:gd name="connsiteY13" fmla="*/ 1636294 h 5967663"/>
                <a:gd name="connsiteX14" fmla="*/ 4764505 w 13528840"/>
                <a:gd name="connsiteY14" fmla="*/ 1058778 h 5967663"/>
                <a:gd name="connsiteX15" fmla="*/ 4244210 w 13528840"/>
                <a:gd name="connsiteY15" fmla="*/ 676283 h 5967663"/>
                <a:gd name="connsiteX16" fmla="*/ 4042611 w 13528840"/>
                <a:gd name="connsiteY16" fmla="*/ 0 h 5967663"/>
                <a:gd name="connsiteX17" fmla="*/ 3031958 w 13528840"/>
                <a:gd name="connsiteY17" fmla="*/ 96252 h 5967663"/>
                <a:gd name="connsiteX18" fmla="*/ 2021305 w 13528840"/>
                <a:gd name="connsiteY18" fmla="*/ 385010 h 5967663"/>
                <a:gd name="connsiteX19" fmla="*/ 1251284 w 13528840"/>
                <a:gd name="connsiteY19" fmla="*/ 577515 h 5967663"/>
                <a:gd name="connsiteX20" fmla="*/ 577516 w 13528840"/>
                <a:gd name="connsiteY20" fmla="*/ 673768 h 5967663"/>
                <a:gd name="connsiteX21" fmla="*/ 96253 w 13528840"/>
                <a:gd name="connsiteY21" fmla="*/ 625642 h 5967663"/>
                <a:gd name="connsiteX22" fmla="*/ 64204 w 13528840"/>
                <a:gd name="connsiteY22" fmla="*/ 609600 h 5967663"/>
                <a:gd name="connsiteX23" fmla="*/ 0 w 13528840"/>
                <a:gd name="connsiteY23" fmla="*/ 5967663 h 5967663"/>
                <a:gd name="connsiteX0" fmla="*/ 0 w 13528840"/>
                <a:gd name="connsiteY0" fmla="*/ 5871411 h 5871411"/>
                <a:gd name="connsiteX1" fmla="*/ 13527376 w 13528840"/>
                <a:gd name="connsiteY1" fmla="*/ 5854236 h 5871411"/>
                <a:gd name="connsiteX2" fmla="*/ 13527271 w 13528840"/>
                <a:gd name="connsiteY2" fmla="*/ 2532388 h 5871411"/>
                <a:gd name="connsiteX3" fmla="*/ 12705347 w 13528840"/>
                <a:gd name="connsiteY3" fmla="*/ 2646948 h 5871411"/>
                <a:gd name="connsiteX4" fmla="*/ 12175958 w 13528840"/>
                <a:gd name="connsiteY4" fmla="*/ 2550695 h 5871411"/>
                <a:gd name="connsiteX5" fmla="*/ 11550316 w 13528840"/>
                <a:gd name="connsiteY5" fmla="*/ 2406316 h 5871411"/>
                <a:gd name="connsiteX6" fmla="*/ 10924674 w 13528840"/>
                <a:gd name="connsiteY6" fmla="*/ 2502569 h 5871411"/>
                <a:gd name="connsiteX7" fmla="*/ 9914021 w 13528840"/>
                <a:gd name="connsiteY7" fmla="*/ 2502569 h 5871411"/>
                <a:gd name="connsiteX8" fmla="*/ 9240253 w 13528840"/>
                <a:gd name="connsiteY8" fmla="*/ 2406316 h 5871411"/>
                <a:gd name="connsiteX9" fmla="*/ 8518358 w 13528840"/>
                <a:gd name="connsiteY9" fmla="*/ 2117558 h 5871411"/>
                <a:gd name="connsiteX10" fmla="*/ 7892716 w 13528840"/>
                <a:gd name="connsiteY10" fmla="*/ 2069432 h 5871411"/>
                <a:gd name="connsiteX11" fmla="*/ 6785811 w 13528840"/>
                <a:gd name="connsiteY11" fmla="*/ 2165684 h 5871411"/>
                <a:gd name="connsiteX12" fmla="*/ 5967663 w 13528840"/>
                <a:gd name="connsiteY12" fmla="*/ 1973179 h 5871411"/>
                <a:gd name="connsiteX13" fmla="*/ 5149516 w 13528840"/>
                <a:gd name="connsiteY13" fmla="*/ 1540042 h 5871411"/>
                <a:gd name="connsiteX14" fmla="*/ 4764505 w 13528840"/>
                <a:gd name="connsiteY14" fmla="*/ 962526 h 5871411"/>
                <a:gd name="connsiteX15" fmla="*/ 4244210 w 13528840"/>
                <a:gd name="connsiteY15" fmla="*/ 580031 h 5871411"/>
                <a:gd name="connsiteX16" fmla="*/ 3810693 w 13528840"/>
                <a:gd name="connsiteY16" fmla="*/ 271898 h 5871411"/>
                <a:gd name="connsiteX17" fmla="*/ 3031958 w 13528840"/>
                <a:gd name="connsiteY17" fmla="*/ 0 h 5871411"/>
                <a:gd name="connsiteX18" fmla="*/ 2021305 w 13528840"/>
                <a:gd name="connsiteY18" fmla="*/ 288758 h 5871411"/>
                <a:gd name="connsiteX19" fmla="*/ 1251284 w 13528840"/>
                <a:gd name="connsiteY19" fmla="*/ 481263 h 5871411"/>
                <a:gd name="connsiteX20" fmla="*/ 577516 w 13528840"/>
                <a:gd name="connsiteY20" fmla="*/ 577516 h 5871411"/>
                <a:gd name="connsiteX21" fmla="*/ 96253 w 13528840"/>
                <a:gd name="connsiteY21" fmla="*/ 529390 h 5871411"/>
                <a:gd name="connsiteX22" fmla="*/ 64204 w 13528840"/>
                <a:gd name="connsiteY22" fmla="*/ 513348 h 5871411"/>
                <a:gd name="connsiteX23" fmla="*/ 0 w 13528840"/>
                <a:gd name="connsiteY23" fmla="*/ 5871411 h 5871411"/>
                <a:gd name="connsiteX0" fmla="*/ 0 w 13528840"/>
                <a:gd name="connsiteY0" fmla="*/ 5735777 h 5735777"/>
                <a:gd name="connsiteX1" fmla="*/ 13527376 w 13528840"/>
                <a:gd name="connsiteY1" fmla="*/ 5718602 h 5735777"/>
                <a:gd name="connsiteX2" fmla="*/ 13527271 w 13528840"/>
                <a:gd name="connsiteY2" fmla="*/ 2396754 h 5735777"/>
                <a:gd name="connsiteX3" fmla="*/ 12705347 w 13528840"/>
                <a:gd name="connsiteY3" fmla="*/ 2511314 h 5735777"/>
                <a:gd name="connsiteX4" fmla="*/ 12175958 w 13528840"/>
                <a:gd name="connsiteY4" fmla="*/ 2415061 h 5735777"/>
                <a:gd name="connsiteX5" fmla="*/ 11550316 w 13528840"/>
                <a:gd name="connsiteY5" fmla="*/ 2270682 h 5735777"/>
                <a:gd name="connsiteX6" fmla="*/ 10924674 w 13528840"/>
                <a:gd name="connsiteY6" fmla="*/ 2366935 h 5735777"/>
                <a:gd name="connsiteX7" fmla="*/ 9914021 w 13528840"/>
                <a:gd name="connsiteY7" fmla="*/ 2366935 h 5735777"/>
                <a:gd name="connsiteX8" fmla="*/ 9240253 w 13528840"/>
                <a:gd name="connsiteY8" fmla="*/ 2270682 h 5735777"/>
                <a:gd name="connsiteX9" fmla="*/ 8518358 w 13528840"/>
                <a:gd name="connsiteY9" fmla="*/ 1981924 h 5735777"/>
                <a:gd name="connsiteX10" fmla="*/ 7892716 w 13528840"/>
                <a:gd name="connsiteY10" fmla="*/ 1933798 h 5735777"/>
                <a:gd name="connsiteX11" fmla="*/ 6785811 w 13528840"/>
                <a:gd name="connsiteY11" fmla="*/ 2030050 h 5735777"/>
                <a:gd name="connsiteX12" fmla="*/ 5967663 w 13528840"/>
                <a:gd name="connsiteY12" fmla="*/ 1837545 h 5735777"/>
                <a:gd name="connsiteX13" fmla="*/ 5149516 w 13528840"/>
                <a:gd name="connsiteY13" fmla="*/ 1404408 h 5735777"/>
                <a:gd name="connsiteX14" fmla="*/ 4764505 w 13528840"/>
                <a:gd name="connsiteY14" fmla="*/ 826892 h 5735777"/>
                <a:gd name="connsiteX15" fmla="*/ 4244210 w 13528840"/>
                <a:gd name="connsiteY15" fmla="*/ 444397 h 5735777"/>
                <a:gd name="connsiteX16" fmla="*/ 3810693 w 13528840"/>
                <a:gd name="connsiteY16" fmla="*/ 136264 h 5735777"/>
                <a:gd name="connsiteX17" fmla="*/ 3031958 w 13528840"/>
                <a:gd name="connsiteY17" fmla="*/ 0 h 5735777"/>
                <a:gd name="connsiteX18" fmla="*/ 2021305 w 13528840"/>
                <a:gd name="connsiteY18" fmla="*/ 153124 h 5735777"/>
                <a:gd name="connsiteX19" fmla="*/ 1251284 w 13528840"/>
                <a:gd name="connsiteY19" fmla="*/ 345629 h 5735777"/>
                <a:gd name="connsiteX20" fmla="*/ 577516 w 13528840"/>
                <a:gd name="connsiteY20" fmla="*/ 441882 h 5735777"/>
                <a:gd name="connsiteX21" fmla="*/ 96253 w 13528840"/>
                <a:gd name="connsiteY21" fmla="*/ 393756 h 5735777"/>
                <a:gd name="connsiteX22" fmla="*/ 64204 w 13528840"/>
                <a:gd name="connsiteY22" fmla="*/ 377714 h 5735777"/>
                <a:gd name="connsiteX23" fmla="*/ 0 w 13528840"/>
                <a:gd name="connsiteY23" fmla="*/ 5735777 h 5735777"/>
                <a:gd name="connsiteX0" fmla="*/ 0 w 13528840"/>
                <a:gd name="connsiteY0" fmla="*/ 5735777 h 5735777"/>
                <a:gd name="connsiteX1" fmla="*/ 13527376 w 13528840"/>
                <a:gd name="connsiteY1" fmla="*/ 5718602 h 5735777"/>
                <a:gd name="connsiteX2" fmla="*/ 13527271 w 13528840"/>
                <a:gd name="connsiteY2" fmla="*/ 2396754 h 5735777"/>
                <a:gd name="connsiteX3" fmla="*/ 12705347 w 13528840"/>
                <a:gd name="connsiteY3" fmla="*/ 2511314 h 5735777"/>
                <a:gd name="connsiteX4" fmla="*/ 12175958 w 13528840"/>
                <a:gd name="connsiteY4" fmla="*/ 2415061 h 5735777"/>
                <a:gd name="connsiteX5" fmla="*/ 11550316 w 13528840"/>
                <a:gd name="connsiteY5" fmla="*/ 2270682 h 5735777"/>
                <a:gd name="connsiteX6" fmla="*/ 10924674 w 13528840"/>
                <a:gd name="connsiteY6" fmla="*/ 2366935 h 5735777"/>
                <a:gd name="connsiteX7" fmla="*/ 9914021 w 13528840"/>
                <a:gd name="connsiteY7" fmla="*/ 2366935 h 5735777"/>
                <a:gd name="connsiteX8" fmla="*/ 9240253 w 13528840"/>
                <a:gd name="connsiteY8" fmla="*/ 2270682 h 5735777"/>
                <a:gd name="connsiteX9" fmla="*/ 8518358 w 13528840"/>
                <a:gd name="connsiteY9" fmla="*/ 1981924 h 5735777"/>
                <a:gd name="connsiteX10" fmla="*/ 7892716 w 13528840"/>
                <a:gd name="connsiteY10" fmla="*/ 1933798 h 5735777"/>
                <a:gd name="connsiteX11" fmla="*/ 6785811 w 13528840"/>
                <a:gd name="connsiteY11" fmla="*/ 2030050 h 5735777"/>
                <a:gd name="connsiteX12" fmla="*/ 5967663 w 13528840"/>
                <a:gd name="connsiteY12" fmla="*/ 1837545 h 5735777"/>
                <a:gd name="connsiteX13" fmla="*/ 5149516 w 13528840"/>
                <a:gd name="connsiteY13" fmla="*/ 1404408 h 5735777"/>
                <a:gd name="connsiteX14" fmla="*/ 4764505 w 13528840"/>
                <a:gd name="connsiteY14" fmla="*/ 826892 h 5735777"/>
                <a:gd name="connsiteX15" fmla="*/ 4302190 w 13528840"/>
                <a:gd name="connsiteY15" fmla="*/ 366892 h 5735777"/>
                <a:gd name="connsiteX16" fmla="*/ 3810693 w 13528840"/>
                <a:gd name="connsiteY16" fmla="*/ 136264 h 5735777"/>
                <a:gd name="connsiteX17" fmla="*/ 3031958 w 13528840"/>
                <a:gd name="connsiteY17" fmla="*/ 0 h 5735777"/>
                <a:gd name="connsiteX18" fmla="*/ 2021305 w 13528840"/>
                <a:gd name="connsiteY18" fmla="*/ 153124 h 5735777"/>
                <a:gd name="connsiteX19" fmla="*/ 1251284 w 13528840"/>
                <a:gd name="connsiteY19" fmla="*/ 345629 h 5735777"/>
                <a:gd name="connsiteX20" fmla="*/ 577516 w 13528840"/>
                <a:gd name="connsiteY20" fmla="*/ 441882 h 5735777"/>
                <a:gd name="connsiteX21" fmla="*/ 96253 w 13528840"/>
                <a:gd name="connsiteY21" fmla="*/ 393756 h 5735777"/>
                <a:gd name="connsiteX22" fmla="*/ 64204 w 13528840"/>
                <a:gd name="connsiteY22" fmla="*/ 377714 h 5735777"/>
                <a:gd name="connsiteX23" fmla="*/ 0 w 13528840"/>
                <a:gd name="connsiteY23" fmla="*/ 5735777 h 5735777"/>
                <a:gd name="connsiteX0" fmla="*/ 0 w 13528840"/>
                <a:gd name="connsiteY0" fmla="*/ 5735777 h 5735777"/>
                <a:gd name="connsiteX1" fmla="*/ 13527376 w 13528840"/>
                <a:gd name="connsiteY1" fmla="*/ 5718602 h 5735777"/>
                <a:gd name="connsiteX2" fmla="*/ 13527271 w 13528840"/>
                <a:gd name="connsiteY2" fmla="*/ 2396754 h 5735777"/>
                <a:gd name="connsiteX3" fmla="*/ 12705347 w 13528840"/>
                <a:gd name="connsiteY3" fmla="*/ 2511314 h 5735777"/>
                <a:gd name="connsiteX4" fmla="*/ 12175958 w 13528840"/>
                <a:gd name="connsiteY4" fmla="*/ 2415061 h 5735777"/>
                <a:gd name="connsiteX5" fmla="*/ 11550316 w 13528840"/>
                <a:gd name="connsiteY5" fmla="*/ 2270682 h 5735777"/>
                <a:gd name="connsiteX6" fmla="*/ 10924674 w 13528840"/>
                <a:gd name="connsiteY6" fmla="*/ 2366935 h 5735777"/>
                <a:gd name="connsiteX7" fmla="*/ 9914021 w 13528840"/>
                <a:gd name="connsiteY7" fmla="*/ 2366935 h 5735777"/>
                <a:gd name="connsiteX8" fmla="*/ 9240253 w 13528840"/>
                <a:gd name="connsiteY8" fmla="*/ 2270682 h 5735777"/>
                <a:gd name="connsiteX9" fmla="*/ 8518358 w 13528840"/>
                <a:gd name="connsiteY9" fmla="*/ 1981924 h 5735777"/>
                <a:gd name="connsiteX10" fmla="*/ 7892716 w 13528840"/>
                <a:gd name="connsiteY10" fmla="*/ 1933798 h 5735777"/>
                <a:gd name="connsiteX11" fmla="*/ 6785811 w 13528840"/>
                <a:gd name="connsiteY11" fmla="*/ 2030050 h 5735777"/>
                <a:gd name="connsiteX12" fmla="*/ 5967663 w 13528840"/>
                <a:gd name="connsiteY12" fmla="*/ 1837545 h 5735777"/>
                <a:gd name="connsiteX13" fmla="*/ 5149516 w 13528840"/>
                <a:gd name="connsiteY13" fmla="*/ 1404408 h 5735777"/>
                <a:gd name="connsiteX14" fmla="*/ 4764505 w 13528840"/>
                <a:gd name="connsiteY14" fmla="*/ 826892 h 5735777"/>
                <a:gd name="connsiteX15" fmla="*/ 4302190 w 13528840"/>
                <a:gd name="connsiteY15" fmla="*/ 366892 h 5735777"/>
                <a:gd name="connsiteX16" fmla="*/ 3810693 w 13528840"/>
                <a:gd name="connsiteY16" fmla="*/ 136264 h 5735777"/>
                <a:gd name="connsiteX17" fmla="*/ 3031958 w 13528840"/>
                <a:gd name="connsiteY17" fmla="*/ 0 h 5735777"/>
                <a:gd name="connsiteX18" fmla="*/ 2021305 w 13528840"/>
                <a:gd name="connsiteY18" fmla="*/ 153124 h 5735777"/>
                <a:gd name="connsiteX19" fmla="*/ 1251284 w 13528840"/>
                <a:gd name="connsiteY19" fmla="*/ 345629 h 5735777"/>
                <a:gd name="connsiteX20" fmla="*/ 577516 w 13528840"/>
                <a:gd name="connsiteY20" fmla="*/ 441882 h 5735777"/>
                <a:gd name="connsiteX21" fmla="*/ 96253 w 13528840"/>
                <a:gd name="connsiteY21" fmla="*/ 393756 h 5735777"/>
                <a:gd name="connsiteX22" fmla="*/ 64204 w 13528840"/>
                <a:gd name="connsiteY22" fmla="*/ 377714 h 5735777"/>
                <a:gd name="connsiteX23" fmla="*/ 0 w 13528840"/>
                <a:gd name="connsiteY23" fmla="*/ 5735777 h 5735777"/>
                <a:gd name="connsiteX0" fmla="*/ 0 w 13528840"/>
                <a:gd name="connsiteY0" fmla="*/ 5735777 h 5735777"/>
                <a:gd name="connsiteX1" fmla="*/ 13527376 w 13528840"/>
                <a:gd name="connsiteY1" fmla="*/ 5718602 h 5735777"/>
                <a:gd name="connsiteX2" fmla="*/ 13527271 w 13528840"/>
                <a:gd name="connsiteY2" fmla="*/ 2396754 h 5735777"/>
                <a:gd name="connsiteX3" fmla="*/ 12705347 w 13528840"/>
                <a:gd name="connsiteY3" fmla="*/ 2511314 h 5735777"/>
                <a:gd name="connsiteX4" fmla="*/ 12175958 w 13528840"/>
                <a:gd name="connsiteY4" fmla="*/ 2415061 h 5735777"/>
                <a:gd name="connsiteX5" fmla="*/ 11550316 w 13528840"/>
                <a:gd name="connsiteY5" fmla="*/ 2270682 h 5735777"/>
                <a:gd name="connsiteX6" fmla="*/ 10924674 w 13528840"/>
                <a:gd name="connsiteY6" fmla="*/ 2366935 h 5735777"/>
                <a:gd name="connsiteX7" fmla="*/ 9914021 w 13528840"/>
                <a:gd name="connsiteY7" fmla="*/ 2366935 h 5735777"/>
                <a:gd name="connsiteX8" fmla="*/ 9240253 w 13528840"/>
                <a:gd name="connsiteY8" fmla="*/ 2270682 h 5735777"/>
                <a:gd name="connsiteX9" fmla="*/ 8518358 w 13528840"/>
                <a:gd name="connsiteY9" fmla="*/ 1981924 h 5735777"/>
                <a:gd name="connsiteX10" fmla="*/ 7892716 w 13528840"/>
                <a:gd name="connsiteY10" fmla="*/ 1933798 h 5735777"/>
                <a:gd name="connsiteX11" fmla="*/ 6785811 w 13528840"/>
                <a:gd name="connsiteY11" fmla="*/ 2030050 h 5735777"/>
                <a:gd name="connsiteX12" fmla="*/ 5967663 w 13528840"/>
                <a:gd name="connsiteY12" fmla="*/ 1837545 h 5735777"/>
                <a:gd name="connsiteX13" fmla="*/ 5149516 w 13528840"/>
                <a:gd name="connsiteY13" fmla="*/ 1404408 h 5735777"/>
                <a:gd name="connsiteX14" fmla="*/ 4764505 w 13528840"/>
                <a:gd name="connsiteY14" fmla="*/ 826892 h 5735777"/>
                <a:gd name="connsiteX15" fmla="*/ 4302190 w 13528840"/>
                <a:gd name="connsiteY15" fmla="*/ 366892 h 5735777"/>
                <a:gd name="connsiteX16" fmla="*/ 3810693 w 13528840"/>
                <a:gd name="connsiteY16" fmla="*/ 136264 h 5735777"/>
                <a:gd name="connsiteX17" fmla="*/ 3031958 w 13528840"/>
                <a:gd name="connsiteY17" fmla="*/ 0 h 5735777"/>
                <a:gd name="connsiteX18" fmla="*/ 2021305 w 13528840"/>
                <a:gd name="connsiteY18" fmla="*/ 153124 h 5735777"/>
                <a:gd name="connsiteX19" fmla="*/ 1251284 w 13528840"/>
                <a:gd name="connsiteY19" fmla="*/ 345629 h 5735777"/>
                <a:gd name="connsiteX20" fmla="*/ 577516 w 13528840"/>
                <a:gd name="connsiteY20" fmla="*/ 441882 h 5735777"/>
                <a:gd name="connsiteX21" fmla="*/ 96253 w 13528840"/>
                <a:gd name="connsiteY21" fmla="*/ 393756 h 5735777"/>
                <a:gd name="connsiteX22" fmla="*/ 15378 w 13528840"/>
                <a:gd name="connsiteY22" fmla="*/ 377714 h 5735777"/>
                <a:gd name="connsiteX23" fmla="*/ 0 w 13528840"/>
                <a:gd name="connsiteY23" fmla="*/ 5735777 h 5735777"/>
                <a:gd name="connsiteX0" fmla="*/ 0 w 13528840"/>
                <a:gd name="connsiteY0" fmla="*/ 5735777 h 5735777"/>
                <a:gd name="connsiteX1" fmla="*/ 13527376 w 13528840"/>
                <a:gd name="connsiteY1" fmla="*/ 5718602 h 5735777"/>
                <a:gd name="connsiteX2" fmla="*/ 13527271 w 13528840"/>
                <a:gd name="connsiteY2" fmla="*/ 2396754 h 5735777"/>
                <a:gd name="connsiteX3" fmla="*/ 12705347 w 13528840"/>
                <a:gd name="connsiteY3" fmla="*/ 2511314 h 5735777"/>
                <a:gd name="connsiteX4" fmla="*/ 12175958 w 13528840"/>
                <a:gd name="connsiteY4" fmla="*/ 2415061 h 5735777"/>
                <a:gd name="connsiteX5" fmla="*/ 11550316 w 13528840"/>
                <a:gd name="connsiteY5" fmla="*/ 2270682 h 5735777"/>
                <a:gd name="connsiteX6" fmla="*/ 10924674 w 13528840"/>
                <a:gd name="connsiteY6" fmla="*/ 2366935 h 5735777"/>
                <a:gd name="connsiteX7" fmla="*/ 9914021 w 13528840"/>
                <a:gd name="connsiteY7" fmla="*/ 2366935 h 5735777"/>
                <a:gd name="connsiteX8" fmla="*/ 9240253 w 13528840"/>
                <a:gd name="connsiteY8" fmla="*/ 2270682 h 5735777"/>
                <a:gd name="connsiteX9" fmla="*/ 8518358 w 13528840"/>
                <a:gd name="connsiteY9" fmla="*/ 1981924 h 5735777"/>
                <a:gd name="connsiteX10" fmla="*/ 7892716 w 13528840"/>
                <a:gd name="connsiteY10" fmla="*/ 1933798 h 5735777"/>
                <a:gd name="connsiteX11" fmla="*/ 6785811 w 13528840"/>
                <a:gd name="connsiteY11" fmla="*/ 2030050 h 5735777"/>
                <a:gd name="connsiteX12" fmla="*/ 5967663 w 13528840"/>
                <a:gd name="connsiteY12" fmla="*/ 1837545 h 5735777"/>
                <a:gd name="connsiteX13" fmla="*/ 5149516 w 13528840"/>
                <a:gd name="connsiteY13" fmla="*/ 1404408 h 5735777"/>
                <a:gd name="connsiteX14" fmla="*/ 4764505 w 13528840"/>
                <a:gd name="connsiteY14" fmla="*/ 826892 h 5735777"/>
                <a:gd name="connsiteX15" fmla="*/ 4302190 w 13528840"/>
                <a:gd name="connsiteY15" fmla="*/ 366892 h 5735777"/>
                <a:gd name="connsiteX16" fmla="*/ 3810693 w 13528840"/>
                <a:gd name="connsiteY16" fmla="*/ 136264 h 5735777"/>
                <a:gd name="connsiteX17" fmla="*/ 3031958 w 13528840"/>
                <a:gd name="connsiteY17" fmla="*/ 0 h 5735777"/>
                <a:gd name="connsiteX18" fmla="*/ 2021305 w 13528840"/>
                <a:gd name="connsiteY18" fmla="*/ 153124 h 5735777"/>
                <a:gd name="connsiteX19" fmla="*/ 1251284 w 13528840"/>
                <a:gd name="connsiteY19" fmla="*/ 345629 h 5735777"/>
                <a:gd name="connsiteX20" fmla="*/ 577516 w 13528840"/>
                <a:gd name="connsiteY20" fmla="*/ 441882 h 5735777"/>
                <a:gd name="connsiteX21" fmla="*/ 96253 w 13528840"/>
                <a:gd name="connsiteY21" fmla="*/ 393756 h 5735777"/>
                <a:gd name="connsiteX22" fmla="*/ 31654 w 13528840"/>
                <a:gd name="connsiteY22" fmla="*/ 377714 h 5735777"/>
                <a:gd name="connsiteX23" fmla="*/ 0 w 13528840"/>
                <a:gd name="connsiteY23" fmla="*/ 5735777 h 57357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3528840" h="5735777">
                  <a:moveTo>
                    <a:pt x="0" y="5735777"/>
                  </a:moveTo>
                  <a:lnTo>
                    <a:pt x="13527376" y="5718602"/>
                  </a:lnTo>
                  <a:cubicBezTo>
                    <a:pt x="13521982" y="4622391"/>
                    <a:pt x="13532665" y="3492965"/>
                    <a:pt x="13527271" y="2396754"/>
                  </a:cubicBezTo>
                  <a:lnTo>
                    <a:pt x="12705347" y="2511314"/>
                  </a:lnTo>
                  <a:lnTo>
                    <a:pt x="12175958" y="2415061"/>
                  </a:lnTo>
                  <a:lnTo>
                    <a:pt x="11550316" y="2270682"/>
                  </a:lnTo>
                  <a:lnTo>
                    <a:pt x="10924674" y="2366935"/>
                  </a:lnTo>
                  <a:lnTo>
                    <a:pt x="9914021" y="2366935"/>
                  </a:lnTo>
                  <a:lnTo>
                    <a:pt x="9240253" y="2270682"/>
                  </a:lnTo>
                  <a:lnTo>
                    <a:pt x="8518358" y="1981924"/>
                  </a:lnTo>
                  <a:lnTo>
                    <a:pt x="7892716" y="1933798"/>
                  </a:lnTo>
                  <a:lnTo>
                    <a:pt x="6785811" y="2030050"/>
                  </a:lnTo>
                  <a:lnTo>
                    <a:pt x="5967663" y="1837545"/>
                  </a:lnTo>
                  <a:lnTo>
                    <a:pt x="5149516" y="1404408"/>
                  </a:lnTo>
                  <a:lnTo>
                    <a:pt x="4764505" y="826892"/>
                  </a:lnTo>
                  <a:lnTo>
                    <a:pt x="4302190" y="366892"/>
                  </a:lnTo>
                  <a:cubicBezTo>
                    <a:pt x="4119030" y="296474"/>
                    <a:pt x="3877893" y="361692"/>
                    <a:pt x="3810693" y="136264"/>
                  </a:cubicBezTo>
                  <a:lnTo>
                    <a:pt x="3031958" y="0"/>
                  </a:lnTo>
                  <a:lnTo>
                    <a:pt x="2021305" y="153124"/>
                  </a:lnTo>
                  <a:lnTo>
                    <a:pt x="1251284" y="345629"/>
                  </a:lnTo>
                  <a:lnTo>
                    <a:pt x="577516" y="441882"/>
                  </a:lnTo>
                  <a:lnTo>
                    <a:pt x="96253" y="393756"/>
                  </a:lnTo>
                  <a:lnTo>
                    <a:pt x="31654" y="377714"/>
                  </a:lnTo>
                  <a:lnTo>
                    <a:pt x="0" y="5735777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0"/>
                    <a:lumOff val="100000"/>
                  </a:schemeClr>
                </a:gs>
                <a:gs pos="35000">
                  <a:schemeClr val="accent2">
                    <a:lumMod val="0"/>
                    <a:lumOff val="100000"/>
                  </a:schemeClr>
                </a:gs>
                <a:gs pos="100000">
                  <a:schemeClr val="accent2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Cloud 51"/>
            <p:cNvSpPr/>
            <p:nvPr/>
          </p:nvSpPr>
          <p:spPr>
            <a:xfrm rot="3000000">
              <a:off x="37985117" y="10736675"/>
              <a:ext cx="702870" cy="819215"/>
            </a:xfrm>
            <a:prstGeom prst="cloud">
              <a:avLst/>
            </a:prstGeom>
            <a:solidFill>
              <a:schemeClr val="accent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Moon 57"/>
            <p:cNvSpPr/>
            <p:nvPr/>
          </p:nvSpPr>
          <p:spPr>
            <a:xfrm rot="9600000">
              <a:off x="47162611" y="11860009"/>
              <a:ext cx="185411" cy="975059"/>
            </a:xfrm>
            <a:prstGeom prst="moon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Moon 59"/>
            <p:cNvSpPr/>
            <p:nvPr/>
          </p:nvSpPr>
          <p:spPr>
            <a:xfrm rot="8400000">
              <a:off x="47093048" y="12193861"/>
              <a:ext cx="190990" cy="770021"/>
            </a:xfrm>
            <a:prstGeom prst="moon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Moon 61"/>
            <p:cNvSpPr/>
            <p:nvPr/>
          </p:nvSpPr>
          <p:spPr>
            <a:xfrm>
              <a:off x="47240757" y="11299848"/>
              <a:ext cx="144379" cy="1042737"/>
            </a:xfrm>
            <a:prstGeom prst="moon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Moon 58"/>
            <p:cNvSpPr/>
            <p:nvPr/>
          </p:nvSpPr>
          <p:spPr>
            <a:xfrm rot="1200000">
              <a:off x="47395597" y="11661429"/>
              <a:ext cx="190898" cy="828477"/>
            </a:xfrm>
            <a:prstGeom prst="moon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1" name="Teardrop 90"/>
            <p:cNvSpPr/>
            <p:nvPr/>
          </p:nvSpPr>
          <p:spPr>
            <a:xfrm>
              <a:off x="47348748" y="13003491"/>
              <a:ext cx="103037" cy="135032"/>
            </a:xfrm>
            <a:prstGeom prst="teardrop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" name="Teardrop 101"/>
            <p:cNvSpPr/>
            <p:nvPr/>
          </p:nvSpPr>
          <p:spPr>
            <a:xfrm rot="15600000">
              <a:off x="47307392" y="12969704"/>
              <a:ext cx="147578" cy="91524"/>
            </a:xfrm>
            <a:prstGeom prst="teardrop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7" name="Teardrop 106"/>
            <p:cNvSpPr/>
            <p:nvPr/>
          </p:nvSpPr>
          <p:spPr>
            <a:xfrm rot="15600000">
              <a:off x="47313752" y="13105860"/>
              <a:ext cx="147578" cy="91524"/>
            </a:xfrm>
            <a:prstGeom prst="teardrop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8" name="Moon 107"/>
            <p:cNvSpPr/>
            <p:nvPr/>
          </p:nvSpPr>
          <p:spPr>
            <a:xfrm rot="1500000">
              <a:off x="47398411" y="12077300"/>
              <a:ext cx="191393" cy="828477"/>
            </a:xfrm>
            <a:prstGeom prst="moon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4" name="Teardrop 103"/>
            <p:cNvSpPr/>
            <p:nvPr/>
          </p:nvSpPr>
          <p:spPr>
            <a:xfrm>
              <a:off x="47336024" y="12870398"/>
              <a:ext cx="103037" cy="127635"/>
            </a:xfrm>
            <a:prstGeom prst="teardrop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9" name="Group 108"/>
            <p:cNvGrpSpPr/>
            <p:nvPr/>
          </p:nvGrpSpPr>
          <p:grpSpPr>
            <a:xfrm>
              <a:off x="46864800" y="13264387"/>
              <a:ext cx="522667" cy="193690"/>
              <a:chOff x="46837334" y="13272259"/>
              <a:chExt cx="522667" cy="193690"/>
            </a:xfrm>
          </p:grpSpPr>
          <p:sp>
            <p:nvSpPr>
              <p:cNvPr id="115" name="Freeform 114"/>
              <p:cNvSpPr/>
              <p:nvPr/>
            </p:nvSpPr>
            <p:spPr>
              <a:xfrm rot="-2700000" flipV="1">
                <a:off x="47057343" y="13420230"/>
                <a:ext cx="134774" cy="45719"/>
              </a:xfrm>
              <a:custGeom>
                <a:avLst/>
                <a:gdLst>
                  <a:gd name="connsiteX0" fmla="*/ 266700 w 266700"/>
                  <a:gd name="connsiteY0" fmla="*/ 9525 h 114300"/>
                  <a:gd name="connsiteX1" fmla="*/ 161925 w 266700"/>
                  <a:gd name="connsiteY1" fmla="*/ 28575 h 114300"/>
                  <a:gd name="connsiteX2" fmla="*/ 76200 w 266700"/>
                  <a:gd name="connsiteY2" fmla="*/ 38100 h 114300"/>
                  <a:gd name="connsiteX3" fmla="*/ 0 w 266700"/>
                  <a:gd name="connsiteY3" fmla="*/ 0 h 114300"/>
                  <a:gd name="connsiteX4" fmla="*/ 85725 w 266700"/>
                  <a:gd name="connsiteY4" fmla="*/ 47625 h 114300"/>
                  <a:gd name="connsiteX5" fmla="*/ 38100 w 266700"/>
                  <a:gd name="connsiteY5" fmla="*/ 114300 h 114300"/>
                  <a:gd name="connsiteX6" fmla="*/ 95250 w 266700"/>
                  <a:gd name="connsiteY6" fmla="*/ 47625 h 114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66700" h="114300">
                    <a:moveTo>
                      <a:pt x="266700" y="9525"/>
                    </a:moveTo>
                    <a:lnTo>
                      <a:pt x="161925" y="28575"/>
                    </a:lnTo>
                    <a:lnTo>
                      <a:pt x="76200" y="38100"/>
                    </a:lnTo>
                    <a:lnTo>
                      <a:pt x="0" y="0"/>
                    </a:lnTo>
                    <a:lnTo>
                      <a:pt x="85725" y="47625"/>
                    </a:lnTo>
                    <a:lnTo>
                      <a:pt x="38100" y="114300"/>
                    </a:lnTo>
                    <a:lnTo>
                      <a:pt x="95250" y="47625"/>
                    </a:lnTo>
                  </a:path>
                </a:pathLst>
              </a:cu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2" name="Freeform 91"/>
              <p:cNvSpPr/>
              <p:nvPr/>
            </p:nvSpPr>
            <p:spPr>
              <a:xfrm>
                <a:off x="47001456" y="13272259"/>
                <a:ext cx="358545" cy="122969"/>
              </a:xfrm>
              <a:custGeom>
                <a:avLst/>
                <a:gdLst>
                  <a:gd name="connsiteX0" fmla="*/ 266700 w 266700"/>
                  <a:gd name="connsiteY0" fmla="*/ 9525 h 114300"/>
                  <a:gd name="connsiteX1" fmla="*/ 161925 w 266700"/>
                  <a:gd name="connsiteY1" fmla="*/ 28575 h 114300"/>
                  <a:gd name="connsiteX2" fmla="*/ 76200 w 266700"/>
                  <a:gd name="connsiteY2" fmla="*/ 38100 h 114300"/>
                  <a:gd name="connsiteX3" fmla="*/ 0 w 266700"/>
                  <a:gd name="connsiteY3" fmla="*/ 0 h 114300"/>
                  <a:gd name="connsiteX4" fmla="*/ 85725 w 266700"/>
                  <a:gd name="connsiteY4" fmla="*/ 47625 h 114300"/>
                  <a:gd name="connsiteX5" fmla="*/ 38100 w 266700"/>
                  <a:gd name="connsiteY5" fmla="*/ 114300 h 114300"/>
                  <a:gd name="connsiteX6" fmla="*/ 95250 w 266700"/>
                  <a:gd name="connsiteY6" fmla="*/ 47625 h 114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66700" h="114300">
                    <a:moveTo>
                      <a:pt x="266700" y="9525"/>
                    </a:moveTo>
                    <a:lnTo>
                      <a:pt x="161925" y="28575"/>
                    </a:lnTo>
                    <a:lnTo>
                      <a:pt x="76200" y="38100"/>
                    </a:lnTo>
                    <a:lnTo>
                      <a:pt x="0" y="0"/>
                    </a:lnTo>
                    <a:lnTo>
                      <a:pt x="85725" y="47625"/>
                    </a:lnTo>
                    <a:lnTo>
                      <a:pt x="38100" y="114300"/>
                    </a:lnTo>
                    <a:lnTo>
                      <a:pt x="95250" y="47625"/>
                    </a:lnTo>
                  </a:path>
                </a:pathLst>
              </a:cu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1" name="Freeform 110"/>
              <p:cNvSpPr/>
              <p:nvPr/>
            </p:nvSpPr>
            <p:spPr>
              <a:xfrm flipV="1">
                <a:off x="46837334" y="13376869"/>
                <a:ext cx="212440" cy="45719"/>
              </a:xfrm>
              <a:custGeom>
                <a:avLst/>
                <a:gdLst>
                  <a:gd name="connsiteX0" fmla="*/ 266700 w 266700"/>
                  <a:gd name="connsiteY0" fmla="*/ 9525 h 114300"/>
                  <a:gd name="connsiteX1" fmla="*/ 161925 w 266700"/>
                  <a:gd name="connsiteY1" fmla="*/ 28575 h 114300"/>
                  <a:gd name="connsiteX2" fmla="*/ 76200 w 266700"/>
                  <a:gd name="connsiteY2" fmla="*/ 38100 h 114300"/>
                  <a:gd name="connsiteX3" fmla="*/ 0 w 266700"/>
                  <a:gd name="connsiteY3" fmla="*/ 0 h 114300"/>
                  <a:gd name="connsiteX4" fmla="*/ 85725 w 266700"/>
                  <a:gd name="connsiteY4" fmla="*/ 47625 h 114300"/>
                  <a:gd name="connsiteX5" fmla="*/ 38100 w 266700"/>
                  <a:gd name="connsiteY5" fmla="*/ 114300 h 114300"/>
                  <a:gd name="connsiteX6" fmla="*/ 95250 w 266700"/>
                  <a:gd name="connsiteY6" fmla="*/ 47625 h 114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66700" h="114300">
                    <a:moveTo>
                      <a:pt x="266700" y="9525"/>
                    </a:moveTo>
                    <a:lnTo>
                      <a:pt x="161925" y="28575"/>
                    </a:lnTo>
                    <a:lnTo>
                      <a:pt x="76200" y="38100"/>
                    </a:lnTo>
                    <a:lnTo>
                      <a:pt x="0" y="0"/>
                    </a:lnTo>
                    <a:lnTo>
                      <a:pt x="85725" y="47625"/>
                    </a:lnTo>
                    <a:lnTo>
                      <a:pt x="38100" y="114300"/>
                    </a:lnTo>
                    <a:lnTo>
                      <a:pt x="95250" y="47625"/>
                    </a:lnTo>
                  </a:path>
                </a:pathLst>
              </a:cu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2" name="Freeform 111"/>
            <p:cNvSpPr/>
            <p:nvPr/>
          </p:nvSpPr>
          <p:spPr>
            <a:xfrm rot="13800000">
              <a:off x="47364585" y="13318782"/>
              <a:ext cx="266700" cy="82754"/>
            </a:xfrm>
            <a:custGeom>
              <a:avLst/>
              <a:gdLst>
                <a:gd name="connsiteX0" fmla="*/ 266700 w 266700"/>
                <a:gd name="connsiteY0" fmla="*/ 9525 h 114300"/>
                <a:gd name="connsiteX1" fmla="*/ 161925 w 266700"/>
                <a:gd name="connsiteY1" fmla="*/ 28575 h 114300"/>
                <a:gd name="connsiteX2" fmla="*/ 76200 w 266700"/>
                <a:gd name="connsiteY2" fmla="*/ 38100 h 114300"/>
                <a:gd name="connsiteX3" fmla="*/ 0 w 266700"/>
                <a:gd name="connsiteY3" fmla="*/ 0 h 114300"/>
                <a:gd name="connsiteX4" fmla="*/ 85725 w 266700"/>
                <a:gd name="connsiteY4" fmla="*/ 47625 h 114300"/>
                <a:gd name="connsiteX5" fmla="*/ 38100 w 266700"/>
                <a:gd name="connsiteY5" fmla="*/ 114300 h 114300"/>
                <a:gd name="connsiteX6" fmla="*/ 95250 w 266700"/>
                <a:gd name="connsiteY6" fmla="*/ 47625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6700" h="114300">
                  <a:moveTo>
                    <a:pt x="266700" y="9525"/>
                  </a:moveTo>
                  <a:lnTo>
                    <a:pt x="161925" y="28575"/>
                  </a:lnTo>
                  <a:lnTo>
                    <a:pt x="76200" y="38100"/>
                  </a:lnTo>
                  <a:lnTo>
                    <a:pt x="0" y="0"/>
                  </a:lnTo>
                  <a:lnTo>
                    <a:pt x="85725" y="47625"/>
                  </a:lnTo>
                  <a:lnTo>
                    <a:pt x="38100" y="114300"/>
                  </a:lnTo>
                  <a:lnTo>
                    <a:pt x="95250" y="47625"/>
                  </a:ln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3" name="Freeform 112"/>
            <p:cNvSpPr/>
            <p:nvPr/>
          </p:nvSpPr>
          <p:spPr>
            <a:xfrm rot="19200000">
              <a:off x="47190407" y="13331291"/>
              <a:ext cx="222236" cy="45719"/>
            </a:xfrm>
            <a:custGeom>
              <a:avLst/>
              <a:gdLst>
                <a:gd name="connsiteX0" fmla="*/ 266700 w 266700"/>
                <a:gd name="connsiteY0" fmla="*/ 9525 h 114300"/>
                <a:gd name="connsiteX1" fmla="*/ 161925 w 266700"/>
                <a:gd name="connsiteY1" fmla="*/ 28575 h 114300"/>
                <a:gd name="connsiteX2" fmla="*/ 76200 w 266700"/>
                <a:gd name="connsiteY2" fmla="*/ 38100 h 114300"/>
                <a:gd name="connsiteX3" fmla="*/ 0 w 266700"/>
                <a:gd name="connsiteY3" fmla="*/ 0 h 114300"/>
                <a:gd name="connsiteX4" fmla="*/ 85725 w 266700"/>
                <a:gd name="connsiteY4" fmla="*/ 47625 h 114300"/>
                <a:gd name="connsiteX5" fmla="*/ 38100 w 266700"/>
                <a:gd name="connsiteY5" fmla="*/ 114300 h 114300"/>
                <a:gd name="connsiteX6" fmla="*/ 95250 w 266700"/>
                <a:gd name="connsiteY6" fmla="*/ 47625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6700" h="114300">
                  <a:moveTo>
                    <a:pt x="266700" y="9525"/>
                  </a:moveTo>
                  <a:lnTo>
                    <a:pt x="161925" y="28575"/>
                  </a:lnTo>
                  <a:lnTo>
                    <a:pt x="76200" y="38100"/>
                  </a:lnTo>
                  <a:lnTo>
                    <a:pt x="0" y="0"/>
                  </a:lnTo>
                  <a:lnTo>
                    <a:pt x="85725" y="47625"/>
                  </a:lnTo>
                  <a:lnTo>
                    <a:pt x="38100" y="114300"/>
                  </a:lnTo>
                  <a:lnTo>
                    <a:pt x="95250" y="47625"/>
                  </a:ln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6" name="Group 115"/>
            <p:cNvGrpSpPr/>
            <p:nvPr/>
          </p:nvGrpSpPr>
          <p:grpSpPr>
            <a:xfrm>
              <a:off x="47391557" y="13278299"/>
              <a:ext cx="465186" cy="179780"/>
              <a:chOff x="47391557" y="13278299"/>
              <a:chExt cx="465186" cy="179780"/>
            </a:xfrm>
          </p:grpSpPr>
          <p:sp>
            <p:nvSpPr>
              <p:cNvPr id="110" name="Freeform 109"/>
              <p:cNvSpPr/>
              <p:nvPr/>
            </p:nvSpPr>
            <p:spPr>
              <a:xfrm rot="12000000">
                <a:off x="47391557" y="13278299"/>
                <a:ext cx="251862" cy="45719"/>
              </a:xfrm>
              <a:custGeom>
                <a:avLst/>
                <a:gdLst>
                  <a:gd name="connsiteX0" fmla="*/ 266700 w 266700"/>
                  <a:gd name="connsiteY0" fmla="*/ 9525 h 114300"/>
                  <a:gd name="connsiteX1" fmla="*/ 161925 w 266700"/>
                  <a:gd name="connsiteY1" fmla="*/ 28575 h 114300"/>
                  <a:gd name="connsiteX2" fmla="*/ 76200 w 266700"/>
                  <a:gd name="connsiteY2" fmla="*/ 38100 h 114300"/>
                  <a:gd name="connsiteX3" fmla="*/ 0 w 266700"/>
                  <a:gd name="connsiteY3" fmla="*/ 0 h 114300"/>
                  <a:gd name="connsiteX4" fmla="*/ 85725 w 266700"/>
                  <a:gd name="connsiteY4" fmla="*/ 47625 h 114300"/>
                  <a:gd name="connsiteX5" fmla="*/ 38100 w 266700"/>
                  <a:gd name="connsiteY5" fmla="*/ 114300 h 114300"/>
                  <a:gd name="connsiteX6" fmla="*/ 95250 w 266700"/>
                  <a:gd name="connsiteY6" fmla="*/ 47625 h 114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66700" h="114300">
                    <a:moveTo>
                      <a:pt x="266700" y="9525"/>
                    </a:moveTo>
                    <a:lnTo>
                      <a:pt x="161925" y="28575"/>
                    </a:lnTo>
                    <a:lnTo>
                      <a:pt x="76200" y="38100"/>
                    </a:lnTo>
                    <a:lnTo>
                      <a:pt x="0" y="0"/>
                    </a:lnTo>
                    <a:lnTo>
                      <a:pt x="85725" y="47625"/>
                    </a:lnTo>
                    <a:lnTo>
                      <a:pt x="38100" y="114300"/>
                    </a:lnTo>
                    <a:lnTo>
                      <a:pt x="95250" y="47625"/>
                    </a:lnTo>
                  </a:path>
                </a:pathLst>
              </a:cu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4" name="Freeform 113"/>
              <p:cNvSpPr/>
              <p:nvPr/>
            </p:nvSpPr>
            <p:spPr>
              <a:xfrm rot="12000000">
                <a:off x="47621391" y="13412360"/>
                <a:ext cx="235352" cy="45719"/>
              </a:xfrm>
              <a:custGeom>
                <a:avLst/>
                <a:gdLst>
                  <a:gd name="connsiteX0" fmla="*/ 266700 w 266700"/>
                  <a:gd name="connsiteY0" fmla="*/ 9525 h 114300"/>
                  <a:gd name="connsiteX1" fmla="*/ 161925 w 266700"/>
                  <a:gd name="connsiteY1" fmla="*/ 28575 h 114300"/>
                  <a:gd name="connsiteX2" fmla="*/ 76200 w 266700"/>
                  <a:gd name="connsiteY2" fmla="*/ 38100 h 114300"/>
                  <a:gd name="connsiteX3" fmla="*/ 0 w 266700"/>
                  <a:gd name="connsiteY3" fmla="*/ 0 h 114300"/>
                  <a:gd name="connsiteX4" fmla="*/ 85725 w 266700"/>
                  <a:gd name="connsiteY4" fmla="*/ 47625 h 114300"/>
                  <a:gd name="connsiteX5" fmla="*/ 38100 w 266700"/>
                  <a:gd name="connsiteY5" fmla="*/ 114300 h 114300"/>
                  <a:gd name="connsiteX6" fmla="*/ 95250 w 266700"/>
                  <a:gd name="connsiteY6" fmla="*/ 47625 h 114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66700" h="114300">
                    <a:moveTo>
                      <a:pt x="266700" y="9525"/>
                    </a:moveTo>
                    <a:lnTo>
                      <a:pt x="161925" y="28575"/>
                    </a:lnTo>
                    <a:lnTo>
                      <a:pt x="76200" y="38100"/>
                    </a:lnTo>
                    <a:lnTo>
                      <a:pt x="0" y="0"/>
                    </a:lnTo>
                    <a:lnTo>
                      <a:pt x="85725" y="47625"/>
                    </a:lnTo>
                    <a:lnTo>
                      <a:pt x="38100" y="114300"/>
                    </a:lnTo>
                    <a:lnTo>
                      <a:pt x="95250" y="47625"/>
                    </a:lnTo>
                  </a:path>
                </a:pathLst>
              </a:cu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8" name="Freeform 117"/>
            <p:cNvSpPr/>
            <p:nvPr/>
          </p:nvSpPr>
          <p:spPr>
            <a:xfrm rot="12000000">
              <a:off x="47654909" y="13376101"/>
              <a:ext cx="108436" cy="45719"/>
            </a:xfrm>
            <a:custGeom>
              <a:avLst/>
              <a:gdLst>
                <a:gd name="connsiteX0" fmla="*/ 266700 w 266700"/>
                <a:gd name="connsiteY0" fmla="*/ 9525 h 114300"/>
                <a:gd name="connsiteX1" fmla="*/ 161925 w 266700"/>
                <a:gd name="connsiteY1" fmla="*/ 28575 h 114300"/>
                <a:gd name="connsiteX2" fmla="*/ 76200 w 266700"/>
                <a:gd name="connsiteY2" fmla="*/ 38100 h 114300"/>
                <a:gd name="connsiteX3" fmla="*/ 0 w 266700"/>
                <a:gd name="connsiteY3" fmla="*/ 0 h 114300"/>
                <a:gd name="connsiteX4" fmla="*/ 85725 w 266700"/>
                <a:gd name="connsiteY4" fmla="*/ 47625 h 114300"/>
                <a:gd name="connsiteX5" fmla="*/ 38100 w 266700"/>
                <a:gd name="connsiteY5" fmla="*/ 114300 h 114300"/>
                <a:gd name="connsiteX6" fmla="*/ 95250 w 266700"/>
                <a:gd name="connsiteY6" fmla="*/ 47625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6700" h="114300">
                  <a:moveTo>
                    <a:pt x="266700" y="9525"/>
                  </a:moveTo>
                  <a:lnTo>
                    <a:pt x="161925" y="28575"/>
                  </a:lnTo>
                  <a:lnTo>
                    <a:pt x="76200" y="38100"/>
                  </a:lnTo>
                  <a:lnTo>
                    <a:pt x="0" y="0"/>
                  </a:lnTo>
                  <a:lnTo>
                    <a:pt x="85725" y="47625"/>
                  </a:lnTo>
                  <a:lnTo>
                    <a:pt x="38100" y="114300"/>
                  </a:lnTo>
                  <a:lnTo>
                    <a:pt x="95250" y="47625"/>
                  </a:ln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1" name="Group 100"/>
            <p:cNvGrpSpPr/>
            <p:nvPr/>
          </p:nvGrpSpPr>
          <p:grpSpPr>
            <a:xfrm rot="-1200000">
              <a:off x="47161162" y="13357165"/>
              <a:ext cx="316918" cy="130845"/>
              <a:chOff x="47178934" y="13959619"/>
              <a:chExt cx="355300" cy="134658"/>
            </a:xfrm>
          </p:grpSpPr>
          <p:sp>
            <p:nvSpPr>
              <p:cNvPr id="120" name="Freeform 119"/>
              <p:cNvSpPr/>
              <p:nvPr/>
            </p:nvSpPr>
            <p:spPr>
              <a:xfrm rot="-2700000" flipV="1">
                <a:off x="47178934" y="14048558"/>
                <a:ext cx="134774" cy="45719"/>
              </a:xfrm>
              <a:custGeom>
                <a:avLst/>
                <a:gdLst>
                  <a:gd name="connsiteX0" fmla="*/ 266700 w 266700"/>
                  <a:gd name="connsiteY0" fmla="*/ 9525 h 114300"/>
                  <a:gd name="connsiteX1" fmla="*/ 161925 w 266700"/>
                  <a:gd name="connsiteY1" fmla="*/ 28575 h 114300"/>
                  <a:gd name="connsiteX2" fmla="*/ 76200 w 266700"/>
                  <a:gd name="connsiteY2" fmla="*/ 38100 h 114300"/>
                  <a:gd name="connsiteX3" fmla="*/ 0 w 266700"/>
                  <a:gd name="connsiteY3" fmla="*/ 0 h 114300"/>
                  <a:gd name="connsiteX4" fmla="*/ 85725 w 266700"/>
                  <a:gd name="connsiteY4" fmla="*/ 47625 h 114300"/>
                  <a:gd name="connsiteX5" fmla="*/ 38100 w 266700"/>
                  <a:gd name="connsiteY5" fmla="*/ 114300 h 114300"/>
                  <a:gd name="connsiteX6" fmla="*/ 95250 w 266700"/>
                  <a:gd name="connsiteY6" fmla="*/ 47625 h 114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66700" h="114300">
                    <a:moveTo>
                      <a:pt x="266700" y="9525"/>
                    </a:moveTo>
                    <a:lnTo>
                      <a:pt x="161925" y="28575"/>
                    </a:lnTo>
                    <a:lnTo>
                      <a:pt x="76200" y="38100"/>
                    </a:lnTo>
                    <a:lnTo>
                      <a:pt x="0" y="0"/>
                    </a:lnTo>
                    <a:lnTo>
                      <a:pt x="85725" y="47625"/>
                    </a:lnTo>
                    <a:lnTo>
                      <a:pt x="38100" y="114300"/>
                    </a:lnTo>
                    <a:lnTo>
                      <a:pt x="95250" y="47625"/>
                    </a:lnTo>
                  </a:path>
                </a:pathLst>
              </a:cu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1" name="Freeform 120"/>
              <p:cNvSpPr/>
              <p:nvPr/>
            </p:nvSpPr>
            <p:spPr>
              <a:xfrm rot="19200000">
                <a:off x="47311998" y="13959619"/>
                <a:ext cx="222236" cy="45719"/>
              </a:xfrm>
              <a:custGeom>
                <a:avLst/>
                <a:gdLst>
                  <a:gd name="connsiteX0" fmla="*/ 266700 w 266700"/>
                  <a:gd name="connsiteY0" fmla="*/ 9525 h 114300"/>
                  <a:gd name="connsiteX1" fmla="*/ 161925 w 266700"/>
                  <a:gd name="connsiteY1" fmla="*/ 28575 h 114300"/>
                  <a:gd name="connsiteX2" fmla="*/ 76200 w 266700"/>
                  <a:gd name="connsiteY2" fmla="*/ 38100 h 114300"/>
                  <a:gd name="connsiteX3" fmla="*/ 0 w 266700"/>
                  <a:gd name="connsiteY3" fmla="*/ 0 h 114300"/>
                  <a:gd name="connsiteX4" fmla="*/ 85725 w 266700"/>
                  <a:gd name="connsiteY4" fmla="*/ 47625 h 114300"/>
                  <a:gd name="connsiteX5" fmla="*/ 38100 w 266700"/>
                  <a:gd name="connsiteY5" fmla="*/ 114300 h 114300"/>
                  <a:gd name="connsiteX6" fmla="*/ 95250 w 266700"/>
                  <a:gd name="connsiteY6" fmla="*/ 47625 h 114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66700" h="114300">
                    <a:moveTo>
                      <a:pt x="266700" y="9525"/>
                    </a:moveTo>
                    <a:lnTo>
                      <a:pt x="161925" y="28575"/>
                    </a:lnTo>
                    <a:lnTo>
                      <a:pt x="76200" y="38100"/>
                    </a:lnTo>
                    <a:lnTo>
                      <a:pt x="0" y="0"/>
                    </a:lnTo>
                    <a:lnTo>
                      <a:pt x="85725" y="47625"/>
                    </a:lnTo>
                    <a:lnTo>
                      <a:pt x="38100" y="114300"/>
                    </a:lnTo>
                    <a:lnTo>
                      <a:pt x="95250" y="47625"/>
                    </a:lnTo>
                  </a:path>
                </a:pathLst>
              </a:cu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27" name="Freeform 126"/>
            <p:cNvSpPr/>
            <p:nvPr/>
          </p:nvSpPr>
          <p:spPr>
            <a:xfrm rot="15600000">
              <a:off x="47324385" y="13406909"/>
              <a:ext cx="251862" cy="45719"/>
            </a:xfrm>
            <a:custGeom>
              <a:avLst/>
              <a:gdLst>
                <a:gd name="connsiteX0" fmla="*/ 266700 w 266700"/>
                <a:gd name="connsiteY0" fmla="*/ 9525 h 114300"/>
                <a:gd name="connsiteX1" fmla="*/ 161925 w 266700"/>
                <a:gd name="connsiteY1" fmla="*/ 28575 h 114300"/>
                <a:gd name="connsiteX2" fmla="*/ 76200 w 266700"/>
                <a:gd name="connsiteY2" fmla="*/ 38100 h 114300"/>
                <a:gd name="connsiteX3" fmla="*/ 0 w 266700"/>
                <a:gd name="connsiteY3" fmla="*/ 0 h 114300"/>
                <a:gd name="connsiteX4" fmla="*/ 85725 w 266700"/>
                <a:gd name="connsiteY4" fmla="*/ 47625 h 114300"/>
                <a:gd name="connsiteX5" fmla="*/ 38100 w 266700"/>
                <a:gd name="connsiteY5" fmla="*/ 114300 h 114300"/>
                <a:gd name="connsiteX6" fmla="*/ 95250 w 266700"/>
                <a:gd name="connsiteY6" fmla="*/ 47625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6700" h="114300">
                  <a:moveTo>
                    <a:pt x="266700" y="9525"/>
                  </a:moveTo>
                  <a:lnTo>
                    <a:pt x="161925" y="28575"/>
                  </a:lnTo>
                  <a:lnTo>
                    <a:pt x="76200" y="38100"/>
                  </a:lnTo>
                  <a:lnTo>
                    <a:pt x="0" y="0"/>
                  </a:lnTo>
                  <a:lnTo>
                    <a:pt x="85725" y="47625"/>
                  </a:lnTo>
                  <a:lnTo>
                    <a:pt x="38100" y="114300"/>
                  </a:lnTo>
                  <a:lnTo>
                    <a:pt x="95250" y="47625"/>
                  </a:ln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8" name="Freeform 127"/>
            <p:cNvSpPr/>
            <p:nvPr/>
          </p:nvSpPr>
          <p:spPr>
            <a:xfrm rot="14400000" flipV="1">
              <a:off x="47451928" y="13604072"/>
              <a:ext cx="176903" cy="45719"/>
            </a:xfrm>
            <a:custGeom>
              <a:avLst/>
              <a:gdLst>
                <a:gd name="connsiteX0" fmla="*/ 266700 w 266700"/>
                <a:gd name="connsiteY0" fmla="*/ 9525 h 114300"/>
                <a:gd name="connsiteX1" fmla="*/ 161925 w 266700"/>
                <a:gd name="connsiteY1" fmla="*/ 28575 h 114300"/>
                <a:gd name="connsiteX2" fmla="*/ 76200 w 266700"/>
                <a:gd name="connsiteY2" fmla="*/ 38100 h 114300"/>
                <a:gd name="connsiteX3" fmla="*/ 0 w 266700"/>
                <a:gd name="connsiteY3" fmla="*/ 0 h 114300"/>
                <a:gd name="connsiteX4" fmla="*/ 85725 w 266700"/>
                <a:gd name="connsiteY4" fmla="*/ 47625 h 114300"/>
                <a:gd name="connsiteX5" fmla="*/ 38100 w 266700"/>
                <a:gd name="connsiteY5" fmla="*/ 114300 h 114300"/>
                <a:gd name="connsiteX6" fmla="*/ 95250 w 266700"/>
                <a:gd name="connsiteY6" fmla="*/ 47625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6700" h="114300">
                  <a:moveTo>
                    <a:pt x="266700" y="9525"/>
                  </a:moveTo>
                  <a:lnTo>
                    <a:pt x="161925" y="28575"/>
                  </a:lnTo>
                  <a:lnTo>
                    <a:pt x="76200" y="38100"/>
                  </a:lnTo>
                  <a:lnTo>
                    <a:pt x="0" y="0"/>
                  </a:lnTo>
                  <a:lnTo>
                    <a:pt x="85725" y="47625"/>
                  </a:lnTo>
                  <a:lnTo>
                    <a:pt x="38100" y="114300"/>
                  </a:lnTo>
                  <a:lnTo>
                    <a:pt x="95250" y="47625"/>
                  </a:ln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9" name="Freeform 128"/>
            <p:cNvSpPr/>
            <p:nvPr/>
          </p:nvSpPr>
          <p:spPr>
            <a:xfrm rot="14400000" flipV="1">
              <a:off x="47288572" y="13485786"/>
              <a:ext cx="123474" cy="65573"/>
            </a:xfrm>
            <a:custGeom>
              <a:avLst/>
              <a:gdLst>
                <a:gd name="connsiteX0" fmla="*/ 266700 w 266700"/>
                <a:gd name="connsiteY0" fmla="*/ 9525 h 114300"/>
                <a:gd name="connsiteX1" fmla="*/ 161925 w 266700"/>
                <a:gd name="connsiteY1" fmla="*/ 28575 h 114300"/>
                <a:gd name="connsiteX2" fmla="*/ 76200 w 266700"/>
                <a:gd name="connsiteY2" fmla="*/ 38100 h 114300"/>
                <a:gd name="connsiteX3" fmla="*/ 0 w 266700"/>
                <a:gd name="connsiteY3" fmla="*/ 0 h 114300"/>
                <a:gd name="connsiteX4" fmla="*/ 85725 w 266700"/>
                <a:gd name="connsiteY4" fmla="*/ 47625 h 114300"/>
                <a:gd name="connsiteX5" fmla="*/ 38100 w 266700"/>
                <a:gd name="connsiteY5" fmla="*/ 114300 h 114300"/>
                <a:gd name="connsiteX6" fmla="*/ 95250 w 266700"/>
                <a:gd name="connsiteY6" fmla="*/ 47625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6700" h="114300">
                  <a:moveTo>
                    <a:pt x="266700" y="9525"/>
                  </a:moveTo>
                  <a:lnTo>
                    <a:pt x="161925" y="28575"/>
                  </a:lnTo>
                  <a:lnTo>
                    <a:pt x="76200" y="38100"/>
                  </a:lnTo>
                  <a:lnTo>
                    <a:pt x="0" y="0"/>
                  </a:lnTo>
                  <a:lnTo>
                    <a:pt x="85725" y="47625"/>
                  </a:lnTo>
                  <a:lnTo>
                    <a:pt x="38100" y="114300"/>
                  </a:lnTo>
                  <a:lnTo>
                    <a:pt x="95250" y="47625"/>
                  </a:ln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7" name="Explosion 2 116"/>
            <p:cNvSpPr/>
            <p:nvPr/>
          </p:nvSpPr>
          <p:spPr>
            <a:xfrm>
              <a:off x="47232312" y="13151622"/>
              <a:ext cx="308067" cy="174249"/>
            </a:xfrm>
            <a:prstGeom prst="irregularSeal2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42095744" y="15911205"/>
              <a:ext cx="2950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rgbClr val="C00000"/>
                  </a:solidFill>
                </a:rPr>
                <a:t>Anoxic sediments</a:t>
              </a:r>
              <a:endParaRPr lang="en-US" sz="2800" b="1" dirty="0">
                <a:solidFill>
                  <a:srgbClr val="C00000"/>
                </a:solidFill>
              </a:endParaRPr>
            </a:p>
          </p:txBody>
        </p:sp>
        <p:sp>
          <p:nvSpPr>
            <p:cNvPr id="122" name="TextBox 121"/>
            <p:cNvSpPr txBox="1"/>
            <p:nvPr/>
          </p:nvSpPr>
          <p:spPr>
            <a:xfrm>
              <a:off x="42550044" y="11998358"/>
              <a:ext cx="12262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/>
                <a:t>Water</a:t>
              </a:r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42719342" y="11196091"/>
              <a:ext cx="98779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/>
                <a:t>Air</a:t>
              </a:r>
              <a:endParaRPr lang="en-US" sz="2800" b="1" dirty="0"/>
            </a:p>
          </p:txBody>
        </p:sp>
        <p:grpSp>
          <p:nvGrpSpPr>
            <p:cNvPr id="1054" name="Group 1053"/>
            <p:cNvGrpSpPr/>
            <p:nvPr/>
          </p:nvGrpSpPr>
          <p:grpSpPr>
            <a:xfrm>
              <a:off x="48276811" y="12350422"/>
              <a:ext cx="374378" cy="487511"/>
              <a:chOff x="52656973" y="12911449"/>
              <a:chExt cx="374378" cy="487511"/>
            </a:xfrm>
          </p:grpSpPr>
          <p:sp>
            <p:nvSpPr>
              <p:cNvPr id="124" name="Oval 123"/>
              <p:cNvSpPr/>
              <p:nvPr/>
            </p:nvSpPr>
            <p:spPr>
              <a:xfrm rot="10800000">
                <a:off x="52893444" y="13292544"/>
                <a:ext cx="95244" cy="106416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74000">
                    <a:schemeClr val="accent3">
                      <a:lumMod val="45000"/>
                      <a:lumOff val="55000"/>
                    </a:schemeClr>
                  </a:gs>
                  <a:gs pos="83000">
                    <a:schemeClr val="accent3">
                      <a:lumMod val="45000"/>
                      <a:lumOff val="55000"/>
                    </a:schemeClr>
                  </a:gs>
                  <a:gs pos="100000">
                    <a:schemeClr val="accent3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024" name="Oval 1023"/>
              <p:cNvSpPr/>
              <p:nvPr/>
            </p:nvSpPr>
            <p:spPr>
              <a:xfrm rot="10800000">
                <a:off x="52893444" y="13023104"/>
                <a:ext cx="137907" cy="123827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74000">
                    <a:schemeClr val="accent3">
                      <a:lumMod val="45000"/>
                      <a:lumOff val="55000"/>
                    </a:schemeClr>
                  </a:gs>
                  <a:gs pos="83000">
                    <a:schemeClr val="accent3">
                      <a:lumMod val="45000"/>
                      <a:lumOff val="55000"/>
                    </a:schemeClr>
                  </a:gs>
                  <a:gs pos="100000">
                    <a:schemeClr val="accent3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37" name="Oval 136"/>
              <p:cNvSpPr/>
              <p:nvPr/>
            </p:nvSpPr>
            <p:spPr>
              <a:xfrm rot="10800000">
                <a:off x="52809373" y="13139879"/>
                <a:ext cx="95244" cy="106416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74000">
                    <a:schemeClr val="accent3">
                      <a:lumMod val="45000"/>
                      <a:lumOff val="55000"/>
                    </a:schemeClr>
                  </a:gs>
                  <a:gs pos="83000">
                    <a:schemeClr val="accent3">
                      <a:lumMod val="45000"/>
                      <a:lumOff val="55000"/>
                    </a:schemeClr>
                  </a:gs>
                  <a:gs pos="100000">
                    <a:schemeClr val="accent3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38" name="Oval 137"/>
              <p:cNvSpPr/>
              <p:nvPr/>
            </p:nvSpPr>
            <p:spPr>
              <a:xfrm rot="10800000">
                <a:off x="52809373" y="12911449"/>
                <a:ext cx="95244" cy="106416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74000">
                    <a:schemeClr val="accent3">
                      <a:lumMod val="45000"/>
                      <a:lumOff val="55000"/>
                    </a:schemeClr>
                  </a:gs>
                  <a:gs pos="83000">
                    <a:schemeClr val="accent3">
                      <a:lumMod val="45000"/>
                      <a:lumOff val="55000"/>
                    </a:schemeClr>
                  </a:gs>
                  <a:gs pos="100000">
                    <a:schemeClr val="accent3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39" name="Oval 138"/>
              <p:cNvSpPr/>
              <p:nvPr/>
            </p:nvSpPr>
            <p:spPr>
              <a:xfrm rot="10800000">
                <a:off x="52656973" y="12987479"/>
                <a:ext cx="95244" cy="106416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74000">
                    <a:schemeClr val="accent3">
                      <a:lumMod val="45000"/>
                      <a:lumOff val="55000"/>
                    </a:schemeClr>
                  </a:gs>
                  <a:gs pos="83000">
                    <a:schemeClr val="accent3">
                      <a:lumMod val="45000"/>
                      <a:lumOff val="55000"/>
                    </a:schemeClr>
                  </a:gs>
                  <a:gs pos="100000">
                    <a:schemeClr val="accent3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</p:grpSp>
        <p:sp>
          <p:nvSpPr>
            <p:cNvPr id="1027" name="TextBox 1026"/>
            <p:cNvSpPr txBox="1"/>
            <p:nvPr/>
          </p:nvSpPr>
          <p:spPr>
            <a:xfrm>
              <a:off x="46302235" y="14520068"/>
              <a:ext cx="323972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2000" dirty="0" smtClean="0"/>
                <a:t>CO</a:t>
              </a:r>
              <a:r>
                <a:rPr lang="pt-BR" sz="2000" baseline="-25000" dirty="0" smtClean="0"/>
                <a:t>2</a:t>
              </a:r>
              <a:r>
                <a:rPr lang="pt-BR" sz="2000" dirty="0"/>
                <a:t> + 4 H</a:t>
              </a:r>
              <a:r>
                <a:rPr lang="pt-BR" sz="2000" baseline="-25000" dirty="0"/>
                <a:t>2</a:t>
              </a:r>
              <a:r>
                <a:rPr lang="pt-BR" sz="2000" dirty="0"/>
                <a:t> → CH</a:t>
              </a:r>
              <a:r>
                <a:rPr lang="pt-BR" sz="2000" baseline="-25000" dirty="0"/>
                <a:t>4</a:t>
              </a:r>
              <a:r>
                <a:rPr lang="pt-BR" sz="2000" dirty="0"/>
                <a:t> + 2H</a:t>
              </a:r>
              <a:r>
                <a:rPr lang="pt-BR" sz="2000" baseline="-25000" dirty="0"/>
                <a:t>2</a:t>
              </a:r>
              <a:r>
                <a:rPr lang="pt-BR" sz="2000" dirty="0"/>
                <a:t>O</a:t>
              </a:r>
              <a:endParaRPr lang="en-US" sz="2000" dirty="0"/>
            </a:p>
          </p:txBody>
        </p:sp>
        <p:sp>
          <p:nvSpPr>
            <p:cNvPr id="1028" name="TextBox 1027"/>
            <p:cNvSpPr txBox="1"/>
            <p:nvPr/>
          </p:nvSpPr>
          <p:spPr>
            <a:xfrm>
              <a:off x="47359356" y="14758763"/>
              <a:ext cx="336548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2000" b="1" dirty="0"/>
                <a:t>Hydrogenotrophic reduction</a:t>
              </a:r>
            </a:p>
            <a:p>
              <a:endParaRPr lang="en-US" sz="2000" dirty="0"/>
            </a:p>
          </p:txBody>
        </p:sp>
        <p:sp>
          <p:nvSpPr>
            <p:cNvPr id="146" name="Up Arrow 145"/>
            <p:cNvSpPr/>
            <p:nvPr/>
          </p:nvSpPr>
          <p:spPr>
            <a:xfrm>
              <a:off x="48442747" y="11663249"/>
              <a:ext cx="179315" cy="519060"/>
            </a:xfrm>
            <a:prstGeom prst="upArrow">
              <a:avLst/>
            </a:prstGeom>
            <a:solidFill>
              <a:schemeClr val="bg2">
                <a:lumMod val="2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3" name="Up Arrow 152"/>
            <p:cNvSpPr/>
            <p:nvPr/>
          </p:nvSpPr>
          <p:spPr>
            <a:xfrm rot="2400000">
              <a:off x="48229399" y="13653721"/>
              <a:ext cx="197835" cy="862046"/>
            </a:xfrm>
            <a:prstGeom prst="upArrow">
              <a:avLst/>
            </a:prstGeom>
            <a:solidFill>
              <a:schemeClr val="bg2">
                <a:lumMod val="2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41" name="TextBox 1040"/>
            <p:cNvSpPr txBox="1"/>
            <p:nvPr/>
          </p:nvSpPr>
          <p:spPr>
            <a:xfrm>
              <a:off x="48651189" y="12390644"/>
              <a:ext cx="19428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/>
                <a:t>Ebullition</a:t>
              </a:r>
              <a:endParaRPr lang="en-US" sz="2000" dirty="0"/>
            </a:p>
          </p:txBody>
        </p:sp>
        <p:cxnSp>
          <p:nvCxnSpPr>
            <p:cNvPr id="1043" name="Straight Arrow Connector 1042"/>
            <p:cNvCxnSpPr/>
            <p:nvPr/>
          </p:nvCxnSpPr>
          <p:spPr>
            <a:xfrm flipH="1">
              <a:off x="46504447" y="13609793"/>
              <a:ext cx="812609" cy="965397"/>
            </a:xfrm>
            <a:prstGeom prst="straightConnector1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4" name="Rectangle 1043"/>
            <p:cNvSpPr/>
            <p:nvPr/>
          </p:nvSpPr>
          <p:spPr>
            <a:xfrm>
              <a:off x="46227690" y="14580331"/>
              <a:ext cx="4325510" cy="584527"/>
            </a:xfrm>
            <a:prstGeom prst="rect">
              <a:avLst/>
            </a:prstGeom>
            <a:solidFill>
              <a:schemeClr val="accent6">
                <a:lumMod val="60000"/>
                <a:lumOff val="40000"/>
                <a:alpha val="10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45" name="TextBox 1044"/>
            <p:cNvSpPr txBox="1"/>
            <p:nvPr/>
          </p:nvSpPr>
          <p:spPr>
            <a:xfrm>
              <a:off x="44997621" y="13757811"/>
              <a:ext cx="225769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CH</a:t>
              </a:r>
              <a:r>
                <a:rPr lang="en-US" sz="2000" baseline="-25000" dirty="0" smtClean="0"/>
                <a:t>4</a:t>
              </a:r>
              <a:r>
                <a:rPr lang="en-US" sz="2000" dirty="0" smtClean="0"/>
                <a:t> produced by methanogenic bacteria</a:t>
              </a:r>
            </a:p>
          </p:txBody>
        </p:sp>
        <p:sp>
          <p:nvSpPr>
            <p:cNvPr id="1047" name="TextBox 1046"/>
            <p:cNvSpPr txBox="1"/>
            <p:nvPr/>
          </p:nvSpPr>
          <p:spPr>
            <a:xfrm>
              <a:off x="48226432" y="11258615"/>
              <a:ext cx="88330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/>
                <a:t>CH</a:t>
              </a:r>
              <a:r>
                <a:rPr lang="en-US" sz="2400" baseline="-25000" dirty="0"/>
                <a:t>4</a:t>
              </a:r>
              <a:endParaRPr lang="en-US" sz="2400" dirty="0"/>
            </a:p>
          </p:txBody>
        </p:sp>
        <p:sp>
          <p:nvSpPr>
            <p:cNvPr id="1050" name="TextBox 1049"/>
            <p:cNvSpPr txBox="1"/>
            <p:nvPr/>
          </p:nvSpPr>
          <p:spPr>
            <a:xfrm>
              <a:off x="44845012" y="13171784"/>
              <a:ext cx="204281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/>
                <a:t>Autochthonous C</a:t>
              </a:r>
            </a:p>
            <a:p>
              <a:r>
                <a:rPr lang="en-US" sz="2000" dirty="0" smtClean="0"/>
                <a:t>Low C/N</a:t>
              </a:r>
              <a:endParaRPr lang="en-US" sz="2000" dirty="0"/>
            </a:p>
          </p:txBody>
        </p:sp>
        <p:sp>
          <p:nvSpPr>
            <p:cNvPr id="1053" name="TextBox 1052"/>
            <p:cNvSpPr txBox="1"/>
            <p:nvPr/>
          </p:nvSpPr>
          <p:spPr>
            <a:xfrm>
              <a:off x="39366390" y="11795635"/>
              <a:ext cx="200232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err="1" smtClean="0"/>
                <a:t>Allochthonous</a:t>
              </a:r>
              <a:r>
                <a:rPr lang="en-US" sz="2000" b="1" dirty="0" smtClean="0"/>
                <a:t> C</a:t>
              </a:r>
            </a:p>
            <a:p>
              <a:r>
                <a:rPr lang="en-US" sz="2000" dirty="0" smtClean="0"/>
                <a:t>High C/N </a:t>
              </a:r>
              <a:endParaRPr lang="en-US" sz="2000" dirty="0"/>
            </a:p>
          </p:txBody>
        </p:sp>
        <p:sp>
          <p:nvSpPr>
            <p:cNvPr id="1055" name="TextBox 1054"/>
            <p:cNvSpPr txBox="1"/>
            <p:nvPr/>
          </p:nvSpPr>
          <p:spPr>
            <a:xfrm>
              <a:off x="39136195" y="9172035"/>
              <a:ext cx="278677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/>
                <a:t>Mire</a:t>
              </a:r>
              <a:endParaRPr lang="en-US" sz="3600" dirty="0"/>
            </a:p>
          </p:txBody>
        </p:sp>
        <p:sp>
          <p:nvSpPr>
            <p:cNvPr id="130" name="TextBox 129"/>
            <p:cNvSpPr txBox="1"/>
            <p:nvPr/>
          </p:nvSpPr>
          <p:spPr>
            <a:xfrm>
              <a:off x="45547130" y="9172035"/>
              <a:ext cx="338725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/>
                <a:t>   Lake</a:t>
              </a:r>
              <a:endParaRPr lang="en-US" sz="3600" dirty="0"/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48819432" y="13475557"/>
              <a:ext cx="14269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/>
                <a:t>Oxidation</a:t>
              </a:r>
              <a:endParaRPr lang="en-US" sz="2400" dirty="0"/>
            </a:p>
          </p:txBody>
        </p:sp>
        <p:sp>
          <p:nvSpPr>
            <p:cNvPr id="143" name="Up Arrow 142"/>
            <p:cNvSpPr/>
            <p:nvPr/>
          </p:nvSpPr>
          <p:spPr>
            <a:xfrm>
              <a:off x="49895693" y="12298315"/>
              <a:ext cx="199230" cy="1249797"/>
            </a:xfrm>
            <a:prstGeom prst="upArrow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49782473" y="11853413"/>
              <a:ext cx="82495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/>
                <a:t>CO</a:t>
              </a:r>
              <a:r>
                <a:rPr lang="en-US" sz="2400" baseline="-25000" dirty="0" smtClean="0"/>
                <a:t>2</a:t>
              </a:r>
              <a:endParaRPr lang="en-US" sz="2000" baseline="-25000" dirty="0"/>
            </a:p>
          </p:txBody>
        </p:sp>
        <p:sp>
          <p:nvSpPr>
            <p:cNvPr id="189" name="Up Arrow 188"/>
            <p:cNvSpPr/>
            <p:nvPr/>
          </p:nvSpPr>
          <p:spPr>
            <a:xfrm>
              <a:off x="48473463" y="12995830"/>
              <a:ext cx="179315" cy="519060"/>
            </a:xfrm>
            <a:prstGeom prst="upArrow">
              <a:avLst/>
            </a:prstGeom>
            <a:solidFill>
              <a:schemeClr val="bg2">
                <a:lumMod val="2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5" name="Rectangle 144"/>
            <p:cNvSpPr/>
            <p:nvPr/>
          </p:nvSpPr>
          <p:spPr>
            <a:xfrm>
              <a:off x="47740594" y="14520068"/>
              <a:ext cx="508917" cy="35252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3" name="TextBox 192"/>
            <p:cNvSpPr txBox="1"/>
            <p:nvPr/>
          </p:nvSpPr>
          <p:spPr>
            <a:xfrm>
              <a:off x="37377056" y="16643923"/>
              <a:ext cx="1124500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/>
                <a:t>Figure 11.  Sources of carbon in anoxic aquatic sediments</a:t>
              </a:r>
              <a:endParaRPr lang="en-US" sz="2800" b="1" dirty="0"/>
            </a:p>
          </p:txBody>
        </p:sp>
        <p:sp>
          <p:nvSpPr>
            <p:cNvPr id="3" name="Cloud 2"/>
            <p:cNvSpPr/>
            <p:nvPr/>
          </p:nvSpPr>
          <p:spPr>
            <a:xfrm>
              <a:off x="39154066" y="10732991"/>
              <a:ext cx="646397" cy="463100"/>
            </a:xfrm>
            <a:prstGeom prst="cloud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Cloud 5"/>
            <p:cNvSpPr/>
            <p:nvPr/>
          </p:nvSpPr>
          <p:spPr>
            <a:xfrm>
              <a:off x="37477460" y="11178610"/>
              <a:ext cx="209582" cy="231068"/>
            </a:xfrm>
            <a:prstGeom prst="cloud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6" name="Up Arrow 155"/>
            <p:cNvSpPr/>
            <p:nvPr/>
          </p:nvSpPr>
          <p:spPr>
            <a:xfrm>
              <a:off x="47223288" y="10709273"/>
              <a:ext cx="179315" cy="519060"/>
            </a:xfrm>
            <a:prstGeom prst="upArrow">
              <a:avLst/>
            </a:prstGeom>
            <a:solidFill>
              <a:schemeClr val="bg2">
                <a:lumMod val="2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7" name="TextBox 156"/>
            <p:cNvSpPr txBox="1"/>
            <p:nvPr/>
          </p:nvSpPr>
          <p:spPr>
            <a:xfrm>
              <a:off x="47030141" y="10320835"/>
              <a:ext cx="88330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/>
                <a:t>CH</a:t>
              </a:r>
              <a:r>
                <a:rPr lang="en-US" sz="2400" baseline="-25000" dirty="0"/>
                <a:t>4</a:t>
              </a:r>
              <a:endParaRPr lang="en-US" sz="2000" dirty="0"/>
            </a:p>
          </p:txBody>
        </p:sp>
        <p:sp>
          <p:nvSpPr>
            <p:cNvPr id="64" name="Curved Down Arrow 63"/>
            <p:cNvSpPr/>
            <p:nvPr/>
          </p:nvSpPr>
          <p:spPr>
            <a:xfrm>
              <a:off x="40099857" y="10949932"/>
              <a:ext cx="2644965" cy="947891"/>
            </a:xfrm>
            <a:prstGeom prst="curvedDownArrow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74" name="Curved Down Arrow 173"/>
            <p:cNvSpPr/>
            <p:nvPr/>
          </p:nvSpPr>
          <p:spPr>
            <a:xfrm flipH="1">
              <a:off x="45714288" y="12452806"/>
              <a:ext cx="1724772" cy="691169"/>
            </a:xfrm>
            <a:prstGeom prst="curvedDownArrow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pic>
        <p:nvPicPr>
          <p:cNvPr id="94" name="Picture 93"/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577" y="11720717"/>
            <a:ext cx="8367281" cy="6275461"/>
          </a:xfrm>
          <a:prstGeom prst="rect">
            <a:avLst/>
          </a:prstGeom>
        </p:spPr>
      </p:pic>
      <p:cxnSp>
        <p:nvCxnSpPr>
          <p:cNvPr id="99" name="Straight Arrow Connector 98"/>
          <p:cNvCxnSpPr/>
          <p:nvPr/>
        </p:nvCxnSpPr>
        <p:spPr>
          <a:xfrm>
            <a:off x="46555794" y="13488470"/>
            <a:ext cx="0" cy="51543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Arrow Connector 181"/>
          <p:cNvCxnSpPr/>
          <p:nvPr/>
        </p:nvCxnSpPr>
        <p:spPr>
          <a:xfrm>
            <a:off x="46569758" y="14034087"/>
            <a:ext cx="1345375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Arrow Connector 185"/>
          <p:cNvCxnSpPr/>
          <p:nvPr/>
        </p:nvCxnSpPr>
        <p:spPr>
          <a:xfrm rot="10800000">
            <a:off x="47977174" y="13488470"/>
            <a:ext cx="0" cy="51543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TextBox 125"/>
          <p:cNvSpPr txBox="1"/>
          <p:nvPr/>
        </p:nvSpPr>
        <p:spPr>
          <a:xfrm>
            <a:off x="45979130" y="14034087"/>
            <a:ext cx="39182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000" dirty="0" smtClean="0"/>
              <a:t>δ</a:t>
            </a:r>
            <a:r>
              <a:rPr lang="el-GR" sz="2000" baseline="30000" dirty="0" smtClean="0"/>
              <a:t>13</a:t>
            </a:r>
            <a:r>
              <a:rPr lang="en-US" sz="2000" dirty="0" smtClean="0"/>
              <a:t>C Fractionation from CO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 to CH</a:t>
            </a:r>
            <a:r>
              <a:rPr lang="en-US" sz="2000" baseline="-25000" dirty="0" smtClean="0"/>
              <a:t>4</a:t>
            </a:r>
            <a:r>
              <a:rPr lang="en-US" sz="2000" dirty="0" smtClean="0"/>
              <a:t> 60 to 90 ‰</a:t>
            </a:r>
            <a:endParaRPr lang="en-US" sz="2000" dirty="0"/>
          </a:p>
        </p:txBody>
      </p:sp>
      <p:sp>
        <p:nvSpPr>
          <p:cNvPr id="100" name="Rounded Rectangle 99"/>
          <p:cNvSpPr/>
          <p:nvPr/>
        </p:nvSpPr>
        <p:spPr>
          <a:xfrm>
            <a:off x="18666492" y="5733136"/>
            <a:ext cx="9660402" cy="1246987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solidFill>
              <a:schemeClr val="tx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17310100" y="5672565"/>
            <a:ext cx="12903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u="sng" dirty="0" smtClean="0">
                <a:solidFill>
                  <a:schemeClr val="tx2"/>
                </a:solidFill>
                <a:cs typeface="Arial" panose="020B0604020202020204" pitchFamily="34" charset="0"/>
              </a:rPr>
              <a:t>Results</a:t>
            </a:r>
            <a:endParaRPr lang="en-US" sz="7200" b="1" u="sng" dirty="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720012" y="1959341"/>
            <a:ext cx="53297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</a:rPr>
              <a:t>B41C-0447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164" name="TextBox 163"/>
          <p:cNvSpPr txBox="1"/>
          <p:nvPr/>
        </p:nvSpPr>
        <p:spPr>
          <a:xfrm>
            <a:off x="4666398" y="892099"/>
            <a:ext cx="53297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</a:rPr>
              <a:t>83308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165" name="TextBox 164"/>
          <p:cNvSpPr txBox="1"/>
          <p:nvPr/>
        </p:nvSpPr>
        <p:spPr>
          <a:xfrm>
            <a:off x="191916" y="18466595"/>
            <a:ext cx="10982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Source: International Permafrost Association, Philippe </a:t>
            </a:r>
            <a:r>
              <a:rPr lang="en-US" sz="2400" dirty="0" err="1" smtClean="0"/>
              <a:t>Rekacewicz</a:t>
            </a:r>
            <a:r>
              <a:rPr lang="en-US" sz="2400" dirty="0" smtClean="0"/>
              <a:t>, 2005</a:t>
            </a:r>
            <a:endParaRPr lang="en-US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7814411" y="17755457"/>
            <a:ext cx="20241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/>
              <a:t> Image credit: Digital Globe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94292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11743</TotalTime>
  <Words>910</Words>
  <Application>Microsoft Office PowerPoint</Application>
  <PresentationFormat>Custom</PresentationFormat>
  <Paragraphs>212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</dc:creator>
  <cp:lastModifiedBy>Chris</cp:lastModifiedBy>
  <cp:revision>236</cp:revision>
  <dcterms:created xsi:type="dcterms:W3CDTF">2015-07-30T01:33:37Z</dcterms:created>
  <dcterms:modified xsi:type="dcterms:W3CDTF">2015-12-10T20:26:58Z</dcterms:modified>
</cp:coreProperties>
</file>