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1881012" rtl="0" eaLnBrk="1" latinLnBrk="0" hangingPunct="1">
      <a:defRPr sz="7400" kern="1200">
        <a:solidFill>
          <a:schemeClr val="tx1"/>
        </a:solidFill>
        <a:latin typeface="+mn-lt"/>
        <a:ea typeface="+mn-ea"/>
        <a:cs typeface="+mn-cs"/>
      </a:defRPr>
    </a:lvl1pPr>
    <a:lvl2pPr marL="1881012" algn="l" defTabSz="1881012" rtl="0" eaLnBrk="1" latinLnBrk="0" hangingPunct="1">
      <a:defRPr sz="7400" kern="1200">
        <a:solidFill>
          <a:schemeClr val="tx1"/>
        </a:solidFill>
        <a:latin typeface="+mn-lt"/>
        <a:ea typeface="+mn-ea"/>
        <a:cs typeface="+mn-cs"/>
      </a:defRPr>
    </a:lvl2pPr>
    <a:lvl3pPr marL="3762024" algn="l" defTabSz="1881012" rtl="0" eaLnBrk="1" latinLnBrk="0" hangingPunct="1">
      <a:defRPr sz="7400" kern="1200">
        <a:solidFill>
          <a:schemeClr val="tx1"/>
        </a:solidFill>
        <a:latin typeface="+mn-lt"/>
        <a:ea typeface="+mn-ea"/>
        <a:cs typeface="+mn-cs"/>
      </a:defRPr>
    </a:lvl3pPr>
    <a:lvl4pPr marL="5643037" algn="l" defTabSz="1881012" rtl="0" eaLnBrk="1" latinLnBrk="0" hangingPunct="1">
      <a:defRPr sz="7400" kern="1200">
        <a:solidFill>
          <a:schemeClr val="tx1"/>
        </a:solidFill>
        <a:latin typeface="+mn-lt"/>
        <a:ea typeface="+mn-ea"/>
        <a:cs typeface="+mn-cs"/>
      </a:defRPr>
    </a:lvl4pPr>
    <a:lvl5pPr marL="7524049" algn="l" defTabSz="1881012" rtl="0" eaLnBrk="1" latinLnBrk="0" hangingPunct="1">
      <a:defRPr sz="7400" kern="1200">
        <a:solidFill>
          <a:schemeClr val="tx1"/>
        </a:solidFill>
        <a:latin typeface="+mn-lt"/>
        <a:ea typeface="+mn-ea"/>
        <a:cs typeface="+mn-cs"/>
      </a:defRPr>
    </a:lvl5pPr>
    <a:lvl6pPr marL="9405061" algn="l" defTabSz="1881012" rtl="0" eaLnBrk="1" latinLnBrk="0" hangingPunct="1">
      <a:defRPr sz="7400" kern="1200">
        <a:solidFill>
          <a:schemeClr val="tx1"/>
        </a:solidFill>
        <a:latin typeface="+mn-lt"/>
        <a:ea typeface="+mn-ea"/>
        <a:cs typeface="+mn-cs"/>
      </a:defRPr>
    </a:lvl6pPr>
    <a:lvl7pPr marL="11286073" algn="l" defTabSz="1881012" rtl="0" eaLnBrk="1" latinLnBrk="0" hangingPunct="1">
      <a:defRPr sz="7400" kern="1200">
        <a:solidFill>
          <a:schemeClr val="tx1"/>
        </a:solidFill>
        <a:latin typeface="+mn-lt"/>
        <a:ea typeface="+mn-ea"/>
        <a:cs typeface="+mn-cs"/>
      </a:defRPr>
    </a:lvl7pPr>
    <a:lvl8pPr marL="13167086" algn="l" defTabSz="1881012" rtl="0" eaLnBrk="1" latinLnBrk="0" hangingPunct="1">
      <a:defRPr sz="7400" kern="1200">
        <a:solidFill>
          <a:schemeClr val="tx1"/>
        </a:solidFill>
        <a:latin typeface="+mn-lt"/>
        <a:ea typeface="+mn-ea"/>
        <a:cs typeface="+mn-cs"/>
      </a:defRPr>
    </a:lvl8pPr>
    <a:lvl9pPr marL="15048098" algn="l" defTabSz="1881012"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003E"/>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p:scale>
          <a:sx n="33" d="100"/>
          <a:sy n="33" d="100"/>
        </p:scale>
        <p:origin x="-726" y="1224"/>
      </p:cViewPr>
      <p:guideLst>
        <p:guide orient="horz" pos="9216"/>
        <p:guide pos="115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D4FF0E-74CC-6441-BBC7-8D84550D238F}" type="datetimeFigureOut">
              <a:rPr lang="en-US" smtClean="0"/>
              <a:t>12/17/2015</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426426-EEAB-DE48-861F-FBC6BB91AC41}" type="slidenum">
              <a:rPr lang="en-US" smtClean="0"/>
              <a:t>‹#›</a:t>
            </a:fld>
            <a:endParaRPr lang="en-US"/>
          </a:p>
        </p:txBody>
      </p:sp>
    </p:spTree>
    <p:extLst>
      <p:ext uri="{BB962C8B-B14F-4D97-AF65-F5344CB8AC3E}">
        <p14:creationId xmlns:p14="http://schemas.microsoft.com/office/powerpoint/2010/main" val="246939195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426426-EEAB-DE48-861F-FBC6BB91AC41}" type="slidenum">
              <a:rPr lang="en-US" smtClean="0"/>
              <a:t>1</a:t>
            </a:fld>
            <a:endParaRPr lang="en-US"/>
          </a:p>
        </p:txBody>
      </p:sp>
    </p:spTree>
    <p:extLst>
      <p:ext uri="{BB962C8B-B14F-4D97-AF65-F5344CB8AC3E}">
        <p14:creationId xmlns:p14="http://schemas.microsoft.com/office/powerpoint/2010/main" val="2554035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5"/>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9C2B368-655C-D943-967F-653EB4AEB791}" type="datetimeFigureOut">
              <a:rPr lang="en-US" smtClean="0"/>
              <a:t>12/17/2015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2664810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C2B368-655C-D943-967F-653EB4AEB791}" type="datetimeFigureOut">
              <a:rPr lang="en-US" smtClean="0"/>
              <a:t>12/17/2015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3075175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200">
                <a:solidFill>
                  <a:schemeClr val="tx1">
                    <a:tint val="75000"/>
                  </a:schemeClr>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C2B368-655C-D943-967F-653EB4AEB791}" type="datetimeFigureOut">
              <a:rPr lang="en-US" smtClean="0"/>
              <a:t>12/17/2015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1223039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315200" y="29132109"/>
            <a:ext cx="65532000" cy="82390827"/>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3456800" y="29132109"/>
            <a:ext cx="65532000" cy="82390827"/>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9C2B368-655C-D943-967F-653EB4AEB791}" type="datetimeFigureOut">
              <a:rPr lang="en-US" smtClean="0"/>
              <a:t>12/17/2015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3739704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789"/>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6549816"/>
            <a:ext cx="16167100"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2"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9C2B368-655C-D943-967F-653EB4AEB791}" type="datetimeFigureOut">
              <a:rPr lang="en-US" smtClean="0"/>
              <a:t>12/17/2015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3003239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9C2B368-655C-D943-967F-653EB4AEB791}" type="datetimeFigureOut">
              <a:rPr lang="en-US" smtClean="0"/>
              <a:t>12/17/2015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3615724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C2B368-655C-D943-967F-653EB4AEB791}" type="datetimeFigureOut">
              <a:rPr lang="en-US" smtClean="0"/>
              <a:t>12/17/2015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1724283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6123096"/>
            <a:ext cx="12033252" cy="20015202"/>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C2B368-655C-D943-967F-653EB4AEB791}" type="datetimeFigureOut">
              <a:rPr lang="en-US" smtClean="0"/>
              <a:t>12/17/2015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3477075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C2B368-655C-D943-967F-653EB4AEB791}" type="datetimeFigureOut">
              <a:rPr lang="en-US" smtClean="0"/>
              <a:t>12/17/2015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1450277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C2B368-655C-D943-967F-653EB4AEB791}" type="datetimeFigureOut">
              <a:rPr lang="en-US" smtClean="0"/>
              <a:t>12/17/2015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1431153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6070400" y="4998722"/>
            <a:ext cx="32918400" cy="10652421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315200" y="4998722"/>
            <a:ext cx="98145600" cy="10652421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C2B368-655C-D943-967F-653EB4AEB791}" type="datetimeFigureOut">
              <a:rPr lang="en-US" smtClean="0"/>
              <a:t>12/17/2015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65ED77-3486-654B-9113-18CD2066C65E}" type="slidenum">
              <a:rPr lang="en-US" smtClean="0"/>
              <a:t>‹#›</a:t>
            </a:fld>
            <a:endParaRPr lang="en-US"/>
          </a:p>
        </p:txBody>
      </p:sp>
    </p:spTree>
    <p:extLst>
      <p:ext uri="{BB962C8B-B14F-4D97-AF65-F5344CB8AC3E}">
        <p14:creationId xmlns:p14="http://schemas.microsoft.com/office/powerpoint/2010/main" val="534455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2"/>
            <a:ext cx="32918400" cy="19310775"/>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29"/>
            <a:ext cx="8534400" cy="1557867"/>
          </a:xfrm>
          <a:prstGeom prst="rect">
            <a:avLst/>
          </a:prstGeom>
        </p:spPr>
        <p:txBody>
          <a:bodyPr vert="horz" lIns="376202" tIns="188101" rIns="376202" bIns="188101" rtlCol="0" anchor="ctr"/>
          <a:lstStyle>
            <a:lvl1pPr algn="l">
              <a:defRPr sz="4900">
                <a:solidFill>
                  <a:schemeClr val="tx1">
                    <a:tint val="75000"/>
                  </a:schemeClr>
                </a:solidFill>
              </a:defRPr>
            </a:lvl1pPr>
          </a:lstStyle>
          <a:p>
            <a:fld id="{09C2B368-655C-D943-967F-653EB4AEB791}" type="datetimeFigureOut">
              <a:rPr lang="en-US" smtClean="0"/>
              <a:t>12/17/2015</a:t>
            </a:fld>
            <a:endParaRPr lang="en-US"/>
          </a:p>
        </p:txBody>
      </p:sp>
      <p:sp>
        <p:nvSpPr>
          <p:cNvPr id="5" name="Footer Placeholder 4"/>
          <p:cNvSpPr>
            <a:spLocks noGrp="1"/>
          </p:cNvSpPr>
          <p:nvPr>
            <p:ph type="ftr" sz="quarter" idx="3"/>
          </p:nvPr>
        </p:nvSpPr>
        <p:spPr>
          <a:xfrm>
            <a:off x="12496800" y="27120429"/>
            <a:ext cx="11582400" cy="1557867"/>
          </a:xfrm>
          <a:prstGeom prst="rect">
            <a:avLst/>
          </a:prstGeom>
        </p:spPr>
        <p:txBody>
          <a:bodyPr vert="horz" lIns="376202" tIns="188101" rIns="376202" bIns="188101"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9"/>
            <a:ext cx="8534400" cy="1557867"/>
          </a:xfrm>
          <a:prstGeom prst="rect">
            <a:avLst/>
          </a:prstGeom>
        </p:spPr>
        <p:txBody>
          <a:bodyPr vert="horz" lIns="376202" tIns="188101" rIns="376202" bIns="188101" rtlCol="0" anchor="ctr"/>
          <a:lstStyle>
            <a:lvl1pPr algn="r">
              <a:defRPr sz="4900">
                <a:solidFill>
                  <a:schemeClr val="tx1">
                    <a:tint val="75000"/>
                  </a:schemeClr>
                </a:solidFill>
              </a:defRPr>
            </a:lvl1pPr>
          </a:lstStyle>
          <a:p>
            <a:fld id="{C265ED77-3486-654B-9113-18CD2066C65E}" type="slidenum">
              <a:rPr lang="en-US" smtClean="0"/>
              <a:t>‹#›</a:t>
            </a:fld>
            <a:endParaRPr lang="en-US"/>
          </a:p>
        </p:txBody>
      </p:sp>
    </p:spTree>
    <p:extLst>
      <p:ext uri="{BB962C8B-B14F-4D97-AF65-F5344CB8AC3E}">
        <p14:creationId xmlns:p14="http://schemas.microsoft.com/office/powerpoint/2010/main" val="4363759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881012" rtl="0" eaLnBrk="1" latinLnBrk="0" hangingPunct="1">
        <a:spcBef>
          <a:spcPct val="0"/>
        </a:spcBef>
        <a:buNone/>
        <a:defRPr sz="18100" kern="1200">
          <a:solidFill>
            <a:schemeClr val="tx1"/>
          </a:solidFill>
          <a:latin typeface="+mj-lt"/>
          <a:ea typeface="+mj-ea"/>
          <a:cs typeface="+mj-cs"/>
        </a:defRPr>
      </a:lvl1pPr>
    </p:titleStyle>
    <p:bodyStyle>
      <a:lvl1pPr marL="1410759" indent="-1410759" algn="l" defTabSz="1881012" rtl="0" eaLnBrk="1" latinLnBrk="0" hangingPunct="1">
        <a:spcBef>
          <a:spcPct val="20000"/>
        </a:spcBef>
        <a:buFont typeface="Arial"/>
        <a:buChar char="•"/>
        <a:defRPr sz="13200" kern="1200">
          <a:solidFill>
            <a:schemeClr val="tx1"/>
          </a:solidFill>
          <a:latin typeface="+mn-lt"/>
          <a:ea typeface="+mn-ea"/>
          <a:cs typeface="+mn-cs"/>
        </a:defRPr>
      </a:lvl1pPr>
      <a:lvl2pPr marL="3056645" indent="-1175633" algn="l" defTabSz="1881012" rtl="0" eaLnBrk="1" latinLnBrk="0" hangingPunct="1">
        <a:spcBef>
          <a:spcPct val="20000"/>
        </a:spcBef>
        <a:buFont typeface="Arial"/>
        <a:buChar char="–"/>
        <a:defRPr sz="11500" kern="1200">
          <a:solidFill>
            <a:schemeClr val="tx1"/>
          </a:solidFill>
          <a:latin typeface="+mn-lt"/>
          <a:ea typeface="+mn-ea"/>
          <a:cs typeface="+mn-cs"/>
        </a:defRPr>
      </a:lvl2pPr>
      <a:lvl3pPr marL="4702531" indent="-940506" algn="l" defTabSz="1881012" rtl="0" eaLnBrk="1" latinLnBrk="0" hangingPunct="1">
        <a:spcBef>
          <a:spcPct val="20000"/>
        </a:spcBef>
        <a:buFont typeface="Arial"/>
        <a:buChar char="•"/>
        <a:defRPr sz="9900" kern="1200">
          <a:solidFill>
            <a:schemeClr val="tx1"/>
          </a:solidFill>
          <a:latin typeface="+mn-lt"/>
          <a:ea typeface="+mn-ea"/>
          <a:cs typeface="+mn-cs"/>
        </a:defRPr>
      </a:lvl3pPr>
      <a:lvl4pPr marL="6583543" indent="-940506" algn="l" defTabSz="1881012" rtl="0" eaLnBrk="1" latinLnBrk="0" hangingPunct="1">
        <a:spcBef>
          <a:spcPct val="20000"/>
        </a:spcBef>
        <a:buFont typeface="Arial"/>
        <a:buChar char="–"/>
        <a:defRPr sz="8200" kern="1200">
          <a:solidFill>
            <a:schemeClr val="tx1"/>
          </a:solidFill>
          <a:latin typeface="+mn-lt"/>
          <a:ea typeface="+mn-ea"/>
          <a:cs typeface="+mn-cs"/>
        </a:defRPr>
      </a:lvl4pPr>
      <a:lvl5pPr marL="8464555" indent="-940506" algn="l" defTabSz="1881012" rtl="0" eaLnBrk="1" latinLnBrk="0" hangingPunct="1">
        <a:spcBef>
          <a:spcPct val="20000"/>
        </a:spcBef>
        <a:buFont typeface="Arial"/>
        <a:buChar char="»"/>
        <a:defRPr sz="8200" kern="1200">
          <a:solidFill>
            <a:schemeClr val="tx1"/>
          </a:solidFill>
          <a:latin typeface="+mn-lt"/>
          <a:ea typeface="+mn-ea"/>
          <a:cs typeface="+mn-cs"/>
        </a:defRPr>
      </a:lvl5pPr>
      <a:lvl6pPr marL="10345567" indent="-940506" algn="l" defTabSz="1881012" rtl="0" eaLnBrk="1" latinLnBrk="0" hangingPunct="1">
        <a:spcBef>
          <a:spcPct val="20000"/>
        </a:spcBef>
        <a:buFont typeface="Arial"/>
        <a:buChar char="•"/>
        <a:defRPr sz="8200" kern="1200">
          <a:solidFill>
            <a:schemeClr val="tx1"/>
          </a:solidFill>
          <a:latin typeface="+mn-lt"/>
          <a:ea typeface="+mn-ea"/>
          <a:cs typeface="+mn-cs"/>
        </a:defRPr>
      </a:lvl6pPr>
      <a:lvl7pPr marL="12226580" indent="-940506" algn="l" defTabSz="1881012" rtl="0" eaLnBrk="1" latinLnBrk="0" hangingPunct="1">
        <a:spcBef>
          <a:spcPct val="20000"/>
        </a:spcBef>
        <a:buFont typeface="Arial"/>
        <a:buChar char="•"/>
        <a:defRPr sz="8200" kern="1200">
          <a:solidFill>
            <a:schemeClr val="tx1"/>
          </a:solidFill>
          <a:latin typeface="+mn-lt"/>
          <a:ea typeface="+mn-ea"/>
          <a:cs typeface="+mn-cs"/>
        </a:defRPr>
      </a:lvl7pPr>
      <a:lvl8pPr marL="14107592" indent="-940506" algn="l" defTabSz="1881012" rtl="0" eaLnBrk="1" latinLnBrk="0" hangingPunct="1">
        <a:spcBef>
          <a:spcPct val="20000"/>
        </a:spcBef>
        <a:buFont typeface="Arial"/>
        <a:buChar char="•"/>
        <a:defRPr sz="8200" kern="1200">
          <a:solidFill>
            <a:schemeClr val="tx1"/>
          </a:solidFill>
          <a:latin typeface="+mn-lt"/>
          <a:ea typeface="+mn-ea"/>
          <a:cs typeface="+mn-cs"/>
        </a:defRPr>
      </a:lvl8pPr>
      <a:lvl9pPr marL="15988604" indent="-940506" algn="l" defTabSz="1881012" rtl="0" eaLnBrk="1" latinLnBrk="0" hangingPunct="1">
        <a:spcBef>
          <a:spcPct val="20000"/>
        </a:spcBef>
        <a:buFont typeface="Arial"/>
        <a:buChar char="•"/>
        <a:defRPr sz="8200" kern="1200">
          <a:solidFill>
            <a:schemeClr val="tx1"/>
          </a:solidFill>
          <a:latin typeface="+mn-lt"/>
          <a:ea typeface="+mn-ea"/>
          <a:cs typeface="+mn-cs"/>
        </a:defRPr>
      </a:lvl9pPr>
    </p:bodyStyle>
    <p:otherStyle>
      <a:defPPr>
        <a:defRPr lang="en-US"/>
      </a:defPPr>
      <a:lvl1pPr marL="0" algn="l" defTabSz="1881012" rtl="0" eaLnBrk="1" latinLnBrk="0" hangingPunct="1">
        <a:defRPr sz="7400" kern="1200">
          <a:solidFill>
            <a:schemeClr val="tx1"/>
          </a:solidFill>
          <a:latin typeface="+mn-lt"/>
          <a:ea typeface="+mn-ea"/>
          <a:cs typeface="+mn-cs"/>
        </a:defRPr>
      </a:lvl1pPr>
      <a:lvl2pPr marL="1881012" algn="l" defTabSz="1881012" rtl="0" eaLnBrk="1" latinLnBrk="0" hangingPunct="1">
        <a:defRPr sz="7400" kern="1200">
          <a:solidFill>
            <a:schemeClr val="tx1"/>
          </a:solidFill>
          <a:latin typeface="+mn-lt"/>
          <a:ea typeface="+mn-ea"/>
          <a:cs typeface="+mn-cs"/>
        </a:defRPr>
      </a:lvl2pPr>
      <a:lvl3pPr marL="3762024" algn="l" defTabSz="1881012" rtl="0" eaLnBrk="1" latinLnBrk="0" hangingPunct="1">
        <a:defRPr sz="7400" kern="1200">
          <a:solidFill>
            <a:schemeClr val="tx1"/>
          </a:solidFill>
          <a:latin typeface="+mn-lt"/>
          <a:ea typeface="+mn-ea"/>
          <a:cs typeface="+mn-cs"/>
        </a:defRPr>
      </a:lvl3pPr>
      <a:lvl4pPr marL="5643037" algn="l" defTabSz="1881012" rtl="0" eaLnBrk="1" latinLnBrk="0" hangingPunct="1">
        <a:defRPr sz="7400" kern="1200">
          <a:solidFill>
            <a:schemeClr val="tx1"/>
          </a:solidFill>
          <a:latin typeface="+mn-lt"/>
          <a:ea typeface="+mn-ea"/>
          <a:cs typeface="+mn-cs"/>
        </a:defRPr>
      </a:lvl4pPr>
      <a:lvl5pPr marL="7524049" algn="l" defTabSz="1881012" rtl="0" eaLnBrk="1" latinLnBrk="0" hangingPunct="1">
        <a:defRPr sz="7400" kern="1200">
          <a:solidFill>
            <a:schemeClr val="tx1"/>
          </a:solidFill>
          <a:latin typeface="+mn-lt"/>
          <a:ea typeface="+mn-ea"/>
          <a:cs typeface="+mn-cs"/>
        </a:defRPr>
      </a:lvl5pPr>
      <a:lvl6pPr marL="9405061" algn="l" defTabSz="1881012" rtl="0" eaLnBrk="1" latinLnBrk="0" hangingPunct="1">
        <a:defRPr sz="7400" kern="1200">
          <a:solidFill>
            <a:schemeClr val="tx1"/>
          </a:solidFill>
          <a:latin typeface="+mn-lt"/>
          <a:ea typeface="+mn-ea"/>
          <a:cs typeface="+mn-cs"/>
        </a:defRPr>
      </a:lvl6pPr>
      <a:lvl7pPr marL="11286073" algn="l" defTabSz="1881012" rtl="0" eaLnBrk="1" latinLnBrk="0" hangingPunct="1">
        <a:defRPr sz="7400" kern="1200">
          <a:solidFill>
            <a:schemeClr val="tx1"/>
          </a:solidFill>
          <a:latin typeface="+mn-lt"/>
          <a:ea typeface="+mn-ea"/>
          <a:cs typeface="+mn-cs"/>
        </a:defRPr>
      </a:lvl7pPr>
      <a:lvl8pPr marL="13167086" algn="l" defTabSz="1881012" rtl="0" eaLnBrk="1" latinLnBrk="0" hangingPunct="1">
        <a:defRPr sz="7400" kern="1200">
          <a:solidFill>
            <a:schemeClr val="tx1"/>
          </a:solidFill>
          <a:latin typeface="+mn-lt"/>
          <a:ea typeface="+mn-ea"/>
          <a:cs typeface="+mn-cs"/>
        </a:defRPr>
      </a:lvl8pPr>
      <a:lvl9pPr marL="15048098" algn="l" defTabSz="1881012"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f"/><Relationship Id="rId13" Type="http://schemas.openxmlformats.org/officeDocument/2006/relationships/package" Target="../embeddings/Microsoft_Word_Document2.docx"/><Relationship Id="rId3" Type="http://schemas.openxmlformats.org/officeDocument/2006/relationships/notesSlide" Target="../notesSlides/notesSlide1.xml"/><Relationship Id="rId7" Type="http://schemas.openxmlformats.org/officeDocument/2006/relationships/image" Target="../media/image5.tiff"/><Relationship Id="rId12"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tiff"/><Relationship Id="rId11" Type="http://schemas.openxmlformats.org/officeDocument/2006/relationships/image" Target="../media/image1.png"/><Relationship Id="rId5" Type="http://schemas.microsoft.com/office/2007/relationships/hdphoto" Target="../media/hdphoto1.wdp"/><Relationship Id="rId10" Type="http://schemas.openxmlformats.org/officeDocument/2006/relationships/package" Target="../embeddings/Microsoft_Word_Document1.docx"/><Relationship Id="rId4" Type="http://schemas.openxmlformats.org/officeDocument/2006/relationships/image" Target="../media/image3.png"/><Relationship Id="rId9" Type="http://schemas.openxmlformats.org/officeDocument/2006/relationships/oleObject" Target="../embeddings/oleObject1.bin"/><Relationship Id="rId1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007576" y="6523038"/>
            <a:ext cx="15687823" cy="21747162"/>
          </a:xfrm>
          <a:prstGeom prst="rect">
            <a:avLst/>
          </a:prstGeom>
          <a:solidFill>
            <a:schemeClr val="bg1">
              <a:lumMod val="75000"/>
            </a:schemeClr>
          </a:solidFill>
        </p:spPr>
        <p:txBody>
          <a:bodyPr wrap="square">
            <a:spAutoFit/>
          </a:bodyPr>
          <a:lstStyle>
            <a:lvl1pPr eaLnBrk="0" hangingPunct="0">
              <a:defRPr sz="8700">
                <a:solidFill>
                  <a:schemeClr val="tx1"/>
                </a:solidFill>
                <a:latin typeface="Arial" charset="0"/>
                <a:ea typeface="ＭＳ Ｐゴシック" charset="0"/>
                <a:cs typeface="ＭＳ Ｐゴシック" charset="0"/>
              </a:defRPr>
            </a:lvl1pPr>
            <a:lvl2pPr marL="37931725" indent="-37474525" eaLnBrk="0" hangingPunct="0">
              <a:defRPr sz="8700">
                <a:solidFill>
                  <a:schemeClr val="tx1"/>
                </a:solidFill>
                <a:latin typeface="Arial" charset="0"/>
                <a:ea typeface="ＭＳ Ｐゴシック" charset="0"/>
              </a:defRPr>
            </a:lvl2pPr>
            <a:lvl3pPr eaLnBrk="0" hangingPunct="0">
              <a:defRPr sz="8700">
                <a:solidFill>
                  <a:schemeClr val="tx1"/>
                </a:solidFill>
                <a:latin typeface="Arial" charset="0"/>
                <a:ea typeface="ＭＳ Ｐゴシック" charset="0"/>
              </a:defRPr>
            </a:lvl3pPr>
            <a:lvl4pPr eaLnBrk="0" hangingPunct="0">
              <a:defRPr sz="8700">
                <a:solidFill>
                  <a:schemeClr val="tx1"/>
                </a:solidFill>
                <a:latin typeface="Arial" charset="0"/>
                <a:ea typeface="ＭＳ Ｐゴシック" charset="0"/>
              </a:defRPr>
            </a:lvl4pPr>
            <a:lvl5pPr eaLnBrk="0" hangingPunct="0">
              <a:defRPr sz="8700">
                <a:solidFill>
                  <a:schemeClr val="tx1"/>
                </a:solidFill>
                <a:latin typeface="Arial" charset="0"/>
                <a:ea typeface="ＭＳ Ｐゴシック" charset="0"/>
              </a:defRPr>
            </a:lvl5pPr>
            <a:lvl6pPr marL="457200" eaLnBrk="0" fontAlgn="base" hangingPunct="0">
              <a:spcBef>
                <a:spcPct val="0"/>
              </a:spcBef>
              <a:spcAft>
                <a:spcPct val="0"/>
              </a:spcAft>
              <a:defRPr sz="8700">
                <a:solidFill>
                  <a:schemeClr val="tx1"/>
                </a:solidFill>
                <a:latin typeface="Arial" charset="0"/>
                <a:ea typeface="ＭＳ Ｐゴシック" charset="0"/>
              </a:defRPr>
            </a:lvl6pPr>
            <a:lvl7pPr marL="914400" eaLnBrk="0" fontAlgn="base" hangingPunct="0">
              <a:spcBef>
                <a:spcPct val="0"/>
              </a:spcBef>
              <a:spcAft>
                <a:spcPct val="0"/>
              </a:spcAft>
              <a:defRPr sz="8700">
                <a:solidFill>
                  <a:schemeClr val="tx1"/>
                </a:solidFill>
                <a:latin typeface="Arial" charset="0"/>
                <a:ea typeface="ＭＳ Ｐゴシック" charset="0"/>
              </a:defRPr>
            </a:lvl7pPr>
            <a:lvl8pPr marL="1371600" eaLnBrk="0" fontAlgn="base" hangingPunct="0">
              <a:spcBef>
                <a:spcPct val="0"/>
              </a:spcBef>
              <a:spcAft>
                <a:spcPct val="0"/>
              </a:spcAft>
              <a:defRPr sz="8700">
                <a:solidFill>
                  <a:schemeClr val="tx1"/>
                </a:solidFill>
                <a:latin typeface="Arial" charset="0"/>
                <a:ea typeface="ＭＳ Ｐゴシック" charset="0"/>
              </a:defRPr>
            </a:lvl8pPr>
            <a:lvl9pPr marL="1828800" eaLnBrk="0" fontAlgn="base" hangingPunct="0">
              <a:spcBef>
                <a:spcPct val="0"/>
              </a:spcBef>
              <a:spcAft>
                <a:spcPct val="0"/>
              </a:spcAft>
              <a:defRPr sz="8700">
                <a:solidFill>
                  <a:schemeClr val="tx1"/>
                </a:solidFill>
                <a:latin typeface="Arial" charset="0"/>
                <a:ea typeface="ＭＳ Ｐゴシック" charset="0"/>
              </a:defRPr>
            </a:lvl9pPr>
          </a:lstStyle>
          <a:p>
            <a:pPr eaLnBrk="1" hangingPunct="1"/>
            <a:endParaRPr lang="en-US"/>
          </a:p>
        </p:txBody>
      </p:sp>
      <p:sp>
        <p:nvSpPr>
          <p:cNvPr id="7" name="Text Box 65"/>
          <p:cNvSpPr txBox="1">
            <a:spLocks noChangeArrowheads="1"/>
          </p:cNvSpPr>
          <p:nvPr/>
        </p:nvSpPr>
        <p:spPr bwMode="auto">
          <a:xfrm>
            <a:off x="1600200" y="5181600"/>
            <a:ext cx="8074025" cy="914400"/>
          </a:xfrm>
          <a:prstGeom prst="rect">
            <a:avLst/>
          </a:prstGeom>
          <a:solidFill>
            <a:srgbClr val="660066">
              <a:alpha val="98000"/>
            </a:srgbClr>
          </a:solidFill>
          <a:ln w="12700">
            <a:noFill/>
            <a:miter lim="800000"/>
            <a:headEnd type="none" w="sm" len="sm"/>
            <a:tailEnd type="none" w="sm" len="sm"/>
          </a:ln>
          <a:effectLst>
            <a:innerShdw blurRad="63500" dist="50800" dir="5400000">
              <a:prstClr val="black">
                <a:alpha val="50000"/>
              </a:prstClr>
            </a:innerShdw>
          </a:effectLst>
        </p:spPr>
        <p:txBody>
          <a:bodyPr lIns="467006" tIns="233502" rIns="467006" bIns="233502" anchor="ctr" anchorCtr="1"/>
          <a:lstStyle>
            <a:lvl1pPr defTabSz="3203575" eaLnBrk="0" hangingPunct="0">
              <a:defRPr sz="8700">
                <a:solidFill>
                  <a:schemeClr val="tx1"/>
                </a:solidFill>
                <a:latin typeface="Arial" charset="0"/>
                <a:ea typeface="ＭＳ Ｐゴシック" charset="0"/>
                <a:cs typeface="ＭＳ Ｐゴシック" charset="0"/>
              </a:defRPr>
            </a:lvl1pPr>
            <a:lvl2pPr marL="37931725" indent="-37474525" defTabSz="3203575" eaLnBrk="0" hangingPunct="0">
              <a:defRPr sz="8700">
                <a:solidFill>
                  <a:schemeClr val="tx1"/>
                </a:solidFill>
                <a:latin typeface="Arial" charset="0"/>
                <a:ea typeface="ＭＳ Ｐゴシック" charset="0"/>
              </a:defRPr>
            </a:lvl2pPr>
            <a:lvl3pPr eaLnBrk="0" hangingPunct="0">
              <a:defRPr sz="8700">
                <a:solidFill>
                  <a:schemeClr val="tx1"/>
                </a:solidFill>
                <a:latin typeface="Arial" charset="0"/>
                <a:ea typeface="ＭＳ Ｐゴシック" charset="0"/>
              </a:defRPr>
            </a:lvl3pPr>
            <a:lvl4pPr eaLnBrk="0" hangingPunct="0">
              <a:defRPr sz="8700">
                <a:solidFill>
                  <a:schemeClr val="tx1"/>
                </a:solidFill>
                <a:latin typeface="Arial" charset="0"/>
                <a:ea typeface="ＭＳ Ｐゴシック" charset="0"/>
              </a:defRPr>
            </a:lvl4pPr>
            <a:lvl5pPr eaLnBrk="0" hangingPunct="0">
              <a:defRPr sz="8700">
                <a:solidFill>
                  <a:schemeClr val="tx1"/>
                </a:solidFill>
                <a:latin typeface="Arial" charset="0"/>
                <a:ea typeface="ＭＳ Ｐゴシック" charset="0"/>
              </a:defRPr>
            </a:lvl5pPr>
            <a:lvl6pPr marL="457200" eaLnBrk="0" fontAlgn="base" hangingPunct="0">
              <a:spcBef>
                <a:spcPct val="0"/>
              </a:spcBef>
              <a:spcAft>
                <a:spcPct val="0"/>
              </a:spcAft>
              <a:defRPr sz="8700">
                <a:solidFill>
                  <a:schemeClr val="tx1"/>
                </a:solidFill>
                <a:latin typeface="Arial" charset="0"/>
                <a:ea typeface="ＭＳ Ｐゴシック" charset="0"/>
              </a:defRPr>
            </a:lvl6pPr>
            <a:lvl7pPr marL="914400" eaLnBrk="0" fontAlgn="base" hangingPunct="0">
              <a:spcBef>
                <a:spcPct val="0"/>
              </a:spcBef>
              <a:spcAft>
                <a:spcPct val="0"/>
              </a:spcAft>
              <a:defRPr sz="8700">
                <a:solidFill>
                  <a:schemeClr val="tx1"/>
                </a:solidFill>
                <a:latin typeface="Arial" charset="0"/>
                <a:ea typeface="ＭＳ Ｐゴシック" charset="0"/>
              </a:defRPr>
            </a:lvl7pPr>
            <a:lvl8pPr marL="1371600" eaLnBrk="0" fontAlgn="base" hangingPunct="0">
              <a:spcBef>
                <a:spcPct val="0"/>
              </a:spcBef>
              <a:spcAft>
                <a:spcPct val="0"/>
              </a:spcAft>
              <a:defRPr sz="8700">
                <a:solidFill>
                  <a:schemeClr val="tx1"/>
                </a:solidFill>
                <a:latin typeface="Arial" charset="0"/>
                <a:ea typeface="ＭＳ Ｐゴシック" charset="0"/>
              </a:defRPr>
            </a:lvl8pPr>
            <a:lvl9pPr marL="1828800" eaLnBrk="0" fontAlgn="base" hangingPunct="0">
              <a:spcBef>
                <a:spcPct val="0"/>
              </a:spcBef>
              <a:spcAft>
                <a:spcPct val="0"/>
              </a:spcAft>
              <a:defRPr sz="8700">
                <a:solidFill>
                  <a:schemeClr val="tx1"/>
                </a:solidFill>
                <a:latin typeface="Arial" charset="0"/>
                <a:ea typeface="ＭＳ Ｐゴシック" charset="0"/>
              </a:defRPr>
            </a:lvl9pPr>
          </a:lstStyle>
          <a:p>
            <a:pPr>
              <a:spcBef>
                <a:spcPct val="50000"/>
              </a:spcBef>
            </a:pPr>
            <a:r>
              <a:rPr lang="en-US" sz="3200" b="1" dirty="0">
                <a:solidFill>
                  <a:schemeClr val="bg1"/>
                </a:solidFill>
                <a:latin typeface="Verdana"/>
                <a:cs typeface="Verdana"/>
              </a:rPr>
              <a:t>Abstract</a:t>
            </a:r>
          </a:p>
        </p:txBody>
      </p:sp>
      <p:sp>
        <p:nvSpPr>
          <p:cNvPr id="8" name="Rectangle 76"/>
          <p:cNvSpPr>
            <a:spLocks noChangeArrowheads="1"/>
          </p:cNvSpPr>
          <p:nvPr/>
        </p:nvSpPr>
        <p:spPr bwMode="auto">
          <a:xfrm>
            <a:off x="1450975" y="6477000"/>
            <a:ext cx="8223250" cy="1552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20225" tIns="160112" rIns="320225" bIns="160112">
            <a:spAutoFit/>
          </a:bodyPr>
          <a:lstStyle/>
          <a:p>
            <a:r>
              <a:rPr lang="en-US" sz="2600" dirty="0">
                <a:latin typeface="Verdana"/>
                <a:cs typeface="Verdana"/>
              </a:rPr>
              <a:t>Learning to make decisions that lead to environmental sustainability will allow communities to cope with impacts that are already occurring, and to shape the way future environmental impacts occur. Both formal and informal knowledge sources provide crucial elements that can be used for making decisions to build sustainable communities. Keeping </a:t>
            </a:r>
            <a:r>
              <a:rPr lang="en-US" sz="2600" dirty="0" smtClean="0">
                <a:latin typeface="Verdana"/>
                <a:cs typeface="Verdana"/>
              </a:rPr>
              <a:t>this in </a:t>
            </a:r>
            <a:r>
              <a:rPr lang="en-US" sz="2600" dirty="0">
                <a:latin typeface="Verdana"/>
                <a:cs typeface="Verdana"/>
              </a:rPr>
              <a:t>mind the study addresses the following research questions:</a:t>
            </a:r>
          </a:p>
          <a:p>
            <a:pPr marL="457200" lvl="0" indent="-457200">
              <a:buFont typeface="Arial"/>
              <a:buChar char="•"/>
            </a:pPr>
            <a:r>
              <a:rPr lang="en-US" sz="2600" dirty="0">
                <a:latin typeface="Verdana"/>
                <a:cs typeface="Verdana"/>
              </a:rPr>
              <a:t>What are the different types (indigenous, western modern science) and sources (formal – e.g. school curriculum and informal – e.g. parents, grand parents, friends) of knowledge that youth in India and the United States use to make decisions about their environmental problems while planning to build a sustainable community?</a:t>
            </a:r>
          </a:p>
          <a:p>
            <a:pPr marL="457200" lvl="0" indent="-457200">
              <a:buFont typeface="Arial"/>
              <a:buChar char="•"/>
            </a:pPr>
            <a:r>
              <a:rPr lang="en-US" sz="2600" dirty="0">
                <a:latin typeface="Verdana"/>
                <a:cs typeface="Verdana"/>
              </a:rPr>
              <a:t>How does the decision-making process in the urban India differ from or is similar to the decision-making process in urban United States? </a:t>
            </a:r>
          </a:p>
          <a:p>
            <a:r>
              <a:rPr lang="en-US" sz="2600" dirty="0">
                <a:latin typeface="Verdana"/>
                <a:cs typeface="Verdana"/>
              </a:rPr>
              <a:t>The preliminary findings for this study tell us that while making decisions with regards to the environment youth across both the cultures tend to use knowledge from the informal learning environments more than the formal learning environments. Knowledge imparted to them from their parents, friends and other informal sources such as media hold more value than the knowledge gained from the formal curriculum. The value systems vary between the two different cultures; values play an important role in how the youth prioritize their ‘needs’ and ‘wants’ while making decisions about the environmental problems. </a:t>
            </a:r>
          </a:p>
        </p:txBody>
      </p:sp>
      <p:sp>
        <p:nvSpPr>
          <p:cNvPr id="10" name="Rectangle 674"/>
          <p:cNvSpPr>
            <a:spLocks noChangeArrowheads="1"/>
          </p:cNvSpPr>
          <p:nvPr/>
        </p:nvSpPr>
        <p:spPr bwMode="auto">
          <a:xfrm>
            <a:off x="190500" y="24917400"/>
            <a:ext cx="901065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67006" tIns="233502" rIns="467006" bIns="233502"/>
          <a:lstStyle/>
          <a:p>
            <a:pPr marL="292100" indent="-292100" defTabSz="3203575">
              <a:spcBef>
                <a:spcPct val="20000"/>
              </a:spcBef>
              <a:buClr>
                <a:schemeClr val="accent1"/>
              </a:buClr>
              <a:buSzPct val="65000"/>
            </a:pPr>
            <a:endParaRPr lang="en-US" sz="2600"/>
          </a:p>
        </p:txBody>
      </p:sp>
      <p:sp>
        <p:nvSpPr>
          <p:cNvPr id="34" name="TextBox 33"/>
          <p:cNvSpPr txBox="1">
            <a:spLocks noChangeArrowheads="1"/>
          </p:cNvSpPr>
          <p:nvPr/>
        </p:nvSpPr>
        <p:spPr bwMode="auto">
          <a:xfrm>
            <a:off x="11007577" y="28347165"/>
            <a:ext cx="1568782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8700">
                <a:solidFill>
                  <a:schemeClr val="tx1"/>
                </a:solidFill>
                <a:latin typeface="Arial" charset="0"/>
                <a:ea typeface="ＭＳ Ｐゴシック" charset="0"/>
                <a:cs typeface="ＭＳ Ｐゴシック" charset="0"/>
              </a:defRPr>
            </a:lvl1pPr>
            <a:lvl2pPr marL="37931725" indent="-37474525" eaLnBrk="0" hangingPunct="0">
              <a:defRPr sz="8700">
                <a:solidFill>
                  <a:schemeClr val="tx1"/>
                </a:solidFill>
                <a:latin typeface="Arial" charset="0"/>
                <a:ea typeface="ＭＳ Ｐゴシック" charset="0"/>
              </a:defRPr>
            </a:lvl2pPr>
            <a:lvl3pPr eaLnBrk="0" hangingPunct="0">
              <a:defRPr sz="8700">
                <a:solidFill>
                  <a:schemeClr val="tx1"/>
                </a:solidFill>
                <a:latin typeface="Arial" charset="0"/>
                <a:ea typeface="ＭＳ Ｐゴシック" charset="0"/>
              </a:defRPr>
            </a:lvl3pPr>
            <a:lvl4pPr eaLnBrk="0" hangingPunct="0">
              <a:defRPr sz="8700">
                <a:solidFill>
                  <a:schemeClr val="tx1"/>
                </a:solidFill>
                <a:latin typeface="Arial" charset="0"/>
                <a:ea typeface="ＭＳ Ｐゴシック" charset="0"/>
              </a:defRPr>
            </a:lvl4pPr>
            <a:lvl5pPr eaLnBrk="0" hangingPunct="0">
              <a:defRPr sz="8700">
                <a:solidFill>
                  <a:schemeClr val="tx1"/>
                </a:solidFill>
                <a:latin typeface="Arial" charset="0"/>
                <a:ea typeface="ＭＳ Ｐゴシック" charset="0"/>
              </a:defRPr>
            </a:lvl5pPr>
            <a:lvl6pPr marL="457200" eaLnBrk="0" fontAlgn="base" hangingPunct="0">
              <a:spcBef>
                <a:spcPct val="0"/>
              </a:spcBef>
              <a:spcAft>
                <a:spcPct val="0"/>
              </a:spcAft>
              <a:defRPr sz="8700">
                <a:solidFill>
                  <a:schemeClr val="tx1"/>
                </a:solidFill>
                <a:latin typeface="Arial" charset="0"/>
                <a:ea typeface="ＭＳ Ｐゴシック" charset="0"/>
              </a:defRPr>
            </a:lvl6pPr>
            <a:lvl7pPr marL="914400" eaLnBrk="0" fontAlgn="base" hangingPunct="0">
              <a:spcBef>
                <a:spcPct val="0"/>
              </a:spcBef>
              <a:spcAft>
                <a:spcPct val="0"/>
              </a:spcAft>
              <a:defRPr sz="8700">
                <a:solidFill>
                  <a:schemeClr val="tx1"/>
                </a:solidFill>
                <a:latin typeface="Arial" charset="0"/>
                <a:ea typeface="ＭＳ Ｐゴシック" charset="0"/>
              </a:defRPr>
            </a:lvl7pPr>
            <a:lvl8pPr marL="1371600" eaLnBrk="0" fontAlgn="base" hangingPunct="0">
              <a:spcBef>
                <a:spcPct val="0"/>
              </a:spcBef>
              <a:spcAft>
                <a:spcPct val="0"/>
              </a:spcAft>
              <a:defRPr sz="8700">
                <a:solidFill>
                  <a:schemeClr val="tx1"/>
                </a:solidFill>
                <a:latin typeface="Arial" charset="0"/>
                <a:ea typeface="ＭＳ Ｐゴシック" charset="0"/>
              </a:defRPr>
            </a:lvl8pPr>
            <a:lvl9pPr marL="1828800" eaLnBrk="0" fontAlgn="base" hangingPunct="0">
              <a:spcBef>
                <a:spcPct val="0"/>
              </a:spcBef>
              <a:spcAft>
                <a:spcPct val="0"/>
              </a:spcAft>
              <a:defRPr sz="8700">
                <a:solidFill>
                  <a:schemeClr val="tx1"/>
                </a:solidFill>
                <a:latin typeface="Arial" charset="0"/>
                <a:ea typeface="ＭＳ Ｐゴシック" charset="0"/>
              </a:defRPr>
            </a:lvl9pPr>
          </a:lstStyle>
          <a:p>
            <a:pPr algn="ctr" eaLnBrk="1" hangingPunct="1"/>
            <a:r>
              <a:rPr lang="en-US" sz="2200" b="1" dirty="0">
                <a:latin typeface="Calibri" charset="0"/>
              </a:rPr>
              <a:t>Acknowledgements:</a:t>
            </a:r>
            <a:r>
              <a:rPr lang="en-US" sz="2200" dirty="0">
                <a:latin typeface="Calibri" charset="0"/>
              </a:rPr>
              <a:t> This research is funded by the </a:t>
            </a:r>
            <a:r>
              <a:rPr lang="en-US" sz="2200" dirty="0" smtClean="0">
                <a:latin typeface="Calibri" charset="0"/>
              </a:rPr>
              <a:t>NAED/Spencer foundation postdoctoral fellowship program</a:t>
            </a:r>
            <a:endParaRPr lang="en-US" sz="2200" dirty="0">
              <a:latin typeface="Calibri" charset="0"/>
            </a:endParaRPr>
          </a:p>
        </p:txBody>
      </p:sp>
      <p:sp>
        <p:nvSpPr>
          <p:cNvPr id="3" name="Rectangle 2"/>
          <p:cNvSpPr/>
          <p:nvPr/>
        </p:nvSpPr>
        <p:spPr>
          <a:xfrm>
            <a:off x="1600199" y="810922"/>
            <a:ext cx="34275713" cy="3785652"/>
          </a:xfrm>
          <a:prstGeom prst="rect">
            <a:avLst/>
          </a:prstGeom>
        </p:spPr>
        <p:txBody>
          <a:bodyPr wrap="square">
            <a:spAutoFit/>
          </a:bodyPr>
          <a:lstStyle/>
          <a:p>
            <a:pPr algn="ctr"/>
            <a:r>
              <a:rPr lang="en-US" sz="7200" b="1" dirty="0">
                <a:latin typeface="Verdana"/>
                <a:cs typeface="Verdana"/>
              </a:rPr>
              <a:t>Learning to Adapt: Environmental Decision Making </a:t>
            </a:r>
            <a:r>
              <a:rPr lang="en-US" sz="7200" b="1" dirty="0" smtClean="0">
                <a:latin typeface="Verdana"/>
                <a:cs typeface="Verdana"/>
              </a:rPr>
              <a:t>Processes </a:t>
            </a:r>
            <a:r>
              <a:rPr lang="en-US" sz="7200" b="1" dirty="0">
                <a:latin typeface="Verdana"/>
                <a:cs typeface="Verdana"/>
              </a:rPr>
              <a:t>A</a:t>
            </a:r>
            <a:r>
              <a:rPr lang="en-US" sz="7200" b="1" dirty="0" smtClean="0">
                <a:latin typeface="Verdana"/>
                <a:cs typeface="Verdana"/>
              </a:rPr>
              <a:t>mong </a:t>
            </a:r>
            <a:r>
              <a:rPr lang="en-US" sz="7200" b="1" dirty="0">
                <a:latin typeface="Verdana"/>
                <a:cs typeface="Verdana"/>
              </a:rPr>
              <a:t>Y</a:t>
            </a:r>
            <a:r>
              <a:rPr lang="en-US" sz="7200" b="1" dirty="0" smtClean="0">
                <a:latin typeface="Verdana"/>
                <a:cs typeface="Verdana"/>
              </a:rPr>
              <a:t>outh </a:t>
            </a:r>
            <a:r>
              <a:rPr lang="en-US" sz="7200" b="1" dirty="0">
                <a:latin typeface="Verdana"/>
                <a:cs typeface="Verdana"/>
              </a:rPr>
              <a:t>A</a:t>
            </a:r>
            <a:r>
              <a:rPr lang="en-US" sz="7200" b="1" dirty="0" smtClean="0">
                <a:latin typeface="Verdana"/>
                <a:cs typeface="Verdana"/>
              </a:rPr>
              <a:t>cross Cultures</a:t>
            </a:r>
          </a:p>
          <a:p>
            <a:pPr algn="ctr"/>
            <a:r>
              <a:rPr lang="en-US" sz="4800" b="1" dirty="0" smtClean="0">
                <a:latin typeface="Verdana"/>
                <a:cs typeface="Verdana"/>
              </a:rPr>
              <a:t>Sameer Honwad</a:t>
            </a:r>
          </a:p>
          <a:p>
            <a:pPr algn="ctr"/>
            <a:r>
              <a:rPr lang="en-US" sz="4800" dirty="0">
                <a:latin typeface="Verdana"/>
                <a:cs typeface="Verdana"/>
              </a:rPr>
              <a:t>NAED/Spencer Postdoctoral </a:t>
            </a:r>
            <a:r>
              <a:rPr lang="en-US" sz="4800" dirty="0" smtClean="0">
                <a:latin typeface="Verdana"/>
                <a:cs typeface="Verdana"/>
              </a:rPr>
              <a:t>Fellow</a:t>
            </a:r>
            <a:endParaRPr lang="en-US" sz="4800" dirty="0">
              <a:latin typeface="Verdana"/>
              <a:cs typeface="Verdana"/>
            </a:endParaRPr>
          </a:p>
        </p:txBody>
      </p:sp>
      <p:sp>
        <p:nvSpPr>
          <p:cNvPr id="36" name="Text Box 65"/>
          <p:cNvSpPr txBox="1">
            <a:spLocks noChangeArrowheads="1"/>
          </p:cNvSpPr>
          <p:nvPr/>
        </p:nvSpPr>
        <p:spPr bwMode="auto">
          <a:xfrm>
            <a:off x="1604919" y="22284016"/>
            <a:ext cx="8074025" cy="914400"/>
          </a:xfrm>
          <a:prstGeom prst="rect">
            <a:avLst/>
          </a:prstGeom>
          <a:solidFill>
            <a:srgbClr val="660066">
              <a:alpha val="98000"/>
            </a:srgbClr>
          </a:solidFill>
          <a:ln w="12700">
            <a:noFill/>
            <a:miter lim="800000"/>
            <a:headEnd type="none" w="sm" len="sm"/>
            <a:tailEnd type="none" w="sm" len="sm"/>
          </a:ln>
          <a:effectLst>
            <a:innerShdw blurRad="63500" dist="50800" dir="5400000">
              <a:prstClr val="black">
                <a:alpha val="50000"/>
              </a:prstClr>
            </a:innerShdw>
          </a:effectLst>
        </p:spPr>
        <p:txBody>
          <a:bodyPr lIns="467006" tIns="233502" rIns="467006" bIns="233502" anchor="ctr" anchorCtr="1"/>
          <a:lstStyle>
            <a:lvl1pPr defTabSz="3203575" eaLnBrk="0" hangingPunct="0">
              <a:defRPr sz="8700">
                <a:solidFill>
                  <a:schemeClr val="tx1"/>
                </a:solidFill>
                <a:latin typeface="Arial" charset="0"/>
                <a:ea typeface="ＭＳ Ｐゴシック" charset="0"/>
                <a:cs typeface="ＭＳ Ｐゴシック" charset="0"/>
              </a:defRPr>
            </a:lvl1pPr>
            <a:lvl2pPr marL="37931725" indent="-37474525" defTabSz="3203575" eaLnBrk="0" hangingPunct="0">
              <a:defRPr sz="8700">
                <a:solidFill>
                  <a:schemeClr val="tx1"/>
                </a:solidFill>
                <a:latin typeface="Arial" charset="0"/>
                <a:ea typeface="ＭＳ Ｐゴシック" charset="0"/>
              </a:defRPr>
            </a:lvl2pPr>
            <a:lvl3pPr eaLnBrk="0" hangingPunct="0">
              <a:defRPr sz="8700">
                <a:solidFill>
                  <a:schemeClr val="tx1"/>
                </a:solidFill>
                <a:latin typeface="Arial" charset="0"/>
                <a:ea typeface="ＭＳ Ｐゴシック" charset="0"/>
              </a:defRPr>
            </a:lvl3pPr>
            <a:lvl4pPr eaLnBrk="0" hangingPunct="0">
              <a:defRPr sz="8700">
                <a:solidFill>
                  <a:schemeClr val="tx1"/>
                </a:solidFill>
                <a:latin typeface="Arial" charset="0"/>
                <a:ea typeface="ＭＳ Ｐゴシック" charset="0"/>
              </a:defRPr>
            </a:lvl4pPr>
            <a:lvl5pPr eaLnBrk="0" hangingPunct="0">
              <a:defRPr sz="8700">
                <a:solidFill>
                  <a:schemeClr val="tx1"/>
                </a:solidFill>
                <a:latin typeface="Arial" charset="0"/>
                <a:ea typeface="ＭＳ Ｐゴシック" charset="0"/>
              </a:defRPr>
            </a:lvl5pPr>
            <a:lvl6pPr marL="457200" eaLnBrk="0" fontAlgn="base" hangingPunct="0">
              <a:spcBef>
                <a:spcPct val="0"/>
              </a:spcBef>
              <a:spcAft>
                <a:spcPct val="0"/>
              </a:spcAft>
              <a:defRPr sz="8700">
                <a:solidFill>
                  <a:schemeClr val="tx1"/>
                </a:solidFill>
                <a:latin typeface="Arial" charset="0"/>
                <a:ea typeface="ＭＳ Ｐゴシック" charset="0"/>
              </a:defRPr>
            </a:lvl6pPr>
            <a:lvl7pPr marL="914400" eaLnBrk="0" fontAlgn="base" hangingPunct="0">
              <a:spcBef>
                <a:spcPct val="0"/>
              </a:spcBef>
              <a:spcAft>
                <a:spcPct val="0"/>
              </a:spcAft>
              <a:defRPr sz="8700">
                <a:solidFill>
                  <a:schemeClr val="tx1"/>
                </a:solidFill>
                <a:latin typeface="Arial" charset="0"/>
                <a:ea typeface="ＭＳ Ｐゴシック" charset="0"/>
              </a:defRPr>
            </a:lvl7pPr>
            <a:lvl8pPr marL="1371600" eaLnBrk="0" fontAlgn="base" hangingPunct="0">
              <a:spcBef>
                <a:spcPct val="0"/>
              </a:spcBef>
              <a:spcAft>
                <a:spcPct val="0"/>
              </a:spcAft>
              <a:defRPr sz="8700">
                <a:solidFill>
                  <a:schemeClr val="tx1"/>
                </a:solidFill>
                <a:latin typeface="Arial" charset="0"/>
                <a:ea typeface="ＭＳ Ｐゴシック" charset="0"/>
              </a:defRPr>
            </a:lvl8pPr>
            <a:lvl9pPr marL="1828800" eaLnBrk="0" fontAlgn="base" hangingPunct="0">
              <a:spcBef>
                <a:spcPct val="0"/>
              </a:spcBef>
              <a:spcAft>
                <a:spcPct val="0"/>
              </a:spcAft>
              <a:defRPr sz="8700">
                <a:solidFill>
                  <a:schemeClr val="tx1"/>
                </a:solidFill>
                <a:latin typeface="Arial" charset="0"/>
                <a:ea typeface="ＭＳ Ｐゴシック" charset="0"/>
              </a:defRPr>
            </a:lvl9pPr>
          </a:lstStyle>
          <a:p>
            <a:pPr>
              <a:spcBef>
                <a:spcPct val="50000"/>
              </a:spcBef>
            </a:pPr>
            <a:r>
              <a:rPr lang="en-US" sz="2600" b="1" dirty="0" smtClean="0">
                <a:solidFill>
                  <a:schemeClr val="bg1"/>
                </a:solidFill>
                <a:latin typeface="Verdana"/>
                <a:cs typeface="Verdana"/>
              </a:rPr>
              <a:t>Participants</a:t>
            </a:r>
            <a:endParaRPr lang="en-US" sz="2600" b="1" dirty="0">
              <a:solidFill>
                <a:schemeClr val="bg1"/>
              </a:solidFill>
              <a:latin typeface="Verdana"/>
              <a:cs typeface="Verdana"/>
            </a:endParaRPr>
          </a:p>
        </p:txBody>
      </p:sp>
      <p:pic>
        <p:nvPicPr>
          <p:cNvPr id="18" name="Picture 17" descr="acitivity_1.tiff"/>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1444785" y="7005462"/>
            <a:ext cx="7066914" cy="4885496"/>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40" name="Picture 39" descr="activity_3.tif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86893" y="14199853"/>
            <a:ext cx="7068312" cy="4968527"/>
          </a:xfrm>
          <a:prstGeom prst="rect">
            <a:avLst/>
          </a:prstGeom>
          <a:ln w="228600" cap="sq" cmpd="thickThin">
            <a:solidFill>
              <a:srgbClr val="000000"/>
            </a:solidFill>
            <a:prstDash val="solid"/>
            <a:miter lim="800000"/>
          </a:ln>
          <a:effectLst>
            <a:innerShdw blurRad="76200">
              <a:srgbClr val="000000"/>
            </a:innerShdw>
          </a:effectLst>
        </p:spPr>
      </p:pic>
      <p:sp>
        <p:nvSpPr>
          <p:cNvPr id="41" name="Text Box 65"/>
          <p:cNvSpPr txBox="1">
            <a:spLocks noChangeArrowheads="1"/>
          </p:cNvSpPr>
          <p:nvPr/>
        </p:nvSpPr>
        <p:spPr bwMode="auto">
          <a:xfrm>
            <a:off x="14928203" y="5072367"/>
            <a:ext cx="8074025" cy="914400"/>
          </a:xfrm>
          <a:prstGeom prst="rect">
            <a:avLst/>
          </a:prstGeom>
          <a:solidFill>
            <a:srgbClr val="660066">
              <a:alpha val="98000"/>
            </a:srgbClr>
          </a:solidFill>
          <a:ln w="12700">
            <a:noFill/>
            <a:miter lim="800000"/>
            <a:headEnd type="none" w="sm" len="sm"/>
            <a:tailEnd type="none" w="sm" len="sm"/>
          </a:ln>
          <a:effectLst>
            <a:innerShdw blurRad="63500" dist="50800" dir="5400000">
              <a:prstClr val="black">
                <a:alpha val="50000"/>
              </a:prstClr>
            </a:innerShdw>
          </a:effectLst>
        </p:spPr>
        <p:txBody>
          <a:bodyPr lIns="467006" tIns="233502" rIns="467006" bIns="233502" anchor="ctr" anchorCtr="1"/>
          <a:lstStyle>
            <a:lvl1pPr defTabSz="3203575" eaLnBrk="0" hangingPunct="0">
              <a:defRPr sz="8700">
                <a:solidFill>
                  <a:schemeClr val="tx1"/>
                </a:solidFill>
                <a:latin typeface="Arial" charset="0"/>
                <a:ea typeface="ＭＳ Ｐゴシック" charset="0"/>
                <a:cs typeface="ＭＳ Ｐゴシック" charset="0"/>
              </a:defRPr>
            </a:lvl1pPr>
            <a:lvl2pPr marL="37931725" indent="-37474525" defTabSz="3203575" eaLnBrk="0" hangingPunct="0">
              <a:defRPr sz="8700">
                <a:solidFill>
                  <a:schemeClr val="tx1"/>
                </a:solidFill>
                <a:latin typeface="Arial" charset="0"/>
                <a:ea typeface="ＭＳ Ｐゴシック" charset="0"/>
              </a:defRPr>
            </a:lvl2pPr>
            <a:lvl3pPr eaLnBrk="0" hangingPunct="0">
              <a:defRPr sz="8700">
                <a:solidFill>
                  <a:schemeClr val="tx1"/>
                </a:solidFill>
                <a:latin typeface="Arial" charset="0"/>
                <a:ea typeface="ＭＳ Ｐゴシック" charset="0"/>
              </a:defRPr>
            </a:lvl3pPr>
            <a:lvl4pPr eaLnBrk="0" hangingPunct="0">
              <a:defRPr sz="8700">
                <a:solidFill>
                  <a:schemeClr val="tx1"/>
                </a:solidFill>
                <a:latin typeface="Arial" charset="0"/>
                <a:ea typeface="ＭＳ Ｐゴシック" charset="0"/>
              </a:defRPr>
            </a:lvl4pPr>
            <a:lvl5pPr eaLnBrk="0" hangingPunct="0">
              <a:defRPr sz="8700">
                <a:solidFill>
                  <a:schemeClr val="tx1"/>
                </a:solidFill>
                <a:latin typeface="Arial" charset="0"/>
                <a:ea typeface="ＭＳ Ｐゴシック" charset="0"/>
              </a:defRPr>
            </a:lvl5pPr>
            <a:lvl6pPr marL="457200" eaLnBrk="0" fontAlgn="base" hangingPunct="0">
              <a:spcBef>
                <a:spcPct val="0"/>
              </a:spcBef>
              <a:spcAft>
                <a:spcPct val="0"/>
              </a:spcAft>
              <a:defRPr sz="8700">
                <a:solidFill>
                  <a:schemeClr val="tx1"/>
                </a:solidFill>
                <a:latin typeface="Arial" charset="0"/>
                <a:ea typeface="ＭＳ Ｐゴシック" charset="0"/>
              </a:defRPr>
            </a:lvl6pPr>
            <a:lvl7pPr marL="914400" eaLnBrk="0" fontAlgn="base" hangingPunct="0">
              <a:spcBef>
                <a:spcPct val="0"/>
              </a:spcBef>
              <a:spcAft>
                <a:spcPct val="0"/>
              </a:spcAft>
              <a:defRPr sz="8700">
                <a:solidFill>
                  <a:schemeClr val="tx1"/>
                </a:solidFill>
                <a:latin typeface="Arial" charset="0"/>
                <a:ea typeface="ＭＳ Ｐゴシック" charset="0"/>
              </a:defRPr>
            </a:lvl7pPr>
            <a:lvl8pPr marL="1371600" eaLnBrk="0" fontAlgn="base" hangingPunct="0">
              <a:spcBef>
                <a:spcPct val="0"/>
              </a:spcBef>
              <a:spcAft>
                <a:spcPct val="0"/>
              </a:spcAft>
              <a:defRPr sz="8700">
                <a:solidFill>
                  <a:schemeClr val="tx1"/>
                </a:solidFill>
                <a:latin typeface="Arial" charset="0"/>
                <a:ea typeface="ＭＳ Ｐゴシック" charset="0"/>
              </a:defRPr>
            </a:lvl8pPr>
            <a:lvl9pPr marL="1828800" eaLnBrk="0" fontAlgn="base" hangingPunct="0">
              <a:spcBef>
                <a:spcPct val="0"/>
              </a:spcBef>
              <a:spcAft>
                <a:spcPct val="0"/>
              </a:spcAft>
              <a:defRPr sz="8700">
                <a:solidFill>
                  <a:schemeClr val="tx1"/>
                </a:solidFill>
                <a:latin typeface="Arial" charset="0"/>
                <a:ea typeface="ＭＳ Ｐゴシック" charset="0"/>
              </a:defRPr>
            </a:lvl9pPr>
          </a:lstStyle>
          <a:p>
            <a:pPr>
              <a:spcBef>
                <a:spcPct val="50000"/>
              </a:spcBef>
            </a:pPr>
            <a:r>
              <a:rPr lang="en-US" sz="3200" b="1" dirty="0" smtClean="0">
                <a:solidFill>
                  <a:schemeClr val="bg1"/>
                </a:solidFill>
                <a:latin typeface="Verdana"/>
                <a:cs typeface="Verdana"/>
              </a:rPr>
              <a:t>Methods and Tools</a:t>
            </a:r>
            <a:endParaRPr lang="en-US" sz="3200" b="1" dirty="0">
              <a:solidFill>
                <a:schemeClr val="bg1"/>
              </a:solidFill>
              <a:latin typeface="Verdana"/>
              <a:cs typeface="Verdana"/>
            </a:endParaRPr>
          </a:p>
        </p:txBody>
      </p:sp>
      <p:pic>
        <p:nvPicPr>
          <p:cNvPr id="42" name="Picture 41" descr="Community_plan_paper.tiff"/>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127472" y="6977510"/>
            <a:ext cx="7068312" cy="489204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 name="Picture 1" descr="AERA_screen_shot.tiff"/>
          <p:cNvPicPr>
            <a:picLocks noChangeAspect="1"/>
          </p:cNvPicPr>
          <p:nvPr/>
        </p:nvPicPr>
        <p:blipFill rotWithShape="1">
          <a:blip r:embed="rId8">
            <a:extLst>
              <a:ext uri="{28A0092B-C50C-407E-A947-70E740481C1C}">
                <a14:useLocalDpi xmlns:a14="http://schemas.microsoft.com/office/drawing/2010/main" val="0"/>
              </a:ext>
            </a:extLst>
          </a:blip>
          <a:srcRect r="28639" b="2922"/>
          <a:stretch/>
        </p:blipFill>
        <p:spPr>
          <a:xfrm>
            <a:off x="19473846" y="14129560"/>
            <a:ext cx="6721938" cy="4892040"/>
          </a:xfrm>
          <a:prstGeom prst="rect">
            <a:avLst/>
          </a:prstGeom>
          <a:ln w="228600" cap="sq" cmpd="thickThin">
            <a:solidFill>
              <a:srgbClr val="000000"/>
            </a:solidFill>
            <a:prstDash val="solid"/>
            <a:miter lim="800000"/>
          </a:ln>
          <a:effectLst>
            <a:innerShdw blurRad="76200">
              <a:srgbClr val="000000"/>
            </a:innerShdw>
          </a:effectLst>
        </p:spPr>
      </p:pic>
      <p:sp>
        <p:nvSpPr>
          <p:cNvPr id="25" name="TextBox 24"/>
          <p:cNvSpPr txBox="1"/>
          <p:nvPr/>
        </p:nvSpPr>
        <p:spPr>
          <a:xfrm>
            <a:off x="19128870" y="19972185"/>
            <a:ext cx="7066914" cy="2062103"/>
          </a:xfrm>
          <a:prstGeom prst="rect">
            <a:avLst/>
          </a:prstGeom>
          <a:noFill/>
        </p:spPr>
        <p:txBody>
          <a:bodyPr wrap="square" rtlCol="0">
            <a:spAutoFit/>
          </a:bodyPr>
          <a:lstStyle/>
          <a:p>
            <a:r>
              <a:rPr lang="en-US" sz="3200" b="1" dirty="0" smtClean="0">
                <a:latin typeface="Verdana"/>
                <a:cs typeface="Verdana"/>
              </a:rPr>
              <a:t>Step 4</a:t>
            </a:r>
            <a:r>
              <a:rPr lang="en-US" sz="3200" dirty="0" smtClean="0">
                <a:latin typeface="Verdana"/>
                <a:cs typeface="Verdana"/>
              </a:rPr>
              <a:t>: Participants pick event cards and decide whether they have planned for that particular event.</a:t>
            </a:r>
            <a:endParaRPr lang="en-US" sz="3200" dirty="0">
              <a:latin typeface="Verdana"/>
              <a:cs typeface="Verdana"/>
            </a:endParaRPr>
          </a:p>
        </p:txBody>
      </p:sp>
      <p:sp>
        <p:nvSpPr>
          <p:cNvPr id="26" name="TextBox 25"/>
          <p:cNvSpPr txBox="1"/>
          <p:nvPr/>
        </p:nvSpPr>
        <p:spPr>
          <a:xfrm>
            <a:off x="19127472" y="12429698"/>
            <a:ext cx="7066914" cy="1077218"/>
          </a:xfrm>
          <a:prstGeom prst="rect">
            <a:avLst/>
          </a:prstGeom>
          <a:noFill/>
        </p:spPr>
        <p:txBody>
          <a:bodyPr wrap="square" rtlCol="0">
            <a:spAutoFit/>
          </a:bodyPr>
          <a:lstStyle/>
          <a:p>
            <a:r>
              <a:rPr lang="en-US" sz="3200" b="1" dirty="0" smtClean="0">
                <a:latin typeface="Verdana"/>
                <a:cs typeface="Verdana"/>
              </a:rPr>
              <a:t>Step 2</a:t>
            </a:r>
            <a:r>
              <a:rPr lang="en-US" sz="3200" dirty="0" smtClean="0">
                <a:latin typeface="Verdana"/>
                <a:cs typeface="Verdana"/>
              </a:rPr>
              <a:t>: Participants plan/design a community on paper.</a:t>
            </a:r>
            <a:endParaRPr lang="en-US" sz="3200" dirty="0">
              <a:latin typeface="Verdana"/>
              <a:cs typeface="Verdana"/>
            </a:endParaRPr>
          </a:p>
        </p:txBody>
      </p:sp>
      <p:sp>
        <p:nvSpPr>
          <p:cNvPr id="27" name="TextBox 26"/>
          <p:cNvSpPr txBox="1"/>
          <p:nvPr/>
        </p:nvSpPr>
        <p:spPr>
          <a:xfrm>
            <a:off x="11294463" y="19972185"/>
            <a:ext cx="7066914" cy="1569660"/>
          </a:xfrm>
          <a:prstGeom prst="rect">
            <a:avLst/>
          </a:prstGeom>
          <a:noFill/>
        </p:spPr>
        <p:txBody>
          <a:bodyPr wrap="square" rtlCol="0">
            <a:spAutoFit/>
          </a:bodyPr>
          <a:lstStyle/>
          <a:p>
            <a:r>
              <a:rPr lang="en-US" sz="3200" b="1" dirty="0" smtClean="0">
                <a:latin typeface="Verdana"/>
                <a:cs typeface="Verdana"/>
              </a:rPr>
              <a:t>Step 3</a:t>
            </a:r>
            <a:r>
              <a:rPr lang="en-US" sz="3200" dirty="0" smtClean="0">
                <a:latin typeface="Verdana"/>
                <a:cs typeface="Verdana"/>
              </a:rPr>
              <a:t>: Participants transfer their community onto a Lego mat. </a:t>
            </a:r>
            <a:endParaRPr lang="en-US" sz="3200" dirty="0">
              <a:latin typeface="Verdana"/>
              <a:cs typeface="Verdana"/>
            </a:endParaRPr>
          </a:p>
        </p:txBody>
      </p:sp>
      <p:sp>
        <p:nvSpPr>
          <p:cNvPr id="35" name="TextBox 34"/>
          <p:cNvSpPr txBox="1"/>
          <p:nvPr/>
        </p:nvSpPr>
        <p:spPr>
          <a:xfrm>
            <a:off x="11406299" y="12429698"/>
            <a:ext cx="7066914" cy="1077218"/>
          </a:xfrm>
          <a:prstGeom prst="rect">
            <a:avLst/>
          </a:prstGeom>
          <a:noFill/>
        </p:spPr>
        <p:txBody>
          <a:bodyPr wrap="square" rtlCol="0">
            <a:spAutoFit/>
          </a:bodyPr>
          <a:lstStyle/>
          <a:p>
            <a:r>
              <a:rPr lang="en-US" sz="3200" b="1" dirty="0" smtClean="0">
                <a:latin typeface="Verdana"/>
                <a:cs typeface="Verdana"/>
              </a:rPr>
              <a:t>Step 1</a:t>
            </a:r>
            <a:r>
              <a:rPr lang="en-US" sz="3200" dirty="0" smtClean="0">
                <a:latin typeface="Verdana"/>
                <a:cs typeface="Verdana"/>
              </a:rPr>
              <a:t>: Students are asked to design a community</a:t>
            </a:r>
            <a:endParaRPr lang="en-US" sz="3200" dirty="0">
              <a:latin typeface="Verdana"/>
              <a:cs typeface="Verdana"/>
            </a:endParaRPr>
          </a:p>
        </p:txBody>
      </p:sp>
      <p:sp>
        <p:nvSpPr>
          <p:cNvPr id="11" name="TextBox 10"/>
          <p:cNvSpPr txBox="1"/>
          <p:nvPr/>
        </p:nvSpPr>
        <p:spPr>
          <a:xfrm>
            <a:off x="11406299" y="24333200"/>
            <a:ext cx="14789485" cy="1231106"/>
          </a:xfrm>
          <a:prstGeom prst="rect">
            <a:avLst/>
          </a:prstGeom>
          <a:noFill/>
        </p:spPr>
        <p:txBody>
          <a:bodyPr wrap="square" rtlCol="0">
            <a:spAutoFit/>
          </a:bodyPr>
          <a:lstStyle/>
          <a:p>
            <a:endParaRPr lang="en-US" dirty="0"/>
          </a:p>
        </p:txBody>
      </p:sp>
      <p:sp>
        <p:nvSpPr>
          <p:cNvPr id="37" name="TextBox 36"/>
          <p:cNvSpPr txBox="1"/>
          <p:nvPr/>
        </p:nvSpPr>
        <p:spPr>
          <a:xfrm>
            <a:off x="11394746" y="22283484"/>
            <a:ext cx="14801038" cy="6986528"/>
          </a:xfrm>
          <a:prstGeom prst="rect">
            <a:avLst/>
          </a:prstGeom>
          <a:noFill/>
        </p:spPr>
        <p:txBody>
          <a:bodyPr wrap="square" rtlCol="0">
            <a:spAutoFit/>
          </a:bodyPr>
          <a:lstStyle/>
          <a:p>
            <a:r>
              <a:rPr lang="en-US" sz="3200" b="1" dirty="0" smtClean="0">
                <a:latin typeface="Verdana"/>
                <a:cs typeface="Verdana"/>
              </a:rPr>
              <a:t>Step 5</a:t>
            </a:r>
            <a:r>
              <a:rPr lang="en-US" sz="3200" dirty="0" smtClean="0">
                <a:latin typeface="Verdana"/>
                <a:cs typeface="Verdana"/>
              </a:rPr>
              <a:t>: Semi structured interviews </a:t>
            </a:r>
            <a:r>
              <a:rPr lang="en-US" sz="3200" dirty="0">
                <a:latin typeface="Verdana"/>
                <a:cs typeface="Verdana"/>
              </a:rPr>
              <a:t>revolved around the following main </a:t>
            </a:r>
            <a:r>
              <a:rPr lang="en-US" sz="3200" dirty="0" smtClean="0">
                <a:latin typeface="Verdana"/>
                <a:cs typeface="Verdana"/>
              </a:rPr>
              <a:t>questions:</a:t>
            </a:r>
          </a:p>
          <a:p>
            <a:pPr marL="457200" indent="-457200">
              <a:lnSpc>
                <a:spcPct val="150000"/>
              </a:lnSpc>
              <a:buFont typeface="Arial"/>
              <a:buChar char="•"/>
            </a:pPr>
            <a:r>
              <a:rPr lang="en-US" sz="3200" dirty="0" smtClean="0">
                <a:latin typeface="Verdana"/>
                <a:cs typeface="Verdana"/>
              </a:rPr>
              <a:t>When </a:t>
            </a:r>
            <a:r>
              <a:rPr lang="en-US" sz="3200" dirty="0">
                <a:latin typeface="Verdana"/>
                <a:cs typeface="Verdana"/>
              </a:rPr>
              <a:t>you were making that particular decision, where do you think you learned the information to make that decision</a:t>
            </a:r>
            <a:r>
              <a:rPr lang="en-US" sz="3200" dirty="0" smtClean="0">
                <a:latin typeface="Verdana"/>
                <a:cs typeface="Verdana"/>
              </a:rPr>
              <a:t>?</a:t>
            </a:r>
          </a:p>
          <a:p>
            <a:pPr marL="457200" indent="-457200">
              <a:lnSpc>
                <a:spcPct val="150000"/>
              </a:lnSpc>
              <a:buFont typeface="Arial"/>
              <a:buChar char="•"/>
            </a:pPr>
            <a:r>
              <a:rPr lang="en-US" sz="3200" dirty="0" smtClean="0">
                <a:latin typeface="Verdana"/>
                <a:cs typeface="Verdana"/>
              </a:rPr>
              <a:t>Did </a:t>
            </a:r>
            <a:r>
              <a:rPr lang="en-US" sz="3200" dirty="0">
                <a:latin typeface="Verdana"/>
                <a:cs typeface="Verdana"/>
              </a:rPr>
              <a:t>you feel like your opinions were heard while doing the </a:t>
            </a:r>
            <a:r>
              <a:rPr lang="en-US" sz="3200" dirty="0" smtClean="0">
                <a:latin typeface="Verdana"/>
                <a:cs typeface="Verdana"/>
              </a:rPr>
              <a:t>activity?</a:t>
            </a:r>
          </a:p>
          <a:p>
            <a:pPr marL="457200" indent="-457200">
              <a:lnSpc>
                <a:spcPct val="150000"/>
              </a:lnSpc>
              <a:buFont typeface="Arial"/>
              <a:buChar char="•"/>
            </a:pPr>
            <a:r>
              <a:rPr lang="en-US" sz="3200" dirty="0" smtClean="0">
                <a:latin typeface="Verdana"/>
                <a:cs typeface="Verdana"/>
              </a:rPr>
              <a:t>How would you do things differently now that you have had a day to think about it?</a:t>
            </a:r>
          </a:p>
          <a:p>
            <a:pPr marL="457200" indent="-457200">
              <a:lnSpc>
                <a:spcPct val="150000"/>
              </a:lnSpc>
              <a:buFont typeface="Arial"/>
              <a:buChar char="•"/>
            </a:pPr>
            <a:r>
              <a:rPr lang="en-US" sz="3200" dirty="0" smtClean="0">
                <a:latin typeface="Verdana"/>
                <a:cs typeface="Verdana"/>
              </a:rPr>
              <a:t>Do </a:t>
            </a:r>
            <a:r>
              <a:rPr lang="en-US" sz="3200" dirty="0">
                <a:latin typeface="Verdana"/>
                <a:cs typeface="Verdana"/>
              </a:rPr>
              <a:t>you think this activity had any relevance to your daily life?</a:t>
            </a:r>
          </a:p>
          <a:p>
            <a:endParaRPr lang="en-US" sz="3200" dirty="0" smtClean="0">
              <a:latin typeface="Verdana"/>
              <a:cs typeface="Verdana"/>
            </a:endParaRPr>
          </a:p>
          <a:p>
            <a:endParaRPr lang="en-US" sz="3200" dirty="0">
              <a:latin typeface="Verdana"/>
              <a:cs typeface="Verdana"/>
            </a:endParaRPr>
          </a:p>
          <a:p>
            <a:endParaRPr lang="en-US" sz="3200" dirty="0">
              <a:latin typeface="Verdana"/>
              <a:cs typeface="Verdana"/>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3262501897"/>
              </p:ext>
            </p:extLst>
          </p:nvPr>
        </p:nvGraphicFramePr>
        <p:xfrm>
          <a:off x="1600199" y="23556083"/>
          <a:ext cx="8074026" cy="4675635"/>
        </p:xfrm>
        <a:graphic>
          <a:graphicData uri="http://schemas.openxmlformats.org/presentationml/2006/ole">
            <mc:AlternateContent xmlns:mc="http://schemas.openxmlformats.org/markup-compatibility/2006">
              <mc:Choice xmlns:v="urn:schemas-microsoft-com:vml" Requires="v">
                <p:oleObj spid="_x0000_s1041" name="Document" r:id="rId10" imgW="8369300" imgH="3035300" progId="Word.Document.12">
                  <p:embed/>
                </p:oleObj>
              </mc:Choice>
              <mc:Fallback>
                <p:oleObj name="Document" r:id="rId10" imgW="8369300" imgH="3035300" progId="Word.Document.12">
                  <p:embed/>
                  <p:pic>
                    <p:nvPicPr>
                      <p:cNvPr id="0" name=""/>
                      <p:cNvPicPr/>
                      <p:nvPr/>
                    </p:nvPicPr>
                    <p:blipFill>
                      <a:blip r:embed="rId11"/>
                      <a:stretch>
                        <a:fillRect/>
                      </a:stretch>
                    </p:blipFill>
                    <p:spPr>
                      <a:xfrm>
                        <a:off x="1600199" y="23556083"/>
                        <a:ext cx="8074026" cy="4675635"/>
                      </a:xfrm>
                      <a:prstGeom prst="rect">
                        <a:avLst/>
                      </a:prstGeom>
                    </p:spPr>
                  </p:pic>
                </p:oleObj>
              </mc:Fallback>
            </mc:AlternateContent>
          </a:graphicData>
        </a:graphic>
      </p:graphicFrame>
      <p:sp>
        <p:nvSpPr>
          <p:cNvPr id="43" name="Text Box 65"/>
          <p:cNvSpPr txBox="1">
            <a:spLocks noChangeArrowheads="1"/>
          </p:cNvSpPr>
          <p:nvPr/>
        </p:nvSpPr>
        <p:spPr bwMode="auto">
          <a:xfrm>
            <a:off x="27291871" y="5086904"/>
            <a:ext cx="8074025" cy="914400"/>
          </a:xfrm>
          <a:prstGeom prst="rect">
            <a:avLst/>
          </a:prstGeom>
          <a:solidFill>
            <a:srgbClr val="660066">
              <a:alpha val="98000"/>
            </a:srgbClr>
          </a:solidFill>
          <a:ln w="12700">
            <a:noFill/>
            <a:miter lim="800000"/>
            <a:headEnd type="none" w="sm" len="sm"/>
            <a:tailEnd type="none" w="sm" len="sm"/>
          </a:ln>
          <a:effectLst>
            <a:innerShdw blurRad="63500" dist="50800" dir="5400000">
              <a:prstClr val="black">
                <a:alpha val="50000"/>
              </a:prstClr>
            </a:innerShdw>
          </a:effectLst>
        </p:spPr>
        <p:txBody>
          <a:bodyPr lIns="467006" tIns="233502" rIns="467006" bIns="233502" anchor="ctr" anchorCtr="1"/>
          <a:lstStyle>
            <a:lvl1pPr defTabSz="3203575" eaLnBrk="0" hangingPunct="0">
              <a:defRPr sz="8700">
                <a:solidFill>
                  <a:schemeClr val="tx1"/>
                </a:solidFill>
                <a:latin typeface="Arial" charset="0"/>
                <a:ea typeface="ＭＳ Ｐゴシック" charset="0"/>
                <a:cs typeface="ＭＳ Ｐゴシック" charset="0"/>
              </a:defRPr>
            </a:lvl1pPr>
            <a:lvl2pPr marL="37931725" indent="-37474525" defTabSz="3203575" eaLnBrk="0" hangingPunct="0">
              <a:defRPr sz="8700">
                <a:solidFill>
                  <a:schemeClr val="tx1"/>
                </a:solidFill>
                <a:latin typeface="Arial" charset="0"/>
                <a:ea typeface="ＭＳ Ｐゴシック" charset="0"/>
              </a:defRPr>
            </a:lvl2pPr>
            <a:lvl3pPr eaLnBrk="0" hangingPunct="0">
              <a:defRPr sz="8700">
                <a:solidFill>
                  <a:schemeClr val="tx1"/>
                </a:solidFill>
                <a:latin typeface="Arial" charset="0"/>
                <a:ea typeface="ＭＳ Ｐゴシック" charset="0"/>
              </a:defRPr>
            </a:lvl3pPr>
            <a:lvl4pPr eaLnBrk="0" hangingPunct="0">
              <a:defRPr sz="8700">
                <a:solidFill>
                  <a:schemeClr val="tx1"/>
                </a:solidFill>
                <a:latin typeface="Arial" charset="0"/>
                <a:ea typeface="ＭＳ Ｐゴシック" charset="0"/>
              </a:defRPr>
            </a:lvl4pPr>
            <a:lvl5pPr eaLnBrk="0" hangingPunct="0">
              <a:defRPr sz="8700">
                <a:solidFill>
                  <a:schemeClr val="tx1"/>
                </a:solidFill>
                <a:latin typeface="Arial" charset="0"/>
                <a:ea typeface="ＭＳ Ｐゴシック" charset="0"/>
              </a:defRPr>
            </a:lvl5pPr>
            <a:lvl6pPr marL="457200" eaLnBrk="0" fontAlgn="base" hangingPunct="0">
              <a:spcBef>
                <a:spcPct val="0"/>
              </a:spcBef>
              <a:spcAft>
                <a:spcPct val="0"/>
              </a:spcAft>
              <a:defRPr sz="8700">
                <a:solidFill>
                  <a:schemeClr val="tx1"/>
                </a:solidFill>
                <a:latin typeface="Arial" charset="0"/>
                <a:ea typeface="ＭＳ Ｐゴシック" charset="0"/>
              </a:defRPr>
            </a:lvl6pPr>
            <a:lvl7pPr marL="914400" eaLnBrk="0" fontAlgn="base" hangingPunct="0">
              <a:spcBef>
                <a:spcPct val="0"/>
              </a:spcBef>
              <a:spcAft>
                <a:spcPct val="0"/>
              </a:spcAft>
              <a:defRPr sz="8700">
                <a:solidFill>
                  <a:schemeClr val="tx1"/>
                </a:solidFill>
                <a:latin typeface="Arial" charset="0"/>
                <a:ea typeface="ＭＳ Ｐゴシック" charset="0"/>
              </a:defRPr>
            </a:lvl7pPr>
            <a:lvl8pPr marL="1371600" eaLnBrk="0" fontAlgn="base" hangingPunct="0">
              <a:spcBef>
                <a:spcPct val="0"/>
              </a:spcBef>
              <a:spcAft>
                <a:spcPct val="0"/>
              </a:spcAft>
              <a:defRPr sz="8700">
                <a:solidFill>
                  <a:schemeClr val="tx1"/>
                </a:solidFill>
                <a:latin typeface="Arial" charset="0"/>
                <a:ea typeface="ＭＳ Ｐゴシック" charset="0"/>
              </a:defRPr>
            </a:lvl8pPr>
            <a:lvl9pPr marL="1828800" eaLnBrk="0" fontAlgn="base" hangingPunct="0">
              <a:spcBef>
                <a:spcPct val="0"/>
              </a:spcBef>
              <a:spcAft>
                <a:spcPct val="0"/>
              </a:spcAft>
              <a:defRPr sz="8700">
                <a:solidFill>
                  <a:schemeClr val="tx1"/>
                </a:solidFill>
                <a:latin typeface="Arial" charset="0"/>
                <a:ea typeface="ＭＳ Ｐゴシック" charset="0"/>
              </a:defRPr>
            </a:lvl9pPr>
          </a:lstStyle>
          <a:p>
            <a:pPr>
              <a:spcBef>
                <a:spcPct val="50000"/>
              </a:spcBef>
            </a:pPr>
            <a:r>
              <a:rPr lang="en-US" sz="3200" b="1" dirty="0" smtClean="0">
                <a:solidFill>
                  <a:schemeClr val="bg1"/>
                </a:solidFill>
                <a:latin typeface="Verdana"/>
                <a:cs typeface="Verdana"/>
              </a:rPr>
              <a:t>Results</a:t>
            </a:r>
            <a:endParaRPr lang="en-US" sz="3200" b="1" dirty="0">
              <a:solidFill>
                <a:schemeClr val="bg1"/>
              </a:solidFill>
              <a:latin typeface="Verdana"/>
              <a:cs typeface="Verdana"/>
            </a:endParaRPr>
          </a:p>
        </p:txBody>
      </p:sp>
      <p:sp>
        <p:nvSpPr>
          <p:cNvPr id="62" name="Title 1"/>
          <p:cNvSpPr txBox="1">
            <a:spLocks/>
          </p:cNvSpPr>
          <p:nvPr/>
        </p:nvSpPr>
        <p:spPr>
          <a:xfrm>
            <a:off x="27291871" y="6361554"/>
            <a:ext cx="8229600" cy="1143000"/>
          </a:xfrm>
          <a:prstGeom prst="rect">
            <a:avLst/>
          </a:prstGeom>
        </p:spPr>
        <p:txBody>
          <a:bodyPr vert="horz" lIns="376202" tIns="188101" rIns="376202" bIns="188101" rtlCol="0" anchor="ctr">
            <a:noAutofit/>
          </a:bodyPr>
          <a:lstStyle>
            <a:lvl1pPr algn="ctr" defTabSz="1881012" rtl="0" eaLnBrk="1" latinLnBrk="0" hangingPunct="1">
              <a:spcBef>
                <a:spcPct val="0"/>
              </a:spcBef>
              <a:buNone/>
              <a:defRPr sz="18100" kern="1200">
                <a:solidFill>
                  <a:schemeClr val="tx1"/>
                </a:solidFill>
                <a:latin typeface="+mj-lt"/>
                <a:ea typeface="+mj-ea"/>
                <a:cs typeface="+mj-cs"/>
              </a:defRPr>
            </a:lvl1pPr>
          </a:lstStyle>
          <a:p>
            <a:r>
              <a:rPr lang="en-US" sz="2400" b="1" smtClean="0">
                <a:latin typeface="Verdana"/>
                <a:cs typeface="Verdana"/>
              </a:rPr>
              <a:t>What are the important factors affecting environmental decision-making</a:t>
            </a:r>
            <a:br>
              <a:rPr lang="en-US" sz="2400" b="1" smtClean="0">
                <a:latin typeface="Verdana"/>
                <a:cs typeface="Verdana"/>
              </a:rPr>
            </a:br>
            <a:endParaRPr lang="en-US" sz="2400" dirty="0"/>
          </a:p>
        </p:txBody>
      </p:sp>
      <p:sp>
        <p:nvSpPr>
          <p:cNvPr id="16" name="TextBox 15"/>
          <p:cNvSpPr txBox="1"/>
          <p:nvPr/>
        </p:nvSpPr>
        <p:spPr>
          <a:xfrm>
            <a:off x="27893963" y="7158216"/>
            <a:ext cx="7192962" cy="523220"/>
          </a:xfrm>
          <a:prstGeom prst="rect">
            <a:avLst/>
          </a:prstGeom>
          <a:noFill/>
        </p:spPr>
        <p:txBody>
          <a:bodyPr wrap="square" rtlCol="0">
            <a:spAutoFit/>
          </a:bodyPr>
          <a:lstStyle/>
          <a:p>
            <a:pPr algn="ctr"/>
            <a:r>
              <a:rPr lang="en-US" sz="2800" dirty="0" smtClean="0">
                <a:latin typeface="Verdana"/>
                <a:cs typeface="Verdana"/>
              </a:rPr>
              <a:t>India</a:t>
            </a:r>
            <a:endParaRPr lang="en-US" sz="2800" dirty="0">
              <a:latin typeface="Verdana"/>
              <a:cs typeface="Verdana"/>
            </a:endParaRPr>
          </a:p>
        </p:txBody>
      </p:sp>
      <p:grpSp>
        <p:nvGrpSpPr>
          <p:cNvPr id="63" name="Group 62"/>
          <p:cNvGrpSpPr/>
          <p:nvPr/>
        </p:nvGrpSpPr>
        <p:grpSpPr>
          <a:xfrm>
            <a:off x="28392080" y="7841966"/>
            <a:ext cx="6377048" cy="4099207"/>
            <a:chOff x="1969720" y="2028843"/>
            <a:chExt cx="5287515" cy="4141378"/>
          </a:xfrm>
        </p:grpSpPr>
        <p:sp>
          <p:nvSpPr>
            <p:cNvPr id="64" name="Oval 63"/>
            <p:cNvSpPr/>
            <p:nvPr/>
          </p:nvSpPr>
          <p:spPr>
            <a:xfrm>
              <a:off x="3382227" y="3122869"/>
              <a:ext cx="2449199" cy="2047358"/>
            </a:xfrm>
            <a:prstGeom prst="ellipse">
              <a:avLst/>
            </a:prstGeom>
            <a:solidFill>
              <a:schemeClr val="accent5">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TextBox 64"/>
            <p:cNvSpPr txBox="1"/>
            <p:nvPr/>
          </p:nvSpPr>
          <p:spPr>
            <a:xfrm>
              <a:off x="3706195" y="3865039"/>
              <a:ext cx="2125231" cy="356442"/>
            </a:xfrm>
            <a:prstGeom prst="rect">
              <a:avLst/>
            </a:prstGeom>
            <a:noFill/>
          </p:spPr>
          <p:txBody>
            <a:bodyPr wrap="square" rtlCol="0">
              <a:spAutoFit/>
            </a:bodyPr>
            <a:lstStyle/>
            <a:p>
              <a:r>
                <a:rPr lang="en-US" sz="1600" dirty="0" smtClean="0">
                  <a:latin typeface="Verdana"/>
                  <a:cs typeface="Verdana"/>
                </a:rPr>
                <a:t>Decision-making</a:t>
              </a:r>
              <a:endParaRPr lang="en-US" sz="1600" dirty="0">
                <a:latin typeface="Verdana"/>
                <a:cs typeface="Verdana"/>
              </a:endParaRPr>
            </a:p>
          </p:txBody>
        </p:sp>
        <p:sp>
          <p:nvSpPr>
            <p:cNvPr id="66" name="Oval 65"/>
            <p:cNvSpPr/>
            <p:nvPr/>
          </p:nvSpPr>
          <p:spPr>
            <a:xfrm>
              <a:off x="2360165" y="2481106"/>
              <a:ext cx="1683127" cy="1629290"/>
            </a:xfrm>
            <a:prstGeom prst="ellipse">
              <a:avLst/>
            </a:prstGeom>
            <a:solidFill>
              <a:schemeClr val="accent3">
                <a:lumMod val="5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600">
                <a:latin typeface="Verdana"/>
                <a:cs typeface="Verdana"/>
              </a:endParaRPr>
            </a:p>
          </p:txBody>
        </p:sp>
        <p:sp>
          <p:nvSpPr>
            <p:cNvPr id="67" name="TextBox 66"/>
            <p:cNvSpPr txBox="1"/>
            <p:nvPr/>
          </p:nvSpPr>
          <p:spPr>
            <a:xfrm>
              <a:off x="2632165" y="3072150"/>
              <a:ext cx="1164777" cy="338554"/>
            </a:xfrm>
            <a:prstGeom prst="rect">
              <a:avLst/>
            </a:prstGeom>
            <a:noFill/>
          </p:spPr>
          <p:txBody>
            <a:bodyPr wrap="square" rtlCol="0">
              <a:spAutoFit/>
            </a:bodyPr>
            <a:lstStyle/>
            <a:p>
              <a:r>
                <a:rPr lang="en-US" sz="1600" dirty="0" smtClean="0">
                  <a:latin typeface="Verdana"/>
                  <a:cs typeface="Verdana"/>
                </a:rPr>
                <a:t>Economic</a:t>
              </a:r>
              <a:endParaRPr lang="en-US" sz="1600" dirty="0">
                <a:latin typeface="Verdana"/>
                <a:cs typeface="Verdana"/>
              </a:endParaRPr>
            </a:p>
          </p:txBody>
        </p:sp>
        <p:sp>
          <p:nvSpPr>
            <p:cNvPr id="68" name="Oval 67"/>
            <p:cNvSpPr/>
            <p:nvPr/>
          </p:nvSpPr>
          <p:spPr>
            <a:xfrm>
              <a:off x="5080946" y="2235326"/>
              <a:ext cx="1683127" cy="1562853"/>
            </a:xfrm>
            <a:prstGeom prst="ellipse">
              <a:avLst/>
            </a:prstGeom>
            <a:solidFill>
              <a:schemeClr val="accent3">
                <a:lumMod val="60000"/>
                <a:lumOff val="4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69" name="Oval 68"/>
            <p:cNvSpPr/>
            <p:nvPr/>
          </p:nvSpPr>
          <p:spPr>
            <a:xfrm>
              <a:off x="4972141" y="4399535"/>
              <a:ext cx="1683127" cy="1562853"/>
            </a:xfrm>
            <a:prstGeom prst="ellipse">
              <a:avLst/>
            </a:prstGeom>
            <a:solidFill>
              <a:schemeClr val="accent3">
                <a:lumMod val="20000"/>
                <a:lumOff val="8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600"/>
            </a:p>
          </p:txBody>
        </p:sp>
        <p:sp>
          <p:nvSpPr>
            <p:cNvPr id="70" name="TextBox 69"/>
            <p:cNvSpPr txBox="1"/>
            <p:nvPr/>
          </p:nvSpPr>
          <p:spPr>
            <a:xfrm>
              <a:off x="5129257" y="5012411"/>
              <a:ext cx="1530728" cy="584776"/>
            </a:xfrm>
            <a:prstGeom prst="rect">
              <a:avLst/>
            </a:prstGeom>
            <a:noFill/>
          </p:spPr>
          <p:txBody>
            <a:bodyPr wrap="square" rtlCol="0">
              <a:spAutoFit/>
            </a:bodyPr>
            <a:lstStyle/>
            <a:p>
              <a:r>
                <a:rPr lang="en-US" sz="1600" dirty="0" smtClean="0">
                  <a:latin typeface="Verdana"/>
                  <a:cs typeface="Verdana"/>
                </a:rPr>
                <a:t>Natural resources</a:t>
              </a:r>
              <a:endParaRPr lang="en-US" sz="1600" dirty="0">
                <a:latin typeface="Verdana"/>
                <a:cs typeface="Verdana"/>
              </a:endParaRPr>
            </a:p>
          </p:txBody>
        </p:sp>
        <p:sp>
          <p:nvSpPr>
            <p:cNvPr id="71" name="Oval 70"/>
            <p:cNvSpPr/>
            <p:nvPr/>
          </p:nvSpPr>
          <p:spPr>
            <a:xfrm>
              <a:off x="3694413" y="2028843"/>
              <a:ext cx="1683127" cy="1562853"/>
            </a:xfrm>
            <a:prstGeom prst="ellipse">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600">
                <a:latin typeface="Verdana"/>
                <a:cs typeface="Verdana"/>
              </a:endParaRPr>
            </a:p>
          </p:txBody>
        </p:sp>
        <p:sp>
          <p:nvSpPr>
            <p:cNvPr id="72" name="TextBox 71"/>
            <p:cNvSpPr txBox="1"/>
            <p:nvPr/>
          </p:nvSpPr>
          <p:spPr>
            <a:xfrm>
              <a:off x="3985717" y="2563155"/>
              <a:ext cx="1179244" cy="338554"/>
            </a:xfrm>
            <a:prstGeom prst="rect">
              <a:avLst/>
            </a:prstGeom>
            <a:noFill/>
          </p:spPr>
          <p:txBody>
            <a:bodyPr wrap="square" rtlCol="0">
              <a:spAutoFit/>
            </a:bodyPr>
            <a:lstStyle/>
            <a:p>
              <a:r>
                <a:rPr lang="en-US" sz="1600" dirty="0" smtClean="0">
                  <a:latin typeface="Verdana"/>
                  <a:cs typeface="Verdana"/>
                </a:rPr>
                <a:t>Energy</a:t>
              </a:r>
              <a:endParaRPr lang="en-US" sz="1600" dirty="0">
                <a:latin typeface="Verdana"/>
                <a:cs typeface="Verdana"/>
              </a:endParaRPr>
            </a:p>
          </p:txBody>
        </p:sp>
        <p:sp>
          <p:nvSpPr>
            <p:cNvPr id="73" name="Oval 72"/>
            <p:cNvSpPr/>
            <p:nvPr/>
          </p:nvSpPr>
          <p:spPr>
            <a:xfrm>
              <a:off x="1969720" y="3865040"/>
              <a:ext cx="1851440" cy="1562853"/>
            </a:xfrm>
            <a:prstGeom prst="ellipse">
              <a:avLst/>
            </a:prstGeom>
            <a:solidFill>
              <a:schemeClr val="bg1"/>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74" name="Oval 73"/>
            <p:cNvSpPr/>
            <p:nvPr/>
          </p:nvSpPr>
          <p:spPr>
            <a:xfrm>
              <a:off x="3468326" y="4607368"/>
              <a:ext cx="1683127" cy="1562853"/>
            </a:xfrm>
            <a:prstGeom prst="ellipse">
              <a:avLst/>
            </a:prstGeom>
            <a:solidFill>
              <a:schemeClr val="bg2"/>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75" name="TextBox 74"/>
            <p:cNvSpPr txBox="1"/>
            <p:nvPr/>
          </p:nvSpPr>
          <p:spPr>
            <a:xfrm>
              <a:off x="3589567" y="5141680"/>
              <a:ext cx="1347707" cy="338554"/>
            </a:xfrm>
            <a:prstGeom prst="rect">
              <a:avLst/>
            </a:prstGeom>
            <a:noFill/>
          </p:spPr>
          <p:txBody>
            <a:bodyPr wrap="square" rtlCol="0">
              <a:spAutoFit/>
            </a:bodyPr>
            <a:lstStyle/>
            <a:p>
              <a:r>
                <a:rPr lang="en-US" sz="1600" dirty="0" smtClean="0">
                  <a:latin typeface="Verdana"/>
                  <a:cs typeface="Verdana"/>
                </a:rPr>
                <a:t>Agriculture</a:t>
              </a:r>
              <a:endParaRPr lang="en-US" sz="1600" dirty="0">
                <a:latin typeface="Verdana"/>
                <a:cs typeface="Verdana"/>
              </a:endParaRPr>
            </a:p>
          </p:txBody>
        </p:sp>
        <p:sp>
          <p:nvSpPr>
            <p:cNvPr id="76" name="Oval 75"/>
            <p:cNvSpPr/>
            <p:nvPr/>
          </p:nvSpPr>
          <p:spPr>
            <a:xfrm>
              <a:off x="5529270" y="3341253"/>
              <a:ext cx="1683127" cy="1562853"/>
            </a:xfrm>
            <a:prstGeom prst="ellipse">
              <a:avLst/>
            </a:prstGeom>
            <a:solidFill>
              <a:schemeClr val="accent3">
                <a:lumMod val="40000"/>
                <a:lumOff val="6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600"/>
            </a:p>
          </p:txBody>
        </p:sp>
        <p:sp>
          <p:nvSpPr>
            <p:cNvPr id="77" name="TextBox 76"/>
            <p:cNvSpPr txBox="1"/>
            <p:nvPr/>
          </p:nvSpPr>
          <p:spPr>
            <a:xfrm>
              <a:off x="5742572" y="3799514"/>
              <a:ext cx="1514663" cy="338554"/>
            </a:xfrm>
            <a:prstGeom prst="rect">
              <a:avLst/>
            </a:prstGeom>
            <a:noFill/>
          </p:spPr>
          <p:txBody>
            <a:bodyPr wrap="square" rtlCol="0">
              <a:spAutoFit/>
            </a:bodyPr>
            <a:lstStyle/>
            <a:p>
              <a:r>
                <a:rPr lang="en-US" sz="1600" dirty="0" smtClean="0">
                  <a:latin typeface="Verdana"/>
                  <a:cs typeface="Verdana"/>
                </a:rPr>
                <a:t>Government</a:t>
              </a:r>
              <a:endParaRPr lang="en-US" sz="1600" dirty="0">
                <a:latin typeface="Verdana"/>
                <a:cs typeface="Verdana"/>
              </a:endParaRPr>
            </a:p>
          </p:txBody>
        </p:sp>
        <p:sp>
          <p:nvSpPr>
            <p:cNvPr id="78" name="TextBox 77"/>
            <p:cNvSpPr txBox="1"/>
            <p:nvPr/>
          </p:nvSpPr>
          <p:spPr>
            <a:xfrm>
              <a:off x="5299500" y="2786056"/>
              <a:ext cx="1666129" cy="323165"/>
            </a:xfrm>
            <a:prstGeom prst="rect">
              <a:avLst/>
            </a:prstGeom>
            <a:noFill/>
          </p:spPr>
          <p:txBody>
            <a:bodyPr wrap="square" rtlCol="0">
              <a:spAutoFit/>
            </a:bodyPr>
            <a:lstStyle/>
            <a:p>
              <a:r>
                <a:rPr lang="en-US" sz="1500" dirty="0" smtClean="0">
                  <a:latin typeface="Verdana"/>
                  <a:cs typeface="Verdana"/>
                </a:rPr>
                <a:t>Infrastructure</a:t>
              </a:r>
              <a:endParaRPr lang="en-US" sz="1500" dirty="0">
                <a:latin typeface="Verdana"/>
                <a:cs typeface="Verdana"/>
              </a:endParaRPr>
            </a:p>
          </p:txBody>
        </p:sp>
        <p:sp>
          <p:nvSpPr>
            <p:cNvPr id="79" name="TextBox 78"/>
            <p:cNvSpPr txBox="1"/>
            <p:nvPr/>
          </p:nvSpPr>
          <p:spPr>
            <a:xfrm>
              <a:off x="2099385" y="4399352"/>
              <a:ext cx="1666129" cy="323165"/>
            </a:xfrm>
            <a:prstGeom prst="rect">
              <a:avLst/>
            </a:prstGeom>
            <a:noFill/>
          </p:spPr>
          <p:txBody>
            <a:bodyPr wrap="square" rtlCol="0">
              <a:spAutoFit/>
            </a:bodyPr>
            <a:lstStyle/>
            <a:p>
              <a:r>
                <a:rPr lang="en-US" sz="1500" dirty="0" smtClean="0">
                  <a:latin typeface="Verdana"/>
                  <a:cs typeface="Verdana"/>
                </a:rPr>
                <a:t>Education</a:t>
              </a:r>
              <a:endParaRPr lang="en-US" sz="1500" dirty="0">
                <a:latin typeface="Verdana"/>
                <a:cs typeface="Verdana"/>
              </a:endParaRPr>
            </a:p>
          </p:txBody>
        </p:sp>
      </p:grpSp>
      <p:grpSp>
        <p:nvGrpSpPr>
          <p:cNvPr id="80" name="Group 79"/>
          <p:cNvGrpSpPr/>
          <p:nvPr/>
        </p:nvGrpSpPr>
        <p:grpSpPr>
          <a:xfrm>
            <a:off x="28354251" y="12759533"/>
            <a:ext cx="6382512" cy="4105655"/>
            <a:chOff x="1868887" y="2357543"/>
            <a:chExt cx="5010531" cy="3786192"/>
          </a:xfrm>
        </p:grpSpPr>
        <p:sp>
          <p:nvSpPr>
            <p:cNvPr id="81" name="Oval 80"/>
            <p:cNvSpPr/>
            <p:nvPr/>
          </p:nvSpPr>
          <p:spPr>
            <a:xfrm>
              <a:off x="3382227" y="3122869"/>
              <a:ext cx="2449199" cy="2047358"/>
            </a:xfrm>
            <a:prstGeom prst="ellipse">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 name="TextBox 81"/>
            <p:cNvSpPr txBox="1"/>
            <p:nvPr/>
          </p:nvSpPr>
          <p:spPr>
            <a:xfrm>
              <a:off x="3562172" y="3900891"/>
              <a:ext cx="2015556" cy="338554"/>
            </a:xfrm>
            <a:prstGeom prst="rect">
              <a:avLst/>
            </a:prstGeom>
            <a:noFill/>
          </p:spPr>
          <p:txBody>
            <a:bodyPr wrap="square" rtlCol="0">
              <a:spAutoFit/>
            </a:bodyPr>
            <a:lstStyle/>
            <a:p>
              <a:r>
                <a:rPr lang="en-US" sz="1600" dirty="0" smtClean="0">
                  <a:latin typeface="Verdana"/>
                  <a:cs typeface="Verdana"/>
                </a:rPr>
                <a:t>Decision-making</a:t>
              </a:r>
              <a:endParaRPr lang="en-US" sz="1600" dirty="0">
                <a:latin typeface="Verdana"/>
                <a:cs typeface="Verdana"/>
              </a:endParaRPr>
            </a:p>
          </p:txBody>
        </p:sp>
        <p:sp>
          <p:nvSpPr>
            <p:cNvPr id="83" name="Oval 82"/>
            <p:cNvSpPr/>
            <p:nvPr/>
          </p:nvSpPr>
          <p:spPr>
            <a:xfrm>
              <a:off x="3489311" y="4580882"/>
              <a:ext cx="1683127" cy="1562853"/>
            </a:xfrm>
            <a:prstGeom prst="ellipse">
              <a:avLst/>
            </a:prstGeom>
            <a:solidFill>
              <a:schemeClr val="accent3">
                <a:lumMod val="40000"/>
                <a:lumOff val="6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84" name="TextBox 83"/>
            <p:cNvSpPr txBox="1"/>
            <p:nvPr/>
          </p:nvSpPr>
          <p:spPr>
            <a:xfrm>
              <a:off x="3860859" y="5139658"/>
              <a:ext cx="1084925" cy="338554"/>
            </a:xfrm>
            <a:prstGeom prst="rect">
              <a:avLst/>
            </a:prstGeom>
            <a:noFill/>
          </p:spPr>
          <p:txBody>
            <a:bodyPr wrap="square" rtlCol="0">
              <a:spAutoFit/>
            </a:bodyPr>
            <a:lstStyle/>
            <a:p>
              <a:r>
                <a:rPr lang="en-US" sz="1600" dirty="0" smtClean="0">
                  <a:latin typeface="Verdana"/>
                  <a:cs typeface="Verdana"/>
                </a:rPr>
                <a:t>Energy</a:t>
              </a:r>
              <a:endParaRPr lang="en-US" sz="1600" dirty="0">
                <a:latin typeface="Verdana"/>
                <a:cs typeface="Verdana"/>
              </a:endParaRPr>
            </a:p>
          </p:txBody>
        </p:sp>
        <p:sp>
          <p:nvSpPr>
            <p:cNvPr id="85" name="Oval 84"/>
            <p:cNvSpPr/>
            <p:nvPr/>
          </p:nvSpPr>
          <p:spPr>
            <a:xfrm>
              <a:off x="1868887" y="3627667"/>
              <a:ext cx="1851440" cy="1562853"/>
            </a:xfrm>
            <a:prstGeom prst="ellipse">
              <a:avLst/>
            </a:prstGeom>
            <a:solidFill>
              <a:schemeClr val="accent3">
                <a:lumMod val="20000"/>
                <a:lumOff val="8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600">
                <a:latin typeface="Verdana"/>
                <a:cs typeface="Verdana"/>
              </a:endParaRPr>
            </a:p>
          </p:txBody>
        </p:sp>
        <p:sp>
          <p:nvSpPr>
            <p:cNvPr id="86" name="TextBox 85"/>
            <p:cNvSpPr txBox="1"/>
            <p:nvPr/>
          </p:nvSpPr>
          <p:spPr>
            <a:xfrm>
              <a:off x="2185386" y="4161979"/>
              <a:ext cx="1297168" cy="338554"/>
            </a:xfrm>
            <a:prstGeom prst="rect">
              <a:avLst/>
            </a:prstGeom>
            <a:noFill/>
          </p:spPr>
          <p:txBody>
            <a:bodyPr wrap="square" rtlCol="0">
              <a:spAutoFit/>
            </a:bodyPr>
            <a:lstStyle/>
            <a:p>
              <a:r>
                <a:rPr lang="en-US" sz="1600" dirty="0" smtClean="0">
                  <a:latin typeface="Verdana"/>
                  <a:cs typeface="Verdana"/>
                </a:rPr>
                <a:t>Education</a:t>
              </a:r>
              <a:endParaRPr lang="en-US" sz="1600" dirty="0">
                <a:latin typeface="Verdana"/>
                <a:cs typeface="Verdana"/>
              </a:endParaRPr>
            </a:p>
          </p:txBody>
        </p:sp>
        <p:sp>
          <p:nvSpPr>
            <p:cNvPr id="87" name="Oval 86"/>
            <p:cNvSpPr/>
            <p:nvPr/>
          </p:nvSpPr>
          <p:spPr>
            <a:xfrm>
              <a:off x="2943962" y="2361658"/>
              <a:ext cx="1817853" cy="1562853"/>
            </a:xfrm>
            <a:prstGeom prst="ellipse">
              <a:avLst/>
            </a:prstGeom>
            <a:solidFill>
              <a:schemeClr val="accent3">
                <a:lumMod val="5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600">
                <a:latin typeface="Verdana"/>
                <a:cs typeface="Verdana"/>
              </a:endParaRPr>
            </a:p>
          </p:txBody>
        </p:sp>
        <p:sp>
          <p:nvSpPr>
            <p:cNvPr id="88" name="TextBox 87"/>
            <p:cNvSpPr txBox="1"/>
            <p:nvPr/>
          </p:nvSpPr>
          <p:spPr>
            <a:xfrm>
              <a:off x="3078689" y="2895970"/>
              <a:ext cx="1635904" cy="338554"/>
            </a:xfrm>
            <a:prstGeom prst="rect">
              <a:avLst/>
            </a:prstGeom>
            <a:noFill/>
          </p:spPr>
          <p:txBody>
            <a:bodyPr wrap="square" rtlCol="0">
              <a:spAutoFit/>
            </a:bodyPr>
            <a:lstStyle/>
            <a:p>
              <a:r>
                <a:rPr lang="en-US" sz="1600" dirty="0" smtClean="0">
                  <a:latin typeface="Verdana"/>
                  <a:cs typeface="Verdana"/>
                </a:rPr>
                <a:t>Infrastructure</a:t>
              </a:r>
              <a:endParaRPr lang="en-US" sz="1600" dirty="0">
                <a:latin typeface="Verdana"/>
                <a:cs typeface="Verdana"/>
              </a:endParaRPr>
            </a:p>
          </p:txBody>
        </p:sp>
        <p:sp>
          <p:nvSpPr>
            <p:cNvPr id="89" name="Oval 88"/>
            <p:cNvSpPr/>
            <p:nvPr/>
          </p:nvSpPr>
          <p:spPr>
            <a:xfrm>
              <a:off x="4824543" y="2357543"/>
              <a:ext cx="1683127" cy="1562853"/>
            </a:xfrm>
            <a:prstGeom prst="ellipse">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latin typeface="Verdana"/>
                <a:cs typeface="Verdana"/>
              </a:endParaRPr>
            </a:p>
          </p:txBody>
        </p:sp>
        <p:sp>
          <p:nvSpPr>
            <p:cNvPr id="90" name="TextBox 89"/>
            <p:cNvSpPr txBox="1"/>
            <p:nvPr/>
          </p:nvSpPr>
          <p:spPr>
            <a:xfrm>
              <a:off x="4945784" y="2891855"/>
              <a:ext cx="1347707" cy="338554"/>
            </a:xfrm>
            <a:prstGeom prst="rect">
              <a:avLst/>
            </a:prstGeom>
            <a:noFill/>
          </p:spPr>
          <p:txBody>
            <a:bodyPr wrap="square" rtlCol="0">
              <a:spAutoFit/>
            </a:bodyPr>
            <a:lstStyle/>
            <a:p>
              <a:r>
                <a:rPr lang="en-US" sz="1600" dirty="0" smtClean="0">
                  <a:latin typeface="Verdana"/>
                  <a:cs typeface="Verdana"/>
                </a:rPr>
                <a:t>Agriculture</a:t>
              </a:r>
              <a:endParaRPr lang="en-US" sz="1600" dirty="0">
                <a:latin typeface="Verdana"/>
                <a:cs typeface="Verdana"/>
              </a:endParaRPr>
            </a:p>
          </p:txBody>
        </p:sp>
        <p:sp>
          <p:nvSpPr>
            <p:cNvPr id="91" name="Oval 90"/>
            <p:cNvSpPr/>
            <p:nvPr/>
          </p:nvSpPr>
          <p:spPr>
            <a:xfrm>
              <a:off x="5151453" y="3895748"/>
              <a:ext cx="1683127" cy="1719138"/>
            </a:xfrm>
            <a:prstGeom prst="ellipse">
              <a:avLst/>
            </a:prstGeom>
            <a:solidFill>
              <a:schemeClr val="accent3">
                <a:lumMod val="60000"/>
                <a:lumOff val="4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92" name="TextBox 91"/>
            <p:cNvSpPr txBox="1"/>
            <p:nvPr/>
          </p:nvSpPr>
          <p:spPr>
            <a:xfrm>
              <a:off x="5364755" y="4399835"/>
              <a:ext cx="1514663" cy="584776"/>
            </a:xfrm>
            <a:prstGeom prst="rect">
              <a:avLst/>
            </a:prstGeom>
            <a:noFill/>
          </p:spPr>
          <p:txBody>
            <a:bodyPr wrap="square" rtlCol="0">
              <a:spAutoFit/>
            </a:bodyPr>
            <a:lstStyle/>
            <a:p>
              <a:r>
                <a:rPr lang="en-US" sz="1600" dirty="0" smtClean="0">
                  <a:latin typeface="Verdana"/>
                  <a:cs typeface="Verdana"/>
                </a:rPr>
                <a:t>Natural Resources</a:t>
              </a:r>
              <a:endParaRPr lang="en-US" sz="1600" dirty="0">
                <a:latin typeface="Verdana"/>
                <a:cs typeface="Verdana"/>
              </a:endParaRPr>
            </a:p>
          </p:txBody>
        </p:sp>
      </p:grpSp>
      <p:sp>
        <p:nvSpPr>
          <p:cNvPr id="93" name="TextBox 92"/>
          <p:cNvSpPr txBox="1"/>
          <p:nvPr/>
        </p:nvSpPr>
        <p:spPr>
          <a:xfrm>
            <a:off x="28007877" y="12126739"/>
            <a:ext cx="7192962" cy="523220"/>
          </a:xfrm>
          <a:prstGeom prst="rect">
            <a:avLst/>
          </a:prstGeom>
          <a:noFill/>
        </p:spPr>
        <p:txBody>
          <a:bodyPr wrap="square" rtlCol="0">
            <a:spAutoFit/>
          </a:bodyPr>
          <a:lstStyle/>
          <a:p>
            <a:pPr algn="ctr"/>
            <a:r>
              <a:rPr lang="en-US" sz="2800" dirty="0" smtClean="0">
                <a:latin typeface="Verdana"/>
                <a:cs typeface="Verdana"/>
              </a:rPr>
              <a:t>United States</a:t>
            </a:r>
            <a:endParaRPr lang="en-US" sz="2800" dirty="0">
              <a:latin typeface="Verdana"/>
              <a:cs typeface="Verdana"/>
            </a:endParaRPr>
          </a:p>
        </p:txBody>
      </p:sp>
      <p:graphicFrame>
        <p:nvGraphicFramePr>
          <p:cNvPr id="17" name="Object 16"/>
          <p:cNvGraphicFramePr>
            <a:graphicFrameLocks noChangeAspect="1"/>
          </p:cNvGraphicFramePr>
          <p:nvPr>
            <p:extLst>
              <p:ext uri="{D42A27DB-BD31-4B8C-83A1-F6EECF244321}">
                <p14:modId xmlns:p14="http://schemas.microsoft.com/office/powerpoint/2010/main" val="16588972"/>
              </p:ext>
            </p:extLst>
          </p:nvPr>
        </p:nvGraphicFramePr>
        <p:xfrm>
          <a:off x="27622886" y="17305428"/>
          <a:ext cx="8369300" cy="1816100"/>
        </p:xfrm>
        <a:graphic>
          <a:graphicData uri="http://schemas.openxmlformats.org/presentationml/2006/ole">
            <mc:AlternateContent xmlns:mc="http://schemas.openxmlformats.org/markup-compatibility/2006">
              <mc:Choice xmlns:v="urn:schemas-microsoft-com:vml" Requires="v">
                <p:oleObj spid="_x0000_s1042" name="Document" r:id="rId13" imgW="8369300" imgH="1816100" progId="Word.Document.12">
                  <p:embed/>
                </p:oleObj>
              </mc:Choice>
              <mc:Fallback>
                <p:oleObj name="Document" r:id="rId13" imgW="8369300" imgH="1816100" progId="Word.Document.12">
                  <p:embed/>
                  <p:pic>
                    <p:nvPicPr>
                      <p:cNvPr id="0" name=""/>
                      <p:cNvPicPr/>
                      <p:nvPr/>
                    </p:nvPicPr>
                    <p:blipFill>
                      <a:blip r:embed="rId14"/>
                      <a:stretch>
                        <a:fillRect/>
                      </a:stretch>
                    </p:blipFill>
                    <p:spPr>
                      <a:xfrm>
                        <a:off x="27622886" y="17305428"/>
                        <a:ext cx="8369300" cy="1816100"/>
                      </a:xfrm>
                      <a:prstGeom prst="rect">
                        <a:avLst/>
                      </a:prstGeom>
                    </p:spPr>
                  </p:pic>
                </p:oleObj>
              </mc:Fallback>
            </mc:AlternateContent>
          </a:graphicData>
        </a:graphic>
      </p:graphicFrame>
      <p:sp>
        <p:nvSpPr>
          <p:cNvPr id="19" name="Rectangle 18"/>
          <p:cNvSpPr/>
          <p:nvPr/>
        </p:nvSpPr>
        <p:spPr>
          <a:xfrm>
            <a:off x="27657810" y="19154782"/>
            <a:ext cx="8372046" cy="2585323"/>
          </a:xfrm>
          <a:prstGeom prst="rect">
            <a:avLst/>
          </a:prstGeom>
        </p:spPr>
        <p:txBody>
          <a:bodyPr wrap="square">
            <a:spAutoFit/>
          </a:bodyPr>
          <a:lstStyle/>
          <a:p>
            <a:r>
              <a:rPr lang="en-US" sz="1800" b="1" dirty="0" smtClean="0">
                <a:latin typeface="Verdana"/>
                <a:cs typeface="Verdana"/>
              </a:rPr>
              <a:t>Other issues discussed exclusively by either group:</a:t>
            </a:r>
          </a:p>
          <a:p>
            <a:endParaRPr lang="en-US" sz="1800" b="1" dirty="0" smtClean="0">
              <a:latin typeface="Verdana"/>
              <a:cs typeface="Verdana"/>
            </a:endParaRPr>
          </a:p>
          <a:p>
            <a:r>
              <a:rPr lang="en-US" sz="1800" b="1" dirty="0" smtClean="0">
                <a:latin typeface="Verdana"/>
                <a:cs typeface="Verdana"/>
              </a:rPr>
              <a:t>India</a:t>
            </a:r>
            <a:r>
              <a:rPr lang="en-US" sz="1800" b="1" dirty="0">
                <a:latin typeface="Verdana"/>
                <a:cs typeface="Verdana"/>
              </a:rPr>
              <a:t>: </a:t>
            </a:r>
            <a:endParaRPr lang="en-US" sz="1800" dirty="0">
              <a:latin typeface="Verdana"/>
              <a:cs typeface="Verdana"/>
            </a:endParaRPr>
          </a:p>
          <a:p>
            <a:r>
              <a:rPr lang="en-US" sz="1800" dirty="0">
                <a:latin typeface="Verdana"/>
                <a:cs typeface="Verdana"/>
              </a:rPr>
              <a:t>Equity, Poverty, classes, Happiness, Immigration, Theories of capitalism – socialism, </a:t>
            </a:r>
            <a:r>
              <a:rPr lang="en-US" sz="1800" dirty="0" smtClean="0">
                <a:latin typeface="Verdana"/>
                <a:cs typeface="Verdana"/>
              </a:rPr>
              <a:t>Population</a:t>
            </a:r>
          </a:p>
          <a:p>
            <a:endParaRPr lang="en-US" sz="1800" dirty="0">
              <a:latin typeface="Verdana"/>
              <a:cs typeface="Verdana"/>
            </a:endParaRPr>
          </a:p>
          <a:p>
            <a:r>
              <a:rPr lang="en-US" sz="1800" b="1" dirty="0">
                <a:latin typeface="Verdana"/>
                <a:cs typeface="Verdana"/>
              </a:rPr>
              <a:t>USA:</a:t>
            </a:r>
            <a:endParaRPr lang="en-US" sz="1800" dirty="0">
              <a:latin typeface="Verdana"/>
              <a:cs typeface="Verdana"/>
            </a:endParaRPr>
          </a:p>
          <a:p>
            <a:r>
              <a:rPr lang="en-US" sz="1800" dirty="0">
                <a:latin typeface="Verdana"/>
                <a:cs typeface="Verdana"/>
              </a:rPr>
              <a:t>Issues of Security (whether or not police/law enforcement is required in the community), Zombies (imagination and creativity), Population</a:t>
            </a:r>
          </a:p>
        </p:txBody>
      </p:sp>
      <p:sp>
        <p:nvSpPr>
          <p:cNvPr id="98" name="Text Box 65"/>
          <p:cNvSpPr txBox="1">
            <a:spLocks noChangeArrowheads="1"/>
          </p:cNvSpPr>
          <p:nvPr/>
        </p:nvSpPr>
        <p:spPr bwMode="auto">
          <a:xfrm>
            <a:off x="27598215" y="22248348"/>
            <a:ext cx="8074025" cy="914400"/>
          </a:xfrm>
          <a:prstGeom prst="rect">
            <a:avLst/>
          </a:prstGeom>
          <a:solidFill>
            <a:srgbClr val="660066">
              <a:alpha val="98000"/>
            </a:srgbClr>
          </a:solidFill>
          <a:ln w="12700">
            <a:noFill/>
            <a:miter lim="800000"/>
            <a:headEnd type="none" w="sm" len="sm"/>
            <a:tailEnd type="none" w="sm" len="sm"/>
          </a:ln>
          <a:effectLst>
            <a:innerShdw blurRad="63500" dist="50800" dir="5400000">
              <a:prstClr val="black">
                <a:alpha val="50000"/>
              </a:prstClr>
            </a:innerShdw>
          </a:effectLst>
        </p:spPr>
        <p:txBody>
          <a:bodyPr lIns="467006" tIns="233502" rIns="467006" bIns="233502" anchor="ctr" anchorCtr="1"/>
          <a:lstStyle>
            <a:lvl1pPr defTabSz="3203575" eaLnBrk="0" hangingPunct="0">
              <a:defRPr sz="8700">
                <a:solidFill>
                  <a:schemeClr val="tx1"/>
                </a:solidFill>
                <a:latin typeface="Arial" charset="0"/>
                <a:ea typeface="ＭＳ Ｐゴシック" charset="0"/>
                <a:cs typeface="ＭＳ Ｐゴシック" charset="0"/>
              </a:defRPr>
            </a:lvl1pPr>
            <a:lvl2pPr marL="37931725" indent="-37474525" defTabSz="3203575" eaLnBrk="0" hangingPunct="0">
              <a:defRPr sz="8700">
                <a:solidFill>
                  <a:schemeClr val="tx1"/>
                </a:solidFill>
                <a:latin typeface="Arial" charset="0"/>
                <a:ea typeface="ＭＳ Ｐゴシック" charset="0"/>
              </a:defRPr>
            </a:lvl2pPr>
            <a:lvl3pPr eaLnBrk="0" hangingPunct="0">
              <a:defRPr sz="8700">
                <a:solidFill>
                  <a:schemeClr val="tx1"/>
                </a:solidFill>
                <a:latin typeface="Arial" charset="0"/>
                <a:ea typeface="ＭＳ Ｐゴシック" charset="0"/>
              </a:defRPr>
            </a:lvl3pPr>
            <a:lvl4pPr eaLnBrk="0" hangingPunct="0">
              <a:defRPr sz="8700">
                <a:solidFill>
                  <a:schemeClr val="tx1"/>
                </a:solidFill>
                <a:latin typeface="Arial" charset="0"/>
                <a:ea typeface="ＭＳ Ｐゴシック" charset="0"/>
              </a:defRPr>
            </a:lvl4pPr>
            <a:lvl5pPr eaLnBrk="0" hangingPunct="0">
              <a:defRPr sz="8700">
                <a:solidFill>
                  <a:schemeClr val="tx1"/>
                </a:solidFill>
                <a:latin typeface="Arial" charset="0"/>
                <a:ea typeface="ＭＳ Ｐゴシック" charset="0"/>
              </a:defRPr>
            </a:lvl5pPr>
            <a:lvl6pPr marL="457200" eaLnBrk="0" fontAlgn="base" hangingPunct="0">
              <a:spcBef>
                <a:spcPct val="0"/>
              </a:spcBef>
              <a:spcAft>
                <a:spcPct val="0"/>
              </a:spcAft>
              <a:defRPr sz="8700">
                <a:solidFill>
                  <a:schemeClr val="tx1"/>
                </a:solidFill>
                <a:latin typeface="Arial" charset="0"/>
                <a:ea typeface="ＭＳ Ｐゴシック" charset="0"/>
              </a:defRPr>
            </a:lvl6pPr>
            <a:lvl7pPr marL="914400" eaLnBrk="0" fontAlgn="base" hangingPunct="0">
              <a:spcBef>
                <a:spcPct val="0"/>
              </a:spcBef>
              <a:spcAft>
                <a:spcPct val="0"/>
              </a:spcAft>
              <a:defRPr sz="8700">
                <a:solidFill>
                  <a:schemeClr val="tx1"/>
                </a:solidFill>
                <a:latin typeface="Arial" charset="0"/>
                <a:ea typeface="ＭＳ Ｐゴシック" charset="0"/>
              </a:defRPr>
            </a:lvl7pPr>
            <a:lvl8pPr marL="1371600" eaLnBrk="0" fontAlgn="base" hangingPunct="0">
              <a:spcBef>
                <a:spcPct val="0"/>
              </a:spcBef>
              <a:spcAft>
                <a:spcPct val="0"/>
              </a:spcAft>
              <a:defRPr sz="8700">
                <a:solidFill>
                  <a:schemeClr val="tx1"/>
                </a:solidFill>
                <a:latin typeface="Arial" charset="0"/>
                <a:ea typeface="ＭＳ Ｐゴシック" charset="0"/>
              </a:defRPr>
            </a:lvl8pPr>
            <a:lvl9pPr marL="1828800" eaLnBrk="0" fontAlgn="base" hangingPunct="0">
              <a:spcBef>
                <a:spcPct val="0"/>
              </a:spcBef>
              <a:spcAft>
                <a:spcPct val="0"/>
              </a:spcAft>
              <a:defRPr sz="8700">
                <a:solidFill>
                  <a:schemeClr val="tx1"/>
                </a:solidFill>
                <a:latin typeface="Arial" charset="0"/>
                <a:ea typeface="ＭＳ Ｐゴシック" charset="0"/>
              </a:defRPr>
            </a:lvl9pPr>
          </a:lstStyle>
          <a:p>
            <a:pPr>
              <a:spcBef>
                <a:spcPct val="50000"/>
              </a:spcBef>
            </a:pPr>
            <a:r>
              <a:rPr lang="en-US" sz="3200" b="1" dirty="0" smtClean="0">
                <a:solidFill>
                  <a:schemeClr val="bg1"/>
                </a:solidFill>
                <a:latin typeface="Verdana"/>
                <a:cs typeface="Verdana"/>
              </a:rPr>
              <a:t>Discussion and Conclusion</a:t>
            </a:r>
            <a:endParaRPr lang="en-US" sz="3200" b="1" dirty="0">
              <a:solidFill>
                <a:schemeClr val="bg1"/>
              </a:solidFill>
              <a:latin typeface="Verdana"/>
              <a:cs typeface="Verdana"/>
            </a:endParaRPr>
          </a:p>
        </p:txBody>
      </p:sp>
      <p:sp>
        <p:nvSpPr>
          <p:cNvPr id="20" name="TextBox 19"/>
          <p:cNvSpPr txBox="1"/>
          <p:nvPr/>
        </p:nvSpPr>
        <p:spPr>
          <a:xfrm>
            <a:off x="27622886" y="23931210"/>
            <a:ext cx="8049354" cy="400110"/>
          </a:xfrm>
          <a:prstGeom prst="rect">
            <a:avLst/>
          </a:prstGeom>
          <a:noFill/>
        </p:spPr>
        <p:txBody>
          <a:bodyPr wrap="square" rtlCol="0">
            <a:spAutoFit/>
          </a:bodyPr>
          <a:lstStyle/>
          <a:p>
            <a:r>
              <a:rPr lang="en-US" sz="2000" dirty="0" smtClean="0"/>
              <a:t>- </a:t>
            </a:r>
            <a:endParaRPr lang="en-US" sz="2000" dirty="0"/>
          </a:p>
        </p:txBody>
      </p:sp>
      <p:sp>
        <p:nvSpPr>
          <p:cNvPr id="24" name="Rectangle 23"/>
          <p:cNvSpPr/>
          <p:nvPr/>
        </p:nvSpPr>
        <p:spPr>
          <a:xfrm>
            <a:off x="27584400" y="23479119"/>
            <a:ext cx="8087840" cy="4832093"/>
          </a:xfrm>
          <a:prstGeom prst="rect">
            <a:avLst/>
          </a:prstGeom>
        </p:spPr>
        <p:txBody>
          <a:bodyPr wrap="square">
            <a:spAutoFit/>
          </a:bodyPr>
          <a:lstStyle/>
          <a:p>
            <a:pPr lvl="0"/>
            <a:r>
              <a:rPr lang="en-US" sz="2800" dirty="0" smtClean="0">
                <a:latin typeface="Verdana"/>
                <a:cs typeface="Verdana"/>
              </a:rPr>
              <a:t>95% of the decision were made using informal knowledge.</a:t>
            </a:r>
          </a:p>
          <a:p>
            <a:pPr lvl="0"/>
            <a:r>
              <a:rPr lang="en-US" sz="2800" dirty="0" smtClean="0">
                <a:latin typeface="Verdana"/>
                <a:cs typeface="Verdana"/>
              </a:rPr>
              <a:t>Indian </a:t>
            </a:r>
            <a:r>
              <a:rPr lang="en-US" sz="2800" dirty="0">
                <a:latin typeface="Verdana"/>
                <a:cs typeface="Verdana"/>
              </a:rPr>
              <a:t>participants exhibited more understanding of the complexity involved in decision-making </a:t>
            </a:r>
            <a:r>
              <a:rPr lang="en-US" sz="2800" dirty="0" smtClean="0">
                <a:latin typeface="Verdana"/>
                <a:cs typeface="Verdana"/>
              </a:rPr>
              <a:t>processes.</a:t>
            </a:r>
            <a:endParaRPr lang="en-US" sz="2800" dirty="0">
              <a:latin typeface="Verdana"/>
              <a:cs typeface="Verdana"/>
            </a:endParaRPr>
          </a:p>
          <a:p>
            <a:pPr lvl="0"/>
            <a:r>
              <a:rPr lang="en-US" sz="2800" dirty="0">
                <a:latin typeface="Verdana"/>
                <a:cs typeface="Verdana"/>
              </a:rPr>
              <a:t>There was very little consensus building/deliberation but in general Indian participants deliberated issues more than their American </a:t>
            </a:r>
            <a:r>
              <a:rPr lang="en-US" sz="2800" dirty="0" smtClean="0">
                <a:latin typeface="Verdana"/>
                <a:cs typeface="Verdana"/>
              </a:rPr>
              <a:t>counterparts.</a:t>
            </a:r>
            <a:endParaRPr lang="en-US" sz="2800" dirty="0">
              <a:latin typeface="Verdana"/>
              <a:cs typeface="Verdana"/>
            </a:endParaRPr>
          </a:p>
          <a:p>
            <a:pPr lvl="0"/>
            <a:r>
              <a:rPr lang="en-US" sz="2800" dirty="0">
                <a:latin typeface="Verdana"/>
                <a:cs typeface="Verdana"/>
              </a:rPr>
              <a:t>Decision-making was influenced by values and </a:t>
            </a:r>
            <a:r>
              <a:rPr lang="en-US" sz="2800" dirty="0" smtClean="0">
                <a:latin typeface="Verdana"/>
                <a:cs typeface="Verdana"/>
              </a:rPr>
              <a:t>culture.</a:t>
            </a:r>
            <a:endParaRPr lang="en-US" sz="2800" dirty="0">
              <a:latin typeface="Verdana"/>
              <a:cs typeface="Verdana"/>
            </a:endParaRPr>
          </a:p>
        </p:txBody>
      </p:sp>
    </p:spTree>
    <p:extLst>
      <p:ext uri="{BB962C8B-B14F-4D97-AF65-F5344CB8AC3E}">
        <p14:creationId xmlns:p14="http://schemas.microsoft.com/office/powerpoint/2010/main" val="2273684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3398</TotalTime>
  <Words>546</Words>
  <Application>Microsoft Office PowerPoint</Application>
  <PresentationFormat>Custom</PresentationFormat>
  <Paragraphs>53</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Document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Sameer Honwad</dc:creator>
  <cp:lastModifiedBy>Coit, Sandra</cp:lastModifiedBy>
  <cp:revision>24</cp:revision>
  <dcterms:created xsi:type="dcterms:W3CDTF">2013-04-23T15:36:21Z</dcterms:created>
  <dcterms:modified xsi:type="dcterms:W3CDTF">2015-12-17T19:48:19Z</dcterms:modified>
</cp:coreProperties>
</file>