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32918400" cy="438912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29" autoAdjust="0"/>
    <p:restoredTop sz="94660"/>
  </p:normalViewPr>
  <p:slideViewPr>
    <p:cSldViewPr snapToGrid="0">
      <p:cViewPr varScale="1">
        <p:scale>
          <a:sx n="10" d="100"/>
          <a:sy n="10" d="100"/>
        </p:scale>
        <p:origin x="1901" y="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smtClean="0"/>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E7D2E4E-FFA4-40B5-85AF-7A7A2AB38379}" type="datetimeFigureOut">
              <a:rPr lang="en-US" smtClean="0"/>
              <a:t>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3438328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E7D2E4E-FFA4-40B5-85AF-7A7A2AB38379}" type="datetimeFigureOut">
              <a:rPr lang="en-US" smtClean="0"/>
              <a:t>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3982938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smtClean="0"/>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E7D2E4E-FFA4-40B5-85AF-7A7A2AB38379}" type="datetimeFigureOut">
              <a:rPr lang="en-US" smtClean="0"/>
              <a:t>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3260186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E7D2E4E-FFA4-40B5-85AF-7A7A2AB38379}" type="datetimeFigureOut">
              <a:rPr lang="en-US" smtClean="0"/>
              <a:t>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4232787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E7D2E4E-FFA4-40B5-85AF-7A7A2AB38379}" type="datetimeFigureOut">
              <a:rPr lang="en-US" smtClean="0"/>
              <a:t>2/7/2016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1604529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E7D2E4E-FFA4-40B5-85AF-7A7A2AB38379}" type="datetimeFigureOut">
              <a:rPr lang="en-US" smtClean="0"/>
              <a:t>2/7/2016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210516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7D2E4E-FFA4-40B5-85AF-7A7A2AB38379}" type="datetimeFigureOut">
              <a:rPr lang="en-US" smtClean="0"/>
              <a:t>2/7/2016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976052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smtClean="0"/>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7D2E4E-FFA4-40B5-85AF-7A7A2AB38379}" type="datetimeFigureOut">
              <a:rPr lang="en-US" smtClean="0"/>
              <a:t>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1700427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smtClean="0"/>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7D2E4E-FFA4-40B5-85AF-7A7A2AB38379}" type="datetimeFigureOut">
              <a:rPr lang="en-US" smtClean="0"/>
              <a:t>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3009249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E7D2E4E-FFA4-40B5-85AF-7A7A2AB38379}" type="datetimeFigureOut">
              <a:rPr lang="en-US" smtClean="0"/>
              <a:t>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949464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E7D2E4E-FFA4-40B5-85AF-7A7A2AB38379}" type="datetimeFigureOut">
              <a:rPr lang="en-US" smtClean="0"/>
              <a:t>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E0616-1870-4C79-A049-1633E966E027}" type="slidenum">
              <a:rPr lang="en-US" smtClean="0"/>
              <a:t>‹#›</a:t>
            </a:fld>
            <a:endParaRPr lang="en-US"/>
          </a:p>
        </p:txBody>
      </p:sp>
    </p:spTree>
    <p:extLst>
      <p:ext uri="{BB962C8B-B14F-4D97-AF65-F5344CB8AC3E}">
        <p14:creationId xmlns:p14="http://schemas.microsoft.com/office/powerpoint/2010/main" val="1389971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0E7D2E4E-FFA4-40B5-85AF-7A7A2AB38379}" type="datetimeFigureOut">
              <a:rPr lang="en-US" smtClean="0"/>
              <a:t>2/7/2016</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676E0616-1870-4C79-A049-1633E966E027}" type="slidenum">
              <a:rPr lang="en-US" smtClean="0"/>
              <a:t>‹#›</a:t>
            </a:fld>
            <a:endParaRPr lang="en-US"/>
          </a:p>
        </p:txBody>
      </p:sp>
    </p:spTree>
    <p:extLst>
      <p:ext uri="{BB962C8B-B14F-4D97-AF65-F5344CB8AC3E}">
        <p14:creationId xmlns:p14="http://schemas.microsoft.com/office/powerpoint/2010/main" val="22693123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TextBox 161"/>
          <p:cNvSpPr txBox="1"/>
          <p:nvPr/>
        </p:nvSpPr>
        <p:spPr>
          <a:xfrm>
            <a:off x="949535" y="4506951"/>
            <a:ext cx="9035185" cy="2585323"/>
          </a:xfrm>
          <a:prstGeom prst="rect">
            <a:avLst/>
          </a:prstGeom>
          <a:solidFill>
            <a:schemeClr val="accent6">
              <a:lumMod val="50000"/>
            </a:schemeClr>
          </a:solidFill>
        </p:spPr>
        <p:txBody>
          <a:bodyPr wrap="square" rtlCol="0">
            <a:spAutoFit/>
          </a:bodyPr>
          <a:lstStyle/>
          <a:p>
            <a:pPr algn="ctr"/>
            <a:r>
              <a:rPr lang="en-US" sz="5400" b="1" dirty="0">
                <a:solidFill>
                  <a:schemeClr val="bg1"/>
                </a:solidFill>
              </a:rPr>
              <a:t>Greater root carbon storage compared to shoot carbon storage in soil</a:t>
            </a:r>
            <a:endParaRPr lang="en-US" sz="5400" b="1" dirty="0">
              <a:solidFill>
                <a:schemeClr val="bg1"/>
              </a:solidFill>
            </a:endParaRPr>
          </a:p>
        </p:txBody>
      </p:sp>
      <p:sp>
        <p:nvSpPr>
          <p:cNvPr id="167" name="TextBox 166"/>
          <p:cNvSpPr txBox="1"/>
          <p:nvPr/>
        </p:nvSpPr>
        <p:spPr>
          <a:xfrm>
            <a:off x="626071" y="23146414"/>
            <a:ext cx="9137037" cy="8094524"/>
          </a:xfrm>
          <a:prstGeom prst="rect">
            <a:avLst/>
          </a:prstGeom>
          <a:noFill/>
        </p:spPr>
        <p:txBody>
          <a:bodyPr wrap="square" rtlCol="0">
            <a:spAutoFit/>
          </a:bodyPr>
          <a:lstStyle/>
          <a:p>
            <a:pPr algn="just"/>
            <a:r>
              <a:rPr lang="en-US" sz="4000" dirty="0"/>
              <a:t>Fig 1 We labeled cereal rye </a:t>
            </a:r>
            <a:r>
              <a:rPr lang="en-US" sz="4000" dirty="0" smtClean="0"/>
              <a:t>cover crop with </a:t>
            </a:r>
            <a:r>
              <a:rPr lang="en-US" sz="4000" baseline="30000" dirty="0"/>
              <a:t>13</a:t>
            </a:r>
            <a:r>
              <a:rPr lang="en-US" sz="4000" dirty="0"/>
              <a:t>CO</a:t>
            </a:r>
            <a:r>
              <a:rPr lang="en-US" sz="4000" baseline="-25000" dirty="0"/>
              <a:t>2</a:t>
            </a:r>
            <a:r>
              <a:rPr lang="en-US" sz="4000" dirty="0"/>
              <a:t> (left) aboveground biomass was transferred between 1m</a:t>
            </a:r>
            <a:r>
              <a:rPr lang="en-US" sz="4000" baseline="30000" dirty="0"/>
              <a:t>2</a:t>
            </a:r>
            <a:r>
              <a:rPr lang="en-US" sz="4000" dirty="0"/>
              <a:t> plots so that one plot - “root label” - contained isotopically labelled decomposing belowground biomass, one plot – “shoot label” – contained labelled decomposing aboveground biomass and one plot was unlabeled control (right). We used this design in 2013 to trace root and shoot carbon following cover crop harvest and in 2014 to measure belowground inputs during cover crop growth.</a:t>
            </a:r>
          </a:p>
        </p:txBody>
      </p:sp>
      <p:sp>
        <p:nvSpPr>
          <p:cNvPr id="177" name="TextBox 176"/>
          <p:cNvSpPr txBox="1"/>
          <p:nvPr/>
        </p:nvSpPr>
        <p:spPr>
          <a:xfrm>
            <a:off x="800099" y="7466510"/>
            <a:ext cx="9269402" cy="9941183"/>
          </a:xfrm>
          <a:prstGeom prst="rect">
            <a:avLst/>
          </a:prstGeom>
          <a:noFill/>
        </p:spPr>
        <p:txBody>
          <a:bodyPr wrap="square" rtlCol="0">
            <a:spAutoFit/>
          </a:bodyPr>
          <a:lstStyle/>
          <a:p>
            <a:pPr algn="just"/>
            <a:r>
              <a:rPr lang="en-US" sz="4000" dirty="0"/>
              <a:t>Increased productivity of biofuel crops via residue removal must be balanced with the potential for carbon storage in soils. Belowground carbon inputs (root carbon) may be more abundant in soil carbon pools than aboveground plant inputs (shoot carbon). </a:t>
            </a:r>
            <a:r>
              <a:rPr lang="en-US" sz="4000" b="1" dirty="0"/>
              <a:t>Greater root carbon storage could be due in part to belowground carbon inputs during the growing season. Root carbon may be more physically protected or readily </a:t>
            </a:r>
            <a:r>
              <a:rPr lang="en-US" sz="4000" b="1" dirty="0" err="1"/>
              <a:t>sorbed</a:t>
            </a:r>
            <a:r>
              <a:rPr lang="en-US" sz="4000" b="1" dirty="0"/>
              <a:t> to mineral particles. </a:t>
            </a:r>
            <a:r>
              <a:rPr lang="en-US" sz="4000" dirty="0"/>
              <a:t>Understanding the mechanism for increased root carbon storage in relation to shoot carbon storage can have important implications for management of biofuel systems.</a:t>
            </a:r>
          </a:p>
        </p:txBody>
      </p:sp>
      <p:grpSp>
        <p:nvGrpSpPr>
          <p:cNvPr id="8" name="Group 7"/>
          <p:cNvGrpSpPr/>
          <p:nvPr/>
        </p:nvGrpSpPr>
        <p:grpSpPr>
          <a:xfrm>
            <a:off x="4803245" y="20108217"/>
            <a:ext cx="5060932" cy="2507179"/>
            <a:chOff x="5453719" y="21443452"/>
            <a:chExt cx="6156413" cy="2364754"/>
          </a:xfrm>
        </p:grpSpPr>
        <p:grpSp>
          <p:nvGrpSpPr>
            <p:cNvPr id="107" name="Group 106"/>
            <p:cNvGrpSpPr/>
            <p:nvPr/>
          </p:nvGrpSpPr>
          <p:grpSpPr>
            <a:xfrm>
              <a:off x="5453719" y="21443452"/>
              <a:ext cx="6156413" cy="2364754"/>
              <a:chOff x="-1735634" y="863673"/>
              <a:chExt cx="13197830" cy="4880305"/>
            </a:xfrm>
          </p:grpSpPr>
          <p:sp>
            <p:nvSpPr>
              <p:cNvPr id="108" name="Arc 107"/>
              <p:cNvSpPr/>
              <p:nvPr/>
            </p:nvSpPr>
            <p:spPr>
              <a:xfrm rot="5614377">
                <a:off x="4463044" y="638153"/>
                <a:ext cx="850006" cy="5422004"/>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09" name="Arc 108"/>
              <p:cNvSpPr/>
              <p:nvPr/>
            </p:nvSpPr>
            <p:spPr>
              <a:xfrm rot="5614377" flipH="1">
                <a:off x="6269900" y="3790565"/>
                <a:ext cx="399245" cy="875765"/>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10" name="Arc 109"/>
              <p:cNvSpPr/>
              <p:nvPr/>
            </p:nvSpPr>
            <p:spPr>
              <a:xfrm rot="5614377">
                <a:off x="4685125" y="3637785"/>
                <a:ext cx="476519" cy="664334"/>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11" name="Arc 110"/>
              <p:cNvSpPr/>
              <p:nvPr/>
            </p:nvSpPr>
            <p:spPr>
              <a:xfrm rot="5614377">
                <a:off x="5138886" y="3559498"/>
                <a:ext cx="493691" cy="594573"/>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12" name="Arc 111"/>
              <p:cNvSpPr/>
              <p:nvPr/>
            </p:nvSpPr>
            <p:spPr>
              <a:xfrm rot="5614377" flipH="1">
                <a:off x="6041546" y="3413008"/>
                <a:ext cx="399245" cy="875765"/>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13" name="Arc 112"/>
              <p:cNvSpPr/>
              <p:nvPr/>
            </p:nvSpPr>
            <p:spPr>
              <a:xfrm rot="5614377" flipH="1">
                <a:off x="6814106" y="3724165"/>
                <a:ext cx="399245" cy="875765"/>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grpSp>
            <p:nvGrpSpPr>
              <p:cNvPr id="114" name="Group 113"/>
              <p:cNvGrpSpPr/>
              <p:nvPr/>
            </p:nvGrpSpPr>
            <p:grpSpPr>
              <a:xfrm>
                <a:off x="1050528" y="4242913"/>
                <a:ext cx="2211945" cy="1381262"/>
                <a:chOff x="1651716" y="4155585"/>
                <a:chExt cx="2211945" cy="1381262"/>
              </a:xfrm>
            </p:grpSpPr>
            <p:sp>
              <p:nvSpPr>
                <p:cNvPr id="142" name="Freeform 141"/>
                <p:cNvSpPr/>
                <p:nvPr/>
              </p:nvSpPr>
              <p:spPr>
                <a:xfrm>
                  <a:off x="1651716" y="4556970"/>
                  <a:ext cx="1051776" cy="300509"/>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3" name="Freeform 142"/>
                <p:cNvSpPr/>
                <p:nvPr/>
              </p:nvSpPr>
              <p:spPr>
                <a:xfrm flipH="1">
                  <a:off x="3084489" y="4569313"/>
                  <a:ext cx="558084" cy="74375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4" name="Freeform 143"/>
                <p:cNvSpPr/>
                <p:nvPr/>
              </p:nvSpPr>
              <p:spPr>
                <a:xfrm>
                  <a:off x="2747491" y="4876805"/>
                  <a:ext cx="364902" cy="66004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5" name="Freeform 144"/>
                <p:cNvSpPr/>
                <p:nvPr/>
              </p:nvSpPr>
              <p:spPr>
                <a:xfrm flipH="1">
                  <a:off x="3084489" y="4155585"/>
                  <a:ext cx="70834" cy="133296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6" name="Freeform 145"/>
                <p:cNvSpPr/>
                <p:nvPr/>
              </p:nvSpPr>
              <p:spPr>
                <a:xfrm>
                  <a:off x="2122868" y="4227493"/>
                  <a:ext cx="931571" cy="11590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7" name="Freeform 146"/>
                <p:cNvSpPr/>
                <p:nvPr/>
              </p:nvSpPr>
              <p:spPr>
                <a:xfrm flipH="1">
                  <a:off x="3041559" y="4241443"/>
                  <a:ext cx="822102" cy="8542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grpSp>
          <p:grpSp>
            <p:nvGrpSpPr>
              <p:cNvPr id="115" name="Group 114"/>
              <p:cNvGrpSpPr/>
              <p:nvPr/>
            </p:nvGrpSpPr>
            <p:grpSpPr>
              <a:xfrm>
                <a:off x="8194719" y="4230705"/>
                <a:ext cx="2211945" cy="1381262"/>
                <a:chOff x="1651716" y="4155585"/>
                <a:chExt cx="2211945" cy="1381262"/>
              </a:xfrm>
            </p:grpSpPr>
            <p:sp>
              <p:nvSpPr>
                <p:cNvPr id="136" name="Freeform 135"/>
                <p:cNvSpPr/>
                <p:nvPr/>
              </p:nvSpPr>
              <p:spPr>
                <a:xfrm>
                  <a:off x="1651716" y="4556970"/>
                  <a:ext cx="1051776" cy="300509"/>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7" name="Freeform 136"/>
                <p:cNvSpPr/>
                <p:nvPr/>
              </p:nvSpPr>
              <p:spPr>
                <a:xfrm flipH="1">
                  <a:off x="3084489" y="4569313"/>
                  <a:ext cx="558084" cy="74375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8" name="Freeform 137"/>
                <p:cNvSpPr/>
                <p:nvPr/>
              </p:nvSpPr>
              <p:spPr>
                <a:xfrm>
                  <a:off x="2747491" y="4876805"/>
                  <a:ext cx="364902" cy="66004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9" name="Freeform 138"/>
                <p:cNvSpPr/>
                <p:nvPr/>
              </p:nvSpPr>
              <p:spPr>
                <a:xfrm flipH="1">
                  <a:off x="3084489" y="4155585"/>
                  <a:ext cx="70834" cy="133296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0" name="Freeform 139"/>
                <p:cNvSpPr/>
                <p:nvPr/>
              </p:nvSpPr>
              <p:spPr>
                <a:xfrm>
                  <a:off x="2122868" y="4227493"/>
                  <a:ext cx="931571" cy="11590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41" name="Freeform 140"/>
                <p:cNvSpPr/>
                <p:nvPr/>
              </p:nvSpPr>
              <p:spPr>
                <a:xfrm flipH="1">
                  <a:off x="3041559" y="4241443"/>
                  <a:ext cx="822102" cy="8542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grpSp>
          <p:sp>
            <p:nvSpPr>
              <p:cNvPr id="116" name="Arc 115"/>
              <p:cNvSpPr/>
              <p:nvPr/>
            </p:nvSpPr>
            <p:spPr>
              <a:xfrm rot="6088953">
                <a:off x="8174731" y="610736"/>
                <a:ext cx="850006" cy="5422004"/>
              </a:xfrm>
              <a:prstGeom prst="arc">
                <a:avLst/>
              </a:prstGeom>
              <a:ln w="762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17" name="Arc 116"/>
              <p:cNvSpPr/>
              <p:nvPr/>
            </p:nvSpPr>
            <p:spPr>
              <a:xfrm rot="6088953" flipH="1">
                <a:off x="10179937" y="3391203"/>
                <a:ext cx="399245" cy="875765"/>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18" name="Arc 117"/>
              <p:cNvSpPr/>
              <p:nvPr/>
            </p:nvSpPr>
            <p:spPr>
              <a:xfrm rot="6088953">
                <a:off x="8775796" y="3076307"/>
                <a:ext cx="476519" cy="66433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19" name="Arc 118"/>
              <p:cNvSpPr/>
              <p:nvPr/>
            </p:nvSpPr>
            <p:spPr>
              <a:xfrm rot="6088953">
                <a:off x="9743427" y="3212445"/>
                <a:ext cx="493691" cy="594573"/>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20" name="Arc 119"/>
              <p:cNvSpPr/>
              <p:nvPr/>
            </p:nvSpPr>
            <p:spPr>
              <a:xfrm rot="6088953" flipH="1">
                <a:off x="9157385" y="3200863"/>
                <a:ext cx="399245" cy="875765"/>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21" name="Arc 120"/>
              <p:cNvSpPr/>
              <p:nvPr/>
            </p:nvSpPr>
            <p:spPr>
              <a:xfrm rot="6088953" flipH="1">
                <a:off x="8371591" y="3322934"/>
                <a:ext cx="399245" cy="875765"/>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grpSp>
            <p:nvGrpSpPr>
              <p:cNvPr id="122" name="Group 121"/>
              <p:cNvGrpSpPr/>
              <p:nvPr/>
            </p:nvGrpSpPr>
            <p:grpSpPr>
              <a:xfrm>
                <a:off x="4770548" y="4234993"/>
                <a:ext cx="2211945" cy="1381262"/>
                <a:chOff x="1651716" y="4155585"/>
                <a:chExt cx="2211945" cy="1381262"/>
              </a:xfrm>
            </p:grpSpPr>
            <p:sp>
              <p:nvSpPr>
                <p:cNvPr id="130" name="Freeform 129"/>
                <p:cNvSpPr/>
                <p:nvPr/>
              </p:nvSpPr>
              <p:spPr>
                <a:xfrm>
                  <a:off x="1651716" y="4556970"/>
                  <a:ext cx="1051776" cy="300509"/>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1" name="Freeform 130"/>
                <p:cNvSpPr/>
                <p:nvPr/>
              </p:nvSpPr>
              <p:spPr>
                <a:xfrm flipH="1">
                  <a:off x="3084489" y="4569313"/>
                  <a:ext cx="558084" cy="74375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2" name="Freeform 131"/>
                <p:cNvSpPr/>
                <p:nvPr/>
              </p:nvSpPr>
              <p:spPr>
                <a:xfrm>
                  <a:off x="2747491" y="4876805"/>
                  <a:ext cx="364902" cy="66004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3" name="Freeform 132"/>
                <p:cNvSpPr/>
                <p:nvPr/>
              </p:nvSpPr>
              <p:spPr>
                <a:xfrm flipH="1">
                  <a:off x="3084489" y="4155585"/>
                  <a:ext cx="70834" cy="133296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4" name="Freeform 133"/>
                <p:cNvSpPr/>
                <p:nvPr/>
              </p:nvSpPr>
              <p:spPr>
                <a:xfrm>
                  <a:off x="2122868" y="4227493"/>
                  <a:ext cx="931571" cy="11590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35" name="Freeform 134"/>
                <p:cNvSpPr/>
                <p:nvPr/>
              </p:nvSpPr>
              <p:spPr>
                <a:xfrm flipH="1">
                  <a:off x="3041559" y="4241443"/>
                  <a:ext cx="822102" cy="8542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grpSp>
          <p:sp>
            <p:nvSpPr>
              <p:cNvPr id="123" name="Arc 122"/>
              <p:cNvSpPr/>
              <p:nvPr/>
            </p:nvSpPr>
            <p:spPr>
              <a:xfrm rot="6088953">
                <a:off x="550366" y="572967"/>
                <a:ext cx="850006" cy="5422006"/>
              </a:xfrm>
              <a:prstGeom prst="arc">
                <a:avLst/>
              </a:prstGeom>
              <a:ln w="762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24" name="Arc 123"/>
              <p:cNvSpPr/>
              <p:nvPr/>
            </p:nvSpPr>
            <p:spPr>
              <a:xfrm rot="6088953" flipH="1">
                <a:off x="2870433" y="3403928"/>
                <a:ext cx="399245" cy="875765"/>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25" name="Arc 124"/>
              <p:cNvSpPr/>
              <p:nvPr/>
            </p:nvSpPr>
            <p:spPr>
              <a:xfrm rot="6088953">
                <a:off x="2388424" y="3188151"/>
                <a:ext cx="493691" cy="594573"/>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26" name="Arc 125"/>
              <p:cNvSpPr/>
              <p:nvPr/>
            </p:nvSpPr>
            <p:spPr>
              <a:xfrm rot="6088953" flipH="1">
                <a:off x="1847881" y="3213586"/>
                <a:ext cx="399245" cy="875765"/>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27" name="Arc 126"/>
              <p:cNvSpPr/>
              <p:nvPr/>
            </p:nvSpPr>
            <p:spPr>
              <a:xfrm rot="6088953" flipH="1">
                <a:off x="1039467" y="3158209"/>
                <a:ext cx="399245" cy="875765"/>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28" name="Arc 127"/>
              <p:cNvSpPr/>
              <p:nvPr/>
            </p:nvSpPr>
            <p:spPr>
              <a:xfrm rot="6088953">
                <a:off x="1619771" y="3229038"/>
                <a:ext cx="493691" cy="594573"/>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29" name="Flowchart: Process 128"/>
              <p:cNvSpPr/>
              <p:nvPr/>
            </p:nvSpPr>
            <p:spPr>
              <a:xfrm>
                <a:off x="695459" y="863673"/>
                <a:ext cx="10766737" cy="4880305"/>
              </a:xfrm>
              <a:prstGeom prst="flowChartProcess">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13" dirty="0"/>
                  <a:t>c</a:t>
                </a:r>
                <a:endParaRPr lang="en-US" sz="1013" dirty="0"/>
              </a:p>
            </p:txBody>
          </p:sp>
        </p:grpSp>
        <p:sp>
          <p:nvSpPr>
            <p:cNvPr id="152" name="TextBox 151"/>
            <p:cNvSpPr txBox="1"/>
            <p:nvPr/>
          </p:nvSpPr>
          <p:spPr>
            <a:xfrm>
              <a:off x="6730304" y="21764473"/>
              <a:ext cx="1367922" cy="674931"/>
            </a:xfrm>
            <a:prstGeom prst="rect">
              <a:avLst/>
            </a:prstGeom>
            <a:noFill/>
          </p:spPr>
          <p:txBody>
            <a:bodyPr wrap="square" rtlCol="0">
              <a:spAutoFit/>
            </a:bodyPr>
            <a:lstStyle/>
            <a:p>
              <a:r>
                <a:rPr lang="en-US" sz="2025" dirty="0"/>
                <a:t>Root </a:t>
              </a:r>
            </a:p>
            <a:p>
              <a:r>
                <a:rPr lang="en-US" sz="2025" dirty="0"/>
                <a:t>label</a:t>
              </a:r>
              <a:endParaRPr lang="en-US" sz="2025" dirty="0"/>
            </a:p>
          </p:txBody>
        </p:sp>
        <p:sp>
          <p:nvSpPr>
            <p:cNvPr id="153" name="TextBox 152"/>
            <p:cNvSpPr txBox="1"/>
            <p:nvPr/>
          </p:nvSpPr>
          <p:spPr>
            <a:xfrm>
              <a:off x="8447400" y="21776993"/>
              <a:ext cx="998156" cy="674931"/>
            </a:xfrm>
            <a:prstGeom prst="rect">
              <a:avLst/>
            </a:prstGeom>
            <a:noFill/>
          </p:spPr>
          <p:txBody>
            <a:bodyPr wrap="square" rtlCol="0">
              <a:spAutoFit/>
            </a:bodyPr>
            <a:lstStyle/>
            <a:p>
              <a:r>
                <a:rPr lang="en-US" sz="2025" dirty="0"/>
                <a:t>Shoot </a:t>
              </a:r>
            </a:p>
            <a:p>
              <a:r>
                <a:rPr lang="en-US" sz="2025" dirty="0"/>
                <a:t>label</a:t>
              </a:r>
              <a:endParaRPr lang="en-US" sz="2025" dirty="0"/>
            </a:p>
          </p:txBody>
        </p:sp>
        <p:sp>
          <p:nvSpPr>
            <p:cNvPr id="154" name="TextBox 153"/>
            <p:cNvSpPr txBox="1"/>
            <p:nvPr/>
          </p:nvSpPr>
          <p:spPr>
            <a:xfrm>
              <a:off x="10164235" y="21492353"/>
              <a:ext cx="1328913" cy="968852"/>
            </a:xfrm>
            <a:prstGeom prst="rect">
              <a:avLst/>
            </a:prstGeom>
            <a:noFill/>
          </p:spPr>
          <p:txBody>
            <a:bodyPr wrap="square" rtlCol="0">
              <a:spAutoFit/>
            </a:bodyPr>
            <a:lstStyle/>
            <a:p>
              <a:r>
                <a:rPr lang="en-US" sz="2025" dirty="0"/>
                <a:t>No</a:t>
              </a:r>
            </a:p>
            <a:p>
              <a:r>
                <a:rPr lang="en-US" sz="2025" dirty="0" smtClean="0"/>
                <a:t>Label (control)</a:t>
              </a:r>
              <a:endParaRPr lang="en-US" sz="2025" dirty="0"/>
            </a:p>
          </p:txBody>
        </p:sp>
      </p:grpSp>
      <p:sp>
        <p:nvSpPr>
          <p:cNvPr id="179" name="Down Arrow 178"/>
          <p:cNvSpPr/>
          <p:nvPr/>
        </p:nvSpPr>
        <p:spPr>
          <a:xfrm rot="16200000">
            <a:off x="5047001" y="20800611"/>
            <a:ext cx="579941" cy="113427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4" name="TextBox 3"/>
          <p:cNvSpPr txBox="1"/>
          <p:nvPr/>
        </p:nvSpPr>
        <p:spPr>
          <a:xfrm>
            <a:off x="9141587" y="298104"/>
            <a:ext cx="14635225" cy="2554545"/>
          </a:xfrm>
          <a:prstGeom prst="rect">
            <a:avLst/>
          </a:prstGeom>
          <a:noFill/>
        </p:spPr>
        <p:txBody>
          <a:bodyPr wrap="none" rtlCol="0">
            <a:spAutoFit/>
          </a:bodyPr>
          <a:lstStyle/>
          <a:p>
            <a:pPr algn="ctr"/>
            <a:r>
              <a:rPr lang="en-US" sz="8000" b="1" dirty="0" smtClean="0">
                <a:solidFill>
                  <a:schemeClr val="accent6">
                    <a:lumMod val="75000"/>
                  </a:schemeClr>
                </a:solidFill>
              </a:rPr>
              <a:t>More soil organic matter derived </a:t>
            </a:r>
          </a:p>
          <a:p>
            <a:pPr algn="ctr"/>
            <a:r>
              <a:rPr lang="en-US" sz="8000" b="1" dirty="0" smtClean="0">
                <a:solidFill>
                  <a:schemeClr val="accent6">
                    <a:lumMod val="75000"/>
                  </a:schemeClr>
                </a:solidFill>
              </a:rPr>
              <a:t>from cover crop roots than shoots</a:t>
            </a:r>
            <a:endParaRPr lang="en-US" sz="8000" b="1" dirty="0">
              <a:solidFill>
                <a:schemeClr val="accent6">
                  <a:lumMod val="75000"/>
                </a:schemeClr>
              </a:solidFill>
            </a:endParaRPr>
          </a:p>
        </p:txBody>
      </p:sp>
      <p:sp>
        <p:nvSpPr>
          <p:cNvPr id="5" name="TextBox 4"/>
          <p:cNvSpPr txBox="1"/>
          <p:nvPr/>
        </p:nvSpPr>
        <p:spPr>
          <a:xfrm>
            <a:off x="8043275" y="3015649"/>
            <a:ext cx="16831851" cy="784510"/>
          </a:xfrm>
          <a:prstGeom prst="rect">
            <a:avLst/>
          </a:prstGeom>
          <a:noFill/>
        </p:spPr>
        <p:txBody>
          <a:bodyPr wrap="none" rtlCol="0">
            <a:spAutoFit/>
          </a:bodyPr>
          <a:lstStyle/>
          <a:p>
            <a:pPr algn="ctr"/>
            <a:r>
              <a:rPr lang="en-US" sz="4498" dirty="0"/>
              <a:t>A. Stuart Grandy, </a:t>
            </a:r>
            <a:r>
              <a:rPr lang="en-US" sz="4498" dirty="0"/>
              <a:t>Emily E. </a:t>
            </a:r>
            <a:r>
              <a:rPr lang="en-US" sz="4498" dirty="0"/>
              <a:t>Austin, Kyle </a:t>
            </a:r>
            <a:r>
              <a:rPr lang="en-US" sz="4498" dirty="0" err="1"/>
              <a:t>Wickings</a:t>
            </a:r>
            <a:r>
              <a:rPr lang="en-US" sz="4498" dirty="0"/>
              <a:t> and Marshall McDaniel </a:t>
            </a:r>
            <a:endParaRPr lang="en-US" sz="4498" dirty="0"/>
          </a:p>
        </p:txBody>
      </p:sp>
      <p:cxnSp>
        <p:nvCxnSpPr>
          <p:cNvPr id="13" name="Curved Connector 12"/>
          <p:cNvCxnSpPr>
            <a:stCxn id="62" idx="1"/>
            <a:endCxn id="102" idx="0"/>
          </p:cNvCxnSpPr>
          <p:nvPr/>
        </p:nvCxnSpPr>
        <p:spPr>
          <a:xfrm rot="16200000" flipH="1">
            <a:off x="1204417" y="20899467"/>
            <a:ext cx="463948" cy="405744"/>
          </a:xfrm>
          <a:prstGeom prst="curvedConnector2">
            <a:avLst/>
          </a:prstGeom>
          <a:ln w="76200">
            <a:tailEnd type="triangle"/>
          </a:ln>
        </p:spPr>
        <p:style>
          <a:lnRef idx="3">
            <a:schemeClr val="accent1"/>
          </a:lnRef>
          <a:fillRef idx="0">
            <a:schemeClr val="accent1"/>
          </a:fillRef>
          <a:effectRef idx="2">
            <a:schemeClr val="accent1"/>
          </a:effectRef>
          <a:fontRef idx="minor">
            <a:schemeClr val="tx1"/>
          </a:fontRef>
        </p:style>
      </p:cxnSp>
      <p:sp>
        <p:nvSpPr>
          <p:cNvPr id="160" name="TextBox 159"/>
          <p:cNvSpPr txBox="1"/>
          <p:nvPr/>
        </p:nvSpPr>
        <p:spPr>
          <a:xfrm>
            <a:off x="443316" y="31841235"/>
            <a:ext cx="22101625" cy="1015663"/>
          </a:xfrm>
          <a:prstGeom prst="rect">
            <a:avLst/>
          </a:prstGeom>
          <a:solidFill>
            <a:schemeClr val="accent6">
              <a:lumMod val="50000"/>
            </a:schemeClr>
          </a:solidFill>
        </p:spPr>
        <p:txBody>
          <a:bodyPr wrap="square" rtlCol="0">
            <a:spAutoFit/>
          </a:bodyPr>
          <a:lstStyle/>
          <a:p>
            <a:pPr algn="ctr"/>
            <a:r>
              <a:rPr lang="en-US" sz="6000" b="1" dirty="0" smtClean="0">
                <a:solidFill>
                  <a:schemeClr val="bg1"/>
                </a:solidFill>
              </a:rPr>
              <a:t>More root carbon in occluded and mineral fractions</a:t>
            </a:r>
            <a:endParaRPr lang="en-US" sz="6000" b="1" dirty="0">
              <a:solidFill>
                <a:schemeClr val="bg1"/>
              </a:solidFill>
            </a:endParaRPr>
          </a:p>
        </p:txBody>
      </p:sp>
      <p:sp>
        <p:nvSpPr>
          <p:cNvPr id="150" name="TextBox 149"/>
          <p:cNvSpPr txBox="1"/>
          <p:nvPr/>
        </p:nvSpPr>
        <p:spPr>
          <a:xfrm>
            <a:off x="23776812" y="4506951"/>
            <a:ext cx="8389956" cy="1938992"/>
          </a:xfrm>
          <a:prstGeom prst="rect">
            <a:avLst/>
          </a:prstGeom>
          <a:solidFill>
            <a:schemeClr val="accent6">
              <a:lumMod val="50000"/>
            </a:schemeClr>
          </a:solidFill>
        </p:spPr>
        <p:txBody>
          <a:bodyPr wrap="square" rtlCol="0">
            <a:spAutoFit/>
          </a:bodyPr>
          <a:lstStyle/>
          <a:p>
            <a:pPr algn="ctr"/>
            <a:r>
              <a:rPr lang="en-US" sz="6000" b="1" dirty="0" smtClean="0">
                <a:solidFill>
                  <a:schemeClr val="bg1"/>
                </a:solidFill>
              </a:rPr>
              <a:t>More root than shoot carbon  for one year</a:t>
            </a:r>
            <a:endParaRPr lang="en-US" sz="6000" b="1" dirty="0">
              <a:solidFill>
                <a:schemeClr val="bg1"/>
              </a:solidFill>
            </a:endParaRPr>
          </a:p>
        </p:txBody>
      </p:sp>
      <p:sp>
        <p:nvSpPr>
          <p:cNvPr id="166" name="TextBox 165"/>
          <p:cNvSpPr txBox="1"/>
          <p:nvPr/>
        </p:nvSpPr>
        <p:spPr>
          <a:xfrm>
            <a:off x="727915" y="17818799"/>
            <a:ext cx="9146224" cy="1938992"/>
          </a:xfrm>
          <a:prstGeom prst="rect">
            <a:avLst/>
          </a:prstGeom>
          <a:solidFill>
            <a:schemeClr val="accent6">
              <a:lumMod val="50000"/>
            </a:schemeClr>
          </a:solidFill>
        </p:spPr>
        <p:txBody>
          <a:bodyPr wrap="square" rtlCol="0">
            <a:spAutoFit/>
          </a:bodyPr>
          <a:lstStyle/>
          <a:p>
            <a:pPr algn="ctr"/>
            <a:r>
              <a:rPr lang="en-US" sz="6000" b="1" dirty="0">
                <a:solidFill>
                  <a:schemeClr val="bg1"/>
                </a:solidFill>
              </a:rPr>
              <a:t>Isotopic methods for tracing root and shoot carbon</a:t>
            </a:r>
            <a:endParaRPr lang="en-US" sz="6000" b="1" dirty="0">
              <a:solidFill>
                <a:schemeClr val="bg1"/>
              </a:solidFill>
            </a:endParaRPr>
          </a:p>
        </p:txBody>
      </p:sp>
      <p:pic>
        <p:nvPicPr>
          <p:cNvPr id="1026" name="Picture 2" descr="Great Lakes Bioenergy Research 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535" y="843789"/>
            <a:ext cx="7743242" cy="16067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concordmonitor.com/csp/mediapool/sites/dt.common.streams.StreamServer.cls?STREAMOID=UCUJFMS7LryRmWnRmCaKK8$daE2N3K4ZzOUsqbU5sYvm2uYFTO5rjFglQYpMRd2$WCsjLu883Ygn4B49Lvm9bPe2QeMKQdVeZmXF$9l$4uCZ8QDXhaHEp3rvzXRJFdy0KqPHLoMevcTLo3h8xh70Y6N_U_CryOsw6FTOdKL_jpQ-&amp;CONTENTTYPE=image/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95825" y="843789"/>
            <a:ext cx="6846043" cy="1606725"/>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23791367" y="41029380"/>
            <a:ext cx="8389956" cy="2554545"/>
          </a:xfrm>
          <a:prstGeom prst="rect">
            <a:avLst/>
          </a:prstGeom>
          <a:noFill/>
          <a:ln>
            <a:solidFill>
              <a:schemeClr val="tx1"/>
            </a:solidFill>
          </a:ln>
        </p:spPr>
        <p:txBody>
          <a:bodyPr wrap="square" rtlCol="0">
            <a:spAutoFit/>
          </a:bodyPr>
          <a:lstStyle/>
          <a:p>
            <a:pPr algn="just"/>
            <a:r>
              <a:rPr lang="en-US" sz="3200" dirty="0"/>
              <a:t>We are grateful for financial support from Department of Energy Office of Science (DE-FCO2-07ER64494), the National Science Foundation LTER program and the University of New Hampshire Agricultural Experiment Station</a:t>
            </a:r>
            <a:endParaRPr lang="en-US" sz="3200" dirty="0"/>
          </a:p>
        </p:txBody>
      </p:sp>
      <p:pic>
        <p:nvPicPr>
          <p:cNvPr id="159" name="Picture 158" descr="C:\Users\Localadmin\Dropbox\GLBRC- pulse label\Figures\CnewFractions.png"/>
          <p:cNvPicPr>
            <a:picLocks noChangeAspect="1"/>
          </p:cNvPicPr>
          <p:nvPr/>
        </p:nvPicPr>
        <p:blipFill rotWithShape="1">
          <a:blip r:embed="rId4" cstate="print">
            <a:extLst>
              <a:ext uri="{28A0092B-C50C-407E-A947-70E740481C1C}">
                <a14:useLocalDpi xmlns:a14="http://schemas.microsoft.com/office/drawing/2010/main" val="0"/>
              </a:ext>
            </a:extLst>
          </a:blip>
          <a:srcRect l="3658" t="15224" r="2854"/>
          <a:stretch/>
        </p:blipFill>
        <p:spPr bwMode="auto">
          <a:xfrm>
            <a:off x="1552273" y="33254542"/>
            <a:ext cx="21665289" cy="8900127"/>
          </a:xfrm>
          <a:prstGeom prst="rect">
            <a:avLst/>
          </a:prstGeom>
          <a:noFill/>
          <a:ln>
            <a:noFill/>
          </a:ln>
          <a:extLst>
            <a:ext uri="{53640926-AAD7-44D8-BBD7-CCE9431645EC}">
              <a14:shadowObscured xmlns:a14="http://schemas.microsoft.com/office/drawing/2010/main"/>
            </a:ext>
          </a:extLst>
        </p:spPr>
      </p:pic>
      <p:sp>
        <p:nvSpPr>
          <p:cNvPr id="164" name="TextBox 163"/>
          <p:cNvSpPr txBox="1"/>
          <p:nvPr/>
        </p:nvSpPr>
        <p:spPr>
          <a:xfrm rot="16200000">
            <a:off x="-1894956" y="36445528"/>
            <a:ext cx="5699541" cy="923330"/>
          </a:xfrm>
          <a:prstGeom prst="rect">
            <a:avLst/>
          </a:prstGeom>
          <a:noFill/>
        </p:spPr>
        <p:txBody>
          <a:bodyPr wrap="square" rtlCol="0">
            <a:spAutoFit/>
          </a:bodyPr>
          <a:lstStyle/>
          <a:p>
            <a:pPr algn="ctr"/>
            <a:r>
              <a:rPr lang="en-US" sz="5400" dirty="0" smtClean="0"/>
              <a:t>C </a:t>
            </a:r>
            <a:r>
              <a:rPr lang="en-US" sz="5400" dirty="0"/>
              <a:t>(g*m</a:t>
            </a:r>
            <a:r>
              <a:rPr lang="en-US" sz="5400" baseline="30000" dirty="0"/>
              <a:t>-2</a:t>
            </a:r>
            <a:r>
              <a:rPr lang="en-US" sz="5400" dirty="0"/>
              <a:t>) </a:t>
            </a:r>
            <a:r>
              <a:rPr lang="en-US" sz="5400" dirty="0" smtClean="0"/>
              <a:t>from rye</a:t>
            </a:r>
            <a:endParaRPr lang="en-US" sz="5400" dirty="0"/>
          </a:p>
        </p:txBody>
      </p:sp>
      <p:sp>
        <p:nvSpPr>
          <p:cNvPr id="14" name="TextBox 13"/>
          <p:cNvSpPr txBox="1"/>
          <p:nvPr/>
        </p:nvSpPr>
        <p:spPr>
          <a:xfrm>
            <a:off x="727916" y="41669379"/>
            <a:ext cx="21817025" cy="1933154"/>
          </a:xfrm>
          <a:prstGeom prst="rect">
            <a:avLst/>
          </a:prstGeom>
          <a:noFill/>
        </p:spPr>
        <p:txBody>
          <a:bodyPr wrap="square" rtlCol="0">
            <a:spAutoFit/>
          </a:bodyPr>
          <a:lstStyle/>
          <a:p>
            <a:r>
              <a:rPr lang="en-US" sz="3600" dirty="0" smtClean="0"/>
              <a:t>Fig 4. Root carbon inputs were more abundant than shoot carbon inputs in the occluded light fraction (OLF) and mineral heavy fraction (MHF) </a:t>
            </a:r>
            <a:r>
              <a:rPr lang="en-US" sz="3600" dirty="0" smtClean="0"/>
              <a:t>five months following rye harvest, in October 2013. </a:t>
            </a:r>
            <a:r>
              <a:rPr lang="en-US" sz="3600" dirty="0" smtClean="0"/>
              <a:t>There was no difference in the C remaining from roots vs shoots in any soil fraction seventeen months following rye harvest, in October 2014.</a:t>
            </a:r>
          </a:p>
          <a:p>
            <a:endParaRPr lang="en-US" sz="1013" dirty="0"/>
          </a:p>
        </p:txBody>
      </p:sp>
      <p:sp>
        <p:nvSpPr>
          <p:cNvPr id="155" name="TextBox 154"/>
          <p:cNvSpPr txBox="1"/>
          <p:nvPr/>
        </p:nvSpPr>
        <p:spPr>
          <a:xfrm>
            <a:off x="23776812" y="7031213"/>
            <a:ext cx="8302462" cy="13634502"/>
          </a:xfrm>
          <a:prstGeom prst="rect">
            <a:avLst/>
          </a:prstGeom>
          <a:noFill/>
        </p:spPr>
        <p:txBody>
          <a:bodyPr wrap="square" rtlCol="0">
            <a:spAutoFit/>
          </a:bodyPr>
          <a:lstStyle/>
          <a:p>
            <a:pPr algn="just"/>
            <a:r>
              <a:rPr lang="en-US" sz="4000" dirty="0"/>
              <a:t>Cover crop root carbon inputs were more abundant than aboveground shoot carbon following rye cutting in May 2013. Root carbon inputs comprised about 1.3% of bulk soil at the time of harvest, indicating the importance of </a:t>
            </a:r>
            <a:r>
              <a:rPr lang="en-US" sz="4000" dirty="0" err="1"/>
              <a:t>rhizodeposition</a:t>
            </a:r>
            <a:r>
              <a:rPr lang="en-US" sz="4000" dirty="0"/>
              <a:t> during plant growth (e.g. sloughed cells, root hair turnover, exudates, etc.) as a belowground, root carbon source. The greater abundance of root carbon persisted for over a year, however after a second summer of corn growth, the difference between root and shoot carbon in these soils was no longer detectable. The short lived nature of both root and shoot carbon in these soils may be site specific. Low levels of soil organic matter at KBS and high sand content could be associated with faster carbon cycling and </a:t>
            </a:r>
            <a:r>
              <a:rPr lang="en-US" sz="4000" dirty="0" smtClean="0"/>
              <a:t>slow accumulation of soil carbon.</a:t>
            </a:r>
            <a:endParaRPr lang="en-US" sz="4000" dirty="0"/>
          </a:p>
        </p:txBody>
      </p:sp>
      <p:sp>
        <p:nvSpPr>
          <p:cNvPr id="158" name="TextBox 157"/>
          <p:cNvSpPr txBox="1"/>
          <p:nvPr/>
        </p:nvSpPr>
        <p:spPr>
          <a:xfrm>
            <a:off x="10942130" y="4506951"/>
            <a:ext cx="11877272" cy="2923877"/>
          </a:xfrm>
          <a:prstGeom prst="rect">
            <a:avLst/>
          </a:prstGeom>
          <a:solidFill>
            <a:schemeClr val="accent6">
              <a:lumMod val="50000"/>
            </a:schemeClr>
          </a:solidFill>
        </p:spPr>
        <p:txBody>
          <a:bodyPr wrap="square" rtlCol="0">
            <a:spAutoFit/>
          </a:bodyPr>
          <a:lstStyle/>
          <a:p>
            <a:pPr algn="ctr"/>
            <a:endParaRPr lang="en-US" sz="3200" b="1" dirty="0" smtClean="0">
              <a:solidFill>
                <a:schemeClr val="bg1"/>
              </a:solidFill>
            </a:endParaRPr>
          </a:p>
          <a:p>
            <a:pPr algn="ctr"/>
            <a:r>
              <a:rPr lang="en-US" sz="6000" b="1" dirty="0" smtClean="0">
                <a:solidFill>
                  <a:schemeClr val="bg1"/>
                </a:solidFill>
              </a:rPr>
              <a:t>Greater </a:t>
            </a:r>
            <a:r>
              <a:rPr lang="en-US" sz="6000" b="1" dirty="0">
                <a:solidFill>
                  <a:schemeClr val="bg1"/>
                </a:solidFill>
              </a:rPr>
              <a:t>root carbon </a:t>
            </a:r>
            <a:r>
              <a:rPr lang="en-US" sz="6000" b="1" dirty="0" smtClean="0">
                <a:solidFill>
                  <a:schemeClr val="bg1"/>
                </a:solidFill>
              </a:rPr>
              <a:t>than shoot </a:t>
            </a:r>
            <a:r>
              <a:rPr lang="en-US" sz="6000" b="1" dirty="0">
                <a:solidFill>
                  <a:schemeClr val="bg1"/>
                </a:solidFill>
              </a:rPr>
              <a:t>carbon </a:t>
            </a:r>
            <a:r>
              <a:rPr lang="en-US" sz="6000" b="1" dirty="0" smtClean="0">
                <a:solidFill>
                  <a:schemeClr val="bg1"/>
                </a:solidFill>
              </a:rPr>
              <a:t>in soil</a:t>
            </a:r>
          </a:p>
          <a:p>
            <a:pPr algn="ctr"/>
            <a:endParaRPr lang="en-US" sz="3200" b="1" dirty="0">
              <a:solidFill>
                <a:schemeClr val="bg1"/>
              </a:solidFill>
            </a:endParaRPr>
          </a:p>
        </p:txBody>
      </p:sp>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l="6666" t="15513" r="4700" b="2344"/>
          <a:stretch/>
        </p:blipFill>
        <p:spPr>
          <a:xfrm>
            <a:off x="12164742" y="21791926"/>
            <a:ext cx="10309547" cy="7531975"/>
          </a:xfrm>
          <a:prstGeom prst="rect">
            <a:avLst/>
          </a:prstGeom>
        </p:spPr>
      </p:pic>
      <p:sp>
        <p:nvSpPr>
          <p:cNvPr id="161" name="TextBox 160"/>
          <p:cNvSpPr txBox="1"/>
          <p:nvPr/>
        </p:nvSpPr>
        <p:spPr>
          <a:xfrm>
            <a:off x="10846961" y="15852583"/>
            <a:ext cx="11627328" cy="1200329"/>
          </a:xfrm>
          <a:prstGeom prst="rect">
            <a:avLst/>
          </a:prstGeom>
          <a:noFill/>
        </p:spPr>
        <p:txBody>
          <a:bodyPr wrap="square" rtlCol="0">
            <a:spAutoFit/>
          </a:bodyPr>
          <a:lstStyle/>
          <a:p>
            <a:pPr algn="just"/>
            <a:r>
              <a:rPr lang="en-US" sz="3600" dirty="0" smtClean="0"/>
              <a:t>Fig </a:t>
            </a:r>
            <a:r>
              <a:rPr lang="en-US" sz="3600" dirty="0" smtClean="0"/>
              <a:t>2 The fraction of bulk soil from cover crop  root (black) and shoot (grey) carbon sources labelled in the spring of 2013</a:t>
            </a:r>
            <a:endParaRPr lang="en-US" sz="3600" dirty="0" smtClean="0"/>
          </a:p>
        </p:txBody>
      </p:sp>
      <p:sp>
        <p:nvSpPr>
          <p:cNvPr id="165" name="TextBox 164"/>
          <p:cNvSpPr txBox="1"/>
          <p:nvPr/>
        </p:nvSpPr>
        <p:spPr>
          <a:xfrm>
            <a:off x="10520563" y="30040609"/>
            <a:ext cx="11166751" cy="1200329"/>
          </a:xfrm>
          <a:prstGeom prst="rect">
            <a:avLst/>
          </a:prstGeom>
          <a:noFill/>
        </p:spPr>
        <p:txBody>
          <a:bodyPr wrap="square" rtlCol="0">
            <a:spAutoFit/>
          </a:bodyPr>
          <a:lstStyle/>
          <a:p>
            <a:r>
              <a:rPr lang="en-US" sz="3600" dirty="0" smtClean="0"/>
              <a:t>Fig </a:t>
            </a:r>
            <a:r>
              <a:rPr lang="en-US" sz="3600" dirty="0" smtClean="0"/>
              <a:t>3 Root carbon inputs to bulk soil during cover crop growth in 2014 and up to five months following rye harvest</a:t>
            </a:r>
            <a:endParaRPr lang="en-US" sz="3600" dirty="0" smtClean="0"/>
          </a:p>
        </p:txBody>
      </p:sp>
      <p:sp>
        <p:nvSpPr>
          <p:cNvPr id="169" name="TextBox 168"/>
          <p:cNvSpPr txBox="1"/>
          <p:nvPr/>
        </p:nvSpPr>
        <p:spPr>
          <a:xfrm>
            <a:off x="10694579" y="17764282"/>
            <a:ext cx="12115960" cy="2923877"/>
          </a:xfrm>
          <a:prstGeom prst="rect">
            <a:avLst/>
          </a:prstGeom>
          <a:solidFill>
            <a:schemeClr val="accent6">
              <a:lumMod val="50000"/>
            </a:schemeClr>
          </a:solidFill>
        </p:spPr>
        <p:txBody>
          <a:bodyPr wrap="square" rtlCol="0">
            <a:spAutoFit/>
          </a:bodyPr>
          <a:lstStyle/>
          <a:p>
            <a:pPr algn="ctr"/>
            <a:endParaRPr lang="en-US" sz="3200" b="1" dirty="0" smtClean="0">
              <a:solidFill>
                <a:schemeClr val="bg1"/>
              </a:solidFill>
            </a:endParaRPr>
          </a:p>
          <a:p>
            <a:pPr algn="ctr"/>
            <a:r>
              <a:rPr lang="en-US" sz="6000" b="1" dirty="0" err="1" smtClean="0">
                <a:solidFill>
                  <a:schemeClr val="bg1"/>
                </a:solidFill>
              </a:rPr>
              <a:t>Rhizodeposition</a:t>
            </a:r>
            <a:r>
              <a:rPr lang="en-US" sz="6000" b="1" dirty="0" smtClean="0">
                <a:solidFill>
                  <a:schemeClr val="bg1"/>
                </a:solidFill>
              </a:rPr>
              <a:t> is an important root carbon source</a:t>
            </a:r>
          </a:p>
          <a:p>
            <a:pPr algn="ctr"/>
            <a:endParaRPr lang="en-US" sz="3200" b="1" dirty="0">
              <a:solidFill>
                <a:schemeClr val="bg1"/>
              </a:solidFill>
            </a:endParaRPr>
          </a:p>
        </p:txBody>
      </p:sp>
      <p:sp>
        <p:nvSpPr>
          <p:cNvPr id="170" name="TextBox 169"/>
          <p:cNvSpPr txBox="1"/>
          <p:nvPr/>
        </p:nvSpPr>
        <p:spPr>
          <a:xfrm>
            <a:off x="23791367" y="23752492"/>
            <a:ext cx="8099972" cy="6863417"/>
          </a:xfrm>
          <a:prstGeom prst="rect">
            <a:avLst/>
          </a:prstGeom>
          <a:noFill/>
        </p:spPr>
        <p:txBody>
          <a:bodyPr wrap="square" rtlCol="0">
            <a:spAutoFit/>
          </a:bodyPr>
          <a:lstStyle/>
          <a:p>
            <a:pPr algn="just"/>
            <a:r>
              <a:rPr lang="en-US" sz="4000" dirty="0" smtClean="0"/>
              <a:t>Cover crop carbon inputs were present in the bulk soil and microbial biomass 24 hours following the first labelling event and accumulated in the bulk soil during cover crop growth.  However, the proportion of total carbon inputs remaining (including </a:t>
            </a:r>
            <a:r>
              <a:rPr lang="en-US" sz="4000" dirty="0" err="1" smtClean="0"/>
              <a:t>rhizodeposits</a:t>
            </a:r>
            <a:r>
              <a:rPr lang="en-US" sz="4000" dirty="0" smtClean="0"/>
              <a:t>) was greater for belowground inputs than for aboveground inputs up to one year following cover crop harvest.</a:t>
            </a:r>
          </a:p>
        </p:txBody>
      </p:sp>
      <p:sp>
        <p:nvSpPr>
          <p:cNvPr id="171" name="TextBox 170"/>
          <p:cNvSpPr txBox="1"/>
          <p:nvPr/>
        </p:nvSpPr>
        <p:spPr>
          <a:xfrm>
            <a:off x="23731184" y="31306773"/>
            <a:ext cx="8160155" cy="2862322"/>
          </a:xfrm>
          <a:prstGeom prst="rect">
            <a:avLst/>
          </a:prstGeom>
          <a:solidFill>
            <a:schemeClr val="accent6">
              <a:lumMod val="50000"/>
            </a:schemeClr>
          </a:solidFill>
        </p:spPr>
        <p:txBody>
          <a:bodyPr wrap="square" rtlCol="0">
            <a:spAutoFit/>
          </a:bodyPr>
          <a:lstStyle/>
          <a:p>
            <a:pPr algn="ctr"/>
            <a:r>
              <a:rPr lang="en-US" sz="6000" b="1" dirty="0" smtClean="0">
                <a:solidFill>
                  <a:schemeClr val="bg1"/>
                </a:solidFill>
              </a:rPr>
              <a:t>More root carbon in occluded and mineral soil fractions</a:t>
            </a:r>
            <a:endParaRPr lang="en-US" sz="6000" b="1" dirty="0">
              <a:solidFill>
                <a:schemeClr val="bg1"/>
              </a:solidFill>
            </a:endParaRPr>
          </a:p>
        </p:txBody>
      </p:sp>
      <p:sp>
        <p:nvSpPr>
          <p:cNvPr id="172" name="TextBox 171"/>
          <p:cNvSpPr txBox="1"/>
          <p:nvPr/>
        </p:nvSpPr>
        <p:spPr>
          <a:xfrm>
            <a:off x="23871583" y="34477366"/>
            <a:ext cx="8200413" cy="6247864"/>
          </a:xfrm>
          <a:prstGeom prst="rect">
            <a:avLst/>
          </a:prstGeom>
          <a:noFill/>
        </p:spPr>
        <p:txBody>
          <a:bodyPr wrap="square" rtlCol="0">
            <a:spAutoFit/>
          </a:bodyPr>
          <a:lstStyle/>
          <a:p>
            <a:pPr algn="just"/>
            <a:r>
              <a:rPr lang="en-US" sz="4000" dirty="0" smtClean="0"/>
              <a:t>We found that the greater abundance of root carbon compared to shoot carbon was more pronounced in the occluded light fraction and mineral associated heavy fraction of soils. Physical protection and mineral sorption could contribute to the greater proportion of root carbon inputs remaining in bulk soil for up to one year</a:t>
            </a:r>
            <a:r>
              <a:rPr lang="en-US" sz="4000" dirty="0"/>
              <a:t>.</a:t>
            </a:r>
            <a:endParaRPr lang="en-US" sz="4000" dirty="0" smtClean="0"/>
          </a:p>
        </p:txBody>
      </p:sp>
      <p:pic>
        <p:nvPicPr>
          <p:cNvPr id="17" name="Picture 16"/>
          <p:cNvPicPr>
            <a:picLocks noChangeAspect="1"/>
          </p:cNvPicPr>
          <p:nvPr/>
        </p:nvPicPr>
        <p:blipFill rotWithShape="1">
          <a:blip r:embed="rId6">
            <a:extLst>
              <a:ext uri="{28A0092B-C50C-407E-A947-70E740481C1C}">
                <a14:useLocalDpi xmlns:a14="http://schemas.microsoft.com/office/drawing/2010/main" val="0"/>
              </a:ext>
            </a:extLst>
          </a:blip>
          <a:srcRect l="5397" t="13195" r="3529" b="8700"/>
          <a:stretch/>
        </p:blipFill>
        <p:spPr>
          <a:xfrm>
            <a:off x="12971206" y="8431527"/>
            <a:ext cx="9848196" cy="6906675"/>
          </a:xfrm>
          <a:prstGeom prst="rect">
            <a:avLst/>
          </a:prstGeom>
        </p:spPr>
      </p:pic>
      <p:sp>
        <p:nvSpPr>
          <p:cNvPr id="149" name="TextBox 148"/>
          <p:cNvSpPr txBox="1"/>
          <p:nvPr/>
        </p:nvSpPr>
        <p:spPr>
          <a:xfrm rot="16200000">
            <a:off x="7694730" y="10666379"/>
            <a:ext cx="8008675" cy="2008976"/>
          </a:xfrm>
          <a:prstGeom prst="rect">
            <a:avLst/>
          </a:prstGeom>
          <a:noFill/>
        </p:spPr>
        <p:txBody>
          <a:bodyPr wrap="none" rtlCol="0">
            <a:spAutoFit/>
          </a:bodyPr>
          <a:lstStyle/>
          <a:p>
            <a:pPr algn="ctr"/>
            <a:r>
              <a:rPr lang="en-US" sz="5400" dirty="0" smtClean="0"/>
              <a:t>Fraction of bulk soil C </a:t>
            </a:r>
          </a:p>
          <a:p>
            <a:pPr algn="ctr"/>
            <a:r>
              <a:rPr lang="en-US" sz="5400" dirty="0" smtClean="0"/>
              <a:t>from rye cover crop</a:t>
            </a:r>
            <a:endParaRPr lang="en-US" sz="5400" dirty="0"/>
          </a:p>
        </p:txBody>
      </p:sp>
      <p:sp>
        <p:nvSpPr>
          <p:cNvPr id="156" name="TextBox 155"/>
          <p:cNvSpPr txBox="1"/>
          <p:nvPr/>
        </p:nvSpPr>
        <p:spPr>
          <a:xfrm rot="16200000">
            <a:off x="7972886" y="24502046"/>
            <a:ext cx="6361292" cy="1754326"/>
          </a:xfrm>
          <a:prstGeom prst="rect">
            <a:avLst/>
          </a:prstGeom>
          <a:noFill/>
        </p:spPr>
        <p:txBody>
          <a:bodyPr wrap="none" rtlCol="0">
            <a:spAutoFit/>
          </a:bodyPr>
          <a:lstStyle/>
          <a:p>
            <a:pPr algn="ctr"/>
            <a:r>
              <a:rPr lang="en-US" sz="5400" dirty="0" smtClean="0"/>
              <a:t>Fraction of bulk soil C </a:t>
            </a:r>
          </a:p>
          <a:p>
            <a:pPr algn="ctr"/>
            <a:r>
              <a:rPr lang="en-US" sz="5400" dirty="0" smtClean="0"/>
              <a:t>from rye cover </a:t>
            </a:r>
            <a:r>
              <a:rPr lang="en-US" sz="5400" dirty="0"/>
              <a:t>crop</a:t>
            </a:r>
            <a:endParaRPr lang="en-US" sz="5400" dirty="0"/>
          </a:p>
        </p:txBody>
      </p:sp>
      <p:sp>
        <p:nvSpPr>
          <p:cNvPr id="163" name="TextBox 162"/>
          <p:cNvSpPr txBox="1"/>
          <p:nvPr/>
        </p:nvSpPr>
        <p:spPr>
          <a:xfrm>
            <a:off x="23731184" y="21055115"/>
            <a:ext cx="8389956" cy="1938992"/>
          </a:xfrm>
          <a:prstGeom prst="rect">
            <a:avLst/>
          </a:prstGeom>
          <a:solidFill>
            <a:schemeClr val="accent6">
              <a:lumMod val="50000"/>
            </a:schemeClr>
          </a:solidFill>
        </p:spPr>
        <p:txBody>
          <a:bodyPr wrap="square" rtlCol="0">
            <a:spAutoFit/>
          </a:bodyPr>
          <a:lstStyle/>
          <a:p>
            <a:pPr algn="ctr"/>
            <a:r>
              <a:rPr lang="en-US" sz="6000" b="1" dirty="0" smtClean="0">
                <a:solidFill>
                  <a:schemeClr val="bg1"/>
                </a:solidFill>
              </a:rPr>
              <a:t>Greater root inputs are only part of the story</a:t>
            </a:r>
            <a:endParaRPr lang="en-US" sz="6000" b="1" dirty="0">
              <a:solidFill>
                <a:schemeClr val="bg1"/>
              </a:solidFill>
            </a:endParaRPr>
          </a:p>
        </p:txBody>
      </p:sp>
      <p:grpSp>
        <p:nvGrpSpPr>
          <p:cNvPr id="9" name="Group 8"/>
          <p:cNvGrpSpPr/>
          <p:nvPr/>
        </p:nvGrpSpPr>
        <p:grpSpPr>
          <a:xfrm>
            <a:off x="783428" y="20250744"/>
            <a:ext cx="3778932" cy="3137931"/>
            <a:chOff x="800099" y="20893446"/>
            <a:chExt cx="3965002" cy="3137931"/>
          </a:xfrm>
        </p:grpSpPr>
        <p:grpSp>
          <p:nvGrpSpPr>
            <p:cNvPr id="181" name="Group 180"/>
            <p:cNvGrpSpPr/>
            <p:nvPr/>
          </p:nvGrpSpPr>
          <p:grpSpPr>
            <a:xfrm>
              <a:off x="800099" y="20893446"/>
              <a:ext cx="3965002" cy="3137931"/>
              <a:chOff x="956803" y="21985895"/>
              <a:chExt cx="4823260" cy="2959675"/>
            </a:xfrm>
          </p:grpSpPr>
          <p:grpSp>
            <p:nvGrpSpPr>
              <p:cNvPr id="57" name="Group 56"/>
              <p:cNvGrpSpPr/>
              <p:nvPr/>
            </p:nvGrpSpPr>
            <p:grpSpPr>
              <a:xfrm>
                <a:off x="956803" y="21985895"/>
                <a:ext cx="4823260" cy="2959675"/>
                <a:chOff x="270455" y="863673"/>
                <a:chExt cx="10766737" cy="6108084"/>
              </a:xfrm>
            </p:grpSpPr>
            <p:grpSp>
              <p:nvGrpSpPr>
                <p:cNvPr id="58" name="Group 57"/>
                <p:cNvGrpSpPr/>
                <p:nvPr/>
              </p:nvGrpSpPr>
              <p:grpSpPr>
                <a:xfrm>
                  <a:off x="2163651" y="1545465"/>
                  <a:ext cx="1249250" cy="5422005"/>
                  <a:chOff x="2163651" y="1545465"/>
                  <a:chExt cx="1249250" cy="5422005"/>
                </a:xfrm>
              </p:grpSpPr>
              <p:sp>
                <p:nvSpPr>
                  <p:cNvPr id="99" name="Arc 98"/>
                  <p:cNvSpPr/>
                  <p:nvPr/>
                </p:nvSpPr>
                <p:spPr>
                  <a:xfrm>
                    <a:off x="2163651" y="1545465"/>
                    <a:ext cx="850005" cy="5422005"/>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00" name="Arc 99"/>
                  <p:cNvSpPr/>
                  <p:nvPr/>
                </p:nvSpPr>
                <p:spPr>
                  <a:xfrm flipH="1">
                    <a:off x="3013656" y="3380703"/>
                    <a:ext cx="399245" cy="875764"/>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01" name="Arc 100"/>
                  <p:cNvSpPr/>
                  <p:nvPr/>
                </p:nvSpPr>
                <p:spPr>
                  <a:xfrm>
                    <a:off x="2421229" y="2253803"/>
                    <a:ext cx="476518" cy="664334"/>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02" name="Arc 101"/>
                  <p:cNvSpPr/>
                  <p:nvPr/>
                </p:nvSpPr>
                <p:spPr>
                  <a:xfrm>
                    <a:off x="2462010" y="2972875"/>
                    <a:ext cx="493691" cy="594574"/>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03" name="Arc 102"/>
                  <p:cNvSpPr/>
                  <p:nvPr/>
                </p:nvSpPr>
                <p:spPr>
                  <a:xfrm flipH="1">
                    <a:off x="2824765" y="1604491"/>
                    <a:ext cx="399245" cy="875764"/>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104" name="Arc 103"/>
                  <p:cNvSpPr/>
                  <p:nvPr/>
                </p:nvSpPr>
                <p:spPr>
                  <a:xfrm flipH="1">
                    <a:off x="2955701" y="2504939"/>
                    <a:ext cx="399245" cy="875764"/>
                  </a:xfrm>
                  <a:prstGeom prst="arc">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grpSp>
            <p:grpSp>
              <p:nvGrpSpPr>
                <p:cNvPr id="59" name="Group 58"/>
                <p:cNvGrpSpPr/>
                <p:nvPr/>
              </p:nvGrpSpPr>
              <p:grpSpPr>
                <a:xfrm>
                  <a:off x="1602882" y="4230706"/>
                  <a:ext cx="2211945" cy="1381262"/>
                  <a:chOff x="1651716" y="4155585"/>
                  <a:chExt cx="2211945" cy="1381262"/>
                </a:xfrm>
              </p:grpSpPr>
              <p:sp>
                <p:nvSpPr>
                  <p:cNvPr id="93" name="Freeform 92"/>
                  <p:cNvSpPr/>
                  <p:nvPr/>
                </p:nvSpPr>
                <p:spPr>
                  <a:xfrm>
                    <a:off x="1651716" y="4556970"/>
                    <a:ext cx="1051776" cy="300509"/>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94" name="Freeform 93"/>
                  <p:cNvSpPr/>
                  <p:nvPr/>
                </p:nvSpPr>
                <p:spPr>
                  <a:xfrm flipH="1">
                    <a:off x="3084489" y="4569313"/>
                    <a:ext cx="558084" cy="74375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95" name="Freeform 94"/>
                  <p:cNvSpPr/>
                  <p:nvPr/>
                </p:nvSpPr>
                <p:spPr>
                  <a:xfrm>
                    <a:off x="2747491" y="4876805"/>
                    <a:ext cx="364902" cy="66004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96" name="Freeform 95"/>
                  <p:cNvSpPr/>
                  <p:nvPr/>
                </p:nvSpPr>
                <p:spPr>
                  <a:xfrm flipH="1">
                    <a:off x="3084489" y="4155585"/>
                    <a:ext cx="70834" cy="133296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97" name="Freeform 96"/>
                  <p:cNvSpPr/>
                  <p:nvPr/>
                </p:nvSpPr>
                <p:spPr>
                  <a:xfrm>
                    <a:off x="2122868" y="4227493"/>
                    <a:ext cx="931571" cy="11590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98" name="Freeform 97"/>
                  <p:cNvSpPr/>
                  <p:nvPr/>
                </p:nvSpPr>
                <p:spPr>
                  <a:xfrm flipH="1">
                    <a:off x="3041559" y="4241443"/>
                    <a:ext cx="822102" cy="8542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grpSp>
            <p:grpSp>
              <p:nvGrpSpPr>
                <p:cNvPr id="60" name="Group 59"/>
                <p:cNvGrpSpPr/>
                <p:nvPr/>
              </p:nvGrpSpPr>
              <p:grpSpPr>
                <a:xfrm>
                  <a:off x="8194719" y="1545464"/>
                  <a:ext cx="2211945" cy="5422005"/>
                  <a:chOff x="1602882" y="1545465"/>
                  <a:chExt cx="2211945" cy="5422005"/>
                </a:xfrm>
              </p:grpSpPr>
              <p:grpSp>
                <p:nvGrpSpPr>
                  <p:cNvPr id="79" name="Group 78"/>
                  <p:cNvGrpSpPr/>
                  <p:nvPr/>
                </p:nvGrpSpPr>
                <p:grpSpPr>
                  <a:xfrm>
                    <a:off x="2163651" y="1545465"/>
                    <a:ext cx="1249250" cy="5422005"/>
                    <a:chOff x="2163651" y="1545465"/>
                    <a:chExt cx="1249250" cy="5422005"/>
                  </a:xfrm>
                </p:grpSpPr>
                <p:sp>
                  <p:nvSpPr>
                    <p:cNvPr id="87" name="Arc 86"/>
                    <p:cNvSpPr/>
                    <p:nvPr/>
                  </p:nvSpPr>
                  <p:spPr>
                    <a:xfrm>
                      <a:off x="2163651" y="1545465"/>
                      <a:ext cx="850005" cy="5422005"/>
                    </a:xfrm>
                    <a:prstGeom prst="arc">
                      <a:avLst/>
                    </a:prstGeom>
                    <a:ln w="762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88" name="Arc 87"/>
                    <p:cNvSpPr/>
                    <p:nvPr/>
                  </p:nvSpPr>
                  <p:spPr>
                    <a:xfrm flipH="1">
                      <a:off x="3013656" y="3380703"/>
                      <a:ext cx="399245" cy="87576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89" name="Arc 88"/>
                    <p:cNvSpPr/>
                    <p:nvPr/>
                  </p:nvSpPr>
                  <p:spPr>
                    <a:xfrm>
                      <a:off x="2421229" y="2253803"/>
                      <a:ext cx="476518" cy="66433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90" name="Arc 89"/>
                    <p:cNvSpPr/>
                    <p:nvPr/>
                  </p:nvSpPr>
                  <p:spPr>
                    <a:xfrm>
                      <a:off x="2462010" y="2972875"/>
                      <a:ext cx="493691" cy="59457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91" name="Arc 90"/>
                    <p:cNvSpPr/>
                    <p:nvPr/>
                  </p:nvSpPr>
                  <p:spPr>
                    <a:xfrm flipH="1">
                      <a:off x="2824765" y="1604491"/>
                      <a:ext cx="399245" cy="87576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92" name="Arc 91"/>
                    <p:cNvSpPr/>
                    <p:nvPr/>
                  </p:nvSpPr>
                  <p:spPr>
                    <a:xfrm flipH="1">
                      <a:off x="2955701" y="2504939"/>
                      <a:ext cx="399245" cy="87576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grpSp>
              <p:grpSp>
                <p:nvGrpSpPr>
                  <p:cNvPr id="80" name="Group 79"/>
                  <p:cNvGrpSpPr/>
                  <p:nvPr/>
                </p:nvGrpSpPr>
                <p:grpSpPr>
                  <a:xfrm>
                    <a:off x="1602882" y="4230706"/>
                    <a:ext cx="2211945" cy="1381262"/>
                    <a:chOff x="1651716" y="4155585"/>
                    <a:chExt cx="2211945" cy="1381262"/>
                  </a:xfrm>
                </p:grpSpPr>
                <p:sp>
                  <p:nvSpPr>
                    <p:cNvPr id="81" name="Freeform 80"/>
                    <p:cNvSpPr/>
                    <p:nvPr/>
                  </p:nvSpPr>
                  <p:spPr>
                    <a:xfrm>
                      <a:off x="1651716" y="4556970"/>
                      <a:ext cx="1051776" cy="300509"/>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2" name="Freeform 81"/>
                    <p:cNvSpPr/>
                    <p:nvPr/>
                  </p:nvSpPr>
                  <p:spPr>
                    <a:xfrm flipH="1">
                      <a:off x="3084489" y="4569313"/>
                      <a:ext cx="558084" cy="74375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3" name="Freeform 82"/>
                    <p:cNvSpPr/>
                    <p:nvPr/>
                  </p:nvSpPr>
                  <p:spPr>
                    <a:xfrm>
                      <a:off x="2747491" y="4876805"/>
                      <a:ext cx="364902" cy="66004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4" name="Freeform 83"/>
                    <p:cNvSpPr/>
                    <p:nvPr/>
                  </p:nvSpPr>
                  <p:spPr>
                    <a:xfrm flipH="1">
                      <a:off x="3084489" y="4155585"/>
                      <a:ext cx="70834" cy="133296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5" name="Freeform 84"/>
                    <p:cNvSpPr/>
                    <p:nvPr/>
                  </p:nvSpPr>
                  <p:spPr>
                    <a:xfrm>
                      <a:off x="2122868" y="4227493"/>
                      <a:ext cx="931571" cy="11590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6" name="Freeform 85"/>
                    <p:cNvSpPr/>
                    <p:nvPr/>
                  </p:nvSpPr>
                  <p:spPr>
                    <a:xfrm flipH="1">
                      <a:off x="3041559" y="4241443"/>
                      <a:ext cx="822102" cy="8542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grpSp>
            </p:grpSp>
            <p:grpSp>
              <p:nvGrpSpPr>
                <p:cNvPr id="61" name="Group 60"/>
                <p:cNvGrpSpPr/>
                <p:nvPr/>
              </p:nvGrpSpPr>
              <p:grpSpPr>
                <a:xfrm>
                  <a:off x="4770548" y="1549752"/>
                  <a:ext cx="2211945" cy="5422005"/>
                  <a:chOff x="1602882" y="1545465"/>
                  <a:chExt cx="2211945" cy="5422005"/>
                </a:xfrm>
              </p:grpSpPr>
              <p:grpSp>
                <p:nvGrpSpPr>
                  <p:cNvPr id="65" name="Group 64"/>
                  <p:cNvGrpSpPr/>
                  <p:nvPr/>
                </p:nvGrpSpPr>
                <p:grpSpPr>
                  <a:xfrm>
                    <a:off x="2163651" y="1545465"/>
                    <a:ext cx="1249250" cy="5422005"/>
                    <a:chOff x="2163651" y="1545465"/>
                    <a:chExt cx="1249250" cy="5422005"/>
                  </a:xfrm>
                </p:grpSpPr>
                <p:sp>
                  <p:nvSpPr>
                    <p:cNvPr id="73" name="Arc 72"/>
                    <p:cNvSpPr/>
                    <p:nvPr/>
                  </p:nvSpPr>
                  <p:spPr>
                    <a:xfrm>
                      <a:off x="2163651" y="1545465"/>
                      <a:ext cx="850005" cy="5422005"/>
                    </a:xfrm>
                    <a:prstGeom prst="arc">
                      <a:avLst/>
                    </a:prstGeom>
                    <a:ln w="762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74" name="Arc 73"/>
                    <p:cNvSpPr/>
                    <p:nvPr/>
                  </p:nvSpPr>
                  <p:spPr>
                    <a:xfrm flipH="1">
                      <a:off x="3013656" y="3380703"/>
                      <a:ext cx="399245" cy="87576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75" name="Arc 74"/>
                    <p:cNvSpPr/>
                    <p:nvPr/>
                  </p:nvSpPr>
                  <p:spPr>
                    <a:xfrm>
                      <a:off x="2421229" y="2253803"/>
                      <a:ext cx="476518" cy="66433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76" name="Arc 75"/>
                    <p:cNvSpPr/>
                    <p:nvPr/>
                  </p:nvSpPr>
                  <p:spPr>
                    <a:xfrm>
                      <a:off x="2462010" y="2972875"/>
                      <a:ext cx="493691" cy="59457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77" name="Arc 76"/>
                    <p:cNvSpPr/>
                    <p:nvPr/>
                  </p:nvSpPr>
                  <p:spPr>
                    <a:xfrm flipH="1">
                      <a:off x="2824765" y="1604491"/>
                      <a:ext cx="399245" cy="87576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78" name="Arc 77"/>
                    <p:cNvSpPr/>
                    <p:nvPr/>
                  </p:nvSpPr>
                  <p:spPr>
                    <a:xfrm flipH="1">
                      <a:off x="2955701" y="2504939"/>
                      <a:ext cx="399245" cy="875764"/>
                    </a:xfrm>
                    <a:prstGeom prst="arc">
                      <a:avLst/>
                    </a:prstGeom>
                    <a:ln w="76200">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grpSp>
              <p:grpSp>
                <p:nvGrpSpPr>
                  <p:cNvPr id="66" name="Group 65"/>
                  <p:cNvGrpSpPr/>
                  <p:nvPr/>
                </p:nvGrpSpPr>
                <p:grpSpPr>
                  <a:xfrm>
                    <a:off x="1602882" y="4230706"/>
                    <a:ext cx="2211945" cy="1381262"/>
                    <a:chOff x="1651716" y="4155585"/>
                    <a:chExt cx="2211945" cy="1381262"/>
                  </a:xfrm>
                </p:grpSpPr>
                <p:sp>
                  <p:nvSpPr>
                    <p:cNvPr id="67" name="Freeform 66"/>
                    <p:cNvSpPr/>
                    <p:nvPr/>
                  </p:nvSpPr>
                  <p:spPr>
                    <a:xfrm>
                      <a:off x="1651716" y="4556970"/>
                      <a:ext cx="1051776" cy="300509"/>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68" name="Freeform 67"/>
                    <p:cNvSpPr/>
                    <p:nvPr/>
                  </p:nvSpPr>
                  <p:spPr>
                    <a:xfrm flipH="1">
                      <a:off x="3084489" y="4569313"/>
                      <a:ext cx="558084" cy="74375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69" name="Freeform 68"/>
                    <p:cNvSpPr/>
                    <p:nvPr/>
                  </p:nvSpPr>
                  <p:spPr>
                    <a:xfrm>
                      <a:off x="2747491" y="4876805"/>
                      <a:ext cx="364902" cy="66004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0" name="Freeform 69"/>
                    <p:cNvSpPr/>
                    <p:nvPr/>
                  </p:nvSpPr>
                  <p:spPr>
                    <a:xfrm flipH="1">
                      <a:off x="3084489" y="4155585"/>
                      <a:ext cx="70834" cy="1332962"/>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1" name="Freeform 70"/>
                    <p:cNvSpPr/>
                    <p:nvPr/>
                  </p:nvSpPr>
                  <p:spPr>
                    <a:xfrm>
                      <a:off x="2122868" y="4227493"/>
                      <a:ext cx="931571" cy="11590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2" name="Freeform 71"/>
                    <p:cNvSpPr/>
                    <p:nvPr/>
                  </p:nvSpPr>
                  <p:spPr>
                    <a:xfrm flipH="1">
                      <a:off x="3041559" y="4241443"/>
                      <a:ext cx="822102" cy="854298"/>
                    </a:xfrm>
                    <a:custGeom>
                      <a:avLst/>
                      <a:gdLst>
                        <a:gd name="connsiteX0" fmla="*/ 1468192 w 1468192"/>
                        <a:gd name="connsiteY0" fmla="*/ 0 h 2150771"/>
                        <a:gd name="connsiteX1" fmla="*/ 978794 w 1468192"/>
                        <a:gd name="connsiteY1" fmla="*/ 476518 h 2150771"/>
                        <a:gd name="connsiteX2" fmla="*/ 901521 w 1468192"/>
                        <a:gd name="connsiteY2" fmla="*/ 1146219 h 2150771"/>
                        <a:gd name="connsiteX3" fmla="*/ 231820 w 1468192"/>
                        <a:gd name="connsiteY3" fmla="*/ 1532586 h 2150771"/>
                        <a:gd name="connsiteX4" fmla="*/ 0 w 1468192"/>
                        <a:gd name="connsiteY4" fmla="*/ 2150771 h 2150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192" h="2150771">
                          <a:moveTo>
                            <a:pt x="1468192" y="0"/>
                          </a:moveTo>
                          <a:cubicBezTo>
                            <a:pt x="1270715" y="142741"/>
                            <a:pt x="1073239" y="285482"/>
                            <a:pt x="978794" y="476518"/>
                          </a:cubicBezTo>
                          <a:cubicBezTo>
                            <a:pt x="884349" y="667555"/>
                            <a:pt x="1026017" y="970208"/>
                            <a:pt x="901521" y="1146219"/>
                          </a:cubicBezTo>
                          <a:cubicBezTo>
                            <a:pt x="777025" y="1322230"/>
                            <a:pt x="382074" y="1365161"/>
                            <a:pt x="231820" y="1532586"/>
                          </a:cubicBezTo>
                          <a:cubicBezTo>
                            <a:pt x="81566" y="1700011"/>
                            <a:pt x="40783" y="1925391"/>
                            <a:pt x="0" y="2150771"/>
                          </a:cubicBezTo>
                        </a:path>
                      </a:pathLst>
                    </a:cu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grpSp>
            </p:grpSp>
            <p:sp>
              <p:nvSpPr>
                <p:cNvPr id="62" name="Cloud 61"/>
                <p:cNvSpPr/>
                <p:nvPr/>
              </p:nvSpPr>
              <p:spPr>
                <a:xfrm>
                  <a:off x="380452" y="863673"/>
                  <a:ext cx="2344758" cy="1207397"/>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25" dirty="0"/>
                </a:p>
              </p:txBody>
            </p:sp>
            <p:sp>
              <p:nvSpPr>
                <p:cNvPr id="64" name="Flowchart: Process 63"/>
                <p:cNvSpPr/>
                <p:nvPr/>
              </p:nvSpPr>
              <p:spPr>
                <a:xfrm>
                  <a:off x="270455" y="863673"/>
                  <a:ext cx="10766737" cy="4880305"/>
                </a:xfrm>
                <a:prstGeom prst="flowChartProcess">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13" dirty="0"/>
                    <a:t>c</a:t>
                  </a:r>
                  <a:endParaRPr lang="en-US" sz="1013" dirty="0"/>
                </a:p>
              </p:txBody>
            </p:sp>
          </p:grpSp>
          <p:sp>
            <p:nvSpPr>
              <p:cNvPr id="151" name="TextBox 150"/>
              <p:cNvSpPr txBox="1"/>
              <p:nvPr/>
            </p:nvSpPr>
            <p:spPr>
              <a:xfrm>
                <a:off x="2595470" y="21999120"/>
                <a:ext cx="2265050" cy="381009"/>
              </a:xfrm>
              <a:prstGeom prst="rect">
                <a:avLst/>
              </a:prstGeom>
              <a:noFill/>
            </p:spPr>
            <p:txBody>
              <a:bodyPr wrap="square" rtlCol="0">
                <a:spAutoFit/>
              </a:bodyPr>
              <a:lstStyle/>
              <a:p>
                <a:r>
                  <a:rPr lang="en-US" sz="2025" baseline="30000" dirty="0"/>
                  <a:t>13</a:t>
                </a:r>
                <a:r>
                  <a:rPr lang="en-US" sz="2025" dirty="0"/>
                  <a:t>C labelled rye</a:t>
                </a:r>
                <a:endParaRPr lang="en-US" sz="2025" dirty="0"/>
              </a:p>
            </p:txBody>
          </p:sp>
        </p:grpSp>
        <p:sp>
          <p:nvSpPr>
            <p:cNvPr id="168" name="TextBox 167"/>
            <p:cNvSpPr txBox="1"/>
            <p:nvPr/>
          </p:nvSpPr>
          <p:spPr>
            <a:xfrm>
              <a:off x="856245" y="20954730"/>
              <a:ext cx="779579" cy="403957"/>
            </a:xfrm>
            <a:prstGeom prst="rect">
              <a:avLst/>
            </a:prstGeom>
            <a:noFill/>
          </p:spPr>
          <p:txBody>
            <a:bodyPr wrap="square" rtlCol="0">
              <a:spAutoFit/>
            </a:bodyPr>
            <a:lstStyle/>
            <a:p>
              <a:r>
                <a:rPr lang="en-US" sz="2025" baseline="30000" dirty="0">
                  <a:solidFill>
                    <a:schemeClr val="bg1"/>
                  </a:solidFill>
                </a:rPr>
                <a:t>13</a:t>
              </a:r>
              <a:r>
                <a:rPr lang="en-US" sz="2025" dirty="0">
                  <a:solidFill>
                    <a:schemeClr val="bg1"/>
                  </a:solidFill>
                </a:rPr>
                <a:t>C0</a:t>
              </a:r>
              <a:r>
                <a:rPr lang="en-US" sz="2025" baseline="-25000" dirty="0">
                  <a:solidFill>
                    <a:schemeClr val="bg1"/>
                  </a:solidFill>
                </a:rPr>
                <a:t>2</a:t>
              </a:r>
              <a:r>
                <a:rPr lang="en-US" sz="2025" dirty="0">
                  <a:solidFill>
                    <a:schemeClr val="bg1"/>
                  </a:solidFill>
                </a:rPr>
                <a:t> </a:t>
              </a:r>
              <a:endParaRPr lang="en-US" sz="2025" dirty="0">
                <a:solidFill>
                  <a:schemeClr val="bg1"/>
                </a:solidFill>
              </a:endParaRPr>
            </a:p>
          </p:txBody>
        </p:sp>
      </p:grpSp>
      <p:pic>
        <p:nvPicPr>
          <p:cNvPr id="173" name="Picture 172"/>
          <p:cNvPicPr>
            <a:picLocks noChangeAspect="1"/>
          </p:cNvPicPr>
          <p:nvPr/>
        </p:nvPicPr>
        <p:blipFill rotWithShape="1">
          <a:blip r:embed="rId7">
            <a:extLst>
              <a:ext uri="{28A0092B-C50C-407E-A947-70E740481C1C}">
                <a14:useLocalDpi xmlns:a14="http://schemas.microsoft.com/office/drawing/2010/main" val="0"/>
              </a:ext>
            </a:extLst>
          </a:blip>
          <a:srcRect l="76891" t="14280" r="7531" b="78880"/>
          <a:stretch/>
        </p:blipFill>
        <p:spPr>
          <a:xfrm>
            <a:off x="20591848" y="9372601"/>
            <a:ext cx="1262311" cy="575561"/>
          </a:xfrm>
          <a:prstGeom prst="rect">
            <a:avLst/>
          </a:prstGeom>
        </p:spPr>
      </p:pic>
      <p:pic>
        <p:nvPicPr>
          <p:cNvPr id="175" name="Picture 174"/>
          <p:cNvPicPr>
            <a:picLocks noChangeAspect="1"/>
          </p:cNvPicPr>
          <p:nvPr/>
        </p:nvPicPr>
        <p:blipFill rotWithShape="1">
          <a:blip r:embed="rId7">
            <a:extLst>
              <a:ext uri="{28A0092B-C50C-407E-A947-70E740481C1C}">
                <a14:useLocalDpi xmlns:a14="http://schemas.microsoft.com/office/drawing/2010/main" val="0"/>
              </a:ext>
            </a:extLst>
          </a:blip>
          <a:srcRect l="76891" t="14280" r="7531" b="78880"/>
          <a:stretch/>
        </p:blipFill>
        <p:spPr>
          <a:xfrm>
            <a:off x="20315237" y="22418546"/>
            <a:ext cx="1262311" cy="575561"/>
          </a:xfrm>
          <a:prstGeom prst="rect">
            <a:avLst/>
          </a:prstGeom>
        </p:spPr>
      </p:pic>
    </p:spTree>
    <p:extLst>
      <p:ext uri="{BB962C8B-B14F-4D97-AF65-F5344CB8AC3E}">
        <p14:creationId xmlns:p14="http://schemas.microsoft.com/office/powerpoint/2010/main" val="12857557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689</TotalTime>
  <Words>724</Words>
  <Application>Microsoft Office PowerPoint</Application>
  <PresentationFormat>Custom</PresentationFormat>
  <Paragraphs>37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Owner</cp:lastModifiedBy>
  <cp:revision>29</cp:revision>
  <dcterms:created xsi:type="dcterms:W3CDTF">2016-02-07T18:46:53Z</dcterms:created>
  <dcterms:modified xsi:type="dcterms:W3CDTF">2016-02-08T06:16:17Z</dcterms:modified>
</cp:coreProperties>
</file>