
<file path=[Content_Types].xml><?xml version="1.0" encoding="utf-8"?>
<Types xmlns="http://schemas.openxmlformats.org/package/2006/content-types">
  <Override PartName="/docProps/core.xml" ContentType="application/vnd.openxmlformats-package.core-properties+xml"/>
  <Default Extension="rels" ContentType="application/vnd.openxmlformats-package.relationships+xml"/>
  <Override PartName="/ppt/slideLayouts/slideLayout6.xml" ContentType="application/vnd.openxmlformats-officedocument.presentationml.slideLayout+xml"/>
  <Override PartName="/ppt/slideLayouts/slideLayout8.xml" ContentType="application/vnd.openxmlformats-officedocument.presentationml.slideLayout+xml"/>
  <Override PartName="/ppt/slideLayouts/slideLayout1.xml" ContentType="application/vnd.openxmlformats-officedocument.presentationml.slideLayout+xml"/>
  <Default Extension="png" ContentType="image/png"/>
  <Override PartName="/ppt/slideLayouts/slideLayout11.xml" ContentType="application/vnd.openxmlformats-officedocument.presentationml.slideLayout+xml"/>
  <Override PartName="/ppt/slideLayouts/slideLayout3.xml" ContentType="application/vnd.openxmlformats-officedocument.presentationml.slideLayout+xml"/>
  <Default Extension="xml" ContentType="application/xml"/>
  <Override PartName="/docProps/app.xml" ContentType="application/vnd.openxmlformats-officedocument.extended-properties+xml"/>
  <Override PartName="/ppt/slideMasters/slideMaster1.xml" ContentType="application/vnd.openxmlformats-officedocument.presentationml.slideMaster+xml"/>
  <Override PartName="/ppt/slideLayouts/slideLayout5.xml" ContentType="application/vnd.openxmlformats-officedocument.presentationml.slideLayout+xml"/>
  <Override PartName="/ppt/viewProps.xml" ContentType="application/vnd.openxmlformats-officedocument.presentationml.viewProps+xml"/>
  <Override PartName="/ppt/slideLayouts/slideLayout7.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2.xml" ContentType="application/vnd.openxmlformats-officedocument.presentationml.slideLayout+xml"/>
  <Default Extension="bin" ContentType="application/vnd.openxmlformats-officedocument.presentationml.printerSettings"/>
  <Override PartName="/ppt/slides/slide1.xml" ContentType="application/vnd.openxmlformats-officedocument.presentationml.slide+xml"/>
  <Default Extension="jpeg" ContentType="image/jpeg"/>
  <Override PartName="/ppt/slideLayouts/slideLayout4.xml" ContentType="application/vnd.openxmlformats-officedocument.presentationml.slideLayout+xml"/>
  <Override PartName="/ppt/tableStyles.xml" ContentType="application/vnd.openxmlformats-officedocument.presentationml.tableStyles+xml"/>
  <Override PartName="/ppt/theme/theme1.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aveSubsetFonts="1" autoCompressPictures="0">
  <p:sldMasterIdLst>
    <p:sldMasterId id="2147483648" r:id="rId1"/>
  </p:sldMasterIdLst>
  <p:sldIdLst>
    <p:sldId id="256" r:id="rId2"/>
  </p:sldIdLst>
  <p:sldSz cx="32918400" cy="43891200"/>
  <p:notesSz cx="6858000" cy="9144000"/>
  <p:defaultTextStyle>
    <a:defPPr>
      <a:defRPr lang="en-US"/>
    </a:defPPr>
    <a:lvl1pPr marL="0" algn="l" defTabSz="2194352" rtl="0" eaLnBrk="1" latinLnBrk="0" hangingPunct="1">
      <a:defRPr sz="8600" kern="1200">
        <a:solidFill>
          <a:schemeClr val="tx1"/>
        </a:solidFill>
        <a:latin typeface="+mn-lt"/>
        <a:ea typeface="+mn-ea"/>
        <a:cs typeface="+mn-cs"/>
      </a:defRPr>
    </a:lvl1pPr>
    <a:lvl2pPr marL="2194352" algn="l" defTabSz="2194352" rtl="0" eaLnBrk="1" latinLnBrk="0" hangingPunct="1">
      <a:defRPr sz="8600" kern="1200">
        <a:solidFill>
          <a:schemeClr val="tx1"/>
        </a:solidFill>
        <a:latin typeface="+mn-lt"/>
        <a:ea typeface="+mn-ea"/>
        <a:cs typeface="+mn-cs"/>
      </a:defRPr>
    </a:lvl2pPr>
    <a:lvl3pPr marL="4388704" algn="l" defTabSz="2194352" rtl="0" eaLnBrk="1" latinLnBrk="0" hangingPunct="1">
      <a:defRPr sz="8600" kern="1200">
        <a:solidFill>
          <a:schemeClr val="tx1"/>
        </a:solidFill>
        <a:latin typeface="+mn-lt"/>
        <a:ea typeface="+mn-ea"/>
        <a:cs typeface="+mn-cs"/>
      </a:defRPr>
    </a:lvl3pPr>
    <a:lvl4pPr marL="6583056" algn="l" defTabSz="2194352" rtl="0" eaLnBrk="1" latinLnBrk="0" hangingPunct="1">
      <a:defRPr sz="8600" kern="1200">
        <a:solidFill>
          <a:schemeClr val="tx1"/>
        </a:solidFill>
        <a:latin typeface="+mn-lt"/>
        <a:ea typeface="+mn-ea"/>
        <a:cs typeface="+mn-cs"/>
      </a:defRPr>
    </a:lvl4pPr>
    <a:lvl5pPr marL="8777408" algn="l" defTabSz="2194352" rtl="0" eaLnBrk="1" latinLnBrk="0" hangingPunct="1">
      <a:defRPr sz="8600" kern="1200">
        <a:solidFill>
          <a:schemeClr val="tx1"/>
        </a:solidFill>
        <a:latin typeface="+mn-lt"/>
        <a:ea typeface="+mn-ea"/>
        <a:cs typeface="+mn-cs"/>
      </a:defRPr>
    </a:lvl5pPr>
    <a:lvl6pPr marL="10971760" algn="l" defTabSz="2194352" rtl="0" eaLnBrk="1" latinLnBrk="0" hangingPunct="1">
      <a:defRPr sz="8600" kern="1200">
        <a:solidFill>
          <a:schemeClr val="tx1"/>
        </a:solidFill>
        <a:latin typeface="+mn-lt"/>
        <a:ea typeface="+mn-ea"/>
        <a:cs typeface="+mn-cs"/>
      </a:defRPr>
    </a:lvl6pPr>
    <a:lvl7pPr marL="13166112" algn="l" defTabSz="2194352" rtl="0" eaLnBrk="1" latinLnBrk="0" hangingPunct="1">
      <a:defRPr sz="8600" kern="1200">
        <a:solidFill>
          <a:schemeClr val="tx1"/>
        </a:solidFill>
        <a:latin typeface="+mn-lt"/>
        <a:ea typeface="+mn-ea"/>
        <a:cs typeface="+mn-cs"/>
      </a:defRPr>
    </a:lvl7pPr>
    <a:lvl8pPr marL="15360465" algn="l" defTabSz="2194352" rtl="0" eaLnBrk="1" latinLnBrk="0" hangingPunct="1">
      <a:defRPr sz="8600" kern="1200">
        <a:solidFill>
          <a:schemeClr val="tx1"/>
        </a:solidFill>
        <a:latin typeface="+mn-lt"/>
        <a:ea typeface="+mn-ea"/>
        <a:cs typeface="+mn-cs"/>
      </a:defRPr>
    </a:lvl8pPr>
    <a:lvl9pPr marL="17554817" algn="l" defTabSz="2194352" rtl="0" eaLnBrk="1" latinLnBrk="0" hangingPunct="1">
      <a:defRPr sz="86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1E171933-4619-4E11-9A3F-F7608DF75F80}" styleName="Medium Style 1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normalViewPr snapVertSplitter="1" vertBarState="minimized">
    <p:restoredLeft sz="4671" autoAdjust="0"/>
    <p:restoredTop sz="94660"/>
  </p:normalViewPr>
  <p:slideViewPr>
    <p:cSldViewPr snapToGrid="0" snapToObjects="1" showGuides="1">
      <p:cViewPr>
        <p:scale>
          <a:sx n="33" d="100"/>
          <a:sy n="33" d="100"/>
        </p:scale>
        <p:origin x="-600" y="3936"/>
      </p:cViewPr>
      <p:guideLst>
        <p:guide orient="horz" pos="13824"/>
        <p:guide pos="10367"/>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3" Type="http://schemas.openxmlformats.org/officeDocument/2006/relationships/printerSettings" Target="printerSettings/printerSettings1.bin"/><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68881" y="13634724"/>
            <a:ext cx="27980640" cy="9408160"/>
          </a:xfrm>
        </p:spPr>
        <p:txBody>
          <a:bodyPr/>
          <a:lstStyle/>
          <a:p>
            <a:r>
              <a:rPr lang="en-US" smtClean="0"/>
              <a:t>Click to edit Master title style</a:t>
            </a:r>
            <a:endParaRPr lang="en-US"/>
          </a:p>
        </p:txBody>
      </p:sp>
      <p:sp>
        <p:nvSpPr>
          <p:cNvPr id="3" name="Subtitle 2"/>
          <p:cNvSpPr>
            <a:spLocks noGrp="1"/>
          </p:cNvSpPr>
          <p:nvPr>
            <p:ph type="subTitle" idx="1"/>
          </p:nvPr>
        </p:nvSpPr>
        <p:spPr>
          <a:xfrm>
            <a:off x="4937760" y="24871680"/>
            <a:ext cx="23042880" cy="11216640"/>
          </a:xfrm>
        </p:spPr>
        <p:txBody>
          <a:bodyPr/>
          <a:lstStyle>
            <a:lvl1pPr marL="0" indent="0" algn="ctr">
              <a:buNone/>
              <a:defRPr>
                <a:solidFill>
                  <a:schemeClr val="tx1">
                    <a:tint val="75000"/>
                  </a:schemeClr>
                </a:solidFill>
              </a:defRPr>
            </a:lvl1pPr>
            <a:lvl2pPr marL="2194352" indent="0" algn="ctr">
              <a:buNone/>
              <a:defRPr>
                <a:solidFill>
                  <a:schemeClr val="tx1">
                    <a:tint val="75000"/>
                  </a:schemeClr>
                </a:solidFill>
              </a:defRPr>
            </a:lvl2pPr>
            <a:lvl3pPr marL="4388704" indent="0" algn="ctr">
              <a:buNone/>
              <a:defRPr>
                <a:solidFill>
                  <a:schemeClr val="tx1">
                    <a:tint val="75000"/>
                  </a:schemeClr>
                </a:solidFill>
              </a:defRPr>
            </a:lvl3pPr>
            <a:lvl4pPr marL="6583056" indent="0" algn="ctr">
              <a:buNone/>
              <a:defRPr>
                <a:solidFill>
                  <a:schemeClr val="tx1">
                    <a:tint val="75000"/>
                  </a:schemeClr>
                </a:solidFill>
              </a:defRPr>
            </a:lvl4pPr>
            <a:lvl5pPr marL="8777408" indent="0" algn="ctr">
              <a:buNone/>
              <a:defRPr>
                <a:solidFill>
                  <a:schemeClr val="tx1">
                    <a:tint val="75000"/>
                  </a:schemeClr>
                </a:solidFill>
              </a:defRPr>
            </a:lvl5pPr>
            <a:lvl6pPr marL="10971760" indent="0" algn="ctr">
              <a:buNone/>
              <a:defRPr>
                <a:solidFill>
                  <a:schemeClr val="tx1">
                    <a:tint val="75000"/>
                  </a:schemeClr>
                </a:solidFill>
              </a:defRPr>
            </a:lvl6pPr>
            <a:lvl7pPr marL="13166112" indent="0" algn="ctr">
              <a:buNone/>
              <a:defRPr>
                <a:solidFill>
                  <a:schemeClr val="tx1">
                    <a:tint val="75000"/>
                  </a:schemeClr>
                </a:solidFill>
              </a:defRPr>
            </a:lvl7pPr>
            <a:lvl8pPr marL="15360465" indent="0" algn="ctr">
              <a:buNone/>
              <a:defRPr>
                <a:solidFill>
                  <a:schemeClr val="tx1">
                    <a:tint val="75000"/>
                  </a:schemeClr>
                </a:solidFill>
              </a:defRPr>
            </a:lvl8pPr>
            <a:lvl9pPr marL="17554817"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7F0DB311-D983-4742-936B-D070FBB21180}" type="datetimeFigureOut">
              <a:rPr lang="en-US" smtClean="0"/>
              <a:pPr/>
              <a:t>2/16/16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F79A95-944F-2A41-8D24-4062A3F95A87}"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F0DB311-D983-4742-936B-D070FBB21180}" type="datetimeFigureOut">
              <a:rPr lang="en-US" smtClean="0"/>
              <a:pPr/>
              <a:t>2/16/16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F79A95-944F-2A41-8D24-4062A3F95A87}"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600327" y="28204163"/>
            <a:ext cx="27980640" cy="8717280"/>
          </a:xfrm>
        </p:spPr>
        <p:txBody>
          <a:bodyPr anchor="t"/>
          <a:lstStyle>
            <a:lvl1pPr algn="l">
              <a:defRPr sz="19200" b="1" cap="all"/>
            </a:lvl1pPr>
          </a:lstStyle>
          <a:p>
            <a:r>
              <a:rPr lang="en-US" smtClean="0"/>
              <a:t>Click to edit Master title style</a:t>
            </a:r>
            <a:endParaRPr lang="en-US"/>
          </a:p>
        </p:txBody>
      </p:sp>
      <p:sp>
        <p:nvSpPr>
          <p:cNvPr id="3" name="Text Placeholder 2"/>
          <p:cNvSpPr>
            <a:spLocks noGrp="1"/>
          </p:cNvSpPr>
          <p:nvPr>
            <p:ph type="body" idx="1"/>
          </p:nvPr>
        </p:nvSpPr>
        <p:spPr>
          <a:xfrm>
            <a:off x="2600327" y="18602967"/>
            <a:ext cx="27980640" cy="9601197"/>
          </a:xfrm>
        </p:spPr>
        <p:txBody>
          <a:bodyPr anchor="b"/>
          <a:lstStyle>
            <a:lvl1pPr marL="0" indent="0">
              <a:buNone/>
              <a:defRPr sz="9600">
                <a:solidFill>
                  <a:schemeClr val="tx1">
                    <a:tint val="75000"/>
                  </a:schemeClr>
                </a:solidFill>
              </a:defRPr>
            </a:lvl1pPr>
            <a:lvl2pPr marL="2194352" indent="0">
              <a:buNone/>
              <a:defRPr sz="8600">
                <a:solidFill>
                  <a:schemeClr val="tx1">
                    <a:tint val="75000"/>
                  </a:schemeClr>
                </a:solidFill>
              </a:defRPr>
            </a:lvl2pPr>
            <a:lvl3pPr marL="4388704" indent="0">
              <a:buNone/>
              <a:defRPr sz="7700">
                <a:solidFill>
                  <a:schemeClr val="tx1">
                    <a:tint val="75000"/>
                  </a:schemeClr>
                </a:solidFill>
              </a:defRPr>
            </a:lvl3pPr>
            <a:lvl4pPr marL="6583056" indent="0">
              <a:buNone/>
              <a:defRPr sz="6800">
                <a:solidFill>
                  <a:schemeClr val="tx1">
                    <a:tint val="75000"/>
                  </a:schemeClr>
                </a:solidFill>
              </a:defRPr>
            </a:lvl4pPr>
            <a:lvl5pPr marL="8777408" indent="0">
              <a:buNone/>
              <a:defRPr sz="6800">
                <a:solidFill>
                  <a:schemeClr val="tx1">
                    <a:tint val="75000"/>
                  </a:schemeClr>
                </a:solidFill>
              </a:defRPr>
            </a:lvl5pPr>
            <a:lvl6pPr marL="10971760" indent="0">
              <a:buNone/>
              <a:defRPr sz="6800">
                <a:solidFill>
                  <a:schemeClr val="tx1">
                    <a:tint val="75000"/>
                  </a:schemeClr>
                </a:solidFill>
              </a:defRPr>
            </a:lvl6pPr>
            <a:lvl7pPr marL="13166112" indent="0">
              <a:buNone/>
              <a:defRPr sz="6800">
                <a:solidFill>
                  <a:schemeClr val="tx1">
                    <a:tint val="75000"/>
                  </a:schemeClr>
                </a:solidFill>
              </a:defRPr>
            </a:lvl7pPr>
            <a:lvl8pPr marL="15360465" indent="0">
              <a:buNone/>
              <a:defRPr sz="6800">
                <a:solidFill>
                  <a:schemeClr val="tx1">
                    <a:tint val="75000"/>
                  </a:schemeClr>
                </a:solidFill>
              </a:defRPr>
            </a:lvl8pPr>
            <a:lvl9pPr marL="17554817" indent="0">
              <a:buNone/>
              <a:defRPr sz="68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F0DB311-D983-4742-936B-D070FBB21180}" type="datetimeFigureOut">
              <a:rPr lang="en-US" smtClean="0"/>
              <a:pPr/>
              <a:t>2/16/16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F79A95-944F-2A41-8D24-4062A3F95A87}"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645920" y="10241284"/>
            <a:ext cx="14538960" cy="28966163"/>
          </a:xfrm>
        </p:spPr>
        <p:txBody>
          <a:bodyPr/>
          <a:lstStyle>
            <a:lvl1pPr>
              <a:defRPr sz="13400"/>
            </a:lvl1pPr>
            <a:lvl2pPr>
              <a:defRPr sz="116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6733520" y="10241284"/>
            <a:ext cx="14538960" cy="28966163"/>
          </a:xfrm>
        </p:spPr>
        <p:txBody>
          <a:bodyPr/>
          <a:lstStyle>
            <a:lvl1pPr>
              <a:defRPr sz="13400"/>
            </a:lvl1pPr>
            <a:lvl2pPr>
              <a:defRPr sz="116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F0DB311-D983-4742-936B-D070FBB21180}" type="datetimeFigureOut">
              <a:rPr lang="en-US" smtClean="0"/>
              <a:pPr/>
              <a:t>2/16/16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2F79A95-944F-2A41-8D24-4062A3F95A87}"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645921" y="9824723"/>
            <a:ext cx="14544676" cy="4094477"/>
          </a:xfrm>
        </p:spPr>
        <p:txBody>
          <a:bodyPr anchor="b"/>
          <a:lstStyle>
            <a:lvl1pPr marL="0" indent="0">
              <a:buNone/>
              <a:defRPr sz="11600" b="1"/>
            </a:lvl1pPr>
            <a:lvl2pPr marL="2194352" indent="0">
              <a:buNone/>
              <a:defRPr sz="9600" b="1"/>
            </a:lvl2pPr>
            <a:lvl3pPr marL="4388704" indent="0">
              <a:buNone/>
              <a:defRPr sz="8600" b="1"/>
            </a:lvl3pPr>
            <a:lvl4pPr marL="6583056" indent="0">
              <a:buNone/>
              <a:defRPr sz="7700" b="1"/>
            </a:lvl4pPr>
            <a:lvl5pPr marL="8777408" indent="0">
              <a:buNone/>
              <a:defRPr sz="7700" b="1"/>
            </a:lvl5pPr>
            <a:lvl6pPr marL="10971760" indent="0">
              <a:buNone/>
              <a:defRPr sz="7700" b="1"/>
            </a:lvl6pPr>
            <a:lvl7pPr marL="13166112" indent="0">
              <a:buNone/>
              <a:defRPr sz="7700" b="1"/>
            </a:lvl7pPr>
            <a:lvl8pPr marL="15360465" indent="0">
              <a:buNone/>
              <a:defRPr sz="7700" b="1"/>
            </a:lvl8pPr>
            <a:lvl9pPr marL="17554817" indent="0">
              <a:buNone/>
              <a:defRPr sz="7700" b="1"/>
            </a:lvl9pPr>
          </a:lstStyle>
          <a:p>
            <a:pPr lvl="0"/>
            <a:r>
              <a:rPr lang="en-US" smtClean="0"/>
              <a:t>Click to edit Master text styles</a:t>
            </a:r>
          </a:p>
        </p:txBody>
      </p:sp>
      <p:sp>
        <p:nvSpPr>
          <p:cNvPr id="4" name="Content Placeholder 3"/>
          <p:cNvSpPr>
            <a:spLocks noGrp="1"/>
          </p:cNvSpPr>
          <p:nvPr>
            <p:ph sz="half" idx="2"/>
          </p:nvPr>
        </p:nvSpPr>
        <p:spPr>
          <a:xfrm>
            <a:off x="1645921" y="13919201"/>
            <a:ext cx="14544676" cy="25288244"/>
          </a:xfrm>
        </p:spPr>
        <p:txBody>
          <a:bodyPr/>
          <a:lstStyle>
            <a:lvl1pPr>
              <a:defRPr sz="116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6722092" y="9824723"/>
            <a:ext cx="14550390" cy="4094477"/>
          </a:xfrm>
        </p:spPr>
        <p:txBody>
          <a:bodyPr anchor="b"/>
          <a:lstStyle>
            <a:lvl1pPr marL="0" indent="0">
              <a:buNone/>
              <a:defRPr sz="11600" b="1"/>
            </a:lvl1pPr>
            <a:lvl2pPr marL="2194352" indent="0">
              <a:buNone/>
              <a:defRPr sz="9600" b="1"/>
            </a:lvl2pPr>
            <a:lvl3pPr marL="4388704" indent="0">
              <a:buNone/>
              <a:defRPr sz="8600" b="1"/>
            </a:lvl3pPr>
            <a:lvl4pPr marL="6583056" indent="0">
              <a:buNone/>
              <a:defRPr sz="7700" b="1"/>
            </a:lvl4pPr>
            <a:lvl5pPr marL="8777408" indent="0">
              <a:buNone/>
              <a:defRPr sz="7700" b="1"/>
            </a:lvl5pPr>
            <a:lvl6pPr marL="10971760" indent="0">
              <a:buNone/>
              <a:defRPr sz="7700" b="1"/>
            </a:lvl6pPr>
            <a:lvl7pPr marL="13166112" indent="0">
              <a:buNone/>
              <a:defRPr sz="7700" b="1"/>
            </a:lvl7pPr>
            <a:lvl8pPr marL="15360465" indent="0">
              <a:buNone/>
              <a:defRPr sz="7700" b="1"/>
            </a:lvl8pPr>
            <a:lvl9pPr marL="17554817" indent="0">
              <a:buNone/>
              <a:defRPr sz="7700" b="1"/>
            </a:lvl9pPr>
          </a:lstStyle>
          <a:p>
            <a:pPr lvl="0"/>
            <a:r>
              <a:rPr lang="en-US" smtClean="0"/>
              <a:t>Click to edit Master text styles</a:t>
            </a:r>
          </a:p>
        </p:txBody>
      </p:sp>
      <p:sp>
        <p:nvSpPr>
          <p:cNvPr id="6" name="Content Placeholder 5"/>
          <p:cNvSpPr>
            <a:spLocks noGrp="1"/>
          </p:cNvSpPr>
          <p:nvPr>
            <p:ph sz="quarter" idx="4"/>
          </p:nvPr>
        </p:nvSpPr>
        <p:spPr>
          <a:xfrm>
            <a:off x="16722092" y="13919201"/>
            <a:ext cx="14550390" cy="25288244"/>
          </a:xfrm>
        </p:spPr>
        <p:txBody>
          <a:bodyPr/>
          <a:lstStyle>
            <a:lvl1pPr>
              <a:defRPr sz="116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F0DB311-D983-4742-936B-D070FBB21180}" type="datetimeFigureOut">
              <a:rPr lang="en-US" smtClean="0"/>
              <a:pPr/>
              <a:t>2/16/16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2F79A95-944F-2A41-8D24-4062A3F95A87}"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F0DB311-D983-4742-936B-D070FBB21180}" type="datetimeFigureOut">
              <a:rPr lang="en-US" smtClean="0"/>
              <a:pPr/>
              <a:t>2/16/16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2F79A95-944F-2A41-8D24-4062A3F95A87}"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F0DB311-D983-4742-936B-D070FBB21180}" type="datetimeFigureOut">
              <a:rPr lang="en-US" smtClean="0"/>
              <a:pPr/>
              <a:t>2/16/16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2F79A95-944F-2A41-8D24-4062A3F95A87}"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45922" y="1747521"/>
            <a:ext cx="10829926" cy="7437120"/>
          </a:xfrm>
        </p:spPr>
        <p:txBody>
          <a:bodyPr anchor="b"/>
          <a:lstStyle>
            <a:lvl1pPr algn="l">
              <a:defRPr sz="9600" b="1"/>
            </a:lvl1pPr>
          </a:lstStyle>
          <a:p>
            <a:r>
              <a:rPr lang="en-US" smtClean="0"/>
              <a:t>Click to edit Master title style</a:t>
            </a:r>
            <a:endParaRPr lang="en-US"/>
          </a:p>
        </p:txBody>
      </p:sp>
      <p:sp>
        <p:nvSpPr>
          <p:cNvPr id="3" name="Content Placeholder 2"/>
          <p:cNvSpPr>
            <a:spLocks noGrp="1"/>
          </p:cNvSpPr>
          <p:nvPr>
            <p:ph idx="1"/>
          </p:nvPr>
        </p:nvSpPr>
        <p:spPr>
          <a:xfrm>
            <a:off x="12870180" y="1747524"/>
            <a:ext cx="18402300" cy="37459924"/>
          </a:xfrm>
        </p:spPr>
        <p:txBody>
          <a:bodyPr/>
          <a:lstStyle>
            <a:lvl1pPr>
              <a:defRPr sz="15400"/>
            </a:lvl1pPr>
            <a:lvl2pPr>
              <a:defRPr sz="13400"/>
            </a:lvl2pPr>
            <a:lvl3pPr>
              <a:defRPr sz="11600"/>
            </a:lvl3pPr>
            <a:lvl4pPr>
              <a:defRPr sz="9600"/>
            </a:lvl4pPr>
            <a:lvl5pPr>
              <a:defRPr sz="9600"/>
            </a:lvl5pPr>
            <a:lvl6pPr>
              <a:defRPr sz="9600"/>
            </a:lvl6pPr>
            <a:lvl7pPr>
              <a:defRPr sz="9600"/>
            </a:lvl7pPr>
            <a:lvl8pPr>
              <a:defRPr sz="9600"/>
            </a:lvl8pPr>
            <a:lvl9pPr>
              <a:defRPr sz="9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645922" y="9184643"/>
            <a:ext cx="10829926" cy="30022804"/>
          </a:xfrm>
        </p:spPr>
        <p:txBody>
          <a:bodyPr/>
          <a:lstStyle>
            <a:lvl1pPr marL="0" indent="0">
              <a:buNone/>
              <a:defRPr sz="6800"/>
            </a:lvl1pPr>
            <a:lvl2pPr marL="2194352" indent="0">
              <a:buNone/>
              <a:defRPr sz="5700"/>
            </a:lvl2pPr>
            <a:lvl3pPr marL="4388704" indent="0">
              <a:buNone/>
              <a:defRPr sz="4800"/>
            </a:lvl3pPr>
            <a:lvl4pPr marL="6583056" indent="0">
              <a:buNone/>
              <a:defRPr sz="4400"/>
            </a:lvl4pPr>
            <a:lvl5pPr marL="8777408" indent="0">
              <a:buNone/>
              <a:defRPr sz="4400"/>
            </a:lvl5pPr>
            <a:lvl6pPr marL="10971760" indent="0">
              <a:buNone/>
              <a:defRPr sz="4400"/>
            </a:lvl6pPr>
            <a:lvl7pPr marL="13166112" indent="0">
              <a:buNone/>
              <a:defRPr sz="4400"/>
            </a:lvl7pPr>
            <a:lvl8pPr marL="15360465" indent="0">
              <a:buNone/>
              <a:defRPr sz="4400"/>
            </a:lvl8pPr>
            <a:lvl9pPr marL="17554817" indent="0">
              <a:buNone/>
              <a:defRPr sz="44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F0DB311-D983-4742-936B-D070FBB21180}" type="datetimeFigureOut">
              <a:rPr lang="en-US" smtClean="0"/>
              <a:pPr/>
              <a:t>2/16/16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2F79A95-944F-2A41-8D24-4062A3F95A87}"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452237" y="30723840"/>
            <a:ext cx="19751040" cy="3627123"/>
          </a:xfrm>
        </p:spPr>
        <p:txBody>
          <a:bodyPr anchor="b"/>
          <a:lstStyle>
            <a:lvl1pPr algn="l">
              <a:defRPr sz="9600" b="1"/>
            </a:lvl1pPr>
          </a:lstStyle>
          <a:p>
            <a:r>
              <a:rPr lang="en-US" smtClean="0"/>
              <a:t>Click to edit Master title style</a:t>
            </a:r>
            <a:endParaRPr lang="en-US"/>
          </a:p>
        </p:txBody>
      </p:sp>
      <p:sp>
        <p:nvSpPr>
          <p:cNvPr id="3" name="Picture Placeholder 2"/>
          <p:cNvSpPr>
            <a:spLocks noGrp="1"/>
          </p:cNvSpPr>
          <p:nvPr>
            <p:ph type="pic" idx="1"/>
          </p:nvPr>
        </p:nvSpPr>
        <p:spPr>
          <a:xfrm>
            <a:off x="6452237" y="3921760"/>
            <a:ext cx="19751040" cy="26334720"/>
          </a:xfrm>
        </p:spPr>
        <p:txBody>
          <a:bodyPr/>
          <a:lstStyle>
            <a:lvl1pPr marL="0" indent="0">
              <a:buNone/>
              <a:defRPr sz="15400"/>
            </a:lvl1pPr>
            <a:lvl2pPr marL="2194352" indent="0">
              <a:buNone/>
              <a:defRPr sz="13400"/>
            </a:lvl2pPr>
            <a:lvl3pPr marL="4388704" indent="0">
              <a:buNone/>
              <a:defRPr sz="11600"/>
            </a:lvl3pPr>
            <a:lvl4pPr marL="6583056" indent="0">
              <a:buNone/>
              <a:defRPr sz="9600"/>
            </a:lvl4pPr>
            <a:lvl5pPr marL="8777408" indent="0">
              <a:buNone/>
              <a:defRPr sz="9600"/>
            </a:lvl5pPr>
            <a:lvl6pPr marL="10971760" indent="0">
              <a:buNone/>
              <a:defRPr sz="9600"/>
            </a:lvl6pPr>
            <a:lvl7pPr marL="13166112" indent="0">
              <a:buNone/>
              <a:defRPr sz="9600"/>
            </a:lvl7pPr>
            <a:lvl8pPr marL="15360465" indent="0">
              <a:buNone/>
              <a:defRPr sz="9600"/>
            </a:lvl8pPr>
            <a:lvl9pPr marL="17554817" indent="0">
              <a:buNone/>
              <a:defRPr sz="9600"/>
            </a:lvl9pPr>
          </a:lstStyle>
          <a:p>
            <a:endParaRPr lang="en-US"/>
          </a:p>
        </p:txBody>
      </p:sp>
      <p:sp>
        <p:nvSpPr>
          <p:cNvPr id="4" name="Text Placeholder 3"/>
          <p:cNvSpPr>
            <a:spLocks noGrp="1"/>
          </p:cNvSpPr>
          <p:nvPr>
            <p:ph type="body" sz="half" idx="2"/>
          </p:nvPr>
        </p:nvSpPr>
        <p:spPr>
          <a:xfrm>
            <a:off x="6452237" y="34350964"/>
            <a:ext cx="19751040" cy="5151117"/>
          </a:xfrm>
        </p:spPr>
        <p:txBody>
          <a:bodyPr/>
          <a:lstStyle>
            <a:lvl1pPr marL="0" indent="0">
              <a:buNone/>
              <a:defRPr sz="6800"/>
            </a:lvl1pPr>
            <a:lvl2pPr marL="2194352" indent="0">
              <a:buNone/>
              <a:defRPr sz="5700"/>
            </a:lvl2pPr>
            <a:lvl3pPr marL="4388704" indent="0">
              <a:buNone/>
              <a:defRPr sz="4800"/>
            </a:lvl3pPr>
            <a:lvl4pPr marL="6583056" indent="0">
              <a:buNone/>
              <a:defRPr sz="4400"/>
            </a:lvl4pPr>
            <a:lvl5pPr marL="8777408" indent="0">
              <a:buNone/>
              <a:defRPr sz="4400"/>
            </a:lvl5pPr>
            <a:lvl6pPr marL="10971760" indent="0">
              <a:buNone/>
              <a:defRPr sz="4400"/>
            </a:lvl6pPr>
            <a:lvl7pPr marL="13166112" indent="0">
              <a:buNone/>
              <a:defRPr sz="4400"/>
            </a:lvl7pPr>
            <a:lvl8pPr marL="15360465" indent="0">
              <a:buNone/>
              <a:defRPr sz="4400"/>
            </a:lvl8pPr>
            <a:lvl9pPr marL="17554817" indent="0">
              <a:buNone/>
              <a:defRPr sz="44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F0DB311-D983-4742-936B-D070FBB21180}" type="datetimeFigureOut">
              <a:rPr lang="en-US" smtClean="0"/>
              <a:pPr/>
              <a:t>2/16/16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2F79A95-944F-2A41-8D24-4062A3F95A87}"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F0DB311-D983-4742-936B-D070FBB21180}" type="datetimeFigureOut">
              <a:rPr lang="en-US" smtClean="0"/>
              <a:pPr/>
              <a:t>2/16/16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F79A95-944F-2A41-8D24-4062A3F95A87}"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3865841" y="1757686"/>
            <a:ext cx="7406640" cy="3744976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645920" y="1757686"/>
            <a:ext cx="21671280" cy="3744976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F0DB311-D983-4742-936B-D070FBB21180}" type="datetimeFigureOut">
              <a:rPr lang="en-US" smtClean="0"/>
              <a:pPr/>
              <a:t>2/16/16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F79A95-944F-2A41-8D24-4062A3F95A87}"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645921" y="1757684"/>
            <a:ext cx="29626560" cy="7315201"/>
          </a:xfrm>
          <a:prstGeom prst="rect">
            <a:avLst/>
          </a:prstGeom>
        </p:spPr>
        <p:txBody>
          <a:bodyPr vert="horz" lIns="438870" tIns="219435" rIns="438870" bIns="219435"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1645921" y="10241284"/>
            <a:ext cx="29626560" cy="28966163"/>
          </a:xfrm>
          <a:prstGeom prst="rect">
            <a:avLst/>
          </a:prstGeom>
        </p:spPr>
        <p:txBody>
          <a:bodyPr vert="horz" lIns="438870" tIns="219435" rIns="438870" bIns="219435"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1645920" y="40680643"/>
            <a:ext cx="7680961" cy="2336800"/>
          </a:xfrm>
          <a:prstGeom prst="rect">
            <a:avLst/>
          </a:prstGeom>
        </p:spPr>
        <p:txBody>
          <a:bodyPr vert="horz" lIns="438870" tIns="219435" rIns="438870" bIns="219435" rtlCol="0" anchor="ctr"/>
          <a:lstStyle>
            <a:lvl1pPr algn="l">
              <a:defRPr sz="5700">
                <a:solidFill>
                  <a:schemeClr val="tx1">
                    <a:tint val="75000"/>
                  </a:schemeClr>
                </a:solidFill>
              </a:defRPr>
            </a:lvl1pPr>
          </a:lstStyle>
          <a:p>
            <a:fld id="{7F0DB311-D983-4742-936B-D070FBB21180}" type="datetimeFigureOut">
              <a:rPr lang="en-US" smtClean="0"/>
              <a:pPr/>
              <a:t>2/16/16</a:t>
            </a:fld>
            <a:endParaRPr lang="en-US"/>
          </a:p>
        </p:txBody>
      </p:sp>
      <p:sp>
        <p:nvSpPr>
          <p:cNvPr id="5" name="Footer Placeholder 4"/>
          <p:cNvSpPr>
            <a:spLocks noGrp="1"/>
          </p:cNvSpPr>
          <p:nvPr>
            <p:ph type="ftr" sz="quarter" idx="3"/>
          </p:nvPr>
        </p:nvSpPr>
        <p:spPr>
          <a:xfrm>
            <a:off x="11247120" y="40680643"/>
            <a:ext cx="10424160" cy="2336800"/>
          </a:xfrm>
          <a:prstGeom prst="rect">
            <a:avLst/>
          </a:prstGeom>
        </p:spPr>
        <p:txBody>
          <a:bodyPr vert="horz" lIns="438870" tIns="219435" rIns="438870" bIns="219435" rtlCol="0" anchor="ctr"/>
          <a:lstStyle>
            <a:lvl1pPr algn="ctr">
              <a:defRPr sz="57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3591520" y="40680643"/>
            <a:ext cx="7680961" cy="2336800"/>
          </a:xfrm>
          <a:prstGeom prst="rect">
            <a:avLst/>
          </a:prstGeom>
        </p:spPr>
        <p:txBody>
          <a:bodyPr vert="horz" lIns="438870" tIns="219435" rIns="438870" bIns="219435" rtlCol="0" anchor="ctr"/>
          <a:lstStyle>
            <a:lvl1pPr algn="r">
              <a:defRPr sz="5700">
                <a:solidFill>
                  <a:schemeClr val="tx1">
                    <a:tint val="75000"/>
                  </a:schemeClr>
                </a:solidFill>
              </a:defRPr>
            </a:lvl1pPr>
          </a:lstStyle>
          <a:p>
            <a:fld id="{52F79A95-944F-2A41-8D24-4062A3F95A87}"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2194352" rtl="0" eaLnBrk="1" latinLnBrk="0" hangingPunct="1">
        <a:spcBef>
          <a:spcPct val="0"/>
        </a:spcBef>
        <a:buNone/>
        <a:defRPr sz="21100" kern="1200">
          <a:solidFill>
            <a:schemeClr val="tx1"/>
          </a:solidFill>
          <a:latin typeface="+mj-lt"/>
          <a:ea typeface="+mj-ea"/>
          <a:cs typeface="+mj-cs"/>
        </a:defRPr>
      </a:lvl1pPr>
    </p:titleStyle>
    <p:bodyStyle>
      <a:lvl1pPr marL="1645764" indent="-1645764" algn="l" defTabSz="2194352" rtl="0" eaLnBrk="1" latinLnBrk="0" hangingPunct="1">
        <a:spcBef>
          <a:spcPct val="20000"/>
        </a:spcBef>
        <a:buFont typeface="Arial"/>
        <a:buChar char="•"/>
        <a:defRPr sz="15400" kern="1200">
          <a:solidFill>
            <a:schemeClr val="tx1"/>
          </a:solidFill>
          <a:latin typeface="+mn-lt"/>
          <a:ea typeface="+mn-ea"/>
          <a:cs typeface="+mn-cs"/>
        </a:defRPr>
      </a:lvl1pPr>
      <a:lvl2pPr marL="3565822" indent="-1371470" algn="l" defTabSz="2194352" rtl="0" eaLnBrk="1" latinLnBrk="0" hangingPunct="1">
        <a:spcBef>
          <a:spcPct val="20000"/>
        </a:spcBef>
        <a:buFont typeface="Arial"/>
        <a:buChar char="–"/>
        <a:defRPr sz="13400" kern="1200">
          <a:solidFill>
            <a:schemeClr val="tx1"/>
          </a:solidFill>
          <a:latin typeface="+mn-lt"/>
          <a:ea typeface="+mn-ea"/>
          <a:cs typeface="+mn-cs"/>
        </a:defRPr>
      </a:lvl2pPr>
      <a:lvl3pPr marL="5485880" indent="-1097176" algn="l" defTabSz="2194352" rtl="0" eaLnBrk="1" latinLnBrk="0" hangingPunct="1">
        <a:spcBef>
          <a:spcPct val="20000"/>
        </a:spcBef>
        <a:buFont typeface="Arial"/>
        <a:buChar char="•"/>
        <a:defRPr sz="11600" kern="1200">
          <a:solidFill>
            <a:schemeClr val="tx1"/>
          </a:solidFill>
          <a:latin typeface="+mn-lt"/>
          <a:ea typeface="+mn-ea"/>
          <a:cs typeface="+mn-cs"/>
        </a:defRPr>
      </a:lvl3pPr>
      <a:lvl4pPr marL="7680232" indent="-1097176" algn="l" defTabSz="2194352" rtl="0" eaLnBrk="1" latinLnBrk="0" hangingPunct="1">
        <a:spcBef>
          <a:spcPct val="20000"/>
        </a:spcBef>
        <a:buFont typeface="Arial"/>
        <a:buChar char="–"/>
        <a:defRPr sz="9600" kern="1200">
          <a:solidFill>
            <a:schemeClr val="tx1"/>
          </a:solidFill>
          <a:latin typeface="+mn-lt"/>
          <a:ea typeface="+mn-ea"/>
          <a:cs typeface="+mn-cs"/>
        </a:defRPr>
      </a:lvl4pPr>
      <a:lvl5pPr marL="9874584" indent="-1097176" algn="l" defTabSz="2194352" rtl="0" eaLnBrk="1" latinLnBrk="0" hangingPunct="1">
        <a:spcBef>
          <a:spcPct val="20000"/>
        </a:spcBef>
        <a:buFont typeface="Arial"/>
        <a:buChar char="»"/>
        <a:defRPr sz="9600" kern="1200">
          <a:solidFill>
            <a:schemeClr val="tx1"/>
          </a:solidFill>
          <a:latin typeface="+mn-lt"/>
          <a:ea typeface="+mn-ea"/>
          <a:cs typeface="+mn-cs"/>
        </a:defRPr>
      </a:lvl5pPr>
      <a:lvl6pPr marL="12068936" indent="-1097176" algn="l" defTabSz="2194352" rtl="0" eaLnBrk="1" latinLnBrk="0" hangingPunct="1">
        <a:spcBef>
          <a:spcPct val="20000"/>
        </a:spcBef>
        <a:buFont typeface="Arial"/>
        <a:buChar char="•"/>
        <a:defRPr sz="9600" kern="1200">
          <a:solidFill>
            <a:schemeClr val="tx1"/>
          </a:solidFill>
          <a:latin typeface="+mn-lt"/>
          <a:ea typeface="+mn-ea"/>
          <a:cs typeface="+mn-cs"/>
        </a:defRPr>
      </a:lvl6pPr>
      <a:lvl7pPr marL="14263289" indent="-1097176" algn="l" defTabSz="2194352" rtl="0" eaLnBrk="1" latinLnBrk="0" hangingPunct="1">
        <a:spcBef>
          <a:spcPct val="20000"/>
        </a:spcBef>
        <a:buFont typeface="Arial"/>
        <a:buChar char="•"/>
        <a:defRPr sz="9600" kern="1200">
          <a:solidFill>
            <a:schemeClr val="tx1"/>
          </a:solidFill>
          <a:latin typeface="+mn-lt"/>
          <a:ea typeface="+mn-ea"/>
          <a:cs typeface="+mn-cs"/>
        </a:defRPr>
      </a:lvl7pPr>
      <a:lvl8pPr marL="16457641" indent="-1097176" algn="l" defTabSz="2194352" rtl="0" eaLnBrk="1" latinLnBrk="0" hangingPunct="1">
        <a:spcBef>
          <a:spcPct val="20000"/>
        </a:spcBef>
        <a:buFont typeface="Arial"/>
        <a:buChar char="•"/>
        <a:defRPr sz="9600" kern="1200">
          <a:solidFill>
            <a:schemeClr val="tx1"/>
          </a:solidFill>
          <a:latin typeface="+mn-lt"/>
          <a:ea typeface="+mn-ea"/>
          <a:cs typeface="+mn-cs"/>
        </a:defRPr>
      </a:lvl8pPr>
      <a:lvl9pPr marL="18651993" indent="-1097176" algn="l" defTabSz="2194352" rtl="0" eaLnBrk="1" latinLnBrk="0" hangingPunct="1">
        <a:spcBef>
          <a:spcPct val="20000"/>
        </a:spcBef>
        <a:buFont typeface="Arial"/>
        <a:buChar char="•"/>
        <a:defRPr sz="9600" kern="1200">
          <a:solidFill>
            <a:schemeClr val="tx1"/>
          </a:solidFill>
          <a:latin typeface="+mn-lt"/>
          <a:ea typeface="+mn-ea"/>
          <a:cs typeface="+mn-cs"/>
        </a:defRPr>
      </a:lvl9pPr>
    </p:bodyStyle>
    <p:otherStyle>
      <a:defPPr>
        <a:defRPr lang="en-US"/>
      </a:defPPr>
      <a:lvl1pPr marL="0" algn="l" defTabSz="2194352" rtl="0" eaLnBrk="1" latinLnBrk="0" hangingPunct="1">
        <a:defRPr sz="8600" kern="1200">
          <a:solidFill>
            <a:schemeClr val="tx1"/>
          </a:solidFill>
          <a:latin typeface="+mn-lt"/>
          <a:ea typeface="+mn-ea"/>
          <a:cs typeface="+mn-cs"/>
        </a:defRPr>
      </a:lvl1pPr>
      <a:lvl2pPr marL="2194352" algn="l" defTabSz="2194352" rtl="0" eaLnBrk="1" latinLnBrk="0" hangingPunct="1">
        <a:defRPr sz="8600" kern="1200">
          <a:solidFill>
            <a:schemeClr val="tx1"/>
          </a:solidFill>
          <a:latin typeface="+mn-lt"/>
          <a:ea typeface="+mn-ea"/>
          <a:cs typeface="+mn-cs"/>
        </a:defRPr>
      </a:lvl2pPr>
      <a:lvl3pPr marL="4388704" algn="l" defTabSz="2194352" rtl="0" eaLnBrk="1" latinLnBrk="0" hangingPunct="1">
        <a:defRPr sz="8600" kern="1200">
          <a:solidFill>
            <a:schemeClr val="tx1"/>
          </a:solidFill>
          <a:latin typeface="+mn-lt"/>
          <a:ea typeface="+mn-ea"/>
          <a:cs typeface="+mn-cs"/>
        </a:defRPr>
      </a:lvl3pPr>
      <a:lvl4pPr marL="6583056" algn="l" defTabSz="2194352" rtl="0" eaLnBrk="1" latinLnBrk="0" hangingPunct="1">
        <a:defRPr sz="8600" kern="1200">
          <a:solidFill>
            <a:schemeClr val="tx1"/>
          </a:solidFill>
          <a:latin typeface="+mn-lt"/>
          <a:ea typeface="+mn-ea"/>
          <a:cs typeface="+mn-cs"/>
        </a:defRPr>
      </a:lvl4pPr>
      <a:lvl5pPr marL="8777408" algn="l" defTabSz="2194352" rtl="0" eaLnBrk="1" latinLnBrk="0" hangingPunct="1">
        <a:defRPr sz="8600" kern="1200">
          <a:solidFill>
            <a:schemeClr val="tx1"/>
          </a:solidFill>
          <a:latin typeface="+mn-lt"/>
          <a:ea typeface="+mn-ea"/>
          <a:cs typeface="+mn-cs"/>
        </a:defRPr>
      </a:lvl5pPr>
      <a:lvl6pPr marL="10971760" algn="l" defTabSz="2194352" rtl="0" eaLnBrk="1" latinLnBrk="0" hangingPunct="1">
        <a:defRPr sz="8600" kern="1200">
          <a:solidFill>
            <a:schemeClr val="tx1"/>
          </a:solidFill>
          <a:latin typeface="+mn-lt"/>
          <a:ea typeface="+mn-ea"/>
          <a:cs typeface="+mn-cs"/>
        </a:defRPr>
      </a:lvl6pPr>
      <a:lvl7pPr marL="13166112" algn="l" defTabSz="2194352" rtl="0" eaLnBrk="1" latinLnBrk="0" hangingPunct="1">
        <a:defRPr sz="8600" kern="1200">
          <a:solidFill>
            <a:schemeClr val="tx1"/>
          </a:solidFill>
          <a:latin typeface="+mn-lt"/>
          <a:ea typeface="+mn-ea"/>
          <a:cs typeface="+mn-cs"/>
        </a:defRPr>
      </a:lvl7pPr>
      <a:lvl8pPr marL="15360465" algn="l" defTabSz="2194352" rtl="0" eaLnBrk="1" latinLnBrk="0" hangingPunct="1">
        <a:defRPr sz="8600" kern="1200">
          <a:solidFill>
            <a:schemeClr val="tx1"/>
          </a:solidFill>
          <a:latin typeface="+mn-lt"/>
          <a:ea typeface="+mn-ea"/>
          <a:cs typeface="+mn-cs"/>
        </a:defRPr>
      </a:lvl8pPr>
      <a:lvl9pPr marL="17554817" algn="l" defTabSz="2194352"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1" Type="http://schemas.openxmlformats.org/officeDocument/2006/relationships/image" Target="../media/image10.png"/><Relationship Id="rId12" Type="http://schemas.openxmlformats.org/officeDocument/2006/relationships/image" Target="../media/image11.jpeg"/><Relationship Id="rId13" Type="http://schemas.openxmlformats.org/officeDocument/2006/relationships/image" Target="../media/image12.png"/><Relationship Id="rId14" Type="http://schemas.openxmlformats.org/officeDocument/2006/relationships/image" Target="../media/image13.jpeg"/><Relationship Id="rId15" Type="http://schemas.openxmlformats.org/officeDocument/2006/relationships/image" Target="../media/image14.jpeg"/><Relationship Id="rId1" Type="http://schemas.openxmlformats.org/officeDocument/2006/relationships/slideLayout" Target="../slideLayouts/slideLayout1.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4.png"/><Relationship Id="rId6" Type="http://schemas.openxmlformats.org/officeDocument/2006/relationships/image" Target="../media/image5.png"/><Relationship Id="rId7" Type="http://schemas.openxmlformats.org/officeDocument/2006/relationships/image" Target="../media/image6.png"/><Relationship Id="rId8" Type="http://schemas.openxmlformats.org/officeDocument/2006/relationships/image" Target="../media/image7.jpeg"/><Relationship Id="rId9" Type="http://schemas.openxmlformats.org/officeDocument/2006/relationships/image" Target="../media/image8.jpeg"/><Relationship Id="rId10" Type="http://schemas.openxmlformats.org/officeDocument/2006/relationships/image" Target="../media/image9.jpe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147" name="Picture 146" descr="drilling-progress_vs_time.png"/>
          <p:cNvPicPr>
            <a:picLocks noChangeAspect="1"/>
          </p:cNvPicPr>
          <p:nvPr/>
        </p:nvPicPr>
        <p:blipFill>
          <a:blip r:embed="rId2"/>
          <a:stretch>
            <a:fillRect/>
          </a:stretch>
        </p:blipFill>
        <p:spPr>
          <a:xfrm>
            <a:off x="21744857" y="26299981"/>
            <a:ext cx="10625331" cy="5612799"/>
          </a:xfrm>
          <a:prstGeom prst="rect">
            <a:avLst/>
          </a:prstGeom>
        </p:spPr>
      </p:pic>
      <p:pic>
        <p:nvPicPr>
          <p:cNvPr id="177" name="Picture 176" descr="cut-plan-with-core-image.png"/>
          <p:cNvPicPr>
            <a:picLocks noChangeAspect="1"/>
          </p:cNvPicPr>
          <p:nvPr/>
        </p:nvPicPr>
        <p:blipFill>
          <a:blip r:embed="rId3"/>
          <a:stretch>
            <a:fillRect/>
          </a:stretch>
        </p:blipFill>
        <p:spPr>
          <a:xfrm>
            <a:off x="26212031" y="35224410"/>
            <a:ext cx="6227633" cy="6034972"/>
          </a:xfrm>
          <a:prstGeom prst="rect">
            <a:avLst/>
          </a:prstGeom>
        </p:spPr>
      </p:pic>
      <p:pic>
        <p:nvPicPr>
          <p:cNvPr id="4" name="Picture 3"/>
          <p:cNvPicPr>
            <a:picLocks noChangeAspect="1"/>
          </p:cNvPicPr>
          <p:nvPr/>
        </p:nvPicPr>
        <p:blipFill>
          <a:blip r:embed="rId4"/>
          <a:stretch>
            <a:fillRect/>
          </a:stretch>
        </p:blipFill>
        <p:spPr>
          <a:xfrm>
            <a:off x="517306" y="41492521"/>
            <a:ext cx="1958985" cy="1853164"/>
          </a:xfrm>
          <a:prstGeom prst="rect">
            <a:avLst/>
          </a:prstGeom>
        </p:spPr>
      </p:pic>
      <p:sp>
        <p:nvSpPr>
          <p:cNvPr id="6" name="TextBox 5"/>
          <p:cNvSpPr txBox="1"/>
          <p:nvPr/>
        </p:nvSpPr>
        <p:spPr>
          <a:xfrm>
            <a:off x="517306" y="3284484"/>
            <a:ext cx="31939145" cy="1250923"/>
          </a:xfrm>
          <a:prstGeom prst="rect">
            <a:avLst/>
          </a:prstGeom>
          <a:noFill/>
        </p:spPr>
        <p:txBody>
          <a:bodyPr wrap="square" lIns="95171" tIns="47585" rIns="95171" bIns="47585" rtlCol="0" anchor="t">
            <a:spAutoFit/>
          </a:bodyPr>
          <a:lstStyle/>
          <a:p>
            <a:r>
              <a:rPr lang="en-US" sz="3700" b="1" dirty="0" smtClean="0"/>
              <a:t>J.M. Souney</a:t>
            </a:r>
            <a:r>
              <a:rPr lang="en-US" sz="3700" baseline="30000" dirty="0" smtClean="0"/>
              <a:t>1</a:t>
            </a:r>
            <a:r>
              <a:rPr lang="en-US" sz="3700" dirty="0" smtClean="0"/>
              <a:t>, M. Aydin</a:t>
            </a:r>
            <a:r>
              <a:rPr lang="en-US" sz="3700" baseline="30000" dirty="0" smtClean="0"/>
              <a:t>2</a:t>
            </a:r>
            <a:r>
              <a:rPr lang="en-US" sz="3700" dirty="0" smtClean="0"/>
              <a:t>, K.A. Casey</a:t>
            </a:r>
            <a:r>
              <a:rPr lang="en-US" sz="3700" baseline="30000" dirty="0" smtClean="0"/>
              <a:t>3,4</a:t>
            </a:r>
            <a:r>
              <a:rPr lang="en-US" sz="3700" dirty="0" smtClean="0"/>
              <a:t>, J.M. Fegyveresi</a:t>
            </a:r>
            <a:r>
              <a:rPr lang="en-US" sz="3700" baseline="30000" dirty="0"/>
              <a:t>5</a:t>
            </a:r>
            <a:r>
              <a:rPr lang="en-US" sz="3700" dirty="0" smtClean="0"/>
              <a:t>, T.J. Fudge</a:t>
            </a:r>
            <a:r>
              <a:rPr lang="en-US" sz="3700" baseline="30000" dirty="0"/>
              <a:t>6</a:t>
            </a:r>
            <a:r>
              <a:rPr lang="en-US" sz="3700" dirty="0" smtClean="0"/>
              <a:t>, J.A. Johnson</a:t>
            </a:r>
            <a:r>
              <a:rPr lang="en-US" sz="3700" baseline="30000" dirty="0" smtClean="0"/>
              <a:t>7</a:t>
            </a:r>
            <a:r>
              <a:rPr lang="en-US" sz="3700" dirty="0" smtClean="0"/>
              <a:t>, E.C. Kahle</a:t>
            </a:r>
            <a:r>
              <a:rPr lang="en-US" sz="3700" baseline="30000" dirty="0" smtClean="0"/>
              <a:t>6</a:t>
            </a:r>
            <a:r>
              <a:rPr lang="en-US" sz="3700" dirty="0" smtClean="0"/>
              <a:t>, T.W. Kuhl</a:t>
            </a:r>
            <a:r>
              <a:rPr lang="en-US" sz="3700" baseline="30000" dirty="0" smtClean="0"/>
              <a:t>7</a:t>
            </a:r>
            <a:r>
              <a:rPr lang="en-US" sz="3700" dirty="0" smtClean="0"/>
              <a:t>, T.A. Neumann</a:t>
            </a:r>
            <a:r>
              <a:rPr lang="en-US" sz="3700" baseline="30000" dirty="0" smtClean="0"/>
              <a:t>3</a:t>
            </a:r>
            <a:r>
              <a:rPr lang="en-US" sz="3700" dirty="0" smtClean="0"/>
              <a:t>, M.R. Nicewonger</a:t>
            </a:r>
            <a:r>
              <a:rPr lang="en-US" sz="3700" baseline="30000" dirty="0" smtClean="0"/>
              <a:t>2</a:t>
            </a:r>
            <a:r>
              <a:rPr lang="en-US" sz="3700" dirty="0" smtClean="0"/>
              <a:t>, E.S. Saltzman</a:t>
            </a:r>
            <a:r>
              <a:rPr lang="en-US" sz="3700" baseline="30000" dirty="0" smtClean="0"/>
              <a:t>2</a:t>
            </a:r>
            <a:r>
              <a:rPr lang="en-US" sz="3700" dirty="0" smtClean="0"/>
              <a:t>, E.J. Steig</a:t>
            </a:r>
            <a:r>
              <a:rPr lang="en-US" sz="3700" baseline="30000" dirty="0" smtClean="0"/>
              <a:t>6</a:t>
            </a:r>
            <a:r>
              <a:rPr lang="en-US" sz="3700" dirty="0" smtClean="0"/>
              <a:t> and M.S. Twickler</a:t>
            </a:r>
            <a:r>
              <a:rPr lang="en-US" sz="3700" baseline="30000" dirty="0" smtClean="0"/>
              <a:t>1</a:t>
            </a:r>
          </a:p>
        </p:txBody>
      </p:sp>
      <p:sp>
        <p:nvSpPr>
          <p:cNvPr id="7" name="TextBox 6"/>
          <p:cNvSpPr txBox="1"/>
          <p:nvPr/>
        </p:nvSpPr>
        <p:spPr>
          <a:xfrm>
            <a:off x="554249" y="307139"/>
            <a:ext cx="31867270" cy="2742978"/>
          </a:xfrm>
          <a:prstGeom prst="rect">
            <a:avLst/>
          </a:prstGeom>
          <a:noFill/>
        </p:spPr>
        <p:txBody>
          <a:bodyPr wrap="square" lIns="95171" tIns="47585" rIns="95171" bIns="47585" rtlCol="0">
            <a:spAutoFit/>
          </a:bodyPr>
          <a:lstStyle/>
          <a:p>
            <a:pPr algn="ctr"/>
            <a:r>
              <a:rPr lang="en-US" b="1" dirty="0">
                <a:solidFill>
                  <a:schemeClr val="accent2">
                    <a:lumMod val="75000"/>
                  </a:schemeClr>
                </a:solidFill>
                <a:effectLst>
                  <a:outerShdw blurRad="38100" dist="38100" dir="2700000" algn="tl">
                    <a:srgbClr val="000000">
                      <a:alpha val="43137"/>
                    </a:srgbClr>
                  </a:outerShdw>
                </a:effectLst>
              </a:rPr>
              <a:t>The </a:t>
            </a:r>
            <a:r>
              <a:rPr lang="en-US" b="1" strike="sngStrike" dirty="0">
                <a:solidFill>
                  <a:schemeClr val="accent2">
                    <a:lumMod val="75000"/>
                    <a:alpha val="40000"/>
                  </a:schemeClr>
                </a:solidFill>
                <a:effectLst>
                  <a:outerShdw blurRad="38100" dist="38100" dir="2700000" algn="tl">
                    <a:srgbClr val="000000">
                      <a:alpha val="43137"/>
                    </a:srgbClr>
                  </a:outerShdw>
                </a:effectLst>
              </a:rPr>
              <a:t>1500</a:t>
            </a:r>
            <a:r>
              <a:rPr lang="en-US" b="1" dirty="0" smtClean="0">
                <a:solidFill>
                  <a:schemeClr val="accent2">
                    <a:lumMod val="75000"/>
                  </a:schemeClr>
                </a:solidFill>
                <a:effectLst>
                  <a:outerShdw blurRad="38100" dist="38100" dir="2700000" algn="tl">
                    <a:srgbClr val="000000">
                      <a:alpha val="43137"/>
                    </a:srgbClr>
                  </a:outerShdw>
                </a:effectLst>
              </a:rPr>
              <a:t> 1751 </a:t>
            </a:r>
            <a:r>
              <a:rPr lang="en-US" b="1" dirty="0" err="1" smtClean="0">
                <a:solidFill>
                  <a:schemeClr val="accent2">
                    <a:lumMod val="75000"/>
                  </a:schemeClr>
                </a:solidFill>
                <a:effectLst>
                  <a:outerShdw blurRad="38100" dist="38100" dir="2700000" algn="tl">
                    <a:srgbClr val="000000">
                      <a:alpha val="43137"/>
                    </a:srgbClr>
                  </a:outerShdw>
                </a:effectLst>
              </a:rPr>
              <a:t>m</a:t>
            </a:r>
            <a:r>
              <a:rPr lang="en-US" b="1" dirty="0" smtClean="0">
                <a:solidFill>
                  <a:schemeClr val="accent2">
                    <a:lumMod val="75000"/>
                  </a:schemeClr>
                </a:solidFill>
                <a:effectLst>
                  <a:outerShdw blurRad="38100" dist="38100" dir="2700000" algn="tl">
                    <a:srgbClr val="000000">
                      <a:alpha val="43137"/>
                    </a:srgbClr>
                  </a:outerShdw>
                </a:effectLst>
              </a:rPr>
              <a:t> </a:t>
            </a:r>
            <a:r>
              <a:rPr lang="en-US" b="1" dirty="0">
                <a:solidFill>
                  <a:schemeClr val="accent2">
                    <a:lumMod val="75000"/>
                  </a:schemeClr>
                </a:solidFill>
                <a:effectLst>
                  <a:outerShdw blurRad="38100" dist="38100" dir="2700000" algn="tl">
                    <a:srgbClr val="000000">
                      <a:alpha val="43137"/>
                    </a:srgbClr>
                  </a:outerShdw>
                </a:effectLst>
              </a:rPr>
              <a:t>South Pole Ice Core:</a:t>
            </a:r>
            <a:r>
              <a:rPr lang="en-US" b="1" dirty="0" smtClean="0">
                <a:solidFill>
                  <a:schemeClr val="accent2">
                    <a:lumMod val="75000"/>
                  </a:schemeClr>
                </a:solidFill>
                <a:effectLst>
                  <a:outerShdw blurRad="38100" dist="38100" dir="2700000" algn="tl">
                    <a:srgbClr val="000000">
                      <a:alpha val="43137"/>
                    </a:srgbClr>
                  </a:outerShdw>
                </a:effectLst>
              </a:rPr>
              <a:t> </a:t>
            </a:r>
          </a:p>
          <a:p>
            <a:pPr algn="ctr"/>
            <a:r>
              <a:rPr lang="en-US" b="1" dirty="0" smtClean="0">
                <a:solidFill>
                  <a:schemeClr val="accent2">
                    <a:lumMod val="75000"/>
                  </a:schemeClr>
                </a:solidFill>
                <a:effectLst>
                  <a:outerShdw blurRad="38100" dist="38100" dir="2700000" algn="tl">
                    <a:srgbClr val="000000">
                      <a:alpha val="43137"/>
                    </a:srgbClr>
                  </a:outerShdw>
                </a:effectLst>
              </a:rPr>
              <a:t>Recovering </a:t>
            </a:r>
            <a:r>
              <a:rPr lang="en-US" b="1" dirty="0">
                <a:solidFill>
                  <a:schemeClr val="accent2">
                    <a:lumMod val="75000"/>
                  </a:schemeClr>
                </a:solidFill>
                <a:effectLst>
                  <a:outerShdw blurRad="38100" dist="38100" dir="2700000" algn="tl">
                    <a:srgbClr val="000000">
                      <a:alpha val="43137"/>
                    </a:srgbClr>
                  </a:outerShdw>
                </a:effectLst>
              </a:rPr>
              <a:t>a</a:t>
            </a:r>
            <a:r>
              <a:rPr lang="en-US" b="1" dirty="0" smtClean="0">
                <a:solidFill>
                  <a:schemeClr val="accent2">
                    <a:lumMod val="75000"/>
                  </a:schemeClr>
                </a:solidFill>
                <a:effectLst>
                  <a:outerShdw blurRad="38100" dist="38100" dir="2700000" algn="tl">
                    <a:srgbClr val="000000">
                      <a:alpha val="43137"/>
                    </a:srgbClr>
                  </a:outerShdw>
                </a:effectLst>
              </a:rPr>
              <a:t> 50,000 </a:t>
            </a:r>
            <a:r>
              <a:rPr lang="en-US" b="1" dirty="0">
                <a:solidFill>
                  <a:schemeClr val="accent2">
                    <a:lumMod val="75000"/>
                  </a:schemeClr>
                </a:solidFill>
                <a:effectLst>
                  <a:outerShdw blurRad="38100" dist="38100" dir="2700000" algn="tl">
                    <a:srgbClr val="000000">
                      <a:alpha val="43137"/>
                    </a:srgbClr>
                  </a:outerShdw>
                </a:effectLst>
              </a:rPr>
              <a:t>year environmental </a:t>
            </a:r>
            <a:r>
              <a:rPr lang="en-US" b="1" dirty="0" smtClean="0">
                <a:solidFill>
                  <a:schemeClr val="accent2">
                    <a:lumMod val="75000"/>
                  </a:schemeClr>
                </a:solidFill>
                <a:effectLst>
                  <a:outerShdw blurRad="38100" dist="38100" dir="2700000" algn="tl">
                    <a:srgbClr val="000000">
                      <a:alpha val="43137"/>
                    </a:srgbClr>
                  </a:outerShdw>
                </a:effectLst>
              </a:rPr>
              <a:t>record</a:t>
            </a:r>
            <a:endParaRPr lang="en-US" b="1" dirty="0">
              <a:solidFill>
                <a:schemeClr val="accent2">
                  <a:lumMod val="75000"/>
                </a:schemeClr>
              </a:solidFill>
              <a:effectLst>
                <a:outerShdw blurRad="38100" dist="38100" dir="2700000" algn="tl">
                  <a:srgbClr val="000000">
                    <a:alpha val="43137"/>
                  </a:srgbClr>
                </a:outerShdw>
              </a:effectLst>
            </a:endParaRPr>
          </a:p>
        </p:txBody>
      </p:sp>
      <p:sp>
        <p:nvSpPr>
          <p:cNvPr id="8" name="TextBox 7"/>
          <p:cNvSpPr txBox="1"/>
          <p:nvPr/>
        </p:nvSpPr>
        <p:spPr>
          <a:xfrm>
            <a:off x="517307" y="283415"/>
            <a:ext cx="11382402" cy="603931"/>
          </a:xfrm>
          <a:prstGeom prst="rect">
            <a:avLst/>
          </a:prstGeom>
          <a:noFill/>
        </p:spPr>
        <p:txBody>
          <a:bodyPr wrap="square" lIns="95171" tIns="47585" rIns="95171" bIns="47585" rtlCol="0">
            <a:spAutoFit/>
          </a:bodyPr>
          <a:lstStyle/>
          <a:p>
            <a:r>
              <a:rPr lang="en-US" sz="3300" dirty="0" smtClean="0"/>
              <a:t>T01: Major recent drilling projects</a:t>
            </a:r>
            <a:endParaRPr lang="en-US" sz="3300" dirty="0"/>
          </a:p>
        </p:txBody>
      </p:sp>
      <p:sp>
        <p:nvSpPr>
          <p:cNvPr id="9" name="TextBox 8"/>
          <p:cNvSpPr txBox="1"/>
          <p:nvPr/>
        </p:nvSpPr>
        <p:spPr>
          <a:xfrm>
            <a:off x="1875317" y="4631340"/>
            <a:ext cx="28952862" cy="1250262"/>
          </a:xfrm>
          <a:prstGeom prst="rect">
            <a:avLst/>
          </a:prstGeom>
          <a:noFill/>
        </p:spPr>
        <p:txBody>
          <a:bodyPr wrap="square" lIns="95171" tIns="47585" rIns="95171" bIns="47585" rtlCol="0" anchor="t">
            <a:spAutoFit/>
          </a:bodyPr>
          <a:lstStyle/>
          <a:p>
            <a:r>
              <a:rPr lang="en-US" sz="2500" i="1" baseline="30000" dirty="0" smtClean="0"/>
              <a:t>1</a:t>
            </a:r>
            <a:r>
              <a:rPr lang="en-US" sz="2500" i="1" dirty="0" smtClean="0"/>
              <a:t>University of New Hampshire, Durham, NH, United States	</a:t>
            </a:r>
            <a:r>
              <a:rPr lang="en-US" sz="2500" i="1" baseline="30000" dirty="0" smtClean="0"/>
              <a:t>2</a:t>
            </a:r>
            <a:r>
              <a:rPr lang="en-US" sz="2500" i="1" dirty="0" smtClean="0"/>
              <a:t>University of California Irvine, Irvine, CA, United States		</a:t>
            </a:r>
            <a:r>
              <a:rPr lang="en-US" sz="2500" i="1" baseline="30000" dirty="0" smtClean="0"/>
              <a:t>3</a:t>
            </a:r>
            <a:r>
              <a:rPr lang="en-US" sz="2500" i="1" dirty="0" smtClean="0"/>
              <a:t>NASA Goddard Space Flight Center, Greenbelt, MD, United States</a:t>
            </a:r>
          </a:p>
          <a:p>
            <a:r>
              <a:rPr lang="en-US" sz="2500" i="1" baseline="30000" dirty="0" smtClean="0"/>
              <a:t>4</a:t>
            </a:r>
            <a:r>
              <a:rPr lang="en-US" sz="2500" i="1" dirty="0" smtClean="0"/>
              <a:t>University of Maryland, College Park, MD, United States	</a:t>
            </a:r>
            <a:r>
              <a:rPr lang="en-US" sz="2500" i="1" baseline="30000" dirty="0" smtClean="0"/>
              <a:t>5</a:t>
            </a:r>
            <a:r>
              <a:rPr lang="en-US" sz="2500" i="1" dirty="0" smtClean="0"/>
              <a:t>Cold Regions Research and Engineering Laboratory, Hanover, NH, United States	</a:t>
            </a:r>
            <a:r>
              <a:rPr lang="en-US" sz="2500" i="1" baseline="30000" dirty="0" smtClean="0"/>
              <a:t>6</a:t>
            </a:r>
            <a:r>
              <a:rPr lang="en-US" sz="2500" i="1" dirty="0" smtClean="0"/>
              <a:t>University of Washington, Seattle, WA, United States</a:t>
            </a:r>
          </a:p>
          <a:p>
            <a:r>
              <a:rPr lang="en-US" sz="2500" i="1" baseline="30000" dirty="0" smtClean="0"/>
              <a:t>7</a:t>
            </a:r>
            <a:r>
              <a:rPr lang="en-US" sz="2500" i="1" dirty="0" smtClean="0"/>
              <a:t>IDDO, University of Wisconsin, Madison, WI, United States	</a:t>
            </a:r>
          </a:p>
        </p:txBody>
      </p:sp>
      <p:sp>
        <p:nvSpPr>
          <p:cNvPr id="10" name="TextBox 9"/>
          <p:cNvSpPr txBox="1"/>
          <p:nvPr/>
        </p:nvSpPr>
        <p:spPr>
          <a:xfrm>
            <a:off x="27366773" y="307139"/>
            <a:ext cx="5089679" cy="603931"/>
          </a:xfrm>
          <a:prstGeom prst="rect">
            <a:avLst/>
          </a:prstGeom>
          <a:noFill/>
        </p:spPr>
        <p:txBody>
          <a:bodyPr wrap="square" lIns="95171" tIns="47585" rIns="95171" bIns="47585" rtlCol="0">
            <a:spAutoFit/>
          </a:bodyPr>
          <a:lstStyle/>
          <a:p>
            <a:pPr algn="r"/>
            <a:r>
              <a:rPr lang="en-US" sz="3300" dirty="0" smtClean="0">
                <a:solidFill>
                  <a:schemeClr val="accent2">
                    <a:lumMod val="75000"/>
                  </a:schemeClr>
                </a:solidFill>
              </a:rPr>
              <a:t>http://spicecore.org/</a:t>
            </a:r>
            <a:endParaRPr lang="en-US" sz="3300" dirty="0">
              <a:solidFill>
                <a:schemeClr val="accent2">
                  <a:lumMod val="75000"/>
                </a:schemeClr>
              </a:solidFill>
            </a:endParaRPr>
          </a:p>
        </p:txBody>
      </p:sp>
      <p:sp>
        <p:nvSpPr>
          <p:cNvPr id="11" name="TextBox 10"/>
          <p:cNvSpPr txBox="1"/>
          <p:nvPr/>
        </p:nvSpPr>
        <p:spPr>
          <a:xfrm>
            <a:off x="517308" y="6093478"/>
            <a:ext cx="25001226" cy="3989473"/>
          </a:xfrm>
          <a:prstGeom prst="rect">
            <a:avLst/>
          </a:prstGeom>
          <a:noFill/>
        </p:spPr>
        <p:txBody>
          <a:bodyPr wrap="square" lIns="95171" tIns="47585" rIns="95171" bIns="47585" rtlCol="0">
            <a:spAutoFit/>
          </a:bodyPr>
          <a:lstStyle/>
          <a:p>
            <a:pPr algn="just"/>
            <a:r>
              <a:rPr lang="en-US" sz="5000" b="1" dirty="0" smtClean="0"/>
              <a:t>ABSTRACT</a:t>
            </a:r>
          </a:p>
          <a:p>
            <a:pPr algn="just"/>
            <a:r>
              <a:rPr lang="en-US" sz="2900" dirty="0" smtClean="0"/>
              <a:t>The stable isotope</a:t>
            </a:r>
            <a:r>
              <a:rPr lang="en-US" sz="2900" dirty="0"/>
              <a:t>, </a:t>
            </a:r>
            <a:r>
              <a:rPr lang="en-US" sz="2900" dirty="0" smtClean="0"/>
              <a:t>aerosol, </a:t>
            </a:r>
            <a:r>
              <a:rPr lang="en-US" sz="2900" dirty="0"/>
              <a:t>and atmospheric gas records in ice cores provide exceptional archives of past climate. Supported by the U.S. National Science </a:t>
            </a:r>
            <a:r>
              <a:rPr lang="en-US" sz="2900" dirty="0" smtClean="0"/>
              <a:t>Foundation Division of Polar Programs (Antarctic Glaciology Program), </a:t>
            </a:r>
            <a:r>
              <a:rPr lang="en-US" sz="2900" dirty="0"/>
              <a:t>a new</a:t>
            </a:r>
            <a:r>
              <a:rPr lang="en-US" sz="2900" dirty="0" smtClean="0"/>
              <a:t> approximately 50,000-year long </a:t>
            </a:r>
            <a:r>
              <a:rPr lang="en-US" sz="2900" dirty="0"/>
              <a:t>ice </a:t>
            </a:r>
            <a:r>
              <a:rPr lang="en-US" sz="2900" dirty="0" smtClean="0"/>
              <a:t>core was </a:t>
            </a:r>
            <a:r>
              <a:rPr lang="en-US" sz="2900" dirty="0"/>
              <a:t>recovered from South Pole during </a:t>
            </a:r>
            <a:r>
              <a:rPr lang="en-US" sz="2900" dirty="0" smtClean="0"/>
              <a:t>the </a:t>
            </a:r>
            <a:r>
              <a:rPr lang="en-US" sz="2900" dirty="0"/>
              <a:t>2014-2015</a:t>
            </a:r>
            <a:r>
              <a:rPr lang="en-US" sz="2900" dirty="0" smtClean="0"/>
              <a:t> field </a:t>
            </a:r>
            <a:r>
              <a:rPr lang="en-US" sz="2900" dirty="0"/>
              <a:t>season </a:t>
            </a:r>
            <a:r>
              <a:rPr lang="en-US" sz="2900" dirty="0" smtClean="0"/>
              <a:t>(0 to 736 </a:t>
            </a:r>
            <a:r>
              <a:rPr lang="en-US" sz="2900" dirty="0"/>
              <a:t>m) and</a:t>
            </a:r>
            <a:r>
              <a:rPr lang="en-US" sz="2900" dirty="0" smtClean="0"/>
              <a:t> the </a:t>
            </a:r>
            <a:r>
              <a:rPr lang="en-US" sz="2900" dirty="0"/>
              <a:t>2015-2016</a:t>
            </a:r>
            <a:r>
              <a:rPr lang="en-US" sz="2900" dirty="0" smtClean="0"/>
              <a:t> field </a:t>
            </a:r>
            <a:r>
              <a:rPr lang="en-US" sz="2900" dirty="0"/>
              <a:t>season </a:t>
            </a:r>
            <a:r>
              <a:rPr lang="en-US" sz="2900" dirty="0" smtClean="0"/>
              <a:t>(736 </a:t>
            </a:r>
            <a:r>
              <a:rPr lang="en-US" sz="2900" dirty="0"/>
              <a:t>m to </a:t>
            </a:r>
            <a:r>
              <a:rPr lang="en-US" sz="2900" dirty="0" smtClean="0"/>
              <a:t>1751 </a:t>
            </a:r>
            <a:r>
              <a:rPr lang="en-US" sz="2900" dirty="0"/>
              <a:t>m) using the new U.S. Intermediate Depth Drill.</a:t>
            </a:r>
            <a:r>
              <a:rPr lang="en-US" sz="2900" dirty="0" smtClean="0"/>
              <a:t> Thus far, 555 </a:t>
            </a:r>
            <a:r>
              <a:rPr lang="en-US" sz="2900" dirty="0" err="1" smtClean="0"/>
              <a:t>m</a:t>
            </a:r>
            <a:r>
              <a:rPr lang="en-US" sz="2900" dirty="0" smtClean="0"/>
              <a:t> have been processed, with a bottom age just over 7000 years determined by annual layer counting of visual stratigraphy and volcanic matches to the WAIS Divide ice core record. The </a:t>
            </a:r>
            <a:r>
              <a:rPr lang="en-US" sz="2900" dirty="0"/>
              <a:t>combination of low temperature, relatively high accumulation rate, and low impurity </a:t>
            </a:r>
            <a:r>
              <a:rPr lang="en-US" sz="2900" dirty="0" smtClean="0"/>
              <a:t>concentrations </a:t>
            </a:r>
            <a:r>
              <a:rPr lang="en-US" sz="2900" dirty="0"/>
              <a:t>will yield a detailed record of atmospheric trace gases. The South Pole ice core will also provide a record of the climate history of a unique area of the East Antarctic plateau that is partly influenced by weather systems that cross the West Antarctic ice sheet</a:t>
            </a:r>
            <a:r>
              <a:rPr lang="en-US" sz="2900" dirty="0" smtClean="0"/>
              <a:t>.</a:t>
            </a:r>
            <a:endParaRPr lang="en-US" sz="2900" dirty="0"/>
          </a:p>
        </p:txBody>
      </p:sp>
      <p:sp>
        <p:nvSpPr>
          <p:cNvPr id="19" name="TextBox 18"/>
          <p:cNvSpPr txBox="1"/>
          <p:nvPr/>
        </p:nvSpPr>
        <p:spPr>
          <a:xfrm>
            <a:off x="517307" y="10559015"/>
            <a:ext cx="11743989" cy="865541"/>
          </a:xfrm>
          <a:prstGeom prst="rect">
            <a:avLst/>
          </a:prstGeom>
          <a:noFill/>
        </p:spPr>
        <p:txBody>
          <a:bodyPr wrap="square" lIns="95171" tIns="47585" rIns="95171" bIns="47585" rtlCol="0">
            <a:spAutoFit/>
          </a:bodyPr>
          <a:lstStyle/>
          <a:p>
            <a:r>
              <a:rPr lang="en-US" sz="5000" b="1" dirty="0" smtClean="0"/>
              <a:t>LOCATION AND CONTEXT</a:t>
            </a:r>
          </a:p>
        </p:txBody>
      </p:sp>
      <p:sp>
        <p:nvSpPr>
          <p:cNvPr id="22" name="TextBox 21"/>
          <p:cNvSpPr txBox="1"/>
          <p:nvPr/>
        </p:nvSpPr>
        <p:spPr>
          <a:xfrm>
            <a:off x="517307" y="34374988"/>
            <a:ext cx="5542285" cy="865541"/>
          </a:xfrm>
          <a:prstGeom prst="rect">
            <a:avLst/>
          </a:prstGeom>
          <a:noFill/>
        </p:spPr>
        <p:txBody>
          <a:bodyPr wrap="square" lIns="95171" tIns="47585" rIns="95171" bIns="47585" rtlCol="0">
            <a:spAutoFit/>
          </a:bodyPr>
          <a:lstStyle/>
          <a:p>
            <a:r>
              <a:rPr lang="en-US" sz="5000" b="1" dirty="0" smtClean="0"/>
              <a:t>PROJECT SCHEDULE</a:t>
            </a:r>
            <a:endParaRPr lang="en-US" sz="5000" b="1" dirty="0"/>
          </a:p>
        </p:txBody>
      </p:sp>
      <p:sp>
        <p:nvSpPr>
          <p:cNvPr id="30" name="TextBox 29"/>
          <p:cNvSpPr txBox="1"/>
          <p:nvPr/>
        </p:nvSpPr>
        <p:spPr>
          <a:xfrm>
            <a:off x="18050042" y="15901190"/>
            <a:ext cx="5546231" cy="2681423"/>
          </a:xfrm>
          <a:prstGeom prst="rect">
            <a:avLst/>
          </a:prstGeom>
          <a:noFill/>
        </p:spPr>
        <p:txBody>
          <a:bodyPr wrap="square" lIns="95171" tIns="47585" rIns="95171" bIns="47585" rtlCol="0">
            <a:spAutoFit/>
          </a:bodyPr>
          <a:lstStyle/>
          <a:p>
            <a:r>
              <a:rPr lang="en-US" sz="2100" b="1" i="1" dirty="0"/>
              <a:t>FIGURE</a:t>
            </a:r>
            <a:r>
              <a:rPr lang="en-US" sz="2100" b="1" i="1" dirty="0" smtClean="0"/>
              <a:t> 3.</a:t>
            </a:r>
            <a:r>
              <a:rPr lang="en-US" sz="2100" i="1" dirty="0" smtClean="0"/>
              <a:t>  Along-flow (left) and across-flow (above) airborne radar profiles </a:t>
            </a:r>
            <a:r>
              <a:rPr lang="en-US" sz="2100" i="1" dirty="0"/>
              <a:t>collected by UTIG in 1997-1998 over South Pole. The </a:t>
            </a:r>
            <a:r>
              <a:rPr lang="en-US" sz="2100" i="1" dirty="0" smtClean="0"/>
              <a:t>profiles display </a:t>
            </a:r>
            <a:r>
              <a:rPr lang="en-US" sz="2100" i="1" dirty="0"/>
              <a:t>continuous layering with minimal stratigraphic disturbance in the upper 1500 </a:t>
            </a:r>
            <a:r>
              <a:rPr lang="en-US" sz="2100" i="1" dirty="0" smtClean="0"/>
              <a:t>m near South Pole. </a:t>
            </a:r>
            <a:r>
              <a:rPr lang="en-US" sz="2100" i="1" dirty="0"/>
              <a:t>The predominant reflector in the </a:t>
            </a:r>
            <a:r>
              <a:rPr lang="en-US" sz="2100" i="1" dirty="0" err="1" smtClean="0"/>
              <a:t>radargrams</a:t>
            </a:r>
            <a:r>
              <a:rPr lang="en-US" sz="2100" i="1" dirty="0" smtClean="0"/>
              <a:t> </a:t>
            </a:r>
            <a:r>
              <a:rPr lang="en-US" sz="2100" i="1" dirty="0"/>
              <a:t>is</a:t>
            </a:r>
            <a:r>
              <a:rPr lang="en-US" sz="2100" i="1" dirty="0" smtClean="0"/>
              <a:t> the </a:t>
            </a:r>
            <a:r>
              <a:rPr lang="en-US" sz="2100" i="1" dirty="0"/>
              <a:t>reflection from</a:t>
            </a:r>
            <a:r>
              <a:rPr lang="en-US" sz="2100" i="1" dirty="0" smtClean="0"/>
              <a:t> the station; Casey et al. (2014).</a:t>
            </a:r>
            <a:endParaRPr lang="en-US" sz="2100" dirty="0"/>
          </a:p>
        </p:txBody>
      </p:sp>
      <p:sp>
        <p:nvSpPr>
          <p:cNvPr id="35" name="TextBox 34"/>
          <p:cNvSpPr txBox="1"/>
          <p:nvPr/>
        </p:nvSpPr>
        <p:spPr>
          <a:xfrm>
            <a:off x="2659256" y="41888171"/>
            <a:ext cx="14358744" cy="1250262"/>
          </a:xfrm>
          <a:prstGeom prst="rect">
            <a:avLst/>
          </a:prstGeom>
          <a:noFill/>
        </p:spPr>
        <p:txBody>
          <a:bodyPr wrap="square" lIns="95171" tIns="47585" rIns="95171" bIns="47585" rtlCol="0">
            <a:spAutoFit/>
          </a:bodyPr>
          <a:lstStyle/>
          <a:p>
            <a:pPr algn="just"/>
            <a:r>
              <a:rPr lang="en-US" sz="1500" b="1" dirty="0" smtClean="0"/>
              <a:t>ACKNOWLEDGEMENTS</a:t>
            </a:r>
          </a:p>
          <a:p>
            <a:pPr algn="just"/>
            <a:r>
              <a:rPr lang="en-US" sz="1500" dirty="0" smtClean="0"/>
              <a:t>This work is supported by US National Science Foundation grants PLR-1142517 (Aydin), PLR-1141839 (Steig), PLR-1142646 (Twickler) and the NASA Cryospheric Sciences Program. We thank the Ice Drilling Program Office and the Ice Drilling Design and Operations group for drilling the ice core; the National Ice Core Laboratory for </a:t>
            </a:r>
            <a:r>
              <a:rPr lang="en-US" sz="1500" dirty="0" err="1" smtClean="0"/>
              <a:t>curating</a:t>
            </a:r>
            <a:r>
              <a:rPr lang="en-US" sz="1500" dirty="0" smtClean="0"/>
              <a:t> the core; the Antarctic Support Contractor for logistics support in Antarctica; and the 109</a:t>
            </a:r>
            <a:r>
              <a:rPr lang="en-US" sz="1500" baseline="30000" dirty="0" smtClean="0"/>
              <a:t>th</a:t>
            </a:r>
            <a:r>
              <a:rPr lang="en-US" sz="1500" dirty="0" smtClean="0"/>
              <a:t> New York Air National Guard for airlift support in Antarctica. We appreciate the collaboration with the Centre for Ice and Climate, University of Copenhagen, Denmark, on the design of the U.S. Intermediate Depth Drill.</a:t>
            </a:r>
            <a:endParaRPr lang="en-US" sz="1500" dirty="0"/>
          </a:p>
        </p:txBody>
      </p:sp>
      <p:sp>
        <p:nvSpPr>
          <p:cNvPr id="45" name="TextBox 44"/>
          <p:cNvSpPr txBox="1"/>
          <p:nvPr/>
        </p:nvSpPr>
        <p:spPr>
          <a:xfrm>
            <a:off x="24717354" y="34374988"/>
            <a:ext cx="5514308" cy="865541"/>
          </a:xfrm>
          <a:prstGeom prst="rect">
            <a:avLst/>
          </a:prstGeom>
          <a:noFill/>
        </p:spPr>
        <p:txBody>
          <a:bodyPr wrap="none" lIns="95171" tIns="47585" rIns="95171" bIns="47585" rtlCol="0">
            <a:spAutoFit/>
          </a:bodyPr>
          <a:lstStyle/>
          <a:p>
            <a:r>
              <a:rPr lang="en-US" sz="5000" b="1" dirty="0" smtClean="0"/>
              <a:t>CUT PLAN (0-555 </a:t>
            </a:r>
            <a:r>
              <a:rPr lang="en-US" sz="5000" b="1" dirty="0" err="1" smtClean="0"/>
              <a:t>m</a:t>
            </a:r>
            <a:r>
              <a:rPr lang="en-US" sz="5000" b="1" dirty="0" smtClean="0"/>
              <a:t>)</a:t>
            </a:r>
            <a:endParaRPr lang="en-US" sz="5000" b="1" dirty="0"/>
          </a:p>
        </p:txBody>
      </p:sp>
      <p:sp>
        <p:nvSpPr>
          <p:cNvPr id="47" name="Subtitle 2"/>
          <p:cNvSpPr>
            <a:spLocks noGrp="1"/>
          </p:cNvSpPr>
          <p:nvPr>
            <p:ph type="subTitle" idx="1"/>
          </p:nvPr>
        </p:nvSpPr>
        <p:spPr>
          <a:xfrm>
            <a:off x="1631277" y="37385482"/>
            <a:ext cx="6886680" cy="1780812"/>
          </a:xfrm>
        </p:spPr>
        <p:txBody>
          <a:bodyPr>
            <a:normAutofit/>
          </a:bodyPr>
          <a:lstStyle/>
          <a:p>
            <a:endParaRPr lang="en-US" sz="1700" dirty="0"/>
          </a:p>
        </p:txBody>
      </p:sp>
      <p:sp>
        <p:nvSpPr>
          <p:cNvPr id="48" name="Pentagon 47"/>
          <p:cNvSpPr/>
          <p:nvPr/>
        </p:nvSpPr>
        <p:spPr>
          <a:xfrm>
            <a:off x="550027" y="35374214"/>
            <a:ext cx="9278055" cy="5389647"/>
          </a:xfrm>
          <a:prstGeom prst="homePlate">
            <a:avLst>
              <a:gd name="adj" fmla="val 27124"/>
            </a:avLst>
          </a:prstGeom>
          <a:solidFill>
            <a:schemeClr val="bg1"/>
          </a:solidFill>
          <a:ln w="12700" cap="flat" cmpd="sng" algn="ctr">
            <a:solidFill>
              <a:schemeClr val="tx1">
                <a:lumMod val="65000"/>
                <a:lumOff val="35000"/>
              </a:schemeClr>
            </a:solidFill>
            <a:prstDash val="solid"/>
            <a:round/>
            <a:headEnd type="none" w="med" len="med"/>
            <a:tailEnd type="none" w="med" len="med"/>
          </a:ln>
          <a:effectLst>
            <a:outerShdw blurRad="50800" dist="38100" dir="2700000" algn="tl" rotWithShape="0">
              <a:prstClr val="black">
                <a:alpha val="40000"/>
              </a:prstClr>
            </a:outerShdw>
          </a:effectLst>
        </p:spPr>
        <p:txBody>
          <a:bodyPr lIns="95171" tIns="47585" rIns="95171" bIns="47585" anchor="ctr"/>
          <a:lstStyle/>
          <a:p>
            <a:pPr algn="ctr">
              <a:defRPr/>
            </a:pPr>
            <a:endParaRPr lang="da-DK" sz="1700" kern="0" dirty="0">
              <a:solidFill>
                <a:sysClr val="window" lastClr="FFFFFF"/>
              </a:solidFill>
            </a:endParaRPr>
          </a:p>
        </p:txBody>
      </p:sp>
      <p:grpSp>
        <p:nvGrpSpPr>
          <p:cNvPr id="50" name="Gruppe 28"/>
          <p:cNvGrpSpPr/>
          <p:nvPr/>
        </p:nvGrpSpPr>
        <p:grpSpPr>
          <a:xfrm>
            <a:off x="2051447" y="35525986"/>
            <a:ext cx="6671471" cy="5042757"/>
            <a:chOff x="979255" y="2130354"/>
            <a:chExt cx="3127586" cy="2422187"/>
          </a:xfrm>
          <a:solidFill>
            <a:schemeClr val="bg1"/>
          </a:solidFill>
        </p:grpSpPr>
        <p:cxnSp>
          <p:nvCxnSpPr>
            <p:cNvPr id="51" name="Lige forbindelse 15"/>
            <p:cNvCxnSpPr/>
            <p:nvPr/>
          </p:nvCxnSpPr>
          <p:spPr>
            <a:xfrm rot="5400000">
              <a:off x="554191" y="3336584"/>
              <a:ext cx="2422187" cy="9728"/>
            </a:xfrm>
            <a:prstGeom prst="line">
              <a:avLst/>
            </a:prstGeom>
            <a:grpFill/>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52" name="Lige forbindelse 17"/>
            <p:cNvCxnSpPr/>
            <p:nvPr/>
          </p:nvCxnSpPr>
          <p:spPr>
            <a:xfrm rot="5400000">
              <a:off x="-226975" y="3336584"/>
              <a:ext cx="2422187" cy="9728"/>
            </a:xfrm>
            <a:prstGeom prst="line">
              <a:avLst/>
            </a:prstGeom>
            <a:grpFill/>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53" name="Lige forbindelse 18"/>
            <p:cNvCxnSpPr/>
            <p:nvPr/>
          </p:nvCxnSpPr>
          <p:spPr>
            <a:xfrm rot="5400000">
              <a:off x="2106794" y="3336584"/>
              <a:ext cx="2422187" cy="9728"/>
            </a:xfrm>
            <a:prstGeom prst="line">
              <a:avLst/>
            </a:prstGeom>
            <a:grpFill/>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54" name="Lige forbindelse 19"/>
            <p:cNvCxnSpPr/>
            <p:nvPr/>
          </p:nvCxnSpPr>
          <p:spPr>
            <a:xfrm rot="5400000">
              <a:off x="1335357" y="3336584"/>
              <a:ext cx="2422187" cy="9728"/>
            </a:xfrm>
            <a:prstGeom prst="line">
              <a:avLst/>
            </a:prstGeom>
            <a:grpFill/>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55" name="Lige forbindelse 20"/>
            <p:cNvCxnSpPr/>
            <p:nvPr/>
          </p:nvCxnSpPr>
          <p:spPr>
            <a:xfrm rot="5400000">
              <a:off x="2890883" y="3336584"/>
              <a:ext cx="2422187" cy="9728"/>
            </a:xfrm>
            <a:prstGeom prst="line">
              <a:avLst/>
            </a:prstGeom>
            <a:grpFill/>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sp>
        <p:nvSpPr>
          <p:cNvPr id="49" name="Rectangle 48"/>
          <p:cNvSpPr/>
          <p:nvPr/>
        </p:nvSpPr>
        <p:spPr>
          <a:xfrm>
            <a:off x="2689308" y="39663834"/>
            <a:ext cx="6408221" cy="860366"/>
          </a:xfrm>
          <a:prstGeom prst="rect">
            <a:avLst/>
          </a:prstGeom>
          <a:solidFill>
            <a:srgbClr val="FFC00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5171" tIns="47585" rIns="95171" bIns="47585" rtlCol="0" anchor="ctr"/>
          <a:lstStyle/>
          <a:p>
            <a:r>
              <a:rPr lang="en-US" sz="1700" dirty="0" smtClean="0">
                <a:solidFill>
                  <a:prstClr val="black"/>
                </a:solidFill>
              </a:rPr>
              <a:t>NICL CPL’s:</a:t>
            </a:r>
            <a:endParaRPr lang="en-US" sz="1700" dirty="0">
              <a:solidFill>
                <a:prstClr val="black"/>
              </a:solidFill>
            </a:endParaRPr>
          </a:p>
        </p:txBody>
      </p:sp>
      <p:sp>
        <p:nvSpPr>
          <p:cNvPr id="56" name="Tekstboks 48"/>
          <p:cNvSpPr txBox="1"/>
          <p:nvPr/>
        </p:nvSpPr>
        <p:spPr>
          <a:xfrm>
            <a:off x="7549148" y="35517085"/>
            <a:ext cx="686176" cy="388487"/>
          </a:xfrm>
          <a:prstGeom prst="rect">
            <a:avLst/>
          </a:prstGeom>
          <a:noFill/>
        </p:spPr>
        <p:txBody>
          <a:bodyPr wrap="none" lIns="95171" tIns="47585" rIns="95171" bIns="47585" rtlCol="0">
            <a:spAutoFit/>
          </a:bodyPr>
          <a:lstStyle/>
          <a:p>
            <a:pPr algn="ctr"/>
            <a:r>
              <a:rPr lang="da-DK" sz="1900" dirty="0" smtClean="0">
                <a:solidFill>
                  <a:srgbClr val="0070C0"/>
                </a:solidFill>
              </a:rPr>
              <a:t>2017</a:t>
            </a:r>
            <a:endParaRPr lang="da-DK" sz="1900" dirty="0">
              <a:solidFill>
                <a:srgbClr val="0070C0"/>
              </a:solidFill>
            </a:endParaRPr>
          </a:p>
        </p:txBody>
      </p:sp>
      <p:sp>
        <p:nvSpPr>
          <p:cNvPr id="57" name="Tekstboks 50"/>
          <p:cNvSpPr txBox="1"/>
          <p:nvPr/>
        </p:nvSpPr>
        <p:spPr>
          <a:xfrm>
            <a:off x="4217976" y="35517085"/>
            <a:ext cx="686176" cy="388487"/>
          </a:xfrm>
          <a:prstGeom prst="rect">
            <a:avLst/>
          </a:prstGeom>
          <a:noFill/>
        </p:spPr>
        <p:txBody>
          <a:bodyPr wrap="none" lIns="95171" tIns="47585" rIns="95171" bIns="47585" rtlCol="0">
            <a:spAutoFit/>
          </a:bodyPr>
          <a:lstStyle/>
          <a:p>
            <a:pPr algn="ctr"/>
            <a:r>
              <a:rPr lang="da-DK" sz="1900" dirty="0" smtClean="0">
                <a:solidFill>
                  <a:srgbClr val="0070C0"/>
                </a:solidFill>
              </a:rPr>
              <a:t>2015</a:t>
            </a:r>
            <a:endParaRPr lang="da-DK" sz="1900" dirty="0">
              <a:solidFill>
                <a:srgbClr val="0070C0"/>
              </a:solidFill>
            </a:endParaRPr>
          </a:p>
        </p:txBody>
      </p:sp>
      <p:sp>
        <p:nvSpPr>
          <p:cNvPr id="58" name="Tekstboks 51"/>
          <p:cNvSpPr txBox="1"/>
          <p:nvPr/>
        </p:nvSpPr>
        <p:spPr>
          <a:xfrm>
            <a:off x="2447647" y="35517085"/>
            <a:ext cx="692338" cy="388487"/>
          </a:xfrm>
          <a:prstGeom prst="rect">
            <a:avLst/>
          </a:prstGeom>
          <a:noFill/>
        </p:spPr>
        <p:txBody>
          <a:bodyPr wrap="none" lIns="95171" tIns="47585" rIns="95171" bIns="47585" rtlCol="0">
            <a:spAutoFit/>
          </a:bodyPr>
          <a:lstStyle/>
          <a:p>
            <a:pPr algn="ctr"/>
            <a:r>
              <a:rPr lang="da-DK" sz="1900" dirty="0" smtClean="0">
                <a:solidFill>
                  <a:srgbClr val="0070C0"/>
                </a:solidFill>
              </a:rPr>
              <a:t>2014</a:t>
            </a:r>
            <a:endParaRPr lang="da-DK" sz="1900" dirty="0">
              <a:solidFill>
                <a:srgbClr val="0070C0"/>
              </a:solidFill>
            </a:endParaRPr>
          </a:p>
        </p:txBody>
      </p:sp>
      <p:sp>
        <p:nvSpPr>
          <p:cNvPr id="59" name="Tekstboks 52"/>
          <p:cNvSpPr txBox="1"/>
          <p:nvPr/>
        </p:nvSpPr>
        <p:spPr>
          <a:xfrm>
            <a:off x="969762" y="35534697"/>
            <a:ext cx="686176" cy="388487"/>
          </a:xfrm>
          <a:prstGeom prst="rect">
            <a:avLst/>
          </a:prstGeom>
          <a:noFill/>
        </p:spPr>
        <p:txBody>
          <a:bodyPr wrap="none" lIns="95171" tIns="47585" rIns="95171" bIns="47585" rtlCol="0">
            <a:spAutoFit/>
          </a:bodyPr>
          <a:lstStyle/>
          <a:p>
            <a:pPr algn="ctr"/>
            <a:r>
              <a:rPr lang="da-DK" sz="1900" dirty="0" smtClean="0">
                <a:solidFill>
                  <a:srgbClr val="0070C0"/>
                </a:solidFill>
              </a:rPr>
              <a:t>2013</a:t>
            </a:r>
            <a:endParaRPr lang="da-DK" sz="1900" dirty="0">
              <a:solidFill>
                <a:srgbClr val="0070C0"/>
              </a:solidFill>
            </a:endParaRPr>
          </a:p>
        </p:txBody>
      </p:sp>
      <p:sp>
        <p:nvSpPr>
          <p:cNvPr id="60" name="Tekstboks 53"/>
          <p:cNvSpPr txBox="1"/>
          <p:nvPr/>
        </p:nvSpPr>
        <p:spPr>
          <a:xfrm>
            <a:off x="5855601" y="35517085"/>
            <a:ext cx="686176" cy="388487"/>
          </a:xfrm>
          <a:prstGeom prst="rect">
            <a:avLst/>
          </a:prstGeom>
          <a:noFill/>
        </p:spPr>
        <p:txBody>
          <a:bodyPr wrap="none" lIns="95171" tIns="47585" rIns="95171" bIns="47585" rtlCol="0">
            <a:spAutoFit/>
          </a:bodyPr>
          <a:lstStyle/>
          <a:p>
            <a:pPr algn="ctr"/>
            <a:r>
              <a:rPr lang="da-DK" sz="1900" dirty="0" smtClean="0">
                <a:solidFill>
                  <a:srgbClr val="0070C0"/>
                </a:solidFill>
              </a:rPr>
              <a:t>2016</a:t>
            </a:r>
            <a:endParaRPr lang="da-DK" sz="1900" dirty="0">
              <a:solidFill>
                <a:srgbClr val="0070C0"/>
              </a:solidFill>
            </a:endParaRPr>
          </a:p>
        </p:txBody>
      </p:sp>
      <p:sp>
        <p:nvSpPr>
          <p:cNvPr id="62" name="Tekstboks 33"/>
          <p:cNvSpPr txBox="1"/>
          <p:nvPr/>
        </p:nvSpPr>
        <p:spPr>
          <a:xfrm>
            <a:off x="577142" y="36052349"/>
            <a:ext cx="1041291" cy="588542"/>
          </a:xfrm>
          <a:prstGeom prst="rect">
            <a:avLst/>
          </a:prstGeom>
          <a:solidFill>
            <a:srgbClr val="5DF549"/>
          </a:solidFill>
        </p:spPr>
        <p:txBody>
          <a:bodyPr wrap="none" lIns="95171" tIns="47585" rIns="95171" bIns="47585" rtlCol="0">
            <a:spAutoFit/>
          </a:bodyPr>
          <a:lstStyle>
            <a:defPPr>
              <a:defRPr lang="da-DK"/>
            </a:defPPr>
            <a:lvl1pPr>
              <a:defRPr sz="1600" b="1"/>
            </a:lvl1pPr>
          </a:lstStyle>
          <a:p>
            <a:r>
              <a:rPr lang="da-DK" b="0" dirty="0">
                <a:solidFill>
                  <a:prstClr val="black"/>
                </a:solidFill>
              </a:rPr>
              <a:t>Planning</a:t>
            </a:r>
          </a:p>
          <a:p>
            <a:r>
              <a:rPr lang="da-DK" b="0" dirty="0">
                <a:solidFill>
                  <a:prstClr val="black"/>
                </a:solidFill>
              </a:rPr>
              <a:t>Workshop</a:t>
            </a:r>
          </a:p>
        </p:txBody>
      </p:sp>
      <p:sp>
        <p:nvSpPr>
          <p:cNvPr id="63" name="Tekstboks 33"/>
          <p:cNvSpPr txBox="1"/>
          <p:nvPr/>
        </p:nvSpPr>
        <p:spPr>
          <a:xfrm>
            <a:off x="2120920" y="36052349"/>
            <a:ext cx="1041291" cy="588542"/>
          </a:xfrm>
          <a:prstGeom prst="rect">
            <a:avLst/>
          </a:prstGeom>
          <a:solidFill>
            <a:srgbClr val="5DF549"/>
          </a:solidFill>
        </p:spPr>
        <p:txBody>
          <a:bodyPr wrap="none" lIns="95171" tIns="47585" rIns="95171" bIns="47585" rtlCol="0">
            <a:spAutoFit/>
          </a:bodyPr>
          <a:lstStyle>
            <a:defPPr>
              <a:defRPr lang="en-US"/>
            </a:defPPr>
            <a:lvl1pPr>
              <a:defRPr sz="1600" b="1">
                <a:solidFill>
                  <a:prstClr val="black"/>
                </a:solidFill>
              </a:defRPr>
            </a:lvl1pPr>
          </a:lstStyle>
          <a:p>
            <a:r>
              <a:rPr lang="da-DK" b="0" dirty="0"/>
              <a:t>Planning</a:t>
            </a:r>
          </a:p>
          <a:p>
            <a:r>
              <a:rPr lang="da-DK" b="0" dirty="0"/>
              <a:t>Workshop</a:t>
            </a:r>
          </a:p>
        </p:txBody>
      </p:sp>
      <p:sp>
        <p:nvSpPr>
          <p:cNvPr id="64" name="Tekstboks 33"/>
          <p:cNvSpPr txBox="1"/>
          <p:nvPr/>
        </p:nvSpPr>
        <p:spPr>
          <a:xfrm>
            <a:off x="4259666" y="36052349"/>
            <a:ext cx="1094360" cy="619320"/>
          </a:xfrm>
          <a:prstGeom prst="rect">
            <a:avLst/>
          </a:prstGeom>
          <a:solidFill>
            <a:srgbClr val="5DF549"/>
          </a:solidFill>
        </p:spPr>
        <p:txBody>
          <a:bodyPr wrap="none" lIns="95171" tIns="47585" rIns="95171" bIns="47585" rtlCol="0">
            <a:spAutoFit/>
          </a:bodyPr>
          <a:lstStyle/>
          <a:p>
            <a:r>
              <a:rPr lang="da-DK" sz="1700" dirty="0" smtClean="0">
                <a:solidFill>
                  <a:prstClr val="black"/>
                </a:solidFill>
              </a:rPr>
              <a:t>Science</a:t>
            </a:r>
          </a:p>
          <a:p>
            <a:r>
              <a:rPr lang="da-DK" sz="1700" dirty="0">
                <a:solidFill>
                  <a:prstClr val="black"/>
                </a:solidFill>
              </a:rPr>
              <a:t>Workshop</a:t>
            </a:r>
          </a:p>
        </p:txBody>
      </p:sp>
      <p:sp>
        <p:nvSpPr>
          <p:cNvPr id="65" name="Tekstboks 33"/>
          <p:cNvSpPr txBox="1"/>
          <p:nvPr/>
        </p:nvSpPr>
        <p:spPr>
          <a:xfrm>
            <a:off x="5914498" y="36052349"/>
            <a:ext cx="1041291" cy="588542"/>
          </a:xfrm>
          <a:prstGeom prst="rect">
            <a:avLst/>
          </a:prstGeom>
          <a:solidFill>
            <a:srgbClr val="5DF549"/>
          </a:solidFill>
        </p:spPr>
        <p:txBody>
          <a:bodyPr wrap="none" lIns="95171" tIns="47585" rIns="95171" bIns="47585" rtlCol="0">
            <a:spAutoFit/>
          </a:bodyPr>
          <a:lstStyle>
            <a:defPPr>
              <a:defRPr lang="en-US"/>
            </a:defPPr>
            <a:lvl1pPr>
              <a:defRPr sz="1600" b="1">
                <a:solidFill>
                  <a:prstClr val="black"/>
                </a:solidFill>
              </a:defRPr>
            </a:lvl1pPr>
          </a:lstStyle>
          <a:p>
            <a:r>
              <a:rPr lang="da-DK" b="0" dirty="0"/>
              <a:t>Science</a:t>
            </a:r>
          </a:p>
          <a:p>
            <a:r>
              <a:rPr lang="da-DK" b="0" dirty="0"/>
              <a:t>Workshop</a:t>
            </a:r>
          </a:p>
        </p:txBody>
      </p:sp>
      <p:sp>
        <p:nvSpPr>
          <p:cNvPr id="66" name="Tekstboks 33"/>
          <p:cNvSpPr txBox="1"/>
          <p:nvPr/>
        </p:nvSpPr>
        <p:spPr>
          <a:xfrm>
            <a:off x="7558665" y="36052349"/>
            <a:ext cx="1041291" cy="588542"/>
          </a:xfrm>
          <a:prstGeom prst="rect">
            <a:avLst/>
          </a:prstGeom>
          <a:solidFill>
            <a:srgbClr val="5DF549"/>
          </a:solidFill>
        </p:spPr>
        <p:txBody>
          <a:bodyPr wrap="none" lIns="95171" tIns="47585" rIns="95171" bIns="47585" rtlCol="0">
            <a:spAutoFit/>
          </a:bodyPr>
          <a:lstStyle>
            <a:defPPr>
              <a:defRPr lang="en-US"/>
            </a:defPPr>
            <a:lvl1pPr>
              <a:defRPr sz="1600" b="1">
                <a:solidFill>
                  <a:prstClr val="black"/>
                </a:solidFill>
              </a:defRPr>
            </a:lvl1pPr>
          </a:lstStyle>
          <a:p>
            <a:r>
              <a:rPr lang="da-DK" b="0" dirty="0"/>
              <a:t>Science</a:t>
            </a:r>
          </a:p>
          <a:p>
            <a:r>
              <a:rPr lang="da-DK" b="0" dirty="0"/>
              <a:t>Workshop</a:t>
            </a:r>
          </a:p>
        </p:txBody>
      </p:sp>
      <p:sp>
        <p:nvSpPr>
          <p:cNvPr id="67" name="Tekstboks 33"/>
          <p:cNvSpPr txBox="1"/>
          <p:nvPr/>
        </p:nvSpPr>
        <p:spPr>
          <a:xfrm>
            <a:off x="2330136" y="36832693"/>
            <a:ext cx="1117885" cy="619320"/>
          </a:xfrm>
          <a:prstGeom prst="rect">
            <a:avLst/>
          </a:prstGeom>
          <a:solidFill>
            <a:schemeClr val="accent2">
              <a:lumMod val="60000"/>
              <a:lumOff val="40000"/>
            </a:schemeClr>
          </a:solidFill>
        </p:spPr>
        <p:txBody>
          <a:bodyPr wrap="none" lIns="95171" tIns="47585" rIns="95171" bIns="47585" rtlCol="0">
            <a:spAutoFit/>
          </a:bodyPr>
          <a:lstStyle/>
          <a:p>
            <a:r>
              <a:rPr lang="da-DK" sz="1700" dirty="0" smtClean="0">
                <a:solidFill>
                  <a:prstClr val="black"/>
                </a:solidFill>
              </a:rPr>
              <a:t>Greenland</a:t>
            </a:r>
          </a:p>
          <a:p>
            <a:r>
              <a:rPr lang="da-DK" sz="1700" dirty="0" smtClean="0">
                <a:solidFill>
                  <a:prstClr val="black"/>
                </a:solidFill>
              </a:rPr>
              <a:t>drill test</a:t>
            </a:r>
          </a:p>
        </p:txBody>
      </p:sp>
      <p:sp>
        <p:nvSpPr>
          <p:cNvPr id="69" name="Pentagon 68"/>
          <p:cNvSpPr/>
          <p:nvPr/>
        </p:nvSpPr>
        <p:spPr>
          <a:xfrm>
            <a:off x="3923419" y="39663833"/>
            <a:ext cx="1612865" cy="860366"/>
          </a:xfrm>
          <a:prstGeom prst="homePlate">
            <a:avLst>
              <a:gd name="adj" fmla="val 35141"/>
            </a:avLst>
          </a:prstGeom>
          <a:solidFill>
            <a:srgbClr val="FFC000"/>
          </a:solidFill>
          <a:ln w="9525" cap="flat" cmpd="sng" algn="ctr">
            <a:noFill/>
            <a:prstDash val="solid"/>
          </a:ln>
          <a:effectLst>
            <a:outerShdw blurRad="50800" dist="38100" dir="2700000" algn="tl" rotWithShape="0">
              <a:prstClr val="black">
                <a:alpha val="40000"/>
              </a:prstClr>
            </a:outerShdw>
          </a:effectLst>
        </p:spPr>
        <p:txBody>
          <a:bodyPr lIns="95171" tIns="47585" rIns="95171" bIns="47585" anchor="ctr"/>
          <a:lstStyle/>
          <a:p>
            <a:pPr algn="ctr">
              <a:defRPr/>
            </a:pPr>
            <a:r>
              <a:rPr lang="da-DK" sz="1700" kern="0" dirty="0" smtClean="0">
                <a:solidFill>
                  <a:prstClr val="black"/>
                </a:solidFill>
              </a:rPr>
              <a:t>0-555m</a:t>
            </a:r>
          </a:p>
        </p:txBody>
      </p:sp>
      <p:sp>
        <p:nvSpPr>
          <p:cNvPr id="71" name="Pentagon 70"/>
          <p:cNvSpPr/>
          <p:nvPr/>
        </p:nvSpPr>
        <p:spPr>
          <a:xfrm>
            <a:off x="5714045" y="39663833"/>
            <a:ext cx="1773194" cy="848341"/>
          </a:xfrm>
          <a:prstGeom prst="homePlate">
            <a:avLst>
              <a:gd name="adj" fmla="val 35141"/>
            </a:avLst>
          </a:prstGeom>
          <a:solidFill>
            <a:srgbClr val="FFC000"/>
          </a:solidFill>
          <a:ln w="9525" cap="flat" cmpd="sng" algn="ctr">
            <a:noFill/>
            <a:prstDash val="solid"/>
          </a:ln>
          <a:effectLst>
            <a:outerShdw blurRad="50800" dist="38100" dir="2700000" algn="tl" rotWithShape="0">
              <a:prstClr val="black">
                <a:alpha val="40000"/>
              </a:prstClr>
            </a:outerShdw>
          </a:effectLst>
        </p:spPr>
        <p:txBody>
          <a:bodyPr lIns="95171" tIns="47585" rIns="95171" bIns="47585" anchor="ctr"/>
          <a:lstStyle/>
          <a:p>
            <a:pPr algn="ctr">
              <a:defRPr/>
            </a:pPr>
            <a:r>
              <a:rPr lang="da-DK" sz="1700" kern="0" dirty="0" smtClean="0">
                <a:solidFill>
                  <a:prstClr val="black"/>
                </a:solidFill>
              </a:rPr>
              <a:t>556-734m</a:t>
            </a:r>
          </a:p>
          <a:p>
            <a:pPr algn="ctr">
              <a:defRPr/>
            </a:pPr>
            <a:r>
              <a:rPr lang="da-DK" sz="1700" kern="0" dirty="0" smtClean="0">
                <a:solidFill>
                  <a:prstClr val="black"/>
                </a:solidFill>
              </a:rPr>
              <a:t>1078-1478m</a:t>
            </a:r>
          </a:p>
        </p:txBody>
      </p:sp>
      <p:sp>
        <p:nvSpPr>
          <p:cNvPr id="72" name="Pentagon 71"/>
          <p:cNvSpPr/>
          <p:nvPr/>
        </p:nvSpPr>
        <p:spPr>
          <a:xfrm>
            <a:off x="7718913" y="39663833"/>
            <a:ext cx="1773194" cy="843494"/>
          </a:xfrm>
          <a:prstGeom prst="homePlate">
            <a:avLst>
              <a:gd name="adj" fmla="val 35141"/>
            </a:avLst>
          </a:prstGeom>
          <a:solidFill>
            <a:srgbClr val="FFC000"/>
          </a:solidFill>
          <a:ln w="9525" cap="flat" cmpd="sng" algn="ctr">
            <a:noFill/>
            <a:prstDash val="solid"/>
          </a:ln>
          <a:effectLst>
            <a:outerShdw blurRad="50800" dist="38100" dir="2700000" algn="tl" rotWithShape="0">
              <a:prstClr val="black">
                <a:alpha val="40000"/>
              </a:prstClr>
            </a:outerShdw>
          </a:effectLst>
        </p:spPr>
        <p:txBody>
          <a:bodyPr lIns="95171" tIns="47585" rIns="95171" bIns="47585" anchor="ctr"/>
          <a:lstStyle/>
          <a:p>
            <a:pPr algn="ctr">
              <a:defRPr/>
            </a:pPr>
            <a:r>
              <a:rPr lang="da-DK" sz="1700" kern="0" dirty="0" smtClean="0">
                <a:solidFill>
                  <a:prstClr val="black"/>
                </a:solidFill>
              </a:rPr>
              <a:t>735-1077m</a:t>
            </a:r>
          </a:p>
          <a:p>
            <a:pPr algn="ctr">
              <a:defRPr/>
            </a:pPr>
            <a:r>
              <a:rPr lang="da-DK" sz="1700" kern="0" dirty="0" smtClean="0">
                <a:solidFill>
                  <a:prstClr val="black"/>
                </a:solidFill>
              </a:rPr>
              <a:t>1479-1751m</a:t>
            </a:r>
          </a:p>
        </p:txBody>
      </p:sp>
      <p:sp>
        <p:nvSpPr>
          <p:cNvPr id="61" name="Rectangle 60"/>
          <p:cNvSpPr/>
          <p:nvPr/>
        </p:nvSpPr>
        <p:spPr>
          <a:xfrm>
            <a:off x="1334089" y="37599116"/>
            <a:ext cx="6665535" cy="872390"/>
          </a:xfrm>
          <a:prstGeom prst="rect">
            <a:avLst/>
          </a:prstGeom>
          <a:solidFill>
            <a:schemeClr val="accent4">
              <a:lumMod val="60000"/>
              <a:lumOff val="4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5171" tIns="47585" rIns="95171" bIns="47585" rtlCol="0" anchor="ctr"/>
          <a:lstStyle/>
          <a:p>
            <a:r>
              <a:rPr lang="en-US" sz="1700" dirty="0" smtClean="0">
                <a:solidFill>
                  <a:prstClr val="black"/>
                </a:solidFill>
              </a:rPr>
              <a:t>South Pole drilling</a:t>
            </a:r>
          </a:p>
          <a:p>
            <a:r>
              <a:rPr lang="en-US" sz="1700" dirty="0" smtClean="0">
                <a:solidFill>
                  <a:prstClr val="black"/>
                </a:solidFill>
              </a:rPr>
              <a:t>operations:</a:t>
            </a:r>
            <a:endParaRPr lang="en-US" sz="1700" dirty="0">
              <a:solidFill>
                <a:prstClr val="black"/>
              </a:solidFill>
            </a:endParaRPr>
          </a:p>
        </p:txBody>
      </p:sp>
      <p:sp>
        <p:nvSpPr>
          <p:cNvPr id="68" name="Pentagon 67"/>
          <p:cNvSpPr/>
          <p:nvPr/>
        </p:nvSpPr>
        <p:spPr>
          <a:xfrm>
            <a:off x="4948398" y="37599114"/>
            <a:ext cx="1511530" cy="860366"/>
          </a:xfrm>
          <a:prstGeom prst="homePlate">
            <a:avLst>
              <a:gd name="adj" fmla="val 35141"/>
            </a:avLst>
          </a:prstGeom>
          <a:solidFill>
            <a:schemeClr val="accent4">
              <a:lumMod val="60000"/>
              <a:lumOff val="40000"/>
            </a:schemeClr>
          </a:solidFill>
          <a:ln w="9525" cap="flat" cmpd="sng" algn="ctr">
            <a:noFill/>
            <a:prstDash val="solid"/>
          </a:ln>
          <a:effectLst>
            <a:outerShdw blurRad="50800" dist="38100" dir="2700000" algn="tl" rotWithShape="0">
              <a:prstClr val="black">
                <a:alpha val="40000"/>
              </a:prstClr>
            </a:outerShdw>
          </a:effectLst>
        </p:spPr>
        <p:txBody>
          <a:bodyPr lIns="95171" tIns="47585" rIns="95171" bIns="47585" anchor="ctr"/>
          <a:lstStyle/>
          <a:p>
            <a:pPr algn="ctr">
              <a:defRPr/>
            </a:pPr>
            <a:r>
              <a:rPr lang="da-DK" sz="1700" kern="0" dirty="0" smtClean="0">
                <a:solidFill>
                  <a:prstClr val="black"/>
                </a:solidFill>
              </a:rPr>
              <a:t>drill to 1751m, </a:t>
            </a:r>
            <a:r>
              <a:rPr lang="da-DK" sz="1600" kern="0" dirty="0" smtClean="0">
                <a:solidFill>
                  <a:prstClr val="black"/>
                </a:solidFill>
              </a:rPr>
              <a:t>begin packup</a:t>
            </a:r>
            <a:endParaRPr lang="da-DK" sz="1600" kern="0" dirty="0">
              <a:solidFill>
                <a:sysClr val="window" lastClr="FFFFFF"/>
              </a:solidFill>
            </a:endParaRPr>
          </a:p>
        </p:txBody>
      </p:sp>
      <p:sp>
        <p:nvSpPr>
          <p:cNvPr id="70" name="Pentagon 69"/>
          <p:cNvSpPr/>
          <p:nvPr/>
        </p:nvSpPr>
        <p:spPr>
          <a:xfrm>
            <a:off x="6748467" y="37599114"/>
            <a:ext cx="1612865" cy="860366"/>
          </a:xfrm>
          <a:prstGeom prst="homePlate">
            <a:avLst>
              <a:gd name="adj" fmla="val 35141"/>
            </a:avLst>
          </a:prstGeom>
          <a:solidFill>
            <a:schemeClr val="accent4">
              <a:lumMod val="60000"/>
              <a:lumOff val="40000"/>
            </a:schemeClr>
          </a:solidFill>
          <a:ln w="9525" cap="flat" cmpd="sng" algn="ctr">
            <a:noFill/>
            <a:prstDash val="solid"/>
          </a:ln>
          <a:effectLst>
            <a:outerShdw blurRad="50800" dist="38100" dir="2700000" algn="tl" rotWithShape="0">
              <a:prstClr val="black">
                <a:alpha val="40000"/>
              </a:prstClr>
            </a:outerShdw>
          </a:effectLst>
        </p:spPr>
        <p:txBody>
          <a:bodyPr lIns="95171" tIns="47585" rIns="95171" bIns="47585" anchor="ctr"/>
          <a:lstStyle/>
          <a:p>
            <a:pPr algn="ctr">
              <a:defRPr/>
            </a:pPr>
            <a:r>
              <a:rPr lang="da-DK" sz="1600" kern="0" dirty="0" smtClean="0"/>
              <a:t>complete packup</a:t>
            </a:r>
            <a:endParaRPr lang="da-DK" sz="1600" kern="0" dirty="0"/>
          </a:p>
        </p:txBody>
      </p:sp>
      <p:sp>
        <p:nvSpPr>
          <p:cNvPr id="73" name="Pentagon 72"/>
          <p:cNvSpPr/>
          <p:nvPr/>
        </p:nvSpPr>
        <p:spPr>
          <a:xfrm>
            <a:off x="3172556" y="37599114"/>
            <a:ext cx="1487303" cy="860366"/>
          </a:xfrm>
          <a:prstGeom prst="homePlate">
            <a:avLst>
              <a:gd name="adj" fmla="val 35141"/>
            </a:avLst>
          </a:prstGeom>
          <a:solidFill>
            <a:schemeClr val="accent4">
              <a:lumMod val="60000"/>
              <a:lumOff val="40000"/>
            </a:schemeClr>
          </a:solidFill>
          <a:ln w="9525" cap="flat" cmpd="sng" algn="ctr">
            <a:noFill/>
            <a:prstDash val="solid"/>
          </a:ln>
          <a:effectLst>
            <a:outerShdw blurRad="50800" dist="38100" dir="2700000" algn="tl" rotWithShape="0">
              <a:prstClr val="black">
                <a:alpha val="40000"/>
              </a:prstClr>
            </a:outerShdw>
          </a:effectLst>
        </p:spPr>
        <p:txBody>
          <a:bodyPr lIns="95171" tIns="47585" rIns="95171" bIns="47585" anchor="ctr"/>
          <a:lstStyle/>
          <a:p>
            <a:pPr algn="ctr">
              <a:defRPr/>
            </a:pPr>
            <a:r>
              <a:rPr lang="da-DK" sz="1700" kern="0" dirty="0" smtClean="0">
                <a:solidFill>
                  <a:prstClr val="black"/>
                </a:solidFill>
              </a:rPr>
              <a:t>install, drill</a:t>
            </a:r>
          </a:p>
          <a:p>
            <a:pPr algn="ctr">
              <a:defRPr/>
            </a:pPr>
            <a:r>
              <a:rPr lang="da-DK" sz="1700" kern="0" dirty="0" smtClean="0">
                <a:solidFill>
                  <a:prstClr val="black"/>
                </a:solidFill>
              </a:rPr>
              <a:t>to 736m</a:t>
            </a:r>
            <a:endParaRPr lang="da-DK" sz="1700" kern="0" dirty="0">
              <a:solidFill>
                <a:sysClr val="window" lastClr="FFFFFF"/>
              </a:solidFill>
            </a:endParaRPr>
          </a:p>
        </p:txBody>
      </p:sp>
      <p:sp>
        <p:nvSpPr>
          <p:cNvPr id="84" name="TextBox 83"/>
          <p:cNvSpPr txBox="1"/>
          <p:nvPr/>
        </p:nvSpPr>
        <p:spPr>
          <a:xfrm>
            <a:off x="10436656" y="34374988"/>
            <a:ext cx="9632073" cy="865541"/>
          </a:xfrm>
          <a:prstGeom prst="rect">
            <a:avLst/>
          </a:prstGeom>
          <a:noFill/>
        </p:spPr>
        <p:txBody>
          <a:bodyPr wrap="none" lIns="95171" tIns="47585" rIns="95171" bIns="47585" rtlCol="0">
            <a:spAutoFit/>
          </a:bodyPr>
          <a:lstStyle/>
          <a:p>
            <a:r>
              <a:rPr lang="en-US" sz="5000" b="1" dirty="0" smtClean="0"/>
              <a:t>FUNDED SCIENCE/MEASUREMENTS</a:t>
            </a:r>
            <a:endParaRPr lang="en-US" sz="5000" b="1" dirty="0"/>
          </a:p>
        </p:txBody>
      </p:sp>
      <p:sp>
        <p:nvSpPr>
          <p:cNvPr id="107" name="Rectangle 106"/>
          <p:cNvSpPr/>
          <p:nvPr/>
        </p:nvSpPr>
        <p:spPr>
          <a:xfrm>
            <a:off x="1334089" y="38614334"/>
            <a:ext cx="6665535" cy="872390"/>
          </a:xfrm>
          <a:prstGeom prst="rect">
            <a:avLst/>
          </a:prstGeom>
          <a:solidFill>
            <a:schemeClr val="accent5">
              <a:lumMod val="60000"/>
              <a:lumOff val="4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5171" tIns="47585" rIns="95171" bIns="47585" rtlCol="0" anchor="ctr"/>
          <a:lstStyle/>
          <a:p>
            <a:r>
              <a:rPr lang="en-US" sz="1700" dirty="0" smtClean="0">
                <a:solidFill>
                  <a:prstClr val="black"/>
                </a:solidFill>
              </a:rPr>
              <a:t>South Pole ice</a:t>
            </a:r>
          </a:p>
          <a:p>
            <a:r>
              <a:rPr lang="en-US" sz="1700" dirty="0" smtClean="0">
                <a:solidFill>
                  <a:prstClr val="black"/>
                </a:solidFill>
              </a:rPr>
              <a:t>retrograde:</a:t>
            </a:r>
            <a:endParaRPr lang="en-US" sz="1700" dirty="0">
              <a:solidFill>
                <a:prstClr val="black"/>
              </a:solidFill>
            </a:endParaRPr>
          </a:p>
        </p:txBody>
      </p:sp>
      <p:sp>
        <p:nvSpPr>
          <p:cNvPr id="108" name="Pentagon 107"/>
          <p:cNvSpPr/>
          <p:nvPr/>
        </p:nvSpPr>
        <p:spPr>
          <a:xfrm>
            <a:off x="4948398" y="38614332"/>
            <a:ext cx="1511530" cy="860366"/>
          </a:xfrm>
          <a:prstGeom prst="homePlate">
            <a:avLst>
              <a:gd name="adj" fmla="val 35141"/>
            </a:avLst>
          </a:prstGeom>
          <a:solidFill>
            <a:schemeClr val="accent5">
              <a:lumMod val="60000"/>
              <a:lumOff val="40000"/>
            </a:schemeClr>
          </a:solidFill>
          <a:ln w="9525" cap="flat" cmpd="sng" algn="ctr">
            <a:noFill/>
            <a:prstDash val="solid"/>
          </a:ln>
          <a:effectLst>
            <a:outerShdw blurRad="50800" dist="38100" dir="2700000" algn="tl" rotWithShape="0">
              <a:prstClr val="black">
                <a:alpha val="40000"/>
              </a:prstClr>
            </a:outerShdw>
          </a:effectLst>
        </p:spPr>
        <p:txBody>
          <a:bodyPr lIns="95171" tIns="47585" rIns="95171" bIns="47585" anchor="ctr"/>
          <a:lstStyle/>
          <a:p>
            <a:pPr algn="ctr">
              <a:defRPr/>
            </a:pPr>
            <a:r>
              <a:rPr lang="da-DK" sz="1700" kern="0" dirty="0" smtClean="0">
                <a:solidFill>
                  <a:prstClr val="black"/>
                </a:solidFill>
              </a:rPr>
              <a:t>585-734m</a:t>
            </a:r>
          </a:p>
          <a:p>
            <a:pPr algn="ctr">
              <a:defRPr/>
            </a:pPr>
            <a:r>
              <a:rPr lang="da-DK" sz="1700" kern="0" dirty="0" smtClean="0">
                <a:solidFill>
                  <a:prstClr val="black"/>
                </a:solidFill>
              </a:rPr>
              <a:t>1078-1478m</a:t>
            </a:r>
            <a:endParaRPr lang="da-DK" sz="1700" kern="0" dirty="0">
              <a:solidFill>
                <a:sysClr val="window" lastClr="FFFFFF"/>
              </a:solidFill>
            </a:endParaRPr>
          </a:p>
        </p:txBody>
      </p:sp>
      <p:sp>
        <p:nvSpPr>
          <p:cNvPr id="109" name="Pentagon 108"/>
          <p:cNvSpPr/>
          <p:nvPr/>
        </p:nvSpPr>
        <p:spPr>
          <a:xfrm>
            <a:off x="6748467" y="38614332"/>
            <a:ext cx="1612865" cy="860366"/>
          </a:xfrm>
          <a:prstGeom prst="homePlate">
            <a:avLst>
              <a:gd name="adj" fmla="val 35141"/>
            </a:avLst>
          </a:prstGeom>
          <a:solidFill>
            <a:schemeClr val="accent5">
              <a:lumMod val="60000"/>
              <a:lumOff val="40000"/>
            </a:schemeClr>
          </a:solidFill>
          <a:ln w="9525" cap="flat" cmpd="sng" algn="ctr">
            <a:noFill/>
            <a:prstDash val="solid"/>
          </a:ln>
          <a:effectLst>
            <a:outerShdw blurRad="50800" dist="38100" dir="2700000" algn="tl" rotWithShape="0">
              <a:prstClr val="black">
                <a:alpha val="40000"/>
              </a:prstClr>
            </a:outerShdw>
          </a:effectLst>
        </p:spPr>
        <p:txBody>
          <a:bodyPr lIns="95171" tIns="47585" rIns="95171" bIns="47585" anchor="ctr"/>
          <a:lstStyle/>
          <a:p>
            <a:pPr algn="ctr">
              <a:defRPr/>
            </a:pPr>
            <a:r>
              <a:rPr lang="da-DK" sz="1600" kern="0" dirty="0" smtClean="0">
                <a:solidFill>
                  <a:prstClr val="black"/>
                </a:solidFill>
              </a:rPr>
              <a:t>735-1077m</a:t>
            </a:r>
          </a:p>
          <a:p>
            <a:pPr algn="ctr">
              <a:defRPr/>
            </a:pPr>
            <a:r>
              <a:rPr lang="da-DK" sz="1600" kern="0" dirty="0" smtClean="0">
                <a:solidFill>
                  <a:prstClr val="black"/>
                </a:solidFill>
              </a:rPr>
              <a:t>1479-1751m</a:t>
            </a:r>
            <a:endParaRPr lang="da-DK" sz="1600" kern="0" dirty="0">
              <a:solidFill>
                <a:sysClr val="window" lastClr="FFFFFF"/>
              </a:solidFill>
            </a:endParaRPr>
          </a:p>
        </p:txBody>
      </p:sp>
      <p:sp>
        <p:nvSpPr>
          <p:cNvPr id="110" name="Pentagon 109"/>
          <p:cNvSpPr/>
          <p:nvPr/>
        </p:nvSpPr>
        <p:spPr>
          <a:xfrm>
            <a:off x="3172556" y="38614332"/>
            <a:ext cx="1487303" cy="860366"/>
          </a:xfrm>
          <a:prstGeom prst="homePlate">
            <a:avLst>
              <a:gd name="adj" fmla="val 35141"/>
            </a:avLst>
          </a:prstGeom>
          <a:solidFill>
            <a:schemeClr val="accent5">
              <a:lumMod val="60000"/>
              <a:lumOff val="40000"/>
            </a:schemeClr>
          </a:solidFill>
          <a:ln w="9525" cap="flat" cmpd="sng" algn="ctr">
            <a:noFill/>
            <a:prstDash val="solid"/>
          </a:ln>
          <a:effectLst>
            <a:outerShdw blurRad="50800" dist="38100" dir="2700000" algn="tl" rotWithShape="0">
              <a:prstClr val="black">
                <a:alpha val="40000"/>
              </a:prstClr>
            </a:outerShdw>
          </a:effectLst>
        </p:spPr>
        <p:txBody>
          <a:bodyPr lIns="95171" tIns="47585" rIns="95171" bIns="47585" anchor="b"/>
          <a:lstStyle/>
          <a:p>
            <a:pPr algn="ctr">
              <a:defRPr/>
            </a:pPr>
            <a:r>
              <a:rPr lang="da-DK" sz="1700" kern="0" dirty="0" smtClean="0">
                <a:solidFill>
                  <a:prstClr val="black"/>
                </a:solidFill>
              </a:rPr>
              <a:t>0-584m</a:t>
            </a:r>
            <a:endParaRPr lang="da-DK" sz="1700" kern="0" dirty="0" smtClean="0">
              <a:solidFill>
                <a:sysClr val="window" lastClr="FFFFFF"/>
              </a:solidFill>
            </a:endParaRPr>
          </a:p>
          <a:p>
            <a:pPr algn="ctr">
              <a:defRPr/>
            </a:pPr>
            <a:endParaRPr lang="da-DK" sz="1700" kern="0" dirty="0">
              <a:solidFill>
                <a:sysClr val="window" lastClr="FFFFFF"/>
              </a:solidFill>
            </a:endParaRPr>
          </a:p>
        </p:txBody>
      </p:sp>
      <p:sp>
        <p:nvSpPr>
          <p:cNvPr id="117" name="TextBox 116"/>
          <p:cNvSpPr txBox="1"/>
          <p:nvPr/>
        </p:nvSpPr>
        <p:spPr>
          <a:xfrm>
            <a:off x="517307" y="20822321"/>
            <a:ext cx="6088623" cy="865541"/>
          </a:xfrm>
          <a:prstGeom prst="rect">
            <a:avLst/>
          </a:prstGeom>
          <a:noFill/>
        </p:spPr>
        <p:txBody>
          <a:bodyPr wrap="square" lIns="95171" tIns="47585" rIns="95171" bIns="47585" rtlCol="0">
            <a:spAutoFit/>
          </a:bodyPr>
          <a:lstStyle/>
          <a:p>
            <a:r>
              <a:rPr lang="en-US" sz="5000" b="1" dirty="0" smtClean="0"/>
              <a:t>DRILLING OPERATION</a:t>
            </a:r>
            <a:endParaRPr lang="en-US" sz="5000" b="1" dirty="0"/>
          </a:p>
        </p:txBody>
      </p:sp>
      <p:sp>
        <p:nvSpPr>
          <p:cNvPr id="123" name="TextBox 122"/>
          <p:cNvSpPr txBox="1"/>
          <p:nvPr/>
        </p:nvSpPr>
        <p:spPr>
          <a:xfrm>
            <a:off x="17384639" y="41888171"/>
            <a:ext cx="14989461" cy="1481094"/>
          </a:xfrm>
          <a:prstGeom prst="rect">
            <a:avLst/>
          </a:prstGeom>
          <a:noFill/>
        </p:spPr>
        <p:txBody>
          <a:bodyPr wrap="square" lIns="95171" tIns="47585" rIns="95171" bIns="47585" rtlCol="0">
            <a:spAutoFit/>
          </a:bodyPr>
          <a:lstStyle/>
          <a:p>
            <a:r>
              <a:rPr lang="en-US" sz="1500" b="1" dirty="0" smtClean="0"/>
              <a:t>REFERENCES</a:t>
            </a:r>
          </a:p>
          <a:p>
            <a:pPr marL="951708" indent="-951708"/>
            <a:r>
              <a:rPr lang="en-US" sz="1500" dirty="0" smtClean="0"/>
              <a:t>Casey, KA, TJ Fudge, TA Neumann, EJ Steig, MGP Cavitte, DD Blankenship.  The 1500 </a:t>
            </a:r>
            <a:r>
              <a:rPr lang="en-US" sz="1500" dirty="0" err="1" smtClean="0"/>
              <a:t>m</a:t>
            </a:r>
            <a:r>
              <a:rPr lang="en-US" sz="1500" dirty="0" smtClean="0"/>
              <a:t> South Pole ice core: recovering a 40 ka environmental record.  </a:t>
            </a:r>
            <a:r>
              <a:rPr lang="en-US" sz="1500" i="1" dirty="0" smtClean="0"/>
              <a:t>Ann. </a:t>
            </a:r>
            <a:r>
              <a:rPr lang="en-US" sz="1500" i="1" dirty="0" err="1" smtClean="0"/>
              <a:t>Glac</a:t>
            </a:r>
            <a:r>
              <a:rPr lang="en-US" sz="1500" i="1" dirty="0" smtClean="0"/>
              <a:t>.</a:t>
            </a:r>
            <a:r>
              <a:rPr lang="en-US" sz="1500" dirty="0" smtClean="0"/>
              <a:t> 55(68), 137-146, 2014.</a:t>
            </a:r>
          </a:p>
          <a:p>
            <a:pPr marL="951708" indent="-951708"/>
            <a:r>
              <a:rPr lang="en-US" sz="1500" dirty="0" smtClean="0"/>
              <a:t>Johnson, JA, Shturmakov, TW Kuhl, N Mortensen, CJ Gibson. Next generation of an intermediate depth drill. </a:t>
            </a:r>
            <a:r>
              <a:rPr lang="en-US" sz="1500" i="1" dirty="0" smtClean="0"/>
              <a:t>Ann. </a:t>
            </a:r>
            <a:r>
              <a:rPr lang="en-US" sz="1500" i="1" dirty="0" err="1" smtClean="0"/>
              <a:t>Glaciol</a:t>
            </a:r>
            <a:r>
              <a:rPr lang="en-US" sz="1500" i="1" dirty="0" smtClean="0"/>
              <a:t>.</a:t>
            </a:r>
            <a:r>
              <a:rPr lang="en-US" sz="1500" dirty="0" smtClean="0"/>
              <a:t> 55(68), 27-33, 2014.</a:t>
            </a:r>
          </a:p>
          <a:p>
            <a:pPr marL="951708" indent="-951708"/>
            <a:r>
              <a:rPr lang="en-US" sz="1500" dirty="0" smtClean="0"/>
              <a:t>Kuivinen, K. A 237-m ice core from South Pole Station. </a:t>
            </a:r>
            <a:r>
              <a:rPr lang="en-US" sz="1500" i="1" dirty="0" smtClean="0"/>
              <a:t>Ant. J. US</a:t>
            </a:r>
            <a:r>
              <a:rPr lang="en-US" sz="1500" dirty="0" smtClean="0"/>
              <a:t>, 18(5), 113-114, 1983.</a:t>
            </a:r>
          </a:p>
          <a:p>
            <a:pPr marL="951708" indent="-951708"/>
            <a:r>
              <a:rPr lang="en-US" sz="1500" dirty="0" smtClean="0"/>
              <a:t>Mosley-Thompson, E. 911 years of microparticle deposition at the South Pole: a climatic interpretation. </a:t>
            </a:r>
            <a:r>
              <a:rPr lang="en-US" sz="1500" i="1" dirty="0" smtClean="0"/>
              <a:t>Inst. Polar Stud. Rep. 73,</a:t>
            </a:r>
            <a:r>
              <a:rPr lang="en-US" sz="1500" dirty="0" smtClean="0"/>
              <a:t> 1980.</a:t>
            </a:r>
          </a:p>
          <a:p>
            <a:pPr marL="951708" indent="-951708"/>
            <a:r>
              <a:rPr lang="en-US" sz="1500" dirty="0" smtClean="0"/>
              <a:t>Nicholas JP, DH Bromwich. Climate of West Antarctica and influence of marine air intrusions. </a:t>
            </a:r>
            <a:r>
              <a:rPr lang="en-US" sz="1500" i="1" dirty="0" smtClean="0"/>
              <a:t>J. Climate</a:t>
            </a:r>
            <a:r>
              <a:rPr lang="en-US" sz="1500" dirty="0" smtClean="0"/>
              <a:t>, 2(1), 49-67, 2011.</a:t>
            </a:r>
          </a:p>
        </p:txBody>
      </p:sp>
      <p:pic>
        <p:nvPicPr>
          <p:cNvPr id="85" name="Picture 84" descr="core-storage-trench_02_johnson.png"/>
          <p:cNvPicPr>
            <a:picLocks noChangeAspect="1"/>
          </p:cNvPicPr>
          <p:nvPr/>
        </p:nvPicPr>
        <p:blipFill>
          <a:blip r:embed="rId5"/>
          <a:stretch>
            <a:fillRect/>
          </a:stretch>
        </p:blipFill>
        <p:spPr>
          <a:xfrm>
            <a:off x="638080" y="26652974"/>
            <a:ext cx="4926427" cy="3101704"/>
          </a:xfrm>
          <a:prstGeom prst="rect">
            <a:avLst/>
          </a:prstGeom>
        </p:spPr>
      </p:pic>
      <p:sp>
        <p:nvSpPr>
          <p:cNvPr id="16" name="TextBox 15"/>
          <p:cNvSpPr txBox="1"/>
          <p:nvPr/>
        </p:nvSpPr>
        <p:spPr>
          <a:xfrm>
            <a:off x="517307" y="18079191"/>
            <a:ext cx="6771552" cy="2035092"/>
          </a:xfrm>
          <a:prstGeom prst="rect">
            <a:avLst/>
          </a:prstGeom>
          <a:noFill/>
        </p:spPr>
        <p:txBody>
          <a:bodyPr wrap="square" lIns="95171" tIns="47585" rIns="95171" bIns="47585" rtlCol="0">
            <a:spAutoFit/>
          </a:bodyPr>
          <a:lstStyle/>
          <a:p>
            <a:r>
              <a:rPr lang="en-US" sz="2100" b="1" i="1" dirty="0"/>
              <a:t>FIGURE</a:t>
            </a:r>
            <a:r>
              <a:rPr lang="en-US" sz="2100" b="1" i="1" dirty="0" smtClean="0"/>
              <a:t> 1</a:t>
            </a:r>
            <a:r>
              <a:rPr lang="en-US" sz="2100" i="1" dirty="0" smtClean="0"/>
              <a:t>.   South Pole (SP, inset) </a:t>
            </a:r>
            <a:r>
              <a:rPr lang="en-US" sz="2100" i="1" dirty="0"/>
              <a:t>drill site</a:t>
            </a:r>
            <a:r>
              <a:rPr lang="en-US" sz="2100" i="1" dirty="0" smtClean="0"/>
              <a:t> (blue circle) relative </a:t>
            </a:r>
            <a:r>
              <a:rPr lang="en-US" sz="2100" i="1" dirty="0"/>
              <a:t>to dark, clean air, quiet and downwind sectors,</a:t>
            </a:r>
            <a:r>
              <a:rPr lang="en-US" sz="2100" i="1" dirty="0" smtClean="0"/>
              <a:t> prior </a:t>
            </a:r>
            <a:r>
              <a:rPr lang="en-US" sz="2100" i="1" dirty="0" err="1"/>
              <a:t>firn</a:t>
            </a:r>
            <a:r>
              <a:rPr lang="en-US" sz="2100" i="1" dirty="0"/>
              <a:t> and ice </a:t>
            </a:r>
            <a:r>
              <a:rPr lang="en-US" sz="2100" i="1" dirty="0" smtClean="0"/>
              <a:t>cores (EMT - </a:t>
            </a:r>
            <a:r>
              <a:rPr lang="en-US" sz="2100" dirty="0" smtClean="0"/>
              <a:t>Mosley-Thompson, 1980;</a:t>
            </a:r>
            <a:r>
              <a:rPr lang="en-US" sz="2100" i="1" dirty="0" smtClean="0"/>
              <a:t> </a:t>
            </a:r>
            <a:r>
              <a:rPr lang="en-US" sz="2100" i="1" dirty="0" err="1" smtClean="0"/>
              <a:t>Gow</a:t>
            </a:r>
            <a:r>
              <a:rPr lang="en-US" sz="2100" i="1" dirty="0" smtClean="0"/>
              <a:t> - </a:t>
            </a:r>
            <a:r>
              <a:rPr lang="en-US" sz="2100" dirty="0" smtClean="0"/>
              <a:t>Kuivinen, 1983</a:t>
            </a:r>
            <a:r>
              <a:rPr lang="en-US" sz="2100" i="1" dirty="0" smtClean="0"/>
              <a:t>; 2002 </a:t>
            </a:r>
            <a:r>
              <a:rPr lang="en-US" sz="2100" i="1" dirty="0" err="1" smtClean="0"/>
              <a:t>firn</a:t>
            </a:r>
            <a:r>
              <a:rPr lang="en-US" sz="2100" i="1" dirty="0" smtClean="0"/>
              <a:t> - Aydin et al., 2008). The </a:t>
            </a:r>
            <a:r>
              <a:rPr lang="en-US" sz="2100" i="1" dirty="0"/>
              <a:t>drill site is approximately 2.7 </a:t>
            </a:r>
            <a:r>
              <a:rPr lang="en-US" sz="2100" i="1" dirty="0" smtClean="0"/>
              <a:t>km </a:t>
            </a:r>
            <a:r>
              <a:rPr lang="en-US" sz="2100" i="1" dirty="0"/>
              <a:t>from</a:t>
            </a:r>
            <a:r>
              <a:rPr lang="en-US" sz="2100" i="1" dirty="0" smtClean="0"/>
              <a:t> the Station at 89°59’ 20.168” S, 98°09’ 34.528” W. </a:t>
            </a:r>
            <a:endParaRPr lang="en-US" sz="2100" dirty="0" smtClean="0"/>
          </a:p>
        </p:txBody>
      </p:sp>
      <p:grpSp>
        <p:nvGrpSpPr>
          <p:cNvPr id="105" name="Group 104"/>
          <p:cNvGrpSpPr/>
          <p:nvPr/>
        </p:nvGrpSpPr>
        <p:grpSpPr>
          <a:xfrm>
            <a:off x="642035" y="11326746"/>
            <a:ext cx="6511944" cy="6439312"/>
            <a:chOff x="6907000" y="12063062"/>
            <a:chExt cx="6052503" cy="6337300"/>
          </a:xfrm>
        </p:grpSpPr>
        <p:grpSp>
          <p:nvGrpSpPr>
            <p:cNvPr id="103" name="Group 102"/>
            <p:cNvGrpSpPr/>
            <p:nvPr/>
          </p:nvGrpSpPr>
          <p:grpSpPr>
            <a:xfrm>
              <a:off x="6907000" y="12063062"/>
              <a:ext cx="6052503" cy="6337300"/>
              <a:chOff x="7440400" y="12063062"/>
              <a:chExt cx="6052503" cy="6337300"/>
            </a:xfrm>
          </p:grpSpPr>
          <p:grpSp>
            <p:nvGrpSpPr>
              <p:cNvPr id="81" name="Group 80"/>
              <p:cNvGrpSpPr/>
              <p:nvPr/>
            </p:nvGrpSpPr>
            <p:grpSpPr>
              <a:xfrm>
                <a:off x="7440400" y="12063062"/>
                <a:ext cx="6052503" cy="6337300"/>
                <a:chOff x="9169241" y="12063062"/>
                <a:chExt cx="6052503" cy="6337300"/>
              </a:xfrm>
            </p:grpSpPr>
            <p:pic>
              <p:nvPicPr>
                <p:cNvPr id="74" name="Picture 73" descr="Amundsen-Scott-Station_map.png"/>
                <p:cNvPicPr>
                  <a:picLocks noChangeAspect="1"/>
                </p:cNvPicPr>
                <p:nvPr/>
              </p:nvPicPr>
              <p:blipFill>
                <a:blip r:embed="rId6"/>
                <a:srcRect l="25659" t="2280" r="1277" b="1634"/>
                <a:stretch>
                  <a:fillRect/>
                </a:stretch>
              </p:blipFill>
              <p:spPr>
                <a:xfrm>
                  <a:off x="9169241" y="12063062"/>
                  <a:ext cx="6052503" cy="6337300"/>
                </a:xfrm>
                <a:prstGeom prst="rect">
                  <a:avLst/>
                </a:prstGeom>
              </p:spPr>
            </p:pic>
            <p:cxnSp>
              <p:nvCxnSpPr>
                <p:cNvPr id="76" name="Straight Connector 75"/>
                <p:cNvCxnSpPr/>
                <p:nvPr/>
              </p:nvCxnSpPr>
              <p:spPr>
                <a:xfrm rot="5400000">
                  <a:off x="6314522" y="15026879"/>
                  <a:ext cx="5712616" cy="1588"/>
                </a:xfrm>
                <a:prstGeom prst="line">
                  <a:avLst/>
                </a:prstGeom>
                <a:ln w="12700" cap="flat" cmpd="sng" algn="ctr">
                  <a:solidFill>
                    <a:schemeClr val="tx1"/>
                  </a:solidFill>
                  <a:prstDash val="solid"/>
                  <a:round/>
                  <a:headEnd type="none" w="med" len="med"/>
                  <a:tailEnd type="none" w="med" len="med"/>
                </a:ln>
                <a:effectLst/>
              </p:spPr>
              <p:style>
                <a:lnRef idx="2">
                  <a:schemeClr val="accent1"/>
                </a:lnRef>
                <a:fillRef idx="0">
                  <a:schemeClr val="accent1"/>
                </a:fillRef>
                <a:effectRef idx="1">
                  <a:schemeClr val="accent1"/>
                </a:effectRef>
                <a:fontRef idx="minor">
                  <a:schemeClr val="tx1"/>
                </a:fontRef>
              </p:style>
            </p:cxnSp>
          </p:grpSp>
          <p:pic>
            <p:nvPicPr>
              <p:cNvPr id="121" name="Picture 120"/>
              <p:cNvPicPr>
                <a:picLocks noChangeAspect="1"/>
              </p:cNvPicPr>
              <p:nvPr/>
            </p:nvPicPr>
            <p:blipFill rotWithShape="1">
              <a:blip r:embed="rId7">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val="0"/>
                  </a:ext>
                </a:extLst>
              </a:blip>
              <a:srcRect l="1120" r="45068" b="64238"/>
              <a:stretch/>
            </p:blipFill>
            <p:spPr>
              <a:xfrm>
                <a:off x="10582992" y="12196764"/>
                <a:ext cx="2859111" cy="2459035"/>
              </a:xfrm>
              <a:prstGeom prst="rect">
                <a:avLst/>
              </a:prstGeom>
            </p:spPr>
          </p:pic>
        </p:grpSp>
        <p:sp>
          <p:nvSpPr>
            <p:cNvPr id="125" name="TextBox 124"/>
            <p:cNvSpPr txBox="1"/>
            <p:nvPr/>
          </p:nvSpPr>
          <p:spPr>
            <a:xfrm>
              <a:off x="9172667" y="12585700"/>
              <a:ext cx="927466" cy="772397"/>
            </a:xfrm>
            <a:prstGeom prst="rect">
              <a:avLst/>
            </a:prstGeom>
            <a:noFill/>
          </p:spPr>
          <p:txBody>
            <a:bodyPr wrap="none" rtlCol="0">
              <a:spAutoFit/>
            </a:bodyPr>
            <a:lstStyle/>
            <a:p>
              <a:r>
                <a:rPr lang="en-US" sz="1500" b="1" spc="312" dirty="0" smtClean="0">
                  <a:solidFill>
                    <a:schemeClr val="tx1">
                      <a:lumMod val="85000"/>
                      <a:lumOff val="15000"/>
                    </a:schemeClr>
                  </a:solidFill>
                </a:rPr>
                <a:t>CLEAN</a:t>
              </a:r>
            </a:p>
            <a:p>
              <a:r>
                <a:rPr lang="en-US" sz="1500" b="1" spc="312" dirty="0" smtClean="0">
                  <a:solidFill>
                    <a:schemeClr val="tx1">
                      <a:lumMod val="85000"/>
                      <a:lumOff val="15000"/>
                    </a:schemeClr>
                  </a:solidFill>
                </a:rPr>
                <a:t>AIR</a:t>
              </a:r>
            </a:p>
            <a:p>
              <a:r>
                <a:rPr lang="en-US" sz="1500" b="1" spc="312" dirty="0" smtClean="0">
                  <a:solidFill>
                    <a:schemeClr val="tx1">
                      <a:lumMod val="85000"/>
                      <a:lumOff val="15000"/>
                    </a:schemeClr>
                  </a:solidFill>
                </a:rPr>
                <a:t>SECTOR</a:t>
              </a:r>
              <a:endParaRPr lang="en-US" sz="1500" b="1" spc="312" dirty="0">
                <a:solidFill>
                  <a:schemeClr val="tx1">
                    <a:lumMod val="85000"/>
                    <a:lumOff val="15000"/>
                  </a:schemeClr>
                </a:solidFill>
              </a:endParaRPr>
            </a:p>
          </p:txBody>
        </p:sp>
      </p:grpSp>
      <p:sp>
        <p:nvSpPr>
          <p:cNvPr id="122" name="TextBox 121"/>
          <p:cNvSpPr txBox="1"/>
          <p:nvPr/>
        </p:nvSpPr>
        <p:spPr>
          <a:xfrm>
            <a:off x="7556440" y="18066491"/>
            <a:ext cx="5794048" cy="1942759"/>
          </a:xfrm>
          <a:prstGeom prst="rect">
            <a:avLst/>
          </a:prstGeom>
          <a:noFill/>
        </p:spPr>
        <p:txBody>
          <a:bodyPr wrap="square" lIns="95171" tIns="47585" rIns="95171" bIns="47585" rtlCol="0">
            <a:spAutoFit/>
          </a:bodyPr>
          <a:lstStyle/>
          <a:p>
            <a:pPr algn="just"/>
            <a:r>
              <a:rPr lang="en-US" sz="2000" b="1" i="1" dirty="0"/>
              <a:t>FIGURE</a:t>
            </a:r>
            <a:r>
              <a:rPr lang="en-US" sz="2000" b="1" i="1" dirty="0" smtClean="0"/>
              <a:t> 2</a:t>
            </a:r>
            <a:r>
              <a:rPr lang="en-US" sz="2000" i="1" dirty="0" smtClean="0"/>
              <a:t>.  Moisture-bearing weather systems can </a:t>
            </a:r>
            <a:r>
              <a:rPr lang="en-US" sz="2000" i="1" dirty="0"/>
              <a:t>impact both West Antarctica and the South </a:t>
            </a:r>
            <a:r>
              <a:rPr lang="en-US" sz="2000" i="1" dirty="0" smtClean="0"/>
              <a:t>Pole. Panel A is an </a:t>
            </a:r>
            <a:r>
              <a:rPr lang="en-US" sz="2000" i="1" dirty="0"/>
              <a:t>infrared satellite image from Nicholas and Bromwich,</a:t>
            </a:r>
            <a:r>
              <a:rPr lang="en-US" sz="2000" i="1" dirty="0" smtClean="0"/>
              <a:t> 2011; Panel B is an Antarctic </a:t>
            </a:r>
            <a:r>
              <a:rPr lang="en-US" sz="2000" i="1" dirty="0" err="1" smtClean="0"/>
              <a:t>Mesoscale</a:t>
            </a:r>
            <a:r>
              <a:rPr lang="en-US" sz="2000" i="1" dirty="0" smtClean="0"/>
              <a:t> Prediction System (AMPS) weather forecast </a:t>
            </a:r>
            <a:r>
              <a:rPr lang="en-US" sz="2000" i="1" dirty="0"/>
              <a:t>of precipitation rate on the same day, 5 August 2006.</a:t>
            </a:r>
            <a:r>
              <a:rPr lang="en-US" sz="2000" i="1" dirty="0" smtClean="0"/>
              <a:t> </a:t>
            </a:r>
            <a:endParaRPr lang="en-US" sz="2000" dirty="0" smtClean="0"/>
          </a:p>
        </p:txBody>
      </p:sp>
      <p:sp>
        <p:nvSpPr>
          <p:cNvPr id="127" name="TextBox 126"/>
          <p:cNvSpPr txBox="1"/>
          <p:nvPr/>
        </p:nvSpPr>
        <p:spPr>
          <a:xfrm>
            <a:off x="13615637" y="10559015"/>
            <a:ext cx="7466397" cy="865541"/>
          </a:xfrm>
          <a:prstGeom prst="rect">
            <a:avLst/>
          </a:prstGeom>
          <a:noFill/>
        </p:spPr>
        <p:txBody>
          <a:bodyPr wrap="square" lIns="95171" tIns="47585" rIns="95171" bIns="47585" rtlCol="0">
            <a:spAutoFit/>
          </a:bodyPr>
          <a:lstStyle/>
          <a:p>
            <a:r>
              <a:rPr lang="en-US" sz="5000" b="1" dirty="0" smtClean="0"/>
              <a:t>GLACIOLOGICAL SETTING</a:t>
            </a:r>
          </a:p>
        </p:txBody>
      </p:sp>
      <p:pic>
        <p:nvPicPr>
          <p:cNvPr id="129" name="Picture 128"/>
          <p:cNvPicPr>
            <a:picLocks noChangeAspect="1"/>
          </p:cNvPicPr>
          <p:nvPr/>
        </p:nvPicPr>
        <p:blipFill rotWithShape="1">
          <a:blip r:embed="rId8">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val="0"/>
              </a:ext>
            </a:extLst>
          </a:blip>
          <a:srcRect l="6042" t="24368" r="10241" b="22904"/>
          <a:stretch/>
        </p:blipFill>
        <p:spPr>
          <a:xfrm>
            <a:off x="24282841" y="11376241"/>
            <a:ext cx="8049453" cy="5627194"/>
          </a:xfrm>
          <a:prstGeom prst="rect">
            <a:avLst/>
          </a:prstGeom>
        </p:spPr>
      </p:pic>
      <p:sp>
        <p:nvSpPr>
          <p:cNvPr id="130" name="TextBox 129"/>
          <p:cNvSpPr txBox="1"/>
          <p:nvPr/>
        </p:nvSpPr>
        <p:spPr>
          <a:xfrm>
            <a:off x="24288625" y="17322966"/>
            <a:ext cx="8167827" cy="2035092"/>
          </a:xfrm>
          <a:prstGeom prst="rect">
            <a:avLst/>
          </a:prstGeom>
          <a:noFill/>
        </p:spPr>
        <p:txBody>
          <a:bodyPr wrap="square" lIns="95171" tIns="47585" rIns="95171" bIns="47585" rtlCol="0">
            <a:spAutoFit/>
          </a:bodyPr>
          <a:lstStyle/>
          <a:p>
            <a:pPr algn="just"/>
            <a:r>
              <a:rPr lang="en-US" sz="2100" b="1" i="1" dirty="0"/>
              <a:t>FIGURE</a:t>
            </a:r>
            <a:r>
              <a:rPr lang="en-US" sz="2100" b="1" i="1" dirty="0" smtClean="0"/>
              <a:t> 4.</a:t>
            </a:r>
            <a:r>
              <a:rPr lang="en-US" sz="2100" i="1" dirty="0" smtClean="0"/>
              <a:t> Panel A </a:t>
            </a:r>
            <a:r>
              <a:rPr lang="en-US" sz="2100" i="1" dirty="0"/>
              <a:t>shows the depth-age relationship derived by matching optical dust logs between South Pole and Dome C </a:t>
            </a:r>
            <a:r>
              <a:rPr lang="en-US" sz="2100" i="1" dirty="0" smtClean="0"/>
              <a:t>(data </a:t>
            </a:r>
            <a:r>
              <a:rPr lang="en-US" sz="2100" i="1" dirty="0"/>
              <a:t>from </a:t>
            </a:r>
            <a:r>
              <a:rPr lang="en-US" sz="2100" i="1" dirty="0" err="1"/>
              <a:t>IceCube</a:t>
            </a:r>
            <a:r>
              <a:rPr lang="en-US" sz="2100" i="1" dirty="0"/>
              <a:t> Collaboration, 2013).</a:t>
            </a:r>
            <a:r>
              <a:rPr lang="en-US" sz="2100" i="1" dirty="0" smtClean="0"/>
              <a:t> Tie points are in blue; red line is </a:t>
            </a:r>
            <a:r>
              <a:rPr lang="en-US" sz="2100" i="1" dirty="0"/>
              <a:t>the modeled depth-age. </a:t>
            </a:r>
            <a:r>
              <a:rPr lang="en-US" sz="2100" i="1" dirty="0" smtClean="0"/>
              <a:t> Panel B indicates annual </a:t>
            </a:r>
            <a:r>
              <a:rPr lang="en-US" sz="2100" i="1" dirty="0"/>
              <a:t>layer </a:t>
            </a:r>
            <a:r>
              <a:rPr lang="en-US" sz="2100" i="1" dirty="0" smtClean="0"/>
              <a:t>thickness (red curve) inferred </a:t>
            </a:r>
            <a:r>
              <a:rPr lang="en-US" sz="2100" i="1" dirty="0"/>
              <a:t>from depth-age </a:t>
            </a:r>
            <a:r>
              <a:rPr lang="en-US" sz="2100" i="1" dirty="0" smtClean="0"/>
              <a:t>relationship; blue bars indicate average annual layer thickness between tie points.</a:t>
            </a:r>
            <a:endParaRPr lang="en-US" sz="2100" dirty="0"/>
          </a:p>
        </p:txBody>
      </p:sp>
      <p:grpSp>
        <p:nvGrpSpPr>
          <p:cNvPr id="131" name="Group 130"/>
          <p:cNvGrpSpPr/>
          <p:nvPr/>
        </p:nvGrpSpPr>
        <p:grpSpPr>
          <a:xfrm>
            <a:off x="13566388" y="15428884"/>
            <a:ext cx="4483654" cy="4685399"/>
            <a:chOff x="23658653" y="20275176"/>
            <a:chExt cx="8055980" cy="8314292"/>
          </a:xfrm>
          <a:solidFill>
            <a:schemeClr val="bg1"/>
          </a:solidFill>
        </p:grpSpPr>
        <p:sp>
          <p:nvSpPr>
            <p:cNvPr id="132" name="Rectangle 131"/>
            <p:cNvSpPr/>
            <p:nvPr/>
          </p:nvSpPr>
          <p:spPr>
            <a:xfrm>
              <a:off x="23658653" y="20275176"/>
              <a:ext cx="8055980" cy="831429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pic>
          <p:nvPicPr>
            <p:cNvPr id="133" name="Picture 132"/>
            <p:cNvPicPr>
              <a:picLocks noChangeAspect="1"/>
            </p:cNvPicPr>
            <p:nvPr/>
          </p:nvPicPr>
          <p:blipFill>
            <a:blip r:embed="rId9" cstate="print">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val="0"/>
                </a:ext>
              </a:extLst>
            </a:blip>
            <a:stretch>
              <a:fillRect/>
            </a:stretch>
          </p:blipFill>
          <p:spPr>
            <a:xfrm>
              <a:off x="23813841" y="20560064"/>
              <a:ext cx="7772400" cy="7892283"/>
            </a:xfrm>
            <a:prstGeom prst="rect">
              <a:avLst/>
            </a:prstGeom>
            <a:grpFill/>
          </p:spPr>
        </p:pic>
      </p:grpSp>
      <p:grpSp>
        <p:nvGrpSpPr>
          <p:cNvPr id="134" name="Group 133"/>
          <p:cNvGrpSpPr/>
          <p:nvPr/>
        </p:nvGrpSpPr>
        <p:grpSpPr>
          <a:xfrm>
            <a:off x="13584105" y="11376241"/>
            <a:ext cx="10476690" cy="4306265"/>
            <a:chOff x="21806704" y="12874035"/>
            <a:chExt cx="10232020" cy="4453265"/>
          </a:xfrm>
          <a:solidFill>
            <a:schemeClr val="bg1"/>
          </a:solidFill>
        </p:grpSpPr>
        <p:sp>
          <p:nvSpPr>
            <p:cNvPr id="135" name="Rectangle 134"/>
            <p:cNvSpPr/>
            <p:nvPr/>
          </p:nvSpPr>
          <p:spPr>
            <a:xfrm>
              <a:off x="21806704" y="12874035"/>
              <a:ext cx="10232020" cy="445326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pic>
          <p:nvPicPr>
            <p:cNvPr id="136" name="Picture 135"/>
            <p:cNvPicPr>
              <a:picLocks noChangeAspect="1"/>
            </p:cNvPicPr>
            <p:nvPr/>
          </p:nvPicPr>
          <p:blipFill>
            <a:blip r:embed="rId10" cstate="print">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val="0"/>
                </a:ext>
              </a:extLst>
            </a:blip>
            <a:stretch>
              <a:fillRect/>
            </a:stretch>
          </p:blipFill>
          <p:spPr>
            <a:xfrm>
              <a:off x="21894801" y="12983864"/>
              <a:ext cx="10058400" cy="4234605"/>
            </a:xfrm>
            <a:prstGeom prst="rect">
              <a:avLst/>
            </a:prstGeom>
            <a:grpFill/>
          </p:spPr>
        </p:pic>
      </p:grpSp>
      <p:sp>
        <p:nvSpPr>
          <p:cNvPr id="137" name="TextBox 136"/>
          <p:cNvSpPr txBox="1"/>
          <p:nvPr/>
        </p:nvSpPr>
        <p:spPr>
          <a:xfrm>
            <a:off x="24288625" y="10559015"/>
            <a:ext cx="6381875" cy="865541"/>
          </a:xfrm>
          <a:prstGeom prst="rect">
            <a:avLst/>
          </a:prstGeom>
          <a:noFill/>
        </p:spPr>
        <p:txBody>
          <a:bodyPr wrap="square" lIns="95171" tIns="47585" rIns="95171" bIns="47585" rtlCol="0">
            <a:spAutoFit/>
          </a:bodyPr>
          <a:lstStyle/>
          <a:p>
            <a:r>
              <a:rPr lang="en-US" sz="5000" b="1" dirty="0" smtClean="0"/>
              <a:t>ICE FLOW MODELING</a:t>
            </a:r>
          </a:p>
        </p:txBody>
      </p:sp>
      <p:pic>
        <p:nvPicPr>
          <p:cNvPr id="111" name="Picture 110" descr="Drill tent layout 8_SOUNEY_hi.png"/>
          <p:cNvPicPr>
            <a:picLocks noChangeAspect="1"/>
          </p:cNvPicPr>
          <p:nvPr/>
        </p:nvPicPr>
        <p:blipFill>
          <a:blip r:embed="rId11"/>
          <a:srcRect l="4086" t="40095" r="4358" b="19398"/>
          <a:stretch>
            <a:fillRect/>
          </a:stretch>
        </p:blipFill>
        <p:spPr>
          <a:xfrm>
            <a:off x="5592968" y="21678317"/>
            <a:ext cx="15402697" cy="4973046"/>
          </a:xfrm>
          <a:prstGeom prst="rect">
            <a:avLst/>
          </a:prstGeom>
        </p:spPr>
      </p:pic>
      <p:sp>
        <p:nvSpPr>
          <p:cNvPr id="97" name="TextBox 96"/>
          <p:cNvSpPr txBox="1"/>
          <p:nvPr/>
        </p:nvSpPr>
        <p:spPr>
          <a:xfrm>
            <a:off x="1322011" y="25818221"/>
            <a:ext cx="3950399" cy="357709"/>
          </a:xfrm>
          <a:prstGeom prst="rect">
            <a:avLst/>
          </a:prstGeom>
          <a:noFill/>
        </p:spPr>
        <p:txBody>
          <a:bodyPr wrap="square" lIns="95171" tIns="47585" rIns="95171" bIns="47585" rtlCol="0">
            <a:spAutoFit/>
          </a:bodyPr>
          <a:lstStyle/>
          <a:p>
            <a:r>
              <a:rPr lang="en-US" sz="1700" dirty="0" smtClean="0">
                <a:solidFill>
                  <a:schemeClr val="tx1">
                    <a:lumMod val="85000"/>
                    <a:lumOff val="15000"/>
                  </a:schemeClr>
                </a:solidFill>
              </a:rPr>
              <a:t>Underground core storage trench</a:t>
            </a:r>
            <a:endParaRPr lang="en-US" sz="1700" dirty="0">
              <a:solidFill>
                <a:schemeClr val="tx1">
                  <a:lumMod val="85000"/>
                  <a:lumOff val="15000"/>
                </a:schemeClr>
              </a:solidFill>
            </a:endParaRPr>
          </a:p>
        </p:txBody>
      </p:sp>
      <p:cxnSp>
        <p:nvCxnSpPr>
          <p:cNvPr id="106" name="Straight Arrow Connector 105"/>
          <p:cNvCxnSpPr/>
          <p:nvPr/>
        </p:nvCxnSpPr>
        <p:spPr>
          <a:xfrm rot="10800000">
            <a:off x="937680" y="22419515"/>
            <a:ext cx="4712906" cy="1614"/>
          </a:xfrm>
          <a:prstGeom prst="straightConnector1">
            <a:avLst/>
          </a:prstGeom>
          <a:ln w="12700" cap="flat" cmpd="sng" algn="ctr">
            <a:solidFill>
              <a:schemeClr val="tx1"/>
            </a:solidFill>
            <a:prstDash val="solid"/>
            <a:round/>
            <a:headEnd type="arrow" w="med" len="med"/>
            <a:tailEnd type="arrow" w="med" len="med"/>
          </a:ln>
          <a:effectLst/>
        </p:spPr>
        <p:style>
          <a:lnRef idx="2">
            <a:schemeClr val="accent1"/>
          </a:lnRef>
          <a:fillRef idx="0">
            <a:schemeClr val="accent1"/>
          </a:fillRef>
          <a:effectRef idx="1">
            <a:schemeClr val="accent1"/>
          </a:effectRef>
          <a:fontRef idx="minor">
            <a:schemeClr val="tx1"/>
          </a:fontRef>
        </p:style>
      </p:cxnSp>
      <p:cxnSp>
        <p:nvCxnSpPr>
          <p:cNvPr id="112" name="Straight Arrow Connector 111"/>
          <p:cNvCxnSpPr/>
          <p:nvPr/>
        </p:nvCxnSpPr>
        <p:spPr>
          <a:xfrm rot="5400000">
            <a:off x="-883644" y="24208344"/>
            <a:ext cx="3166426" cy="1709"/>
          </a:xfrm>
          <a:prstGeom prst="straightConnector1">
            <a:avLst/>
          </a:prstGeom>
          <a:ln w="12700" cap="flat" cmpd="sng" algn="ctr">
            <a:solidFill>
              <a:schemeClr val="tx1"/>
            </a:solidFill>
            <a:prstDash val="solid"/>
            <a:round/>
            <a:headEnd type="arrow" w="med" len="med"/>
            <a:tailEnd type="arrow" w="med" len="med"/>
          </a:ln>
          <a:effectLst/>
        </p:spPr>
        <p:style>
          <a:lnRef idx="2">
            <a:schemeClr val="accent1"/>
          </a:lnRef>
          <a:fillRef idx="0">
            <a:schemeClr val="accent1"/>
          </a:fillRef>
          <a:effectRef idx="1">
            <a:schemeClr val="accent1"/>
          </a:effectRef>
          <a:fontRef idx="minor">
            <a:schemeClr val="tx1"/>
          </a:fontRef>
        </p:style>
      </p:cxnSp>
      <p:sp>
        <p:nvSpPr>
          <p:cNvPr id="113" name="TextBox 112"/>
          <p:cNvSpPr txBox="1"/>
          <p:nvPr/>
        </p:nvSpPr>
        <p:spPr>
          <a:xfrm>
            <a:off x="412915" y="23913939"/>
            <a:ext cx="589414" cy="557764"/>
          </a:xfrm>
          <a:prstGeom prst="rect">
            <a:avLst/>
          </a:prstGeom>
          <a:solidFill>
            <a:schemeClr val="bg1"/>
          </a:solidFill>
        </p:spPr>
        <p:txBody>
          <a:bodyPr wrap="none" lIns="95171" tIns="47585" rIns="95171" bIns="47585" rtlCol="0">
            <a:spAutoFit/>
          </a:bodyPr>
          <a:lstStyle/>
          <a:p>
            <a:r>
              <a:rPr lang="en-US" sz="1500" dirty="0" smtClean="0"/>
              <a:t>4.5m</a:t>
            </a:r>
          </a:p>
          <a:p>
            <a:r>
              <a:rPr lang="en-US" sz="1500" dirty="0" smtClean="0"/>
              <a:t>(15’)</a:t>
            </a:r>
            <a:endParaRPr lang="en-US" sz="1500" dirty="0"/>
          </a:p>
        </p:txBody>
      </p:sp>
      <p:sp>
        <p:nvSpPr>
          <p:cNvPr id="115" name="TextBox 114"/>
          <p:cNvSpPr txBox="1"/>
          <p:nvPr/>
        </p:nvSpPr>
        <p:spPr>
          <a:xfrm>
            <a:off x="2803608" y="22232735"/>
            <a:ext cx="992544" cy="326932"/>
          </a:xfrm>
          <a:prstGeom prst="rect">
            <a:avLst/>
          </a:prstGeom>
          <a:solidFill>
            <a:schemeClr val="bg1"/>
          </a:solidFill>
        </p:spPr>
        <p:txBody>
          <a:bodyPr wrap="none" lIns="95171" tIns="47585" rIns="95171" bIns="47585" rtlCol="0">
            <a:spAutoFit/>
          </a:bodyPr>
          <a:lstStyle/>
          <a:p>
            <a:r>
              <a:rPr lang="en-US" sz="1500" dirty="0" smtClean="0"/>
              <a:t>7.3m (24’)</a:t>
            </a:r>
            <a:endParaRPr lang="en-US" sz="1500" dirty="0"/>
          </a:p>
        </p:txBody>
      </p:sp>
      <p:sp>
        <p:nvSpPr>
          <p:cNvPr id="95" name="Rectangle 94"/>
          <p:cNvSpPr/>
          <p:nvPr/>
        </p:nvSpPr>
        <p:spPr>
          <a:xfrm>
            <a:off x="951343" y="22625180"/>
            <a:ext cx="4757950" cy="3166426"/>
          </a:xfrm>
          <a:prstGeom prst="rect">
            <a:avLst/>
          </a:prstGeom>
          <a:noFill/>
          <a:ln w="9525" cap="flat" cmpd="sng" algn="ctr">
            <a:solidFill>
              <a:schemeClr val="tx1"/>
            </a:solidFill>
            <a:prstDash val="lgDash"/>
            <a:round/>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lIns="95171" tIns="47585" rIns="95171" bIns="47585" rtlCol="0" anchor="ctr"/>
          <a:lstStyle/>
          <a:p>
            <a:pPr algn="ctr"/>
            <a:endParaRPr lang="en-US"/>
          </a:p>
        </p:txBody>
      </p:sp>
      <p:pic>
        <p:nvPicPr>
          <p:cNvPr id="120" name="Picture 119" descr="drill-site_01_ORIG.jpg"/>
          <p:cNvPicPr>
            <a:picLocks noChangeAspect="1"/>
          </p:cNvPicPr>
          <p:nvPr/>
        </p:nvPicPr>
        <p:blipFill>
          <a:blip r:embed="rId12"/>
          <a:stretch>
            <a:fillRect/>
          </a:stretch>
        </p:blipFill>
        <p:spPr>
          <a:xfrm>
            <a:off x="12634263" y="26652974"/>
            <a:ext cx="7742912" cy="4844682"/>
          </a:xfrm>
          <a:prstGeom prst="rect">
            <a:avLst/>
          </a:prstGeom>
        </p:spPr>
      </p:pic>
      <p:pic>
        <p:nvPicPr>
          <p:cNvPr id="86" name="Picture 85" descr="drill-tent_03_johnson.png"/>
          <p:cNvPicPr>
            <a:picLocks noChangeAspect="1"/>
          </p:cNvPicPr>
          <p:nvPr/>
        </p:nvPicPr>
        <p:blipFill>
          <a:blip r:embed="rId13"/>
          <a:stretch>
            <a:fillRect/>
          </a:stretch>
        </p:blipFill>
        <p:spPr>
          <a:xfrm>
            <a:off x="5707268" y="26664032"/>
            <a:ext cx="6839817" cy="4844683"/>
          </a:xfrm>
          <a:prstGeom prst="rect">
            <a:avLst/>
          </a:prstGeom>
        </p:spPr>
      </p:pic>
      <p:pic>
        <p:nvPicPr>
          <p:cNvPr id="116" name="Picture 115" descr="core-storage-trench_01_md.jpg"/>
          <p:cNvPicPr>
            <a:picLocks noChangeAspect="1"/>
          </p:cNvPicPr>
          <p:nvPr/>
        </p:nvPicPr>
        <p:blipFill>
          <a:blip r:embed="rId14"/>
          <a:srcRect b="50548"/>
          <a:stretch>
            <a:fillRect/>
          </a:stretch>
        </p:blipFill>
        <p:spPr>
          <a:xfrm>
            <a:off x="651745" y="29780487"/>
            <a:ext cx="4902414" cy="1717169"/>
          </a:xfrm>
          <a:prstGeom prst="rect">
            <a:avLst/>
          </a:prstGeom>
        </p:spPr>
      </p:pic>
      <p:graphicFrame>
        <p:nvGraphicFramePr>
          <p:cNvPr id="139" name="Table 138"/>
          <p:cNvGraphicFramePr>
            <a:graphicFrameLocks noGrp="1"/>
          </p:cNvGraphicFramePr>
          <p:nvPr>
            <p:extLst>
              <p:ext uri="{D42A27DB-BD31-4B8C-83A1-F6EECF244321}">
                <p14:mod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3764774814"/>
              </p:ext>
            </p:extLst>
          </p:nvPr>
        </p:nvGraphicFramePr>
        <p:xfrm>
          <a:off x="21842386" y="21655804"/>
          <a:ext cx="10508560" cy="4492285"/>
        </p:xfrm>
        <a:graphic>
          <a:graphicData uri="http://schemas.openxmlformats.org/drawingml/2006/table">
            <a:tbl>
              <a:tblPr firstRow="1" firstCol="1" bandRow="1">
                <a:tableStyleId>{B301B821-A1FF-4177-AEE7-76D212191A09}</a:tableStyleId>
              </a:tblPr>
              <a:tblGrid>
                <a:gridCol w="6531048"/>
                <a:gridCol w="3977512"/>
              </a:tblGrid>
              <a:tr h="496364">
                <a:tc gridSpan="2">
                  <a:txBody>
                    <a:bodyPr/>
                    <a:lstStyle/>
                    <a:p>
                      <a:pPr marL="0" marR="0" algn="l">
                        <a:lnSpc>
                          <a:spcPct val="115000"/>
                        </a:lnSpc>
                        <a:spcBef>
                          <a:spcPts val="0"/>
                        </a:spcBef>
                        <a:spcAft>
                          <a:spcPts val="600"/>
                        </a:spcAft>
                      </a:pPr>
                      <a:r>
                        <a:rPr lang="en-US" sz="2400" dirty="0" smtClean="0">
                          <a:effectLst/>
                        </a:rPr>
                        <a:t>Intermediate</a:t>
                      </a:r>
                      <a:r>
                        <a:rPr lang="en-US" sz="2400" baseline="0" dirty="0" smtClean="0">
                          <a:effectLst/>
                        </a:rPr>
                        <a:t> Depth Drill specifications</a:t>
                      </a:r>
                      <a:endParaRPr lang="en-US" sz="2400" b="1" i="0" baseline="0" dirty="0" smtClean="0">
                        <a:solidFill>
                          <a:schemeClr val="bg1"/>
                        </a:solidFill>
                        <a:effectLst/>
                        <a:latin typeface="Calibri"/>
                        <a:ea typeface="+mn-ea"/>
                        <a:cs typeface="Calibri"/>
                      </a:endParaRPr>
                    </a:p>
                  </a:txBody>
                  <a:tcPr marL="98381" marR="73786" marT="0" marB="46456" anchor="ctr">
                    <a:lnL w="6350" cap="flat" cmpd="sng" algn="ctr">
                      <a:solidFill>
                        <a:srgbClr val="4F81BD"/>
                      </a:solidFill>
                      <a:prstDash val="solid"/>
                      <a:round/>
                      <a:headEnd type="none" w="med" len="med"/>
                      <a:tailEnd type="none" w="med" len="med"/>
                    </a:lnL>
                    <a:lnR w="6350" cap="flat" cmpd="sng" algn="ctr">
                      <a:solidFill>
                        <a:srgbClr val="4F81BD"/>
                      </a:solidFill>
                      <a:prstDash val="solid"/>
                      <a:round/>
                      <a:headEnd type="none" w="med" len="med"/>
                      <a:tailEnd type="none" w="med" len="med"/>
                    </a:lnR>
                    <a:lnT w="6350" cap="flat" cmpd="sng" algn="ctr">
                      <a:solidFill>
                        <a:srgbClr val="4F81BD"/>
                      </a:solidFill>
                      <a:prstDash val="solid"/>
                      <a:round/>
                      <a:headEnd type="none" w="med" len="med"/>
                      <a:tailEnd type="none" w="med" len="med"/>
                    </a:lnT>
                    <a:lnB w="6350" cap="flat" cmpd="sng" algn="ctr">
                      <a:solidFill>
                        <a:srgbClr val="4F81BD"/>
                      </a:solidFill>
                      <a:prstDash val="solid"/>
                      <a:round/>
                      <a:headEnd type="none" w="med" len="med"/>
                      <a:tailEnd type="none" w="med" len="med"/>
                    </a:lnB>
                  </a:tcPr>
                </a:tc>
                <a:tc hMerge="1">
                  <a:txBody>
                    <a:bodyPr/>
                    <a:lstStyle/>
                    <a:p>
                      <a:pPr marL="0" marR="0">
                        <a:lnSpc>
                          <a:spcPct val="115000"/>
                        </a:lnSpc>
                        <a:spcBef>
                          <a:spcPts val="0"/>
                        </a:spcBef>
                        <a:spcAft>
                          <a:spcPts val="600"/>
                        </a:spcAft>
                      </a:pPr>
                      <a:endParaRPr lang="en-US"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402618">
                <a:tc>
                  <a:txBody>
                    <a:bodyPr/>
                    <a:lstStyle/>
                    <a:p>
                      <a:pPr marL="0" marR="0">
                        <a:lnSpc>
                          <a:spcPct val="115000"/>
                        </a:lnSpc>
                        <a:spcBef>
                          <a:spcPts val="0"/>
                        </a:spcBef>
                        <a:spcAft>
                          <a:spcPts val="600"/>
                        </a:spcAft>
                      </a:pPr>
                      <a:r>
                        <a:rPr lang="en-US" sz="2000" b="0" dirty="0" smtClean="0">
                          <a:effectLst/>
                        </a:rPr>
                        <a:t>Core recovery diameter</a:t>
                      </a:r>
                      <a:r>
                        <a:rPr lang="en-US" sz="2000" b="0" baseline="0" dirty="0" smtClean="0">
                          <a:effectLst/>
                        </a:rPr>
                        <a:t> </a:t>
                      </a:r>
                      <a:endParaRPr lang="en-US" sz="2000" b="0" i="0" baseline="0" dirty="0" smtClean="0">
                        <a:solidFill>
                          <a:schemeClr val="tx1"/>
                        </a:solidFill>
                        <a:effectLst/>
                        <a:latin typeface="Calibri"/>
                        <a:ea typeface="Calibri" panose="020F0502020204030204" pitchFamily="34" charset="0"/>
                        <a:cs typeface="Calibri"/>
                      </a:endParaRPr>
                    </a:p>
                  </a:txBody>
                  <a:tcPr marL="98381" marR="73786" marT="0" marB="46456" anchor="ctr">
                    <a:lnL w="6350" cap="flat" cmpd="sng" algn="ctr">
                      <a:solidFill>
                        <a:srgbClr val="4F81BD"/>
                      </a:solidFill>
                      <a:prstDash val="solid"/>
                      <a:round/>
                      <a:headEnd type="none" w="med" len="med"/>
                      <a:tailEnd type="none" w="med" len="med"/>
                    </a:lnL>
                    <a:lnR w="6350" cap="flat" cmpd="sng" algn="ctr">
                      <a:solidFill>
                        <a:srgbClr val="4F81BD"/>
                      </a:solidFill>
                      <a:prstDash val="solid"/>
                      <a:round/>
                      <a:headEnd type="none" w="med" len="med"/>
                      <a:tailEnd type="none" w="med" len="med"/>
                    </a:lnR>
                    <a:lnT w="6350" cap="flat" cmpd="sng" algn="ctr">
                      <a:solidFill>
                        <a:srgbClr val="4F81BD"/>
                      </a:solidFill>
                      <a:prstDash val="solid"/>
                      <a:round/>
                      <a:headEnd type="none" w="med" len="med"/>
                      <a:tailEnd type="none" w="med" len="med"/>
                    </a:lnT>
                    <a:lnB w="6350" cap="flat" cmpd="sng" algn="ctr">
                      <a:solidFill>
                        <a:srgbClr val="4F81BD"/>
                      </a:solidFill>
                      <a:prstDash val="solid"/>
                      <a:round/>
                      <a:headEnd type="none" w="med" len="med"/>
                      <a:tailEnd type="none" w="med" len="med"/>
                    </a:lnB>
                  </a:tcPr>
                </a:tc>
                <a:tc>
                  <a:txBody>
                    <a:bodyPr/>
                    <a:lstStyle/>
                    <a:p>
                      <a:pPr marL="0" marR="0">
                        <a:lnSpc>
                          <a:spcPct val="115000"/>
                        </a:lnSpc>
                        <a:spcBef>
                          <a:spcPts val="0"/>
                        </a:spcBef>
                        <a:spcAft>
                          <a:spcPts val="600"/>
                        </a:spcAft>
                      </a:pPr>
                      <a:r>
                        <a:rPr lang="en-US" sz="2000" dirty="0" smtClean="0">
                          <a:effectLst/>
                        </a:rPr>
                        <a:t>98 mm (± 3 mm )</a:t>
                      </a:r>
                      <a:endParaRPr lang="en-US" sz="2000" b="0" i="0" dirty="0">
                        <a:solidFill>
                          <a:srgbClr val="000000"/>
                        </a:solidFill>
                        <a:effectLst/>
                        <a:latin typeface="Calibri"/>
                        <a:ea typeface="Calibri" panose="020F0502020204030204" pitchFamily="34" charset="0"/>
                        <a:cs typeface="Calibri"/>
                      </a:endParaRPr>
                    </a:p>
                  </a:txBody>
                  <a:tcPr marL="98381" marR="73786" marT="0" marB="46456" anchor="ctr">
                    <a:lnL w="6350" cap="flat" cmpd="sng" algn="ctr">
                      <a:solidFill>
                        <a:srgbClr val="4F81BD"/>
                      </a:solidFill>
                      <a:prstDash val="solid"/>
                      <a:round/>
                      <a:headEnd type="none" w="med" len="med"/>
                      <a:tailEnd type="none" w="med" len="med"/>
                    </a:lnL>
                    <a:lnR w="6350" cap="flat" cmpd="sng" algn="ctr">
                      <a:solidFill>
                        <a:srgbClr val="4F81BD"/>
                      </a:solidFill>
                      <a:prstDash val="solid"/>
                      <a:round/>
                      <a:headEnd type="none" w="med" len="med"/>
                      <a:tailEnd type="none" w="med" len="med"/>
                    </a:lnR>
                    <a:lnT w="6350" cap="flat" cmpd="sng" algn="ctr">
                      <a:solidFill>
                        <a:srgbClr val="4F81BD"/>
                      </a:solidFill>
                      <a:prstDash val="solid"/>
                      <a:round/>
                      <a:headEnd type="none" w="med" len="med"/>
                      <a:tailEnd type="none" w="med" len="med"/>
                    </a:lnT>
                    <a:lnB w="6350" cap="flat" cmpd="sng" algn="ctr">
                      <a:solidFill>
                        <a:srgbClr val="4F81BD"/>
                      </a:solidFill>
                      <a:prstDash val="solid"/>
                      <a:round/>
                      <a:headEnd type="none" w="med" len="med"/>
                      <a:tailEnd type="none" w="med" len="med"/>
                    </a:lnB>
                  </a:tcPr>
                </a:tc>
              </a:tr>
              <a:tr h="402618">
                <a:tc>
                  <a:txBody>
                    <a:bodyPr/>
                    <a:lstStyle/>
                    <a:p>
                      <a:pPr marL="0" marR="0">
                        <a:lnSpc>
                          <a:spcPct val="115000"/>
                        </a:lnSpc>
                        <a:spcBef>
                          <a:spcPts val="0"/>
                        </a:spcBef>
                        <a:spcAft>
                          <a:spcPts val="600"/>
                        </a:spcAft>
                      </a:pPr>
                      <a:r>
                        <a:rPr lang="en-US" sz="2000" b="0" smtClean="0">
                          <a:effectLst/>
                        </a:rPr>
                        <a:t>Core </a:t>
                      </a:r>
                      <a:r>
                        <a:rPr lang="en-US" sz="2000" b="0" dirty="0">
                          <a:effectLst/>
                        </a:rPr>
                        <a:t>recovery length   </a:t>
                      </a:r>
                      <a:endParaRPr lang="en-US" sz="2000" b="0" i="0" dirty="0">
                        <a:solidFill>
                          <a:schemeClr val="bg1"/>
                        </a:solidFill>
                        <a:effectLst/>
                        <a:latin typeface="Calibri"/>
                        <a:ea typeface="Calibri" panose="020F0502020204030204" pitchFamily="34" charset="0"/>
                        <a:cs typeface="Calibri"/>
                      </a:endParaRPr>
                    </a:p>
                  </a:txBody>
                  <a:tcPr marL="98381" marR="73786" marT="0" marB="46456" anchor="ctr">
                    <a:lnL w="6350" cap="flat" cmpd="sng" algn="ctr">
                      <a:solidFill>
                        <a:srgbClr val="4F81BD"/>
                      </a:solidFill>
                      <a:prstDash val="solid"/>
                      <a:round/>
                      <a:headEnd type="none" w="med" len="med"/>
                      <a:tailEnd type="none" w="med" len="med"/>
                    </a:lnL>
                    <a:lnR w="6350" cap="flat" cmpd="sng" algn="ctr">
                      <a:solidFill>
                        <a:srgbClr val="4F81BD"/>
                      </a:solidFill>
                      <a:prstDash val="solid"/>
                      <a:round/>
                      <a:headEnd type="none" w="med" len="med"/>
                      <a:tailEnd type="none" w="med" len="med"/>
                    </a:lnR>
                    <a:lnT w="6350" cap="flat" cmpd="sng" algn="ctr">
                      <a:solidFill>
                        <a:srgbClr val="4F81BD"/>
                      </a:solidFill>
                      <a:prstDash val="solid"/>
                      <a:round/>
                      <a:headEnd type="none" w="med" len="med"/>
                      <a:tailEnd type="none" w="med" len="med"/>
                    </a:lnT>
                    <a:lnB w="6350" cap="flat" cmpd="sng" algn="ctr">
                      <a:solidFill>
                        <a:srgbClr val="4F81BD"/>
                      </a:solidFill>
                      <a:prstDash val="solid"/>
                      <a:round/>
                      <a:headEnd type="none" w="med" len="med"/>
                      <a:tailEnd type="none" w="med" len="med"/>
                    </a:lnB>
                  </a:tcPr>
                </a:tc>
                <a:tc>
                  <a:txBody>
                    <a:bodyPr/>
                    <a:lstStyle/>
                    <a:p>
                      <a:pPr marL="0" marR="0">
                        <a:lnSpc>
                          <a:spcPct val="115000"/>
                        </a:lnSpc>
                        <a:spcBef>
                          <a:spcPts val="0"/>
                        </a:spcBef>
                        <a:spcAft>
                          <a:spcPts val="600"/>
                        </a:spcAft>
                      </a:pPr>
                      <a:r>
                        <a:rPr lang="en-US" sz="2000" dirty="0">
                          <a:effectLst/>
                        </a:rPr>
                        <a:t>2 </a:t>
                      </a:r>
                      <a:r>
                        <a:rPr lang="en-US" sz="2000" dirty="0" err="1">
                          <a:effectLst/>
                        </a:rPr>
                        <a:t>m</a:t>
                      </a:r>
                      <a:r>
                        <a:rPr lang="en-US" sz="2000" dirty="0">
                          <a:effectLst/>
                        </a:rPr>
                        <a:t> per run</a:t>
                      </a:r>
                      <a:endParaRPr lang="en-US" sz="2000" b="0" i="0" dirty="0">
                        <a:solidFill>
                          <a:schemeClr val="bg1"/>
                        </a:solidFill>
                        <a:effectLst/>
                        <a:latin typeface="Calibri"/>
                        <a:ea typeface="Calibri" panose="020F0502020204030204" pitchFamily="34" charset="0"/>
                        <a:cs typeface="Calibri"/>
                      </a:endParaRPr>
                    </a:p>
                  </a:txBody>
                  <a:tcPr marL="98381" marR="73786" marT="0" marB="46456" anchor="ctr">
                    <a:lnL w="6350" cap="flat" cmpd="sng" algn="ctr">
                      <a:solidFill>
                        <a:srgbClr val="4F81BD"/>
                      </a:solidFill>
                      <a:prstDash val="solid"/>
                      <a:round/>
                      <a:headEnd type="none" w="med" len="med"/>
                      <a:tailEnd type="none" w="med" len="med"/>
                    </a:lnL>
                    <a:lnR w="6350" cap="flat" cmpd="sng" algn="ctr">
                      <a:solidFill>
                        <a:srgbClr val="4F81BD"/>
                      </a:solidFill>
                      <a:prstDash val="solid"/>
                      <a:round/>
                      <a:headEnd type="none" w="med" len="med"/>
                      <a:tailEnd type="none" w="med" len="med"/>
                    </a:lnR>
                    <a:lnT w="6350" cap="flat" cmpd="sng" algn="ctr">
                      <a:solidFill>
                        <a:srgbClr val="4F81BD"/>
                      </a:solidFill>
                      <a:prstDash val="solid"/>
                      <a:round/>
                      <a:headEnd type="none" w="med" len="med"/>
                      <a:tailEnd type="none" w="med" len="med"/>
                    </a:lnT>
                    <a:lnB w="6350" cap="flat" cmpd="sng" algn="ctr">
                      <a:solidFill>
                        <a:srgbClr val="4F81BD"/>
                      </a:solidFill>
                      <a:prstDash val="solid"/>
                      <a:round/>
                      <a:headEnd type="none" w="med" len="med"/>
                      <a:tailEnd type="none" w="med" len="med"/>
                    </a:lnB>
                  </a:tcPr>
                </a:tc>
              </a:tr>
              <a:tr h="402618">
                <a:tc>
                  <a:txBody>
                    <a:bodyPr/>
                    <a:lstStyle/>
                    <a:p>
                      <a:pPr marL="0" marR="0">
                        <a:lnSpc>
                          <a:spcPct val="115000"/>
                        </a:lnSpc>
                        <a:spcBef>
                          <a:spcPts val="0"/>
                        </a:spcBef>
                        <a:spcAft>
                          <a:spcPts val="600"/>
                        </a:spcAft>
                      </a:pPr>
                      <a:r>
                        <a:rPr lang="en-US" sz="2000" b="0" dirty="0" smtClean="0">
                          <a:effectLst/>
                        </a:rPr>
                        <a:t>Core </a:t>
                      </a:r>
                      <a:r>
                        <a:rPr lang="en-US" sz="2000" b="0" dirty="0">
                          <a:effectLst/>
                        </a:rPr>
                        <a:t>recovery total depth capability    </a:t>
                      </a:r>
                      <a:endParaRPr lang="en-US" sz="2000" b="0" i="0" dirty="0">
                        <a:solidFill>
                          <a:schemeClr val="bg1"/>
                        </a:solidFill>
                        <a:effectLst/>
                        <a:latin typeface="Calibri"/>
                        <a:ea typeface="Calibri" panose="020F0502020204030204" pitchFamily="34" charset="0"/>
                        <a:cs typeface="Calibri"/>
                      </a:endParaRPr>
                    </a:p>
                  </a:txBody>
                  <a:tcPr marL="98381" marR="73786" marT="0" marB="46456" anchor="ctr">
                    <a:lnL w="6350" cap="flat" cmpd="sng" algn="ctr">
                      <a:solidFill>
                        <a:srgbClr val="4F81BD"/>
                      </a:solidFill>
                      <a:prstDash val="solid"/>
                      <a:round/>
                      <a:headEnd type="none" w="med" len="med"/>
                      <a:tailEnd type="none" w="med" len="med"/>
                    </a:lnL>
                    <a:lnR w="6350" cap="flat" cmpd="sng" algn="ctr">
                      <a:solidFill>
                        <a:srgbClr val="4F81BD"/>
                      </a:solidFill>
                      <a:prstDash val="solid"/>
                      <a:round/>
                      <a:headEnd type="none" w="med" len="med"/>
                      <a:tailEnd type="none" w="med" len="med"/>
                    </a:lnR>
                    <a:lnT w="6350" cap="flat" cmpd="sng" algn="ctr">
                      <a:solidFill>
                        <a:srgbClr val="4F81BD"/>
                      </a:solidFill>
                      <a:prstDash val="solid"/>
                      <a:round/>
                      <a:headEnd type="none" w="med" len="med"/>
                      <a:tailEnd type="none" w="med" len="med"/>
                    </a:lnT>
                    <a:lnB w="6350" cap="flat" cmpd="sng" algn="ctr">
                      <a:solidFill>
                        <a:srgbClr val="4F81BD"/>
                      </a:solidFill>
                      <a:prstDash val="solid"/>
                      <a:round/>
                      <a:headEnd type="none" w="med" len="med"/>
                      <a:tailEnd type="none" w="med" len="med"/>
                    </a:lnB>
                  </a:tcPr>
                </a:tc>
                <a:tc>
                  <a:txBody>
                    <a:bodyPr/>
                    <a:lstStyle/>
                    <a:p>
                      <a:pPr marL="0" marR="0">
                        <a:lnSpc>
                          <a:spcPct val="115000"/>
                        </a:lnSpc>
                        <a:spcBef>
                          <a:spcPts val="0"/>
                        </a:spcBef>
                        <a:spcAft>
                          <a:spcPts val="600"/>
                        </a:spcAft>
                      </a:pPr>
                      <a:r>
                        <a:rPr lang="en-US" sz="2000" smtClean="0">
                          <a:effectLst/>
                        </a:rPr>
                        <a:t>1900 </a:t>
                      </a:r>
                      <a:r>
                        <a:rPr lang="en-US" sz="2000" dirty="0" err="1" smtClean="0">
                          <a:effectLst/>
                        </a:rPr>
                        <a:t>m</a:t>
                      </a:r>
                      <a:endParaRPr lang="en-US" sz="2000" b="0" i="0" dirty="0">
                        <a:solidFill>
                          <a:schemeClr val="bg1"/>
                        </a:solidFill>
                        <a:effectLst/>
                        <a:latin typeface="Calibri"/>
                        <a:ea typeface="Calibri" panose="020F0502020204030204" pitchFamily="34" charset="0"/>
                        <a:cs typeface="Calibri"/>
                      </a:endParaRPr>
                    </a:p>
                  </a:txBody>
                  <a:tcPr marL="98381" marR="73786" marT="0" marB="46456" anchor="ctr">
                    <a:lnL w="6350" cap="flat" cmpd="sng" algn="ctr">
                      <a:solidFill>
                        <a:srgbClr val="4F81BD"/>
                      </a:solidFill>
                      <a:prstDash val="solid"/>
                      <a:round/>
                      <a:headEnd type="none" w="med" len="med"/>
                      <a:tailEnd type="none" w="med" len="med"/>
                    </a:lnL>
                    <a:lnR w="6350" cap="flat" cmpd="sng" algn="ctr">
                      <a:solidFill>
                        <a:srgbClr val="4F81BD"/>
                      </a:solidFill>
                      <a:prstDash val="solid"/>
                      <a:round/>
                      <a:headEnd type="none" w="med" len="med"/>
                      <a:tailEnd type="none" w="med" len="med"/>
                    </a:lnR>
                    <a:lnT w="6350" cap="flat" cmpd="sng" algn="ctr">
                      <a:solidFill>
                        <a:srgbClr val="4F81BD"/>
                      </a:solidFill>
                      <a:prstDash val="solid"/>
                      <a:round/>
                      <a:headEnd type="none" w="med" len="med"/>
                      <a:tailEnd type="none" w="med" len="med"/>
                    </a:lnT>
                    <a:lnB w="6350" cap="flat" cmpd="sng" algn="ctr">
                      <a:solidFill>
                        <a:srgbClr val="4F81BD"/>
                      </a:solidFill>
                      <a:prstDash val="solid"/>
                      <a:round/>
                      <a:headEnd type="none" w="med" len="med"/>
                      <a:tailEnd type="none" w="med" len="med"/>
                    </a:lnB>
                  </a:tcPr>
                </a:tc>
              </a:tr>
              <a:tr h="402618">
                <a:tc>
                  <a:txBody>
                    <a:bodyPr/>
                    <a:lstStyle/>
                    <a:p>
                      <a:pPr marL="0" marR="0">
                        <a:lnSpc>
                          <a:spcPct val="115000"/>
                        </a:lnSpc>
                        <a:spcBef>
                          <a:spcPts val="0"/>
                        </a:spcBef>
                        <a:spcAft>
                          <a:spcPts val="600"/>
                        </a:spcAft>
                      </a:pPr>
                      <a:r>
                        <a:rPr lang="en-US" sz="2000" b="0" dirty="0" smtClean="0">
                          <a:effectLst/>
                        </a:rPr>
                        <a:t>Drill </a:t>
                      </a:r>
                      <a:r>
                        <a:rPr lang="en-US" sz="2000" b="0" dirty="0">
                          <a:effectLst/>
                        </a:rPr>
                        <a:t>design     </a:t>
                      </a:r>
                      <a:endParaRPr lang="en-US" sz="2000" b="0" i="0" dirty="0">
                        <a:solidFill>
                          <a:schemeClr val="bg1"/>
                        </a:solidFill>
                        <a:effectLst/>
                        <a:latin typeface="Calibri"/>
                        <a:ea typeface="Calibri" panose="020F0502020204030204" pitchFamily="34" charset="0"/>
                        <a:cs typeface="Calibri"/>
                      </a:endParaRPr>
                    </a:p>
                  </a:txBody>
                  <a:tcPr marL="98381" marR="73786" marT="0" marB="46456" anchor="ctr">
                    <a:lnL w="6350" cap="flat" cmpd="sng" algn="ctr">
                      <a:solidFill>
                        <a:srgbClr val="4F81BD"/>
                      </a:solidFill>
                      <a:prstDash val="solid"/>
                      <a:round/>
                      <a:headEnd type="none" w="med" len="med"/>
                      <a:tailEnd type="none" w="med" len="med"/>
                    </a:lnL>
                    <a:lnR w="6350" cap="flat" cmpd="sng" algn="ctr">
                      <a:solidFill>
                        <a:srgbClr val="4F81BD"/>
                      </a:solidFill>
                      <a:prstDash val="solid"/>
                      <a:round/>
                      <a:headEnd type="none" w="med" len="med"/>
                      <a:tailEnd type="none" w="med" len="med"/>
                    </a:lnR>
                    <a:lnT w="6350" cap="flat" cmpd="sng" algn="ctr">
                      <a:solidFill>
                        <a:srgbClr val="4F81BD"/>
                      </a:solidFill>
                      <a:prstDash val="solid"/>
                      <a:round/>
                      <a:headEnd type="none" w="med" len="med"/>
                      <a:tailEnd type="none" w="med" len="med"/>
                    </a:lnT>
                    <a:lnB w="6350" cap="flat" cmpd="sng" algn="ctr">
                      <a:solidFill>
                        <a:srgbClr val="4F81BD"/>
                      </a:solidFill>
                      <a:prstDash val="solid"/>
                      <a:round/>
                      <a:headEnd type="none" w="med" len="med"/>
                      <a:tailEnd type="none" w="med" len="med"/>
                    </a:lnB>
                  </a:tcPr>
                </a:tc>
                <a:tc>
                  <a:txBody>
                    <a:bodyPr/>
                    <a:lstStyle/>
                    <a:p>
                      <a:pPr marL="0" marR="0">
                        <a:lnSpc>
                          <a:spcPct val="115000"/>
                        </a:lnSpc>
                        <a:spcBef>
                          <a:spcPts val="0"/>
                        </a:spcBef>
                        <a:spcAft>
                          <a:spcPts val="600"/>
                        </a:spcAft>
                      </a:pPr>
                      <a:r>
                        <a:rPr lang="en-US" sz="2000" dirty="0">
                          <a:effectLst/>
                        </a:rPr>
                        <a:t>Wet or dry drilling capability</a:t>
                      </a:r>
                      <a:endParaRPr lang="en-US" sz="2000" b="0" i="0" dirty="0">
                        <a:solidFill>
                          <a:schemeClr val="bg1"/>
                        </a:solidFill>
                        <a:effectLst/>
                        <a:latin typeface="Calibri"/>
                        <a:ea typeface="Calibri" panose="020F0502020204030204" pitchFamily="34" charset="0"/>
                        <a:cs typeface="Calibri"/>
                      </a:endParaRPr>
                    </a:p>
                  </a:txBody>
                  <a:tcPr marL="98381" marR="73786" marT="0" marB="46456" anchor="ctr">
                    <a:lnL w="6350" cap="flat" cmpd="sng" algn="ctr">
                      <a:solidFill>
                        <a:srgbClr val="4F81BD"/>
                      </a:solidFill>
                      <a:prstDash val="solid"/>
                      <a:round/>
                      <a:headEnd type="none" w="med" len="med"/>
                      <a:tailEnd type="none" w="med" len="med"/>
                    </a:lnL>
                    <a:lnR w="6350" cap="flat" cmpd="sng" algn="ctr">
                      <a:solidFill>
                        <a:srgbClr val="4F81BD"/>
                      </a:solidFill>
                      <a:prstDash val="solid"/>
                      <a:round/>
                      <a:headEnd type="none" w="med" len="med"/>
                      <a:tailEnd type="none" w="med" len="med"/>
                    </a:lnR>
                    <a:lnT w="6350" cap="flat" cmpd="sng" algn="ctr">
                      <a:solidFill>
                        <a:srgbClr val="4F81BD"/>
                      </a:solidFill>
                      <a:prstDash val="solid"/>
                      <a:round/>
                      <a:headEnd type="none" w="med" len="med"/>
                      <a:tailEnd type="none" w="med" len="med"/>
                    </a:lnT>
                    <a:lnB w="6350" cap="flat" cmpd="sng" algn="ctr">
                      <a:solidFill>
                        <a:srgbClr val="4F81BD"/>
                      </a:solidFill>
                      <a:prstDash val="solid"/>
                      <a:round/>
                      <a:headEnd type="none" w="med" len="med"/>
                      <a:tailEnd type="none" w="med" len="med"/>
                    </a:lnB>
                  </a:tcPr>
                </a:tc>
              </a:tr>
              <a:tr h="402618">
                <a:tc>
                  <a:txBody>
                    <a:bodyPr/>
                    <a:lstStyle/>
                    <a:p>
                      <a:pPr marL="0" marR="0">
                        <a:lnSpc>
                          <a:spcPct val="115000"/>
                        </a:lnSpc>
                        <a:spcBef>
                          <a:spcPts val="0"/>
                        </a:spcBef>
                        <a:spcAft>
                          <a:spcPts val="600"/>
                        </a:spcAft>
                      </a:pPr>
                      <a:r>
                        <a:rPr lang="en-US" sz="2000" b="0" dirty="0" smtClean="0">
                          <a:effectLst/>
                        </a:rPr>
                        <a:t>Surface </a:t>
                      </a:r>
                      <a:r>
                        <a:rPr lang="en-US" sz="2000" b="0" dirty="0">
                          <a:effectLst/>
                        </a:rPr>
                        <a:t>operation temperature     </a:t>
                      </a:r>
                      <a:endParaRPr lang="en-US" sz="2000" b="0" i="0" dirty="0">
                        <a:solidFill>
                          <a:schemeClr val="bg1"/>
                        </a:solidFill>
                        <a:effectLst/>
                        <a:latin typeface="Calibri"/>
                        <a:ea typeface="Calibri" panose="020F0502020204030204" pitchFamily="34" charset="0"/>
                        <a:cs typeface="Calibri"/>
                      </a:endParaRPr>
                    </a:p>
                  </a:txBody>
                  <a:tcPr marL="98381" marR="73786" marT="0" marB="46456" anchor="ctr">
                    <a:lnL w="6350" cap="flat" cmpd="sng" algn="ctr">
                      <a:solidFill>
                        <a:srgbClr val="4F81BD"/>
                      </a:solidFill>
                      <a:prstDash val="solid"/>
                      <a:round/>
                      <a:headEnd type="none" w="med" len="med"/>
                      <a:tailEnd type="none" w="med" len="med"/>
                    </a:lnL>
                    <a:lnR w="6350" cap="flat" cmpd="sng" algn="ctr">
                      <a:solidFill>
                        <a:srgbClr val="4F81BD"/>
                      </a:solidFill>
                      <a:prstDash val="solid"/>
                      <a:round/>
                      <a:headEnd type="none" w="med" len="med"/>
                      <a:tailEnd type="none" w="med" len="med"/>
                    </a:lnR>
                    <a:lnT w="6350" cap="flat" cmpd="sng" algn="ctr">
                      <a:solidFill>
                        <a:srgbClr val="4F81BD"/>
                      </a:solidFill>
                      <a:prstDash val="solid"/>
                      <a:round/>
                      <a:headEnd type="none" w="med" len="med"/>
                      <a:tailEnd type="none" w="med" len="med"/>
                    </a:lnT>
                    <a:lnB w="6350" cap="flat" cmpd="sng" algn="ctr">
                      <a:solidFill>
                        <a:srgbClr val="4F81BD"/>
                      </a:solidFill>
                      <a:prstDash val="solid"/>
                      <a:round/>
                      <a:headEnd type="none" w="med" len="med"/>
                      <a:tailEnd type="none" w="med" len="med"/>
                    </a:lnB>
                  </a:tcPr>
                </a:tc>
                <a:tc>
                  <a:txBody>
                    <a:bodyPr/>
                    <a:lstStyle/>
                    <a:p>
                      <a:pPr marL="0" marR="0">
                        <a:lnSpc>
                          <a:spcPct val="115000"/>
                        </a:lnSpc>
                        <a:spcBef>
                          <a:spcPts val="0"/>
                        </a:spcBef>
                        <a:spcAft>
                          <a:spcPts val="600"/>
                        </a:spcAft>
                      </a:pPr>
                      <a:r>
                        <a:rPr lang="en-US" sz="2000" dirty="0">
                          <a:effectLst/>
                        </a:rPr>
                        <a:t>-</a:t>
                      </a:r>
                      <a:r>
                        <a:rPr lang="en-US" sz="2000" dirty="0" smtClean="0">
                          <a:effectLst/>
                        </a:rPr>
                        <a:t>40°C</a:t>
                      </a:r>
                      <a:endParaRPr lang="en-US" sz="2000" b="0" i="0" dirty="0">
                        <a:solidFill>
                          <a:schemeClr val="bg1"/>
                        </a:solidFill>
                        <a:effectLst/>
                        <a:latin typeface="Calibri"/>
                        <a:ea typeface="Calibri" panose="020F0502020204030204" pitchFamily="34" charset="0"/>
                        <a:cs typeface="Calibri"/>
                      </a:endParaRPr>
                    </a:p>
                  </a:txBody>
                  <a:tcPr marL="98381" marR="73786" marT="0" marB="46456" anchor="ctr">
                    <a:lnL w="6350" cap="flat" cmpd="sng" algn="ctr">
                      <a:solidFill>
                        <a:srgbClr val="4F81BD"/>
                      </a:solidFill>
                      <a:prstDash val="solid"/>
                      <a:round/>
                      <a:headEnd type="none" w="med" len="med"/>
                      <a:tailEnd type="none" w="med" len="med"/>
                    </a:lnL>
                    <a:lnR w="6350" cap="flat" cmpd="sng" algn="ctr">
                      <a:solidFill>
                        <a:srgbClr val="4F81BD"/>
                      </a:solidFill>
                      <a:prstDash val="solid"/>
                      <a:round/>
                      <a:headEnd type="none" w="med" len="med"/>
                      <a:tailEnd type="none" w="med" len="med"/>
                    </a:lnR>
                    <a:lnT w="6350" cap="flat" cmpd="sng" algn="ctr">
                      <a:solidFill>
                        <a:srgbClr val="4F81BD"/>
                      </a:solidFill>
                      <a:prstDash val="solid"/>
                      <a:round/>
                      <a:headEnd type="none" w="med" len="med"/>
                      <a:tailEnd type="none" w="med" len="med"/>
                    </a:lnT>
                    <a:lnB w="6350" cap="flat" cmpd="sng" algn="ctr">
                      <a:solidFill>
                        <a:srgbClr val="4F81BD"/>
                      </a:solidFill>
                      <a:prstDash val="solid"/>
                      <a:round/>
                      <a:headEnd type="none" w="med" len="med"/>
                      <a:tailEnd type="none" w="med" len="med"/>
                    </a:lnB>
                  </a:tcPr>
                </a:tc>
              </a:tr>
              <a:tr h="402618">
                <a:tc>
                  <a:txBody>
                    <a:bodyPr/>
                    <a:lstStyle/>
                    <a:p>
                      <a:pPr marL="0" marR="0">
                        <a:lnSpc>
                          <a:spcPct val="115000"/>
                        </a:lnSpc>
                        <a:spcBef>
                          <a:spcPts val="0"/>
                        </a:spcBef>
                        <a:spcAft>
                          <a:spcPts val="600"/>
                        </a:spcAft>
                      </a:pPr>
                      <a:r>
                        <a:rPr lang="en-US" sz="2000" b="0" dirty="0" err="1" smtClean="0">
                          <a:effectLst/>
                        </a:rPr>
                        <a:t>Sonde</a:t>
                      </a:r>
                      <a:r>
                        <a:rPr lang="en-US" sz="2000" b="0" dirty="0" smtClean="0">
                          <a:effectLst/>
                        </a:rPr>
                        <a:t> </a:t>
                      </a:r>
                      <a:r>
                        <a:rPr lang="en-US" sz="2000" b="0" dirty="0">
                          <a:effectLst/>
                        </a:rPr>
                        <a:t>operation temperature    </a:t>
                      </a:r>
                      <a:endParaRPr lang="en-US" sz="2000" b="0" i="0" dirty="0">
                        <a:solidFill>
                          <a:schemeClr val="bg1"/>
                        </a:solidFill>
                        <a:effectLst/>
                        <a:latin typeface="Calibri"/>
                        <a:ea typeface="Calibri" panose="020F0502020204030204" pitchFamily="34" charset="0"/>
                        <a:cs typeface="Calibri"/>
                      </a:endParaRPr>
                    </a:p>
                  </a:txBody>
                  <a:tcPr marL="98381" marR="73786" marT="0" marB="46456" anchor="ctr">
                    <a:lnL w="6350" cap="flat" cmpd="sng" algn="ctr">
                      <a:solidFill>
                        <a:srgbClr val="4F81BD"/>
                      </a:solidFill>
                      <a:prstDash val="solid"/>
                      <a:round/>
                      <a:headEnd type="none" w="med" len="med"/>
                      <a:tailEnd type="none" w="med" len="med"/>
                    </a:lnL>
                    <a:lnR w="6350" cap="flat" cmpd="sng" algn="ctr">
                      <a:solidFill>
                        <a:srgbClr val="4F81BD"/>
                      </a:solidFill>
                      <a:prstDash val="solid"/>
                      <a:round/>
                      <a:headEnd type="none" w="med" len="med"/>
                      <a:tailEnd type="none" w="med" len="med"/>
                    </a:lnR>
                    <a:lnT w="6350" cap="flat" cmpd="sng" algn="ctr">
                      <a:solidFill>
                        <a:srgbClr val="4F81BD"/>
                      </a:solidFill>
                      <a:prstDash val="solid"/>
                      <a:round/>
                      <a:headEnd type="none" w="med" len="med"/>
                      <a:tailEnd type="none" w="med" len="med"/>
                    </a:lnT>
                    <a:lnB w="6350" cap="flat" cmpd="sng" algn="ctr">
                      <a:solidFill>
                        <a:srgbClr val="4F81BD"/>
                      </a:solidFill>
                      <a:prstDash val="solid"/>
                      <a:round/>
                      <a:headEnd type="none" w="med" len="med"/>
                      <a:tailEnd type="none" w="med" len="med"/>
                    </a:lnB>
                  </a:tcPr>
                </a:tc>
                <a:tc>
                  <a:txBody>
                    <a:bodyPr/>
                    <a:lstStyle/>
                    <a:p>
                      <a:pPr marL="0" marR="0">
                        <a:lnSpc>
                          <a:spcPct val="115000"/>
                        </a:lnSpc>
                        <a:spcBef>
                          <a:spcPts val="0"/>
                        </a:spcBef>
                        <a:spcAft>
                          <a:spcPts val="600"/>
                        </a:spcAft>
                      </a:pPr>
                      <a:r>
                        <a:rPr lang="en-US" sz="2000" dirty="0">
                          <a:effectLst/>
                        </a:rPr>
                        <a:t>-</a:t>
                      </a:r>
                      <a:r>
                        <a:rPr lang="en-US" sz="2000" dirty="0" smtClean="0">
                          <a:effectLst/>
                        </a:rPr>
                        <a:t>57°C</a:t>
                      </a:r>
                      <a:endParaRPr lang="en-US" sz="2000" b="0" i="0" dirty="0">
                        <a:solidFill>
                          <a:schemeClr val="bg1"/>
                        </a:solidFill>
                        <a:effectLst/>
                        <a:latin typeface="Calibri"/>
                        <a:ea typeface="Calibri" panose="020F0502020204030204" pitchFamily="34" charset="0"/>
                        <a:cs typeface="Calibri"/>
                      </a:endParaRPr>
                    </a:p>
                  </a:txBody>
                  <a:tcPr marL="98381" marR="73786" marT="0" marB="46456" anchor="ctr">
                    <a:lnL w="6350" cap="flat" cmpd="sng" algn="ctr">
                      <a:solidFill>
                        <a:srgbClr val="4F81BD"/>
                      </a:solidFill>
                      <a:prstDash val="solid"/>
                      <a:round/>
                      <a:headEnd type="none" w="med" len="med"/>
                      <a:tailEnd type="none" w="med" len="med"/>
                    </a:lnL>
                    <a:lnR w="6350" cap="flat" cmpd="sng" algn="ctr">
                      <a:solidFill>
                        <a:srgbClr val="4F81BD"/>
                      </a:solidFill>
                      <a:prstDash val="solid"/>
                      <a:round/>
                      <a:headEnd type="none" w="med" len="med"/>
                      <a:tailEnd type="none" w="med" len="med"/>
                    </a:lnR>
                    <a:lnT w="6350" cap="flat" cmpd="sng" algn="ctr">
                      <a:solidFill>
                        <a:srgbClr val="4F81BD"/>
                      </a:solidFill>
                      <a:prstDash val="solid"/>
                      <a:round/>
                      <a:headEnd type="none" w="med" len="med"/>
                      <a:tailEnd type="none" w="med" len="med"/>
                    </a:lnT>
                    <a:lnB w="6350" cap="flat" cmpd="sng" algn="ctr">
                      <a:solidFill>
                        <a:srgbClr val="4F81BD"/>
                      </a:solidFill>
                      <a:prstDash val="solid"/>
                      <a:round/>
                      <a:headEnd type="none" w="med" len="med"/>
                      <a:tailEnd type="none" w="med" len="med"/>
                    </a:lnB>
                  </a:tcPr>
                </a:tc>
              </a:tr>
              <a:tr h="402618">
                <a:tc>
                  <a:txBody>
                    <a:bodyPr/>
                    <a:lstStyle/>
                    <a:p>
                      <a:pPr marL="0" marR="0">
                        <a:lnSpc>
                          <a:spcPct val="115000"/>
                        </a:lnSpc>
                        <a:spcBef>
                          <a:spcPts val="0"/>
                        </a:spcBef>
                        <a:spcAft>
                          <a:spcPts val="600"/>
                        </a:spcAft>
                      </a:pPr>
                      <a:r>
                        <a:rPr lang="en-US" sz="2000" b="0" dirty="0" err="1" smtClean="0">
                          <a:effectLst/>
                        </a:rPr>
                        <a:t>Sonde</a:t>
                      </a:r>
                      <a:r>
                        <a:rPr lang="en-US" sz="2000" b="0" dirty="0" smtClean="0">
                          <a:effectLst/>
                        </a:rPr>
                        <a:t> </a:t>
                      </a:r>
                      <a:r>
                        <a:rPr lang="en-US" sz="2000" b="0" dirty="0">
                          <a:effectLst/>
                        </a:rPr>
                        <a:t>length</a:t>
                      </a:r>
                      <a:endParaRPr lang="en-US" sz="2000" b="0" i="0" dirty="0">
                        <a:solidFill>
                          <a:schemeClr val="bg1"/>
                        </a:solidFill>
                        <a:effectLst/>
                        <a:latin typeface="Calibri"/>
                        <a:ea typeface="Calibri" panose="020F0502020204030204" pitchFamily="34" charset="0"/>
                        <a:cs typeface="Calibri"/>
                      </a:endParaRPr>
                    </a:p>
                  </a:txBody>
                  <a:tcPr marL="98381" marR="73786" marT="0" marB="46456" anchor="ctr">
                    <a:lnL w="6350" cap="flat" cmpd="sng" algn="ctr">
                      <a:solidFill>
                        <a:srgbClr val="4F81BD"/>
                      </a:solidFill>
                      <a:prstDash val="solid"/>
                      <a:round/>
                      <a:headEnd type="none" w="med" len="med"/>
                      <a:tailEnd type="none" w="med" len="med"/>
                    </a:lnL>
                    <a:lnR w="6350" cap="flat" cmpd="sng" algn="ctr">
                      <a:solidFill>
                        <a:srgbClr val="4F81BD"/>
                      </a:solidFill>
                      <a:prstDash val="solid"/>
                      <a:round/>
                      <a:headEnd type="none" w="med" len="med"/>
                      <a:tailEnd type="none" w="med" len="med"/>
                    </a:lnR>
                    <a:lnT w="6350" cap="flat" cmpd="sng" algn="ctr">
                      <a:solidFill>
                        <a:srgbClr val="4F81BD"/>
                      </a:solidFill>
                      <a:prstDash val="solid"/>
                      <a:round/>
                      <a:headEnd type="none" w="med" len="med"/>
                      <a:tailEnd type="none" w="med" len="med"/>
                    </a:lnT>
                    <a:lnB w="6350" cap="flat" cmpd="sng" algn="ctr">
                      <a:solidFill>
                        <a:srgbClr val="4F81BD"/>
                      </a:solidFill>
                      <a:prstDash val="solid"/>
                      <a:round/>
                      <a:headEnd type="none" w="med" len="med"/>
                      <a:tailEnd type="none" w="med" len="med"/>
                    </a:lnB>
                  </a:tcPr>
                </a:tc>
                <a:tc>
                  <a:txBody>
                    <a:bodyPr/>
                    <a:lstStyle/>
                    <a:p>
                      <a:pPr marL="0" marR="0">
                        <a:lnSpc>
                          <a:spcPct val="115000"/>
                        </a:lnSpc>
                        <a:spcBef>
                          <a:spcPts val="0"/>
                        </a:spcBef>
                        <a:spcAft>
                          <a:spcPts val="600"/>
                        </a:spcAft>
                      </a:pPr>
                      <a:r>
                        <a:rPr lang="en-US" sz="2000" dirty="0">
                          <a:effectLst/>
                        </a:rPr>
                        <a:t>6.4 </a:t>
                      </a:r>
                      <a:r>
                        <a:rPr lang="en-US" sz="2000" dirty="0" err="1">
                          <a:effectLst/>
                        </a:rPr>
                        <a:t>m</a:t>
                      </a:r>
                      <a:endParaRPr lang="en-US" sz="2000" b="0" i="0" dirty="0">
                        <a:solidFill>
                          <a:schemeClr val="bg1"/>
                        </a:solidFill>
                        <a:effectLst/>
                        <a:latin typeface="Calibri"/>
                        <a:ea typeface="Calibri" panose="020F0502020204030204" pitchFamily="34" charset="0"/>
                        <a:cs typeface="Calibri"/>
                      </a:endParaRPr>
                    </a:p>
                  </a:txBody>
                  <a:tcPr marL="98381" marR="73786" marT="0" marB="46456" anchor="ctr">
                    <a:lnL w="6350" cap="flat" cmpd="sng" algn="ctr">
                      <a:solidFill>
                        <a:srgbClr val="4F81BD"/>
                      </a:solidFill>
                      <a:prstDash val="solid"/>
                      <a:round/>
                      <a:headEnd type="none" w="med" len="med"/>
                      <a:tailEnd type="none" w="med" len="med"/>
                    </a:lnL>
                    <a:lnR w="6350" cap="flat" cmpd="sng" algn="ctr">
                      <a:solidFill>
                        <a:srgbClr val="4F81BD"/>
                      </a:solidFill>
                      <a:prstDash val="solid"/>
                      <a:round/>
                      <a:headEnd type="none" w="med" len="med"/>
                      <a:tailEnd type="none" w="med" len="med"/>
                    </a:lnR>
                    <a:lnT w="6350" cap="flat" cmpd="sng" algn="ctr">
                      <a:solidFill>
                        <a:srgbClr val="4F81BD"/>
                      </a:solidFill>
                      <a:prstDash val="solid"/>
                      <a:round/>
                      <a:headEnd type="none" w="med" len="med"/>
                      <a:tailEnd type="none" w="med" len="med"/>
                    </a:lnT>
                    <a:lnB w="6350" cap="flat" cmpd="sng" algn="ctr">
                      <a:solidFill>
                        <a:srgbClr val="4F81BD"/>
                      </a:solidFill>
                      <a:prstDash val="solid"/>
                      <a:round/>
                      <a:headEnd type="none" w="med" len="med"/>
                      <a:tailEnd type="none" w="med" len="med"/>
                    </a:lnB>
                  </a:tcPr>
                </a:tc>
              </a:tr>
              <a:tr h="450946">
                <a:tc>
                  <a:txBody>
                    <a:bodyPr/>
                    <a:lstStyle/>
                    <a:p>
                      <a:pPr marL="0" marR="0">
                        <a:lnSpc>
                          <a:spcPct val="115000"/>
                        </a:lnSpc>
                        <a:spcBef>
                          <a:spcPts val="0"/>
                        </a:spcBef>
                        <a:spcAft>
                          <a:spcPts val="600"/>
                        </a:spcAft>
                      </a:pPr>
                      <a:r>
                        <a:rPr lang="en-US" sz="2000" b="0" dirty="0" smtClean="0">
                          <a:effectLst/>
                        </a:rPr>
                        <a:t>Drill </a:t>
                      </a:r>
                      <a:r>
                        <a:rPr lang="en-US" sz="2000" b="0" dirty="0">
                          <a:effectLst/>
                        </a:rPr>
                        <a:t>system weight </a:t>
                      </a:r>
                      <a:r>
                        <a:rPr lang="en-US" sz="1600" b="0" dirty="0" smtClean="0">
                          <a:effectLst/>
                        </a:rPr>
                        <a:t>(includes</a:t>
                      </a:r>
                      <a:r>
                        <a:rPr lang="en-US" sz="1600" b="0" baseline="0" dirty="0" smtClean="0">
                          <a:effectLst/>
                        </a:rPr>
                        <a:t> tent)</a:t>
                      </a:r>
                      <a:endParaRPr lang="en-US" sz="1600" b="0" i="0" dirty="0">
                        <a:solidFill>
                          <a:schemeClr val="bg1"/>
                        </a:solidFill>
                        <a:effectLst/>
                        <a:latin typeface="Calibri"/>
                        <a:ea typeface="Calibri" panose="020F0502020204030204" pitchFamily="34" charset="0"/>
                        <a:cs typeface="Calibri"/>
                      </a:endParaRPr>
                    </a:p>
                  </a:txBody>
                  <a:tcPr marL="98381" marR="73786" marT="0" marB="46456" anchor="ctr">
                    <a:lnL w="6350" cap="flat" cmpd="sng" algn="ctr">
                      <a:solidFill>
                        <a:srgbClr val="4F81BD"/>
                      </a:solidFill>
                      <a:prstDash val="solid"/>
                      <a:round/>
                      <a:headEnd type="none" w="med" len="med"/>
                      <a:tailEnd type="none" w="med" len="med"/>
                    </a:lnL>
                    <a:lnR w="6350" cap="flat" cmpd="sng" algn="ctr">
                      <a:solidFill>
                        <a:srgbClr val="4F81BD"/>
                      </a:solidFill>
                      <a:prstDash val="solid"/>
                      <a:round/>
                      <a:headEnd type="none" w="med" len="med"/>
                      <a:tailEnd type="none" w="med" len="med"/>
                    </a:lnR>
                    <a:lnT w="6350" cap="flat" cmpd="sng" algn="ctr">
                      <a:solidFill>
                        <a:srgbClr val="4F81BD"/>
                      </a:solidFill>
                      <a:prstDash val="solid"/>
                      <a:round/>
                      <a:headEnd type="none" w="med" len="med"/>
                      <a:tailEnd type="none" w="med" len="med"/>
                    </a:lnT>
                    <a:lnB w="6350" cap="flat" cmpd="sng" algn="ctr">
                      <a:solidFill>
                        <a:srgbClr val="4F81BD"/>
                      </a:solidFill>
                      <a:prstDash val="solid"/>
                      <a:round/>
                      <a:headEnd type="none" w="med" len="med"/>
                      <a:tailEnd type="none" w="med" len="med"/>
                    </a:lnB>
                  </a:tcPr>
                </a:tc>
                <a:tc>
                  <a:txBody>
                    <a:bodyPr/>
                    <a:lstStyle/>
                    <a:p>
                      <a:pPr marL="0" marR="0">
                        <a:lnSpc>
                          <a:spcPct val="115000"/>
                        </a:lnSpc>
                        <a:spcBef>
                          <a:spcPts val="600"/>
                        </a:spcBef>
                        <a:spcAft>
                          <a:spcPts val="600"/>
                        </a:spcAft>
                      </a:pPr>
                      <a:r>
                        <a:rPr lang="en-US" sz="2000" dirty="0" smtClean="0">
                          <a:effectLst/>
                        </a:rPr>
                        <a:t>12,000 kg (26,000</a:t>
                      </a:r>
                      <a:r>
                        <a:rPr lang="en-US" sz="2000" baseline="0" dirty="0" smtClean="0">
                          <a:effectLst/>
                        </a:rPr>
                        <a:t> lbs)</a:t>
                      </a:r>
                      <a:endParaRPr lang="en-US" sz="2000" b="0" i="0" dirty="0">
                        <a:solidFill>
                          <a:schemeClr val="bg1"/>
                        </a:solidFill>
                        <a:effectLst/>
                        <a:latin typeface="Calibri"/>
                        <a:ea typeface="Calibri" panose="020F0502020204030204" pitchFamily="34" charset="0"/>
                        <a:cs typeface="Calibri"/>
                      </a:endParaRPr>
                    </a:p>
                  </a:txBody>
                  <a:tcPr marL="98381" marR="73786" marT="0" marB="46456" anchor="ctr">
                    <a:lnL w="6350" cap="flat" cmpd="sng" algn="ctr">
                      <a:solidFill>
                        <a:srgbClr val="4F81BD"/>
                      </a:solidFill>
                      <a:prstDash val="solid"/>
                      <a:round/>
                      <a:headEnd type="none" w="med" len="med"/>
                      <a:tailEnd type="none" w="med" len="med"/>
                    </a:lnL>
                    <a:lnR w="6350" cap="flat" cmpd="sng" algn="ctr">
                      <a:solidFill>
                        <a:srgbClr val="4F81BD"/>
                      </a:solidFill>
                      <a:prstDash val="solid"/>
                      <a:round/>
                      <a:headEnd type="none" w="med" len="med"/>
                      <a:tailEnd type="none" w="med" len="med"/>
                    </a:lnR>
                    <a:lnT w="6350" cap="flat" cmpd="sng" algn="ctr">
                      <a:solidFill>
                        <a:srgbClr val="4F81BD"/>
                      </a:solidFill>
                      <a:prstDash val="solid"/>
                      <a:round/>
                      <a:headEnd type="none" w="med" len="med"/>
                      <a:tailEnd type="none" w="med" len="med"/>
                    </a:lnT>
                    <a:lnB w="6350" cap="flat" cmpd="sng" algn="ctr">
                      <a:solidFill>
                        <a:srgbClr val="4F81BD"/>
                      </a:solidFill>
                      <a:prstDash val="solid"/>
                      <a:round/>
                      <a:headEnd type="none" w="med" len="med"/>
                      <a:tailEnd type="none" w="med" len="med"/>
                    </a:lnB>
                  </a:tcPr>
                </a:tc>
              </a:tr>
              <a:tr h="726649">
                <a:tc>
                  <a:txBody>
                    <a:bodyPr/>
                    <a:lstStyle/>
                    <a:p>
                      <a:pPr marL="0" marR="0">
                        <a:lnSpc>
                          <a:spcPct val="115000"/>
                        </a:lnSpc>
                        <a:spcBef>
                          <a:spcPts val="0"/>
                        </a:spcBef>
                        <a:spcAft>
                          <a:spcPts val="600"/>
                        </a:spcAft>
                      </a:pPr>
                      <a:r>
                        <a:rPr lang="en-US" sz="2000" b="0" dirty="0" smtClean="0">
                          <a:effectLst/>
                        </a:rPr>
                        <a:t>Total project cargo </a:t>
                      </a:r>
                      <a:r>
                        <a:rPr lang="en-US" sz="1600" b="0" dirty="0" smtClean="0">
                          <a:effectLst/>
                        </a:rPr>
                        <a:t>(includes drill,</a:t>
                      </a:r>
                      <a:r>
                        <a:rPr lang="en-US" sz="1600" b="0" baseline="0" dirty="0" smtClean="0">
                          <a:effectLst/>
                        </a:rPr>
                        <a:t> </a:t>
                      </a:r>
                      <a:r>
                        <a:rPr lang="en-US" sz="1600" b="0" dirty="0" smtClean="0">
                          <a:effectLst/>
                        </a:rPr>
                        <a:t>tent, casing, and drill fluid; excludes</a:t>
                      </a:r>
                      <a:r>
                        <a:rPr lang="en-US" sz="1600" b="0" baseline="0" dirty="0" smtClean="0">
                          <a:effectLst/>
                        </a:rPr>
                        <a:t> generator and camp equipment)</a:t>
                      </a:r>
                      <a:endParaRPr lang="en-US" sz="1600" b="0" i="0" dirty="0">
                        <a:solidFill>
                          <a:schemeClr val="tx1"/>
                        </a:solidFill>
                        <a:effectLst/>
                        <a:latin typeface="Calibri"/>
                        <a:ea typeface="Calibri" panose="020F0502020204030204" pitchFamily="34" charset="0"/>
                        <a:cs typeface="Calibri"/>
                      </a:endParaRPr>
                    </a:p>
                  </a:txBody>
                  <a:tcPr marL="98381" marR="73786" marT="0" marB="46456" anchor="ctr">
                    <a:lnL w="6350" cap="flat" cmpd="sng" algn="ctr">
                      <a:solidFill>
                        <a:srgbClr val="4F81BD"/>
                      </a:solidFill>
                      <a:prstDash val="solid"/>
                      <a:round/>
                      <a:headEnd type="none" w="med" len="med"/>
                      <a:tailEnd type="none" w="med" len="med"/>
                    </a:lnL>
                    <a:lnR w="6350" cap="flat" cmpd="sng" algn="ctr">
                      <a:solidFill>
                        <a:srgbClr val="4F81BD"/>
                      </a:solidFill>
                      <a:prstDash val="solid"/>
                      <a:round/>
                      <a:headEnd type="none" w="med" len="med"/>
                      <a:tailEnd type="none" w="med" len="med"/>
                    </a:lnR>
                    <a:lnT w="6350" cap="flat" cmpd="sng" algn="ctr">
                      <a:solidFill>
                        <a:srgbClr val="4F81BD"/>
                      </a:solidFill>
                      <a:prstDash val="solid"/>
                      <a:round/>
                      <a:headEnd type="none" w="med" len="med"/>
                      <a:tailEnd type="none" w="med" len="med"/>
                    </a:lnT>
                    <a:lnB w="6350" cap="flat" cmpd="sng" algn="ctr">
                      <a:solidFill>
                        <a:srgbClr val="4F81BD"/>
                      </a:solidFill>
                      <a:prstDash val="solid"/>
                      <a:round/>
                      <a:headEnd type="none" w="med" len="med"/>
                      <a:tailEnd type="none" w="med" len="med"/>
                    </a:lnB>
                  </a:tcPr>
                </a:tc>
                <a:tc>
                  <a:txBody>
                    <a:bodyPr/>
                    <a:lstStyle/>
                    <a:p>
                      <a:pPr marL="0" marR="0">
                        <a:lnSpc>
                          <a:spcPct val="115000"/>
                        </a:lnSpc>
                        <a:spcBef>
                          <a:spcPts val="600"/>
                        </a:spcBef>
                        <a:spcAft>
                          <a:spcPts val="600"/>
                        </a:spcAft>
                      </a:pPr>
                      <a:r>
                        <a:rPr lang="en-US" sz="2000" dirty="0" smtClean="0">
                          <a:effectLst/>
                        </a:rPr>
                        <a:t>25,000 kg (55,000 lbs)</a:t>
                      </a:r>
                      <a:endParaRPr lang="en-US" sz="2000" b="0" i="0" dirty="0">
                        <a:solidFill>
                          <a:schemeClr val="tx1"/>
                        </a:solidFill>
                        <a:effectLst/>
                        <a:latin typeface="Calibri"/>
                        <a:ea typeface="Calibri" panose="020F0502020204030204" pitchFamily="34" charset="0"/>
                        <a:cs typeface="Calibri"/>
                      </a:endParaRPr>
                    </a:p>
                  </a:txBody>
                  <a:tcPr marL="98381" marR="73786" marT="0" marB="46456" anchor="ctr">
                    <a:lnL w="6350" cap="flat" cmpd="sng" algn="ctr">
                      <a:solidFill>
                        <a:srgbClr val="4F81BD"/>
                      </a:solidFill>
                      <a:prstDash val="solid"/>
                      <a:round/>
                      <a:headEnd type="none" w="med" len="med"/>
                      <a:tailEnd type="none" w="med" len="med"/>
                    </a:lnL>
                    <a:lnR w="6350" cap="flat" cmpd="sng" algn="ctr">
                      <a:solidFill>
                        <a:srgbClr val="4F81BD"/>
                      </a:solidFill>
                      <a:prstDash val="solid"/>
                      <a:round/>
                      <a:headEnd type="none" w="med" len="med"/>
                      <a:tailEnd type="none" w="med" len="med"/>
                    </a:lnR>
                    <a:lnT w="6350" cap="flat" cmpd="sng" algn="ctr">
                      <a:solidFill>
                        <a:srgbClr val="4F81BD"/>
                      </a:solidFill>
                      <a:prstDash val="solid"/>
                      <a:round/>
                      <a:headEnd type="none" w="med" len="med"/>
                      <a:tailEnd type="none" w="med" len="med"/>
                    </a:lnT>
                    <a:lnB w="6350" cap="flat" cmpd="sng" algn="ctr">
                      <a:solidFill>
                        <a:srgbClr val="4F81BD"/>
                      </a:solidFill>
                      <a:prstDash val="solid"/>
                      <a:round/>
                      <a:headEnd type="none" w="med" len="med"/>
                      <a:tailEnd type="none" w="med" len="med"/>
                    </a:lnB>
                  </a:tcPr>
                </a:tc>
              </a:tr>
            </a:tbl>
          </a:graphicData>
        </a:graphic>
      </p:graphicFrame>
      <p:sp>
        <p:nvSpPr>
          <p:cNvPr id="140" name="TextBox 139"/>
          <p:cNvSpPr txBox="1"/>
          <p:nvPr/>
        </p:nvSpPr>
        <p:spPr>
          <a:xfrm>
            <a:off x="517307" y="31572215"/>
            <a:ext cx="19859869" cy="2081258"/>
          </a:xfrm>
          <a:prstGeom prst="rect">
            <a:avLst/>
          </a:prstGeom>
          <a:noFill/>
        </p:spPr>
        <p:txBody>
          <a:bodyPr wrap="square" lIns="95171" tIns="47585" rIns="95171" bIns="47585" rtlCol="0">
            <a:spAutoFit/>
          </a:bodyPr>
          <a:lstStyle/>
          <a:p>
            <a:pPr algn="just"/>
            <a:r>
              <a:rPr lang="en-US" sz="2100" b="1" i="1" dirty="0"/>
              <a:t>FIGURE</a:t>
            </a:r>
            <a:r>
              <a:rPr lang="en-US" sz="2100" b="1" i="1" dirty="0" smtClean="0"/>
              <a:t> 5.</a:t>
            </a:r>
            <a:r>
              <a:rPr lang="en-US" sz="2100" i="1" dirty="0" smtClean="0"/>
              <a:t> Panel A shows the layout for the drilling and core processing operations that take place inside a 19.5 </a:t>
            </a:r>
            <a:r>
              <a:rPr lang="en-US" sz="2100" i="1" dirty="0" err="1" smtClean="0"/>
              <a:t>m</a:t>
            </a:r>
            <a:r>
              <a:rPr lang="en-US" sz="2100" i="1" dirty="0" smtClean="0"/>
              <a:t> L </a:t>
            </a:r>
            <a:r>
              <a:rPr lang="en-US" sz="2100" i="1" dirty="0" err="1" smtClean="0"/>
              <a:t>x</a:t>
            </a:r>
            <a:r>
              <a:rPr lang="en-US" sz="2100" i="1" dirty="0" smtClean="0"/>
              <a:t> 4.9 </a:t>
            </a:r>
            <a:r>
              <a:rPr lang="en-US" sz="2100" i="1" dirty="0" err="1" smtClean="0"/>
              <a:t>m</a:t>
            </a:r>
            <a:r>
              <a:rPr lang="en-US" sz="2100" i="1" dirty="0" smtClean="0"/>
              <a:t> W </a:t>
            </a:r>
            <a:r>
              <a:rPr lang="en-US" sz="2100" i="1" dirty="0" err="1" smtClean="0"/>
              <a:t>x</a:t>
            </a:r>
            <a:r>
              <a:rPr lang="en-US" sz="2100" i="1" dirty="0" smtClean="0"/>
              <a:t> 2.8 </a:t>
            </a:r>
            <a:r>
              <a:rPr lang="en-US" sz="2100" i="1" dirty="0" err="1" smtClean="0"/>
              <a:t>m</a:t>
            </a:r>
            <a:r>
              <a:rPr lang="en-US" sz="2100" i="1" dirty="0" smtClean="0"/>
              <a:t> H un-insulated </a:t>
            </a:r>
            <a:r>
              <a:rPr lang="en-US" sz="2100" i="1" dirty="0" err="1" smtClean="0"/>
              <a:t>WeatherPORT</a:t>
            </a:r>
            <a:r>
              <a:rPr lang="en-US" sz="2100" i="1" dirty="0" smtClean="0"/>
              <a:t> tent. Panel B shows the inside of the underground core storage trench. The trench serves as a storage area for all of the drilled ice until it is ready to be flown from South Pole Station to McMurdo Station. In addition, all of the ice from the ‘brittle ice zone’ is stored in the trench over winter to provide more time to relax internal stresses before the ice is shipped back to the U.S. Panel C shows the inside of the drilling tent. The Ice Drilling Design and Operations (IDDO) group at the University of Wisconsin-Madison designed and built the drilling system, called the Intermediate Depth Drill (IDD). Based on the Danish Hans-</a:t>
            </a:r>
            <a:r>
              <a:rPr lang="en-US" sz="2100" i="1" dirty="0" err="1" smtClean="0"/>
              <a:t>Tausen</a:t>
            </a:r>
            <a:r>
              <a:rPr lang="en-US" sz="2100" i="1" dirty="0" smtClean="0"/>
              <a:t> drill (Johnson et al., Annals </a:t>
            </a:r>
            <a:r>
              <a:rPr lang="en-US" sz="2100" i="1" dirty="0" err="1" smtClean="0"/>
              <a:t>Glac</a:t>
            </a:r>
            <a:r>
              <a:rPr lang="en-US" sz="2100" i="1" dirty="0" smtClean="0"/>
              <a:t>. 2014), the IDD was purpose-built for coring 1,500+ meters of ice. Panel D shows an aerial view of the drill site, located about 2 km from South Pole Station. The drilling takes place inside the long red and white tent.</a:t>
            </a:r>
            <a:endParaRPr lang="en-US" sz="2100" dirty="0"/>
          </a:p>
        </p:txBody>
      </p:sp>
      <p:sp>
        <p:nvSpPr>
          <p:cNvPr id="144" name="Rectangle 143"/>
          <p:cNvSpPr/>
          <p:nvPr/>
        </p:nvSpPr>
        <p:spPr>
          <a:xfrm>
            <a:off x="978673" y="22644536"/>
            <a:ext cx="1584191" cy="3124486"/>
          </a:xfrm>
          <a:prstGeom prst="rect">
            <a:avLst/>
          </a:prstGeom>
          <a:solidFill>
            <a:schemeClr val="bg2">
              <a:lumMod val="90000"/>
            </a:schemeClr>
          </a:solidFill>
          <a:ln>
            <a:noFill/>
          </a:ln>
          <a:effectLst/>
        </p:spPr>
        <p:style>
          <a:lnRef idx="1">
            <a:schemeClr val="accent1"/>
          </a:lnRef>
          <a:fillRef idx="3">
            <a:schemeClr val="accent1"/>
          </a:fillRef>
          <a:effectRef idx="2">
            <a:schemeClr val="accent1"/>
          </a:effectRef>
          <a:fontRef idx="minor">
            <a:schemeClr val="lt1"/>
          </a:fontRef>
        </p:style>
        <p:txBody>
          <a:bodyPr lIns="95171" tIns="47585" rIns="95171" bIns="47585" rtlCol="0" anchor="ctr"/>
          <a:lstStyle/>
          <a:p>
            <a:pPr algn="ctr"/>
            <a:endParaRPr lang="en-US"/>
          </a:p>
        </p:txBody>
      </p:sp>
      <p:sp>
        <p:nvSpPr>
          <p:cNvPr id="152" name="TextBox 151"/>
          <p:cNvSpPr txBox="1"/>
          <p:nvPr/>
        </p:nvSpPr>
        <p:spPr>
          <a:xfrm>
            <a:off x="1265716" y="23915623"/>
            <a:ext cx="916163" cy="357709"/>
          </a:xfrm>
          <a:prstGeom prst="rect">
            <a:avLst/>
          </a:prstGeom>
          <a:noFill/>
        </p:spPr>
        <p:txBody>
          <a:bodyPr wrap="none" lIns="95171" tIns="47585" rIns="95171" bIns="47585" rtlCol="0">
            <a:spAutoFit/>
          </a:bodyPr>
          <a:lstStyle/>
          <a:p>
            <a:r>
              <a:rPr lang="en-US" sz="1700" dirty="0" smtClean="0">
                <a:solidFill>
                  <a:schemeClr val="tx1">
                    <a:lumMod val="75000"/>
                    <a:lumOff val="25000"/>
                  </a:schemeClr>
                </a:solidFill>
              </a:rPr>
              <a:t>shelving</a:t>
            </a:r>
            <a:endParaRPr lang="en-US" sz="1700" dirty="0">
              <a:solidFill>
                <a:schemeClr val="tx1">
                  <a:lumMod val="75000"/>
                  <a:lumOff val="25000"/>
                </a:schemeClr>
              </a:solidFill>
            </a:endParaRPr>
          </a:p>
        </p:txBody>
      </p:sp>
      <p:sp>
        <p:nvSpPr>
          <p:cNvPr id="153" name="Rectangle 152"/>
          <p:cNvSpPr/>
          <p:nvPr/>
        </p:nvSpPr>
        <p:spPr>
          <a:xfrm>
            <a:off x="4450575" y="22919861"/>
            <a:ext cx="855995" cy="616693"/>
          </a:xfrm>
          <a:prstGeom prst="rect">
            <a:avLst/>
          </a:prstGeom>
          <a:solidFill>
            <a:schemeClr val="bg2">
              <a:lumMod val="90000"/>
            </a:schemeClr>
          </a:solidFill>
          <a:ln>
            <a:noFill/>
          </a:ln>
          <a:effectLst/>
        </p:spPr>
        <p:style>
          <a:lnRef idx="1">
            <a:schemeClr val="accent1"/>
          </a:lnRef>
          <a:fillRef idx="3">
            <a:schemeClr val="accent1"/>
          </a:fillRef>
          <a:effectRef idx="2">
            <a:schemeClr val="accent1"/>
          </a:effectRef>
          <a:fontRef idx="minor">
            <a:schemeClr val="lt1"/>
          </a:fontRef>
        </p:style>
        <p:txBody>
          <a:bodyPr lIns="95171" tIns="47585" rIns="95171" bIns="47585" rtlCol="0" anchor="ctr"/>
          <a:lstStyle/>
          <a:p>
            <a:pPr algn="ctr"/>
            <a:endParaRPr lang="en-US"/>
          </a:p>
        </p:txBody>
      </p:sp>
      <p:sp>
        <p:nvSpPr>
          <p:cNvPr id="154" name="TextBox 153"/>
          <p:cNvSpPr txBox="1"/>
          <p:nvPr/>
        </p:nvSpPr>
        <p:spPr>
          <a:xfrm>
            <a:off x="4517708" y="22919862"/>
            <a:ext cx="773758" cy="619320"/>
          </a:xfrm>
          <a:prstGeom prst="rect">
            <a:avLst/>
          </a:prstGeom>
          <a:noFill/>
        </p:spPr>
        <p:txBody>
          <a:bodyPr wrap="square" lIns="95171" tIns="47585" rIns="95171" bIns="47585" rtlCol="0">
            <a:spAutoFit/>
          </a:bodyPr>
          <a:lstStyle/>
          <a:p>
            <a:r>
              <a:rPr lang="en-US" sz="1700" dirty="0" smtClean="0">
                <a:solidFill>
                  <a:schemeClr val="tx1">
                    <a:lumMod val="75000"/>
                    <a:lumOff val="25000"/>
                  </a:schemeClr>
                </a:solidFill>
              </a:rPr>
              <a:t>ceiling</a:t>
            </a:r>
          </a:p>
          <a:p>
            <a:r>
              <a:rPr lang="en-US" sz="1700" dirty="0" smtClean="0">
                <a:solidFill>
                  <a:schemeClr val="tx1">
                    <a:lumMod val="75000"/>
                    <a:lumOff val="25000"/>
                  </a:schemeClr>
                </a:solidFill>
              </a:rPr>
              <a:t>hatch</a:t>
            </a:r>
            <a:endParaRPr lang="en-US" sz="1700" dirty="0">
              <a:solidFill>
                <a:schemeClr val="tx1">
                  <a:lumMod val="75000"/>
                  <a:lumOff val="25000"/>
                </a:schemeClr>
              </a:solidFill>
            </a:endParaRPr>
          </a:p>
        </p:txBody>
      </p:sp>
      <p:graphicFrame>
        <p:nvGraphicFramePr>
          <p:cNvPr id="155" name="Table 154"/>
          <p:cNvGraphicFramePr>
            <a:graphicFrameLocks noGrp="1"/>
          </p:cNvGraphicFramePr>
          <p:nvPr/>
        </p:nvGraphicFramePr>
        <p:xfrm>
          <a:off x="10554050" y="35283883"/>
          <a:ext cx="13158477" cy="2619600"/>
        </p:xfrm>
        <a:graphic>
          <a:graphicData uri="http://schemas.openxmlformats.org/drawingml/2006/table">
            <a:tbl>
              <a:tblPr firstRow="1" bandRow="1">
                <a:tableStyleId>{9DCAF9ED-07DC-4A11-8D7F-57B35C25682E}</a:tableStyleId>
              </a:tblPr>
              <a:tblGrid>
                <a:gridCol w="13158477"/>
              </a:tblGrid>
              <a:tr h="523920">
                <a:tc>
                  <a:txBody>
                    <a:bodyPr/>
                    <a:lstStyle/>
                    <a:p>
                      <a:r>
                        <a:rPr lang="en-US" sz="2400" dirty="0" smtClean="0"/>
                        <a:t>Gases</a:t>
                      </a:r>
                      <a:endParaRPr lang="en-US" sz="2400" dirty="0"/>
                    </a:p>
                  </a:txBody>
                  <a:tcPr marL="98381" marR="98381" marT="46456" marB="46456"/>
                </a:tc>
              </a:tr>
              <a:tr h="523920">
                <a:tc>
                  <a:txBody>
                    <a:bodyPr/>
                    <a:lstStyle/>
                    <a:p>
                      <a:pPr marL="0" marR="0" indent="0" algn="l" defTabSz="2108332" rtl="0" eaLnBrk="1" fontAlgn="auto" latinLnBrk="0" hangingPunct="1">
                        <a:lnSpc>
                          <a:spcPct val="100000"/>
                        </a:lnSpc>
                        <a:spcBef>
                          <a:spcPts val="0"/>
                        </a:spcBef>
                        <a:spcAft>
                          <a:spcPts val="0"/>
                        </a:spcAft>
                        <a:buClrTx/>
                        <a:buSzTx/>
                        <a:buFontTx/>
                        <a:buNone/>
                        <a:tabLst/>
                        <a:defRPr/>
                      </a:pPr>
                      <a:r>
                        <a:rPr lang="en-US" sz="2000" dirty="0" smtClean="0"/>
                        <a:t>Carbonyl Sulfide, Methyl Chloride, Methyl Bromide – M. Aydin</a:t>
                      </a:r>
                    </a:p>
                  </a:txBody>
                  <a:tcPr marL="98381" marR="98381" marT="46456" marB="46456"/>
                </a:tc>
              </a:tr>
              <a:tr h="523920">
                <a:tc>
                  <a:txBody>
                    <a:bodyPr/>
                    <a:lstStyle/>
                    <a:p>
                      <a:pPr marL="0" marR="0" indent="0" algn="l" defTabSz="2108332" rtl="0" eaLnBrk="1" fontAlgn="auto" latinLnBrk="0" hangingPunct="1">
                        <a:lnSpc>
                          <a:spcPct val="100000"/>
                        </a:lnSpc>
                        <a:spcBef>
                          <a:spcPts val="0"/>
                        </a:spcBef>
                        <a:spcAft>
                          <a:spcPts val="0"/>
                        </a:spcAft>
                        <a:buClrTx/>
                        <a:buSzTx/>
                        <a:buFontTx/>
                        <a:buNone/>
                        <a:tabLst/>
                        <a:defRPr/>
                      </a:pPr>
                      <a:r>
                        <a:rPr lang="en-US" sz="2000" dirty="0" smtClean="0"/>
                        <a:t>Inert Gas, δ</a:t>
                      </a:r>
                      <a:r>
                        <a:rPr lang="en-US" sz="2000" baseline="30000" dirty="0" smtClean="0"/>
                        <a:t>15</a:t>
                      </a:r>
                      <a:r>
                        <a:rPr lang="en-US" sz="2000" dirty="0" smtClean="0"/>
                        <a:t>N, Methane – T. Sowers, J. Severinghaus, E. Brook</a:t>
                      </a:r>
                    </a:p>
                  </a:txBody>
                  <a:tcPr marL="98381" marR="98381" marT="46456" marB="46456"/>
                </a:tc>
              </a:tr>
              <a:tr h="523920">
                <a:tc>
                  <a:txBody>
                    <a:bodyPr/>
                    <a:lstStyle/>
                    <a:p>
                      <a:pPr marL="0" marR="0" indent="0" algn="l" defTabSz="2108332" rtl="0" eaLnBrk="1" fontAlgn="auto" latinLnBrk="0" hangingPunct="1">
                        <a:lnSpc>
                          <a:spcPct val="100000"/>
                        </a:lnSpc>
                        <a:spcBef>
                          <a:spcPts val="0"/>
                        </a:spcBef>
                        <a:spcAft>
                          <a:spcPts val="0"/>
                        </a:spcAft>
                        <a:buClrTx/>
                        <a:buSzTx/>
                        <a:buFontTx/>
                        <a:buNone/>
                        <a:tabLst/>
                        <a:defRPr/>
                      </a:pPr>
                      <a:r>
                        <a:rPr lang="en-US" sz="2000" dirty="0" smtClean="0"/>
                        <a:t>Carbon Monoxide (and CO</a:t>
                      </a:r>
                      <a:r>
                        <a:rPr lang="en-US" sz="2000" baseline="0" dirty="0" smtClean="0"/>
                        <a:t> </a:t>
                      </a:r>
                      <a:r>
                        <a:rPr lang="en-US" sz="2000" dirty="0" smtClean="0"/>
                        <a:t>Isotopes) – V. Petrenko, J. Mak</a:t>
                      </a:r>
                    </a:p>
                  </a:txBody>
                  <a:tcPr marL="98381" marR="98381" marT="46456" marB="46456"/>
                </a:tc>
              </a:tr>
              <a:tr h="523920">
                <a:tc>
                  <a:txBody>
                    <a:bodyPr/>
                    <a:lstStyle/>
                    <a:p>
                      <a:pPr marL="0" marR="0" indent="0" algn="l" defTabSz="2108332" rtl="0" eaLnBrk="1" fontAlgn="auto" latinLnBrk="0" hangingPunct="1">
                        <a:lnSpc>
                          <a:spcPct val="100000"/>
                        </a:lnSpc>
                        <a:spcBef>
                          <a:spcPts val="0"/>
                        </a:spcBef>
                        <a:spcAft>
                          <a:spcPts val="0"/>
                        </a:spcAft>
                        <a:buClrTx/>
                        <a:buSzTx/>
                        <a:buFontTx/>
                        <a:buNone/>
                        <a:tabLst/>
                        <a:defRPr/>
                      </a:pPr>
                      <a:r>
                        <a:rPr lang="en-US" sz="2000" dirty="0" smtClean="0"/>
                        <a:t>Carbon Dioxide</a:t>
                      </a:r>
                      <a:r>
                        <a:rPr lang="en-US" sz="2000" baseline="-25000" dirty="0" smtClean="0"/>
                        <a:t> </a:t>
                      </a:r>
                      <a:r>
                        <a:rPr lang="en-US" sz="2000" dirty="0" smtClean="0"/>
                        <a:t>and Nitrous Oxide - E. Brook</a:t>
                      </a:r>
                    </a:p>
                  </a:txBody>
                  <a:tcPr marL="98381" marR="98381" marT="46456" marB="46456"/>
                </a:tc>
              </a:tr>
            </a:tbl>
          </a:graphicData>
        </a:graphic>
      </p:graphicFrame>
      <p:graphicFrame>
        <p:nvGraphicFramePr>
          <p:cNvPr id="156" name="Table 155"/>
          <p:cNvGraphicFramePr>
            <a:graphicFrameLocks noGrp="1"/>
          </p:cNvGraphicFramePr>
          <p:nvPr/>
        </p:nvGraphicFramePr>
        <p:xfrm>
          <a:off x="10554050" y="37903917"/>
          <a:ext cx="13158477" cy="2095680"/>
        </p:xfrm>
        <a:graphic>
          <a:graphicData uri="http://schemas.openxmlformats.org/drawingml/2006/table">
            <a:tbl>
              <a:tblPr firstRow="1" bandRow="1">
                <a:tableStyleId>{9DCAF9ED-07DC-4A11-8D7F-57B35C25682E}</a:tableStyleId>
              </a:tblPr>
              <a:tblGrid>
                <a:gridCol w="13158477"/>
              </a:tblGrid>
              <a:tr h="523920">
                <a:tc>
                  <a:txBody>
                    <a:bodyPr/>
                    <a:lstStyle/>
                    <a:p>
                      <a:r>
                        <a:rPr lang="en-US" sz="2400" dirty="0" smtClean="0"/>
                        <a:t>Stable Isotopes, Aerosols/Chemistry, Physical Properties</a:t>
                      </a:r>
                      <a:endParaRPr lang="en-US" sz="2400" dirty="0"/>
                    </a:p>
                  </a:txBody>
                  <a:tcPr marL="98381" marR="98381" marT="46456" marB="46456"/>
                </a:tc>
              </a:tr>
              <a:tr h="523920">
                <a:tc>
                  <a:txBody>
                    <a:bodyPr/>
                    <a:lstStyle/>
                    <a:p>
                      <a:r>
                        <a:rPr lang="en-US" sz="2000" dirty="0" smtClean="0"/>
                        <a:t>Water Isotopes (δD, </a:t>
                      </a:r>
                      <a:r>
                        <a:rPr lang="el-GR" sz="2000" dirty="0" smtClean="0">
                          <a:sym typeface="Wingdings"/>
                        </a:rPr>
                        <a:t>δ</a:t>
                      </a:r>
                      <a:r>
                        <a:rPr lang="en-US" sz="2000" baseline="30000" dirty="0" smtClean="0">
                          <a:sym typeface="Wingdings"/>
                        </a:rPr>
                        <a:t>18</a:t>
                      </a:r>
                      <a:r>
                        <a:rPr lang="en-US" sz="2000" dirty="0" smtClean="0">
                          <a:sym typeface="Wingdings"/>
                        </a:rPr>
                        <a:t>O, Δ</a:t>
                      </a:r>
                      <a:r>
                        <a:rPr lang="en-US" sz="2000" baseline="30000" dirty="0" smtClean="0">
                          <a:sym typeface="Wingdings"/>
                        </a:rPr>
                        <a:t>17</a:t>
                      </a:r>
                      <a:r>
                        <a:rPr lang="en-US" sz="2000" dirty="0" smtClean="0">
                          <a:sym typeface="Wingdings"/>
                        </a:rPr>
                        <a:t>O) – E. Steig, J. White</a:t>
                      </a:r>
                      <a:endParaRPr lang="en-US" sz="2000" dirty="0" smtClean="0"/>
                    </a:p>
                  </a:txBody>
                  <a:tcPr marL="98381" marR="98381" marT="46456" marB="46456"/>
                </a:tc>
              </a:tr>
              <a:tr h="523920">
                <a:tc>
                  <a:txBody>
                    <a:bodyPr/>
                    <a:lstStyle/>
                    <a:p>
                      <a:r>
                        <a:rPr lang="en-US" sz="2000" dirty="0" smtClean="0"/>
                        <a:t>Trace elements, major ions, particles, conductivity – E. Osterberg, K. Kreutz, J. Cole-Dai</a:t>
                      </a:r>
                      <a:endParaRPr lang="en-US" sz="2000" dirty="0" smtClean="0">
                        <a:cs typeface="Calibri"/>
                      </a:endParaRPr>
                    </a:p>
                  </a:txBody>
                  <a:tcPr marL="98381" marR="98381" marT="46456" marB="46456"/>
                </a:tc>
              </a:tr>
              <a:tr h="523920">
                <a:tc>
                  <a:txBody>
                    <a:bodyPr/>
                    <a:lstStyle/>
                    <a:p>
                      <a:r>
                        <a:rPr lang="en-US" sz="2000" dirty="0" smtClean="0"/>
                        <a:t>Electrical conductivity – T.J. Fudge, E. Waddington</a:t>
                      </a:r>
                    </a:p>
                  </a:txBody>
                  <a:tcPr marL="98381" marR="98381" marT="46456" marB="46456"/>
                </a:tc>
              </a:tr>
            </a:tbl>
          </a:graphicData>
        </a:graphic>
      </p:graphicFrame>
      <p:graphicFrame>
        <p:nvGraphicFramePr>
          <p:cNvPr id="157" name="Table 156"/>
          <p:cNvGraphicFramePr>
            <a:graphicFrameLocks noGrp="1"/>
          </p:cNvGraphicFramePr>
          <p:nvPr/>
        </p:nvGraphicFramePr>
        <p:xfrm>
          <a:off x="10554050" y="40012510"/>
          <a:ext cx="13158477" cy="1047840"/>
        </p:xfrm>
        <a:graphic>
          <a:graphicData uri="http://schemas.openxmlformats.org/drawingml/2006/table">
            <a:tbl>
              <a:tblPr firstRow="1" bandRow="1">
                <a:tableStyleId>{9DCAF9ED-07DC-4A11-8D7F-57B35C25682E}</a:tableStyleId>
              </a:tblPr>
              <a:tblGrid>
                <a:gridCol w="13158477"/>
              </a:tblGrid>
              <a:tr h="523920">
                <a:tc>
                  <a:txBody>
                    <a:bodyPr/>
                    <a:lstStyle/>
                    <a:p>
                      <a:r>
                        <a:rPr lang="en-US" sz="2400" dirty="0" smtClean="0"/>
                        <a:t>Ice Dynamics</a:t>
                      </a:r>
                      <a:endParaRPr lang="en-US" sz="2400" dirty="0"/>
                    </a:p>
                  </a:txBody>
                  <a:tcPr marL="98381" marR="98381" marT="46456" marB="46456"/>
                </a:tc>
              </a:tr>
              <a:tr h="523920">
                <a:tc>
                  <a:txBody>
                    <a:bodyPr/>
                    <a:lstStyle/>
                    <a:p>
                      <a:r>
                        <a:rPr lang="en-US" sz="2000" dirty="0" smtClean="0"/>
                        <a:t>Upstream Ice and Firn Dynamics – M. Koutnik, E. Waddington, H. Conway, T.J. Fudge, R. Hawley, E. Osterberg</a:t>
                      </a:r>
                    </a:p>
                  </a:txBody>
                  <a:tcPr marL="98381" marR="98381" marT="46456" marB="46456"/>
                </a:tc>
              </a:tr>
            </a:tbl>
          </a:graphicData>
        </a:graphic>
      </p:graphicFrame>
      <p:sp>
        <p:nvSpPr>
          <p:cNvPr id="158" name="TextBox 157"/>
          <p:cNvSpPr txBox="1"/>
          <p:nvPr/>
        </p:nvSpPr>
        <p:spPr>
          <a:xfrm>
            <a:off x="10554049" y="41073255"/>
            <a:ext cx="4579708" cy="419265"/>
          </a:xfrm>
          <a:prstGeom prst="rect">
            <a:avLst/>
          </a:prstGeom>
          <a:noFill/>
        </p:spPr>
        <p:txBody>
          <a:bodyPr wrap="none" lIns="95171" tIns="47585" rIns="95171" bIns="47585" rtlCol="0">
            <a:spAutoFit/>
          </a:bodyPr>
          <a:lstStyle/>
          <a:p>
            <a:r>
              <a:rPr lang="en-US" sz="2100" dirty="0" smtClean="0">
                <a:solidFill>
                  <a:schemeClr val="accent2"/>
                </a:solidFill>
              </a:rPr>
              <a:t>* several additional pending proposals *</a:t>
            </a:r>
            <a:endParaRPr lang="en-US" sz="2100" dirty="0">
              <a:solidFill>
                <a:schemeClr val="accent2"/>
              </a:solidFill>
            </a:endParaRPr>
          </a:p>
        </p:txBody>
      </p:sp>
      <p:cxnSp>
        <p:nvCxnSpPr>
          <p:cNvPr id="162" name="Straight Connector 161"/>
          <p:cNvCxnSpPr/>
          <p:nvPr/>
        </p:nvCxnSpPr>
        <p:spPr>
          <a:xfrm>
            <a:off x="25209500" y="15774190"/>
            <a:ext cx="2971800" cy="1588"/>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grpSp>
        <p:nvGrpSpPr>
          <p:cNvPr id="119" name="Group 118"/>
          <p:cNvGrpSpPr/>
          <p:nvPr/>
        </p:nvGrpSpPr>
        <p:grpSpPr>
          <a:xfrm>
            <a:off x="7468588" y="11385994"/>
            <a:ext cx="3862597" cy="3306047"/>
            <a:chOff x="7468588" y="11155090"/>
            <a:chExt cx="3862597" cy="3306047"/>
          </a:xfrm>
        </p:grpSpPr>
        <p:pic>
          <p:nvPicPr>
            <p:cNvPr id="114" name="Picture 113"/>
            <p:cNvPicPr>
              <a:picLocks noChangeAspect="1"/>
            </p:cNvPicPr>
            <p:nvPr/>
          </p:nvPicPr>
          <p:blipFill>
            <a:blip r:embed="rId15">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val="0"/>
                </a:ext>
              </a:extLst>
            </a:blip>
            <a:srcRect r="54318"/>
            <a:stretch>
              <a:fillRect/>
            </a:stretch>
          </p:blipFill>
          <p:spPr>
            <a:xfrm>
              <a:off x="7468588" y="11155090"/>
              <a:ext cx="3862597" cy="3306047"/>
            </a:xfrm>
            <a:prstGeom prst="rect">
              <a:avLst/>
            </a:prstGeom>
          </p:spPr>
        </p:pic>
        <p:sp>
          <p:nvSpPr>
            <p:cNvPr id="166" name="Oval 165"/>
            <p:cNvSpPr/>
            <p:nvPr/>
          </p:nvSpPr>
          <p:spPr>
            <a:xfrm>
              <a:off x="10596730" y="11609388"/>
              <a:ext cx="176212" cy="176212"/>
            </a:xfrm>
            <a:prstGeom prst="ellipse">
              <a:avLst/>
            </a:prstGeom>
            <a:solidFill>
              <a:srgbClr val="FF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cxnSp>
        <p:nvCxnSpPr>
          <p:cNvPr id="87" name="Straight Connector 86"/>
          <p:cNvCxnSpPr/>
          <p:nvPr/>
        </p:nvCxnSpPr>
        <p:spPr>
          <a:xfrm>
            <a:off x="27044650" y="41487666"/>
            <a:ext cx="4282454" cy="1588"/>
          </a:xfrm>
          <a:prstGeom prst="line">
            <a:avLst/>
          </a:prstGeom>
          <a:ln w="12700" cap="flat" cmpd="sng" algn="ctr">
            <a:solidFill>
              <a:schemeClr val="tx1"/>
            </a:solidFill>
            <a:prstDash val="solid"/>
            <a:round/>
            <a:headEnd type="triangle" w="med" len="med"/>
            <a:tailEnd type="triangle" w="med" len="med"/>
          </a:ln>
          <a:effectLst/>
        </p:spPr>
        <p:style>
          <a:lnRef idx="2">
            <a:schemeClr val="accent1"/>
          </a:lnRef>
          <a:fillRef idx="0">
            <a:schemeClr val="accent1"/>
          </a:fillRef>
          <a:effectRef idx="1">
            <a:schemeClr val="accent1"/>
          </a:effectRef>
          <a:fontRef idx="minor">
            <a:schemeClr val="tx1"/>
          </a:fontRef>
        </p:style>
      </p:cxnSp>
      <p:sp>
        <p:nvSpPr>
          <p:cNvPr id="90" name="TextBox 89"/>
          <p:cNvSpPr txBox="1"/>
          <p:nvPr/>
        </p:nvSpPr>
        <p:spPr>
          <a:xfrm>
            <a:off x="28815613" y="41259382"/>
            <a:ext cx="956326" cy="419265"/>
          </a:xfrm>
          <a:prstGeom prst="rect">
            <a:avLst/>
          </a:prstGeom>
          <a:solidFill>
            <a:schemeClr val="bg1"/>
          </a:solidFill>
        </p:spPr>
        <p:txBody>
          <a:bodyPr wrap="none" lIns="95171" tIns="47585" rIns="95171" bIns="47585" rtlCol="0">
            <a:spAutoFit/>
          </a:bodyPr>
          <a:lstStyle/>
          <a:p>
            <a:r>
              <a:rPr lang="en-US" sz="2100" dirty="0" smtClean="0"/>
              <a:t>98 mm</a:t>
            </a:r>
            <a:endParaRPr lang="en-US" sz="2100" dirty="0"/>
          </a:p>
        </p:txBody>
      </p:sp>
      <p:graphicFrame>
        <p:nvGraphicFramePr>
          <p:cNvPr id="168" name="Table 167"/>
          <p:cNvGraphicFramePr>
            <a:graphicFrameLocks noGrp="1"/>
          </p:cNvGraphicFramePr>
          <p:nvPr>
            <p:extLst>
              <p:ext uri="{D42A27DB-BD31-4B8C-83A1-F6EECF244321}">
                <p14:mod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3764774814"/>
              </p:ext>
            </p:extLst>
          </p:nvPr>
        </p:nvGraphicFramePr>
        <p:xfrm>
          <a:off x="25831032" y="6210307"/>
          <a:ext cx="6564763" cy="3717308"/>
        </p:xfrm>
        <a:graphic>
          <a:graphicData uri="http://schemas.openxmlformats.org/drawingml/2006/table">
            <a:tbl>
              <a:tblPr firstRow="1" firstCol="1" bandRow="1">
                <a:tableStyleId>{B301B821-A1FF-4177-AEE7-76D212191A09}</a:tableStyleId>
              </a:tblPr>
              <a:tblGrid>
                <a:gridCol w="3716677"/>
                <a:gridCol w="2848086"/>
              </a:tblGrid>
              <a:tr h="496364">
                <a:tc gridSpan="2">
                  <a:txBody>
                    <a:bodyPr/>
                    <a:lstStyle/>
                    <a:p>
                      <a:pPr marL="0" marR="0" algn="l">
                        <a:lnSpc>
                          <a:spcPct val="115000"/>
                        </a:lnSpc>
                        <a:spcBef>
                          <a:spcPts val="0"/>
                        </a:spcBef>
                        <a:spcAft>
                          <a:spcPts val="600"/>
                        </a:spcAft>
                      </a:pPr>
                      <a:r>
                        <a:rPr lang="en-US" sz="2400" baseline="0" dirty="0" smtClean="0">
                          <a:effectLst/>
                        </a:rPr>
                        <a:t>Location and glaciological characteristics</a:t>
                      </a:r>
                      <a:endParaRPr lang="en-US" sz="2400" b="1" i="0" baseline="0" dirty="0" smtClean="0">
                        <a:solidFill>
                          <a:schemeClr val="bg1"/>
                        </a:solidFill>
                        <a:effectLst/>
                        <a:latin typeface="Calibri"/>
                        <a:ea typeface="+mn-ea"/>
                        <a:cs typeface="Calibri"/>
                      </a:endParaRPr>
                    </a:p>
                  </a:txBody>
                  <a:tcPr marL="98381" marR="73786" marT="0" marB="46456" anchor="ctr">
                    <a:lnL w="6350" cap="flat" cmpd="sng" algn="ctr">
                      <a:solidFill>
                        <a:srgbClr val="4F81BD"/>
                      </a:solidFill>
                      <a:prstDash val="solid"/>
                      <a:round/>
                      <a:headEnd type="none" w="med" len="med"/>
                      <a:tailEnd type="none" w="med" len="med"/>
                    </a:lnL>
                    <a:lnR w="6350" cap="flat" cmpd="sng" algn="ctr">
                      <a:solidFill>
                        <a:srgbClr val="4F81BD"/>
                      </a:solidFill>
                      <a:prstDash val="solid"/>
                      <a:round/>
                      <a:headEnd type="none" w="med" len="med"/>
                      <a:tailEnd type="none" w="med" len="med"/>
                    </a:lnR>
                    <a:lnT w="6350" cap="flat" cmpd="sng" algn="ctr">
                      <a:solidFill>
                        <a:srgbClr val="4F81BD"/>
                      </a:solidFill>
                      <a:prstDash val="solid"/>
                      <a:round/>
                      <a:headEnd type="none" w="med" len="med"/>
                      <a:tailEnd type="none" w="med" len="med"/>
                    </a:lnT>
                    <a:lnB w="6350" cap="flat" cmpd="sng" algn="ctr">
                      <a:solidFill>
                        <a:srgbClr val="4F81BD"/>
                      </a:solidFill>
                      <a:prstDash val="solid"/>
                      <a:round/>
                      <a:headEnd type="none" w="med" len="med"/>
                      <a:tailEnd type="none" w="med" len="med"/>
                    </a:lnB>
                  </a:tcPr>
                </a:tc>
                <a:tc hMerge="1">
                  <a:txBody>
                    <a:bodyPr/>
                    <a:lstStyle/>
                    <a:p>
                      <a:pPr marL="0" marR="0">
                        <a:lnSpc>
                          <a:spcPct val="115000"/>
                        </a:lnSpc>
                        <a:spcBef>
                          <a:spcPts val="0"/>
                        </a:spcBef>
                        <a:spcAft>
                          <a:spcPts val="600"/>
                        </a:spcAft>
                      </a:pPr>
                      <a:endParaRPr lang="en-US"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402618">
                <a:tc>
                  <a:txBody>
                    <a:bodyPr/>
                    <a:lstStyle/>
                    <a:p>
                      <a:pPr marL="0" marR="0">
                        <a:lnSpc>
                          <a:spcPct val="115000"/>
                        </a:lnSpc>
                        <a:spcBef>
                          <a:spcPts val="0"/>
                        </a:spcBef>
                        <a:spcAft>
                          <a:spcPts val="600"/>
                        </a:spcAft>
                      </a:pPr>
                      <a:r>
                        <a:rPr lang="en-US" sz="2000" b="0" i="0" baseline="0" dirty="0" smtClean="0">
                          <a:solidFill>
                            <a:schemeClr val="dk1"/>
                          </a:solidFill>
                          <a:effectLst/>
                          <a:latin typeface="+mn-lt"/>
                          <a:ea typeface="+mn-ea"/>
                          <a:cs typeface="+mn-cs"/>
                        </a:rPr>
                        <a:t>Latitude</a:t>
                      </a:r>
                      <a:endParaRPr lang="en-US" sz="2000" b="0" i="0" baseline="0" dirty="0" smtClean="0">
                        <a:solidFill>
                          <a:schemeClr val="tx1"/>
                        </a:solidFill>
                        <a:effectLst/>
                        <a:latin typeface="Calibri"/>
                        <a:ea typeface="Calibri" panose="020F0502020204030204" pitchFamily="34" charset="0"/>
                        <a:cs typeface="Calibri"/>
                      </a:endParaRPr>
                    </a:p>
                  </a:txBody>
                  <a:tcPr marL="98381" marR="73786" marT="0" marB="46456" anchor="ctr">
                    <a:lnL w="6350" cap="flat" cmpd="sng" algn="ctr">
                      <a:solidFill>
                        <a:srgbClr val="4F81BD"/>
                      </a:solidFill>
                      <a:prstDash val="solid"/>
                      <a:round/>
                      <a:headEnd type="none" w="med" len="med"/>
                      <a:tailEnd type="none" w="med" len="med"/>
                    </a:lnL>
                    <a:lnR w="6350" cap="flat" cmpd="sng" algn="ctr">
                      <a:solidFill>
                        <a:srgbClr val="4F81BD"/>
                      </a:solidFill>
                      <a:prstDash val="solid"/>
                      <a:round/>
                      <a:headEnd type="none" w="med" len="med"/>
                      <a:tailEnd type="none" w="med" len="med"/>
                    </a:lnR>
                    <a:lnT w="6350" cap="flat" cmpd="sng" algn="ctr">
                      <a:solidFill>
                        <a:srgbClr val="4F81BD"/>
                      </a:solidFill>
                      <a:prstDash val="solid"/>
                      <a:round/>
                      <a:headEnd type="none" w="med" len="med"/>
                      <a:tailEnd type="none" w="med" len="med"/>
                    </a:lnT>
                    <a:lnB w="6350" cap="flat" cmpd="sng" algn="ctr">
                      <a:solidFill>
                        <a:srgbClr val="4F81BD"/>
                      </a:solidFill>
                      <a:prstDash val="solid"/>
                      <a:round/>
                      <a:headEnd type="none" w="med" len="med"/>
                      <a:tailEnd type="none" w="med" len="med"/>
                    </a:lnB>
                  </a:tcPr>
                </a:tc>
                <a:tc>
                  <a:txBody>
                    <a:bodyPr/>
                    <a:lstStyle/>
                    <a:p>
                      <a:pPr marL="0" marR="0">
                        <a:lnSpc>
                          <a:spcPct val="115000"/>
                        </a:lnSpc>
                        <a:spcBef>
                          <a:spcPts val="0"/>
                        </a:spcBef>
                        <a:spcAft>
                          <a:spcPts val="600"/>
                        </a:spcAft>
                      </a:pPr>
                      <a:r>
                        <a:rPr lang="en-US" sz="2000" i="0" dirty="0" smtClean="0"/>
                        <a:t>89°59’ 20.168”</a:t>
                      </a:r>
                      <a:r>
                        <a:rPr lang="en-US" sz="2000" i="0" baseline="0" dirty="0" smtClean="0"/>
                        <a:t> </a:t>
                      </a:r>
                      <a:r>
                        <a:rPr lang="en-US" sz="2000" i="0" dirty="0" smtClean="0"/>
                        <a:t>S</a:t>
                      </a:r>
                      <a:endParaRPr lang="en-US" sz="2000" b="0" i="0" dirty="0">
                        <a:solidFill>
                          <a:srgbClr val="000000"/>
                        </a:solidFill>
                        <a:effectLst/>
                        <a:latin typeface="Calibri"/>
                        <a:ea typeface="Calibri" panose="020F0502020204030204" pitchFamily="34" charset="0"/>
                        <a:cs typeface="Calibri"/>
                      </a:endParaRPr>
                    </a:p>
                  </a:txBody>
                  <a:tcPr marL="98381" marR="73786" marT="0" marB="46456" anchor="ctr">
                    <a:lnL w="6350" cap="flat" cmpd="sng" algn="ctr">
                      <a:solidFill>
                        <a:srgbClr val="4F81BD"/>
                      </a:solidFill>
                      <a:prstDash val="solid"/>
                      <a:round/>
                      <a:headEnd type="none" w="med" len="med"/>
                      <a:tailEnd type="none" w="med" len="med"/>
                    </a:lnL>
                    <a:lnR w="6350" cap="flat" cmpd="sng" algn="ctr">
                      <a:solidFill>
                        <a:srgbClr val="4F81BD"/>
                      </a:solidFill>
                      <a:prstDash val="solid"/>
                      <a:round/>
                      <a:headEnd type="none" w="med" len="med"/>
                      <a:tailEnd type="none" w="med" len="med"/>
                    </a:lnR>
                    <a:lnT w="6350" cap="flat" cmpd="sng" algn="ctr">
                      <a:solidFill>
                        <a:srgbClr val="4F81BD"/>
                      </a:solidFill>
                      <a:prstDash val="solid"/>
                      <a:round/>
                      <a:headEnd type="none" w="med" len="med"/>
                      <a:tailEnd type="none" w="med" len="med"/>
                    </a:lnT>
                    <a:lnB w="6350" cap="flat" cmpd="sng" algn="ctr">
                      <a:solidFill>
                        <a:srgbClr val="4F81BD"/>
                      </a:solidFill>
                      <a:prstDash val="solid"/>
                      <a:round/>
                      <a:headEnd type="none" w="med" len="med"/>
                      <a:tailEnd type="none" w="med" len="med"/>
                    </a:lnB>
                  </a:tcPr>
                </a:tc>
              </a:tr>
              <a:tr h="402618">
                <a:tc>
                  <a:txBody>
                    <a:bodyPr/>
                    <a:lstStyle/>
                    <a:p>
                      <a:pPr marL="0" marR="0">
                        <a:lnSpc>
                          <a:spcPct val="115000"/>
                        </a:lnSpc>
                        <a:spcBef>
                          <a:spcPts val="0"/>
                        </a:spcBef>
                        <a:spcAft>
                          <a:spcPts val="600"/>
                        </a:spcAft>
                      </a:pPr>
                      <a:r>
                        <a:rPr lang="en-US" sz="2000" b="0" i="0" dirty="0" smtClean="0">
                          <a:solidFill>
                            <a:schemeClr val="dk1"/>
                          </a:solidFill>
                          <a:effectLst/>
                          <a:latin typeface="+mn-lt"/>
                          <a:ea typeface="+mn-ea"/>
                          <a:cs typeface="+mn-cs"/>
                        </a:rPr>
                        <a:t>Longitude</a:t>
                      </a:r>
                      <a:endParaRPr lang="en-US" sz="2000" b="0" i="0" dirty="0">
                        <a:solidFill>
                          <a:schemeClr val="bg1"/>
                        </a:solidFill>
                        <a:effectLst/>
                        <a:latin typeface="Calibri"/>
                        <a:ea typeface="Calibri" panose="020F0502020204030204" pitchFamily="34" charset="0"/>
                        <a:cs typeface="Calibri"/>
                      </a:endParaRPr>
                    </a:p>
                  </a:txBody>
                  <a:tcPr marL="98381" marR="73786" marT="0" marB="46456" anchor="ctr">
                    <a:lnL w="6350" cap="flat" cmpd="sng" algn="ctr">
                      <a:solidFill>
                        <a:srgbClr val="4F81BD"/>
                      </a:solidFill>
                      <a:prstDash val="solid"/>
                      <a:round/>
                      <a:headEnd type="none" w="med" len="med"/>
                      <a:tailEnd type="none" w="med" len="med"/>
                    </a:lnL>
                    <a:lnR w="6350" cap="flat" cmpd="sng" algn="ctr">
                      <a:solidFill>
                        <a:srgbClr val="4F81BD"/>
                      </a:solidFill>
                      <a:prstDash val="solid"/>
                      <a:round/>
                      <a:headEnd type="none" w="med" len="med"/>
                      <a:tailEnd type="none" w="med" len="med"/>
                    </a:lnR>
                    <a:lnT w="6350" cap="flat" cmpd="sng" algn="ctr">
                      <a:solidFill>
                        <a:srgbClr val="4F81BD"/>
                      </a:solidFill>
                      <a:prstDash val="solid"/>
                      <a:round/>
                      <a:headEnd type="none" w="med" len="med"/>
                      <a:tailEnd type="none" w="med" len="med"/>
                    </a:lnT>
                    <a:lnB w="6350" cap="flat" cmpd="sng" algn="ctr">
                      <a:solidFill>
                        <a:srgbClr val="4F81BD"/>
                      </a:solidFill>
                      <a:prstDash val="solid"/>
                      <a:round/>
                      <a:headEnd type="none" w="med" len="med"/>
                      <a:tailEnd type="none" w="med" len="med"/>
                    </a:lnB>
                  </a:tcPr>
                </a:tc>
                <a:tc>
                  <a:txBody>
                    <a:bodyPr/>
                    <a:lstStyle/>
                    <a:p>
                      <a:pPr marL="0" marR="0">
                        <a:lnSpc>
                          <a:spcPct val="115000"/>
                        </a:lnSpc>
                        <a:spcBef>
                          <a:spcPts val="0"/>
                        </a:spcBef>
                        <a:spcAft>
                          <a:spcPts val="600"/>
                        </a:spcAft>
                      </a:pPr>
                      <a:r>
                        <a:rPr lang="en-US" sz="2000" i="0" dirty="0" smtClean="0"/>
                        <a:t>98°09’ 34.528” W</a:t>
                      </a:r>
                      <a:endParaRPr lang="en-US" sz="2000" b="0" i="0" dirty="0">
                        <a:solidFill>
                          <a:schemeClr val="bg1"/>
                        </a:solidFill>
                        <a:effectLst/>
                        <a:latin typeface="Calibri"/>
                        <a:ea typeface="Calibri" panose="020F0502020204030204" pitchFamily="34" charset="0"/>
                        <a:cs typeface="Calibri"/>
                      </a:endParaRPr>
                    </a:p>
                  </a:txBody>
                  <a:tcPr marL="98381" marR="73786" marT="0" marB="46456" anchor="ctr">
                    <a:lnL w="6350" cap="flat" cmpd="sng" algn="ctr">
                      <a:solidFill>
                        <a:srgbClr val="4F81BD"/>
                      </a:solidFill>
                      <a:prstDash val="solid"/>
                      <a:round/>
                      <a:headEnd type="none" w="med" len="med"/>
                      <a:tailEnd type="none" w="med" len="med"/>
                    </a:lnL>
                    <a:lnR w="6350" cap="flat" cmpd="sng" algn="ctr">
                      <a:solidFill>
                        <a:srgbClr val="4F81BD"/>
                      </a:solidFill>
                      <a:prstDash val="solid"/>
                      <a:round/>
                      <a:headEnd type="none" w="med" len="med"/>
                      <a:tailEnd type="none" w="med" len="med"/>
                    </a:lnR>
                    <a:lnT w="6350" cap="flat" cmpd="sng" algn="ctr">
                      <a:solidFill>
                        <a:srgbClr val="4F81BD"/>
                      </a:solidFill>
                      <a:prstDash val="solid"/>
                      <a:round/>
                      <a:headEnd type="none" w="med" len="med"/>
                      <a:tailEnd type="none" w="med" len="med"/>
                    </a:lnT>
                    <a:lnB w="6350" cap="flat" cmpd="sng" algn="ctr">
                      <a:solidFill>
                        <a:srgbClr val="4F81BD"/>
                      </a:solidFill>
                      <a:prstDash val="solid"/>
                      <a:round/>
                      <a:headEnd type="none" w="med" len="med"/>
                      <a:tailEnd type="none" w="med" len="med"/>
                    </a:lnB>
                  </a:tcPr>
                </a:tc>
              </a:tr>
              <a:tr h="402618">
                <a:tc>
                  <a:txBody>
                    <a:bodyPr/>
                    <a:lstStyle/>
                    <a:p>
                      <a:pPr marL="0" marR="0">
                        <a:lnSpc>
                          <a:spcPct val="115000"/>
                        </a:lnSpc>
                        <a:spcBef>
                          <a:spcPts val="0"/>
                        </a:spcBef>
                        <a:spcAft>
                          <a:spcPts val="600"/>
                        </a:spcAft>
                      </a:pPr>
                      <a:r>
                        <a:rPr lang="en-US" sz="2000" b="0" dirty="0" smtClean="0">
                          <a:effectLst/>
                        </a:rPr>
                        <a:t>Altitude</a:t>
                      </a:r>
                      <a:endParaRPr lang="en-US" sz="2000" b="0" i="0" dirty="0">
                        <a:solidFill>
                          <a:schemeClr val="bg1"/>
                        </a:solidFill>
                        <a:effectLst/>
                        <a:latin typeface="Calibri"/>
                        <a:ea typeface="Calibri" panose="020F0502020204030204" pitchFamily="34" charset="0"/>
                        <a:cs typeface="Calibri"/>
                      </a:endParaRPr>
                    </a:p>
                  </a:txBody>
                  <a:tcPr marL="98381" marR="73786" marT="0" marB="46456" anchor="ctr">
                    <a:lnL w="6350" cap="flat" cmpd="sng" algn="ctr">
                      <a:solidFill>
                        <a:srgbClr val="4F81BD"/>
                      </a:solidFill>
                      <a:prstDash val="solid"/>
                      <a:round/>
                      <a:headEnd type="none" w="med" len="med"/>
                      <a:tailEnd type="none" w="med" len="med"/>
                    </a:lnL>
                    <a:lnR w="6350" cap="flat" cmpd="sng" algn="ctr">
                      <a:solidFill>
                        <a:srgbClr val="4F81BD"/>
                      </a:solidFill>
                      <a:prstDash val="solid"/>
                      <a:round/>
                      <a:headEnd type="none" w="med" len="med"/>
                      <a:tailEnd type="none" w="med" len="med"/>
                    </a:lnR>
                    <a:lnT w="6350" cap="flat" cmpd="sng" algn="ctr">
                      <a:solidFill>
                        <a:srgbClr val="4F81BD"/>
                      </a:solidFill>
                      <a:prstDash val="solid"/>
                      <a:round/>
                      <a:headEnd type="none" w="med" len="med"/>
                      <a:tailEnd type="none" w="med" len="med"/>
                    </a:lnT>
                    <a:lnB w="6350" cap="flat" cmpd="sng" algn="ctr">
                      <a:solidFill>
                        <a:srgbClr val="4F81BD"/>
                      </a:solidFill>
                      <a:prstDash val="solid"/>
                      <a:round/>
                      <a:headEnd type="none" w="med" len="med"/>
                      <a:tailEnd type="none" w="med" len="med"/>
                    </a:lnB>
                  </a:tcPr>
                </a:tc>
                <a:tc>
                  <a:txBody>
                    <a:bodyPr/>
                    <a:lstStyle/>
                    <a:p>
                      <a:pPr marL="0" marR="0">
                        <a:lnSpc>
                          <a:spcPct val="115000"/>
                        </a:lnSpc>
                        <a:spcBef>
                          <a:spcPts val="0"/>
                        </a:spcBef>
                        <a:spcAft>
                          <a:spcPts val="600"/>
                        </a:spcAft>
                      </a:pPr>
                      <a:r>
                        <a:rPr lang="en-US" sz="2000" b="0" i="0" dirty="0" smtClean="0">
                          <a:solidFill>
                            <a:schemeClr val="tx1"/>
                          </a:solidFill>
                          <a:effectLst/>
                          <a:latin typeface="Calibri"/>
                          <a:ea typeface="Calibri" panose="020F0502020204030204" pitchFamily="34" charset="0"/>
                          <a:cs typeface="Calibri"/>
                        </a:rPr>
                        <a:t>2835 </a:t>
                      </a:r>
                      <a:r>
                        <a:rPr lang="en-US" sz="2000" b="0" i="0" dirty="0" err="1" smtClean="0">
                          <a:solidFill>
                            <a:schemeClr val="tx1"/>
                          </a:solidFill>
                          <a:effectLst/>
                          <a:latin typeface="Calibri"/>
                          <a:ea typeface="Calibri" panose="020F0502020204030204" pitchFamily="34" charset="0"/>
                          <a:cs typeface="Calibri"/>
                        </a:rPr>
                        <a:t>m</a:t>
                      </a:r>
                      <a:r>
                        <a:rPr lang="en-US" sz="2000" b="0" i="0" dirty="0" smtClean="0">
                          <a:solidFill>
                            <a:schemeClr val="tx1"/>
                          </a:solidFill>
                          <a:effectLst/>
                          <a:latin typeface="Calibri"/>
                          <a:ea typeface="Calibri" panose="020F0502020204030204" pitchFamily="34" charset="0"/>
                          <a:cs typeface="Calibri"/>
                        </a:rPr>
                        <a:t> </a:t>
                      </a:r>
                      <a:r>
                        <a:rPr lang="en-US" sz="2000" b="0" i="0" dirty="0" err="1" smtClean="0">
                          <a:solidFill>
                            <a:schemeClr val="tx1"/>
                          </a:solidFill>
                          <a:effectLst/>
                          <a:latin typeface="Calibri"/>
                          <a:ea typeface="Calibri" panose="020F0502020204030204" pitchFamily="34" charset="0"/>
                          <a:cs typeface="Calibri"/>
                        </a:rPr>
                        <a:t>a.s.l</a:t>
                      </a:r>
                      <a:r>
                        <a:rPr lang="en-US" sz="2000" b="0" i="0" dirty="0" smtClean="0">
                          <a:solidFill>
                            <a:schemeClr val="tx1"/>
                          </a:solidFill>
                          <a:effectLst/>
                          <a:latin typeface="Calibri"/>
                          <a:ea typeface="Calibri" panose="020F0502020204030204" pitchFamily="34" charset="0"/>
                          <a:cs typeface="Calibri"/>
                        </a:rPr>
                        <a:t>.</a:t>
                      </a:r>
                      <a:endParaRPr lang="en-US" sz="2000" b="0" i="0" dirty="0">
                        <a:solidFill>
                          <a:schemeClr val="tx1"/>
                        </a:solidFill>
                        <a:effectLst/>
                        <a:latin typeface="Calibri"/>
                        <a:ea typeface="Calibri" panose="020F0502020204030204" pitchFamily="34" charset="0"/>
                        <a:cs typeface="Calibri"/>
                      </a:endParaRPr>
                    </a:p>
                  </a:txBody>
                  <a:tcPr marL="98381" marR="73786" marT="0" marB="46456" anchor="ctr">
                    <a:lnL w="6350" cap="flat" cmpd="sng" algn="ctr">
                      <a:solidFill>
                        <a:srgbClr val="4F81BD"/>
                      </a:solidFill>
                      <a:prstDash val="solid"/>
                      <a:round/>
                      <a:headEnd type="none" w="med" len="med"/>
                      <a:tailEnd type="none" w="med" len="med"/>
                    </a:lnL>
                    <a:lnR w="6350" cap="flat" cmpd="sng" algn="ctr">
                      <a:solidFill>
                        <a:srgbClr val="4F81BD"/>
                      </a:solidFill>
                      <a:prstDash val="solid"/>
                      <a:round/>
                      <a:headEnd type="none" w="med" len="med"/>
                      <a:tailEnd type="none" w="med" len="med"/>
                    </a:lnR>
                    <a:lnT w="6350" cap="flat" cmpd="sng" algn="ctr">
                      <a:solidFill>
                        <a:srgbClr val="4F81BD"/>
                      </a:solidFill>
                      <a:prstDash val="solid"/>
                      <a:round/>
                      <a:headEnd type="none" w="med" len="med"/>
                      <a:tailEnd type="none" w="med" len="med"/>
                    </a:lnT>
                    <a:lnB w="6350" cap="flat" cmpd="sng" algn="ctr">
                      <a:solidFill>
                        <a:srgbClr val="4F81BD"/>
                      </a:solidFill>
                      <a:prstDash val="solid"/>
                      <a:round/>
                      <a:headEnd type="none" w="med" len="med"/>
                      <a:tailEnd type="none" w="med" len="med"/>
                    </a:lnB>
                  </a:tcPr>
                </a:tc>
              </a:tr>
              <a:tr h="402618">
                <a:tc>
                  <a:txBody>
                    <a:bodyPr/>
                    <a:lstStyle/>
                    <a:p>
                      <a:pPr marL="0" marR="0">
                        <a:lnSpc>
                          <a:spcPct val="115000"/>
                        </a:lnSpc>
                        <a:spcBef>
                          <a:spcPts val="0"/>
                        </a:spcBef>
                        <a:spcAft>
                          <a:spcPts val="600"/>
                        </a:spcAft>
                      </a:pPr>
                      <a:r>
                        <a:rPr lang="en-US" sz="2000" b="0" dirty="0" smtClean="0">
                          <a:effectLst/>
                        </a:rPr>
                        <a:t>Ice</a:t>
                      </a:r>
                      <a:r>
                        <a:rPr lang="en-US" sz="2000" b="0" baseline="0" dirty="0" smtClean="0">
                          <a:effectLst/>
                        </a:rPr>
                        <a:t> thickness</a:t>
                      </a:r>
                      <a:endParaRPr lang="en-US" sz="2000" b="0" i="0" dirty="0">
                        <a:solidFill>
                          <a:schemeClr val="bg1"/>
                        </a:solidFill>
                        <a:effectLst/>
                        <a:latin typeface="Calibri"/>
                        <a:ea typeface="Calibri" panose="020F0502020204030204" pitchFamily="34" charset="0"/>
                        <a:cs typeface="Calibri"/>
                      </a:endParaRPr>
                    </a:p>
                  </a:txBody>
                  <a:tcPr marL="98381" marR="73786" marT="0" marB="46456" anchor="ctr">
                    <a:lnL w="6350" cap="flat" cmpd="sng" algn="ctr">
                      <a:solidFill>
                        <a:srgbClr val="4F81BD"/>
                      </a:solidFill>
                      <a:prstDash val="solid"/>
                      <a:round/>
                      <a:headEnd type="none" w="med" len="med"/>
                      <a:tailEnd type="none" w="med" len="med"/>
                    </a:lnL>
                    <a:lnR w="6350" cap="flat" cmpd="sng" algn="ctr">
                      <a:solidFill>
                        <a:srgbClr val="4F81BD"/>
                      </a:solidFill>
                      <a:prstDash val="solid"/>
                      <a:round/>
                      <a:headEnd type="none" w="med" len="med"/>
                      <a:tailEnd type="none" w="med" len="med"/>
                    </a:lnR>
                    <a:lnT w="6350" cap="flat" cmpd="sng" algn="ctr">
                      <a:solidFill>
                        <a:srgbClr val="4F81BD"/>
                      </a:solidFill>
                      <a:prstDash val="solid"/>
                      <a:round/>
                      <a:headEnd type="none" w="med" len="med"/>
                      <a:tailEnd type="none" w="med" len="med"/>
                    </a:lnT>
                    <a:lnB w="6350" cap="flat" cmpd="sng" algn="ctr">
                      <a:solidFill>
                        <a:srgbClr val="4F81BD"/>
                      </a:solidFill>
                      <a:prstDash val="solid"/>
                      <a:round/>
                      <a:headEnd type="none" w="med" len="med"/>
                      <a:tailEnd type="none" w="med" len="med"/>
                    </a:lnB>
                  </a:tcPr>
                </a:tc>
                <a:tc>
                  <a:txBody>
                    <a:bodyPr/>
                    <a:lstStyle/>
                    <a:p>
                      <a:pPr marL="0" marR="0">
                        <a:lnSpc>
                          <a:spcPct val="115000"/>
                        </a:lnSpc>
                        <a:spcBef>
                          <a:spcPts val="0"/>
                        </a:spcBef>
                        <a:spcAft>
                          <a:spcPts val="600"/>
                        </a:spcAft>
                      </a:pPr>
                      <a:r>
                        <a:rPr lang="en-US" sz="2000" b="0" i="0" dirty="0" smtClean="0">
                          <a:solidFill>
                            <a:schemeClr val="tx1"/>
                          </a:solidFill>
                          <a:effectLst/>
                          <a:latin typeface="Calibri"/>
                          <a:ea typeface="Calibri" panose="020F0502020204030204" pitchFamily="34" charset="0"/>
                          <a:cs typeface="Calibri"/>
                        </a:rPr>
                        <a:t>2700 </a:t>
                      </a:r>
                      <a:r>
                        <a:rPr lang="en-US" sz="2000" b="0" i="0" dirty="0" err="1" smtClean="0">
                          <a:solidFill>
                            <a:schemeClr val="tx1"/>
                          </a:solidFill>
                          <a:effectLst/>
                          <a:latin typeface="Calibri"/>
                          <a:ea typeface="Calibri" panose="020F0502020204030204" pitchFamily="34" charset="0"/>
                          <a:cs typeface="Calibri"/>
                        </a:rPr>
                        <a:t>m</a:t>
                      </a:r>
                      <a:endParaRPr lang="en-US" sz="2000" b="0" i="0" dirty="0">
                        <a:solidFill>
                          <a:schemeClr val="tx1"/>
                        </a:solidFill>
                        <a:effectLst/>
                        <a:latin typeface="Calibri"/>
                        <a:ea typeface="Calibri" panose="020F0502020204030204" pitchFamily="34" charset="0"/>
                        <a:cs typeface="Calibri"/>
                      </a:endParaRPr>
                    </a:p>
                  </a:txBody>
                  <a:tcPr marL="98381" marR="73786" marT="0" marB="46456" anchor="ctr">
                    <a:lnL w="6350" cap="flat" cmpd="sng" algn="ctr">
                      <a:solidFill>
                        <a:srgbClr val="4F81BD"/>
                      </a:solidFill>
                      <a:prstDash val="solid"/>
                      <a:round/>
                      <a:headEnd type="none" w="med" len="med"/>
                      <a:tailEnd type="none" w="med" len="med"/>
                    </a:lnL>
                    <a:lnR w="6350" cap="flat" cmpd="sng" algn="ctr">
                      <a:solidFill>
                        <a:srgbClr val="4F81BD"/>
                      </a:solidFill>
                      <a:prstDash val="solid"/>
                      <a:round/>
                      <a:headEnd type="none" w="med" len="med"/>
                      <a:tailEnd type="none" w="med" len="med"/>
                    </a:lnR>
                    <a:lnT w="6350" cap="flat" cmpd="sng" algn="ctr">
                      <a:solidFill>
                        <a:srgbClr val="4F81BD"/>
                      </a:solidFill>
                      <a:prstDash val="solid"/>
                      <a:round/>
                      <a:headEnd type="none" w="med" len="med"/>
                      <a:tailEnd type="none" w="med" len="med"/>
                    </a:lnT>
                    <a:lnB w="6350" cap="flat" cmpd="sng" algn="ctr">
                      <a:solidFill>
                        <a:srgbClr val="4F81BD"/>
                      </a:solidFill>
                      <a:prstDash val="solid"/>
                      <a:round/>
                      <a:headEnd type="none" w="med" len="med"/>
                      <a:tailEnd type="none" w="med" len="med"/>
                    </a:lnB>
                  </a:tcPr>
                </a:tc>
              </a:tr>
              <a:tr h="402618">
                <a:tc>
                  <a:txBody>
                    <a:bodyPr/>
                    <a:lstStyle/>
                    <a:p>
                      <a:pPr marL="0" marR="0">
                        <a:lnSpc>
                          <a:spcPct val="115000"/>
                        </a:lnSpc>
                        <a:spcBef>
                          <a:spcPts val="0"/>
                        </a:spcBef>
                        <a:spcAft>
                          <a:spcPts val="600"/>
                        </a:spcAft>
                      </a:pPr>
                      <a:r>
                        <a:rPr lang="en-US" sz="2000" b="0" dirty="0" smtClean="0">
                          <a:effectLst/>
                        </a:rPr>
                        <a:t>Accumulation</a:t>
                      </a:r>
                      <a:r>
                        <a:rPr lang="en-US" sz="2000" b="0" baseline="0" dirty="0" smtClean="0">
                          <a:effectLst/>
                        </a:rPr>
                        <a:t> rate</a:t>
                      </a:r>
                      <a:endParaRPr lang="en-US" sz="2000" b="0" i="0" dirty="0">
                        <a:solidFill>
                          <a:schemeClr val="bg1"/>
                        </a:solidFill>
                        <a:effectLst/>
                        <a:latin typeface="Calibri"/>
                        <a:ea typeface="Calibri" panose="020F0502020204030204" pitchFamily="34" charset="0"/>
                        <a:cs typeface="Calibri"/>
                      </a:endParaRPr>
                    </a:p>
                  </a:txBody>
                  <a:tcPr marL="98381" marR="73786" marT="0" marB="46456" anchor="ctr">
                    <a:lnL w="6350" cap="flat" cmpd="sng" algn="ctr">
                      <a:solidFill>
                        <a:srgbClr val="4F81BD"/>
                      </a:solidFill>
                      <a:prstDash val="solid"/>
                      <a:round/>
                      <a:headEnd type="none" w="med" len="med"/>
                      <a:tailEnd type="none" w="med" len="med"/>
                    </a:lnL>
                    <a:lnR w="6350" cap="flat" cmpd="sng" algn="ctr">
                      <a:solidFill>
                        <a:srgbClr val="4F81BD"/>
                      </a:solidFill>
                      <a:prstDash val="solid"/>
                      <a:round/>
                      <a:headEnd type="none" w="med" len="med"/>
                      <a:tailEnd type="none" w="med" len="med"/>
                    </a:lnR>
                    <a:lnT w="6350" cap="flat" cmpd="sng" algn="ctr">
                      <a:solidFill>
                        <a:srgbClr val="4F81BD"/>
                      </a:solidFill>
                      <a:prstDash val="solid"/>
                      <a:round/>
                      <a:headEnd type="none" w="med" len="med"/>
                      <a:tailEnd type="none" w="med" len="med"/>
                    </a:lnT>
                    <a:lnB w="6350" cap="flat" cmpd="sng" algn="ctr">
                      <a:solidFill>
                        <a:srgbClr val="4F81BD"/>
                      </a:solidFill>
                      <a:prstDash val="solid"/>
                      <a:round/>
                      <a:headEnd type="none" w="med" len="med"/>
                      <a:tailEnd type="none" w="med" len="med"/>
                    </a:lnB>
                  </a:tcPr>
                </a:tc>
                <a:tc>
                  <a:txBody>
                    <a:bodyPr/>
                    <a:lstStyle/>
                    <a:p>
                      <a:pPr marL="0" marR="0">
                        <a:lnSpc>
                          <a:spcPct val="115000"/>
                        </a:lnSpc>
                        <a:spcBef>
                          <a:spcPts val="0"/>
                        </a:spcBef>
                        <a:spcAft>
                          <a:spcPts val="600"/>
                        </a:spcAft>
                      </a:pPr>
                      <a:r>
                        <a:rPr lang="en-US" sz="2000" b="0" i="0" dirty="0" smtClean="0">
                          <a:solidFill>
                            <a:schemeClr val="tx1"/>
                          </a:solidFill>
                          <a:effectLst/>
                          <a:latin typeface="Calibri"/>
                          <a:ea typeface="Calibri" panose="020F0502020204030204" pitchFamily="34" charset="0"/>
                          <a:cs typeface="Calibri"/>
                        </a:rPr>
                        <a:t>8 cm w.e.a</a:t>
                      </a:r>
                      <a:r>
                        <a:rPr lang="en-US" sz="2000" b="0" i="0" baseline="30000" dirty="0" smtClean="0">
                          <a:solidFill>
                            <a:schemeClr val="tx1"/>
                          </a:solidFill>
                          <a:effectLst/>
                          <a:latin typeface="Calibri"/>
                          <a:ea typeface="Calibri" panose="020F0502020204030204" pitchFamily="34" charset="0"/>
                          <a:cs typeface="Calibri"/>
                        </a:rPr>
                        <a:t>-</a:t>
                      </a:r>
                      <a:r>
                        <a:rPr lang="en-US" sz="2000" b="0" i="0" baseline="30000" dirty="0" smtClean="0">
                          <a:solidFill>
                            <a:schemeClr val="tx1"/>
                          </a:solidFill>
                          <a:effectLst/>
                          <a:latin typeface="Calibri"/>
                          <a:ea typeface="Calibri" panose="020F0502020204030204" pitchFamily="34" charset="0"/>
                          <a:cs typeface="Calibri"/>
                        </a:rPr>
                        <a:t>1 </a:t>
                      </a:r>
                      <a:r>
                        <a:rPr lang="en-US" sz="2000" b="0" i="0" baseline="0" dirty="0" smtClean="0">
                          <a:solidFill>
                            <a:schemeClr val="tx1"/>
                          </a:solidFill>
                          <a:effectLst/>
                          <a:latin typeface="Calibri"/>
                          <a:ea typeface="Calibri" panose="020F0502020204030204" pitchFamily="34" charset="0"/>
                          <a:cs typeface="Calibri"/>
                        </a:rPr>
                        <a:t>(20 cm snow)</a:t>
                      </a:r>
                      <a:endParaRPr lang="en-US" sz="2000" b="0" i="0" baseline="30000" dirty="0">
                        <a:solidFill>
                          <a:schemeClr val="tx1"/>
                        </a:solidFill>
                        <a:effectLst/>
                        <a:latin typeface="Calibri"/>
                        <a:ea typeface="Calibri" panose="020F0502020204030204" pitchFamily="34" charset="0"/>
                        <a:cs typeface="Calibri"/>
                      </a:endParaRPr>
                    </a:p>
                  </a:txBody>
                  <a:tcPr marL="98381" marR="73786" marT="0" marB="46456" anchor="ctr">
                    <a:lnL w="6350" cap="flat" cmpd="sng" algn="ctr">
                      <a:solidFill>
                        <a:srgbClr val="4F81BD"/>
                      </a:solidFill>
                      <a:prstDash val="solid"/>
                      <a:round/>
                      <a:headEnd type="none" w="med" len="med"/>
                      <a:tailEnd type="none" w="med" len="med"/>
                    </a:lnL>
                    <a:lnR w="6350" cap="flat" cmpd="sng" algn="ctr">
                      <a:solidFill>
                        <a:srgbClr val="4F81BD"/>
                      </a:solidFill>
                      <a:prstDash val="solid"/>
                      <a:round/>
                      <a:headEnd type="none" w="med" len="med"/>
                      <a:tailEnd type="none" w="med" len="med"/>
                    </a:lnR>
                    <a:lnT w="6350" cap="flat" cmpd="sng" algn="ctr">
                      <a:solidFill>
                        <a:srgbClr val="4F81BD"/>
                      </a:solidFill>
                      <a:prstDash val="solid"/>
                      <a:round/>
                      <a:headEnd type="none" w="med" len="med"/>
                      <a:tailEnd type="none" w="med" len="med"/>
                    </a:lnT>
                    <a:lnB w="6350" cap="flat" cmpd="sng" algn="ctr">
                      <a:solidFill>
                        <a:srgbClr val="4F81BD"/>
                      </a:solidFill>
                      <a:prstDash val="solid"/>
                      <a:round/>
                      <a:headEnd type="none" w="med" len="med"/>
                      <a:tailEnd type="none" w="med" len="med"/>
                    </a:lnB>
                  </a:tcPr>
                </a:tc>
              </a:tr>
              <a:tr h="402618">
                <a:tc>
                  <a:txBody>
                    <a:bodyPr/>
                    <a:lstStyle/>
                    <a:p>
                      <a:pPr marL="0" marR="0">
                        <a:lnSpc>
                          <a:spcPct val="115000"/>
                        </a:lnSpc>
                        <a:spcBef>
                          <a:spcPts val="0"/>
                        </a:spcBef>
                        <a:spcAft>
                          <a:spcPts val="600"/>
                        </a:spcAft>
                      </a:pPr>
                      <a:r>
                        <a:rPr lang="en-US" sz="2000" b="0" i="0" dirty="0" smtClean="0">
                          <a:solidFill>
                            <a:schemeClr val="dk1"/>
                          </a:solidFill>
                          <a:effectLst/>
                          <a:latin typeface="+mn-lt"/>
                          <a:ea typeface="+mn-ea"/>
                          <a:cs typeface="+mn-cs"/>
                        </a:rPr>
                        <a:t>Ice</a:t>
                      </a:r>
                      <a:r>
                        <a:rPr lang="en-US" sz="2000" b="0" i="0" baseline="0" dirty="0" smtClean="0">
                          <a:solidFill>
                            <a:schemeClr val="dk1"/>
                          </a:solidFill>
                          <a:effectLst/>
                          <a:latin typeface="+mn-lt"/>
                          <a:ea typeface="+mn-ea"/>
                          <a:cs typeface="+mn-cs"/>
                        </a:rPr>
                        <a:t> velocity</a:t>
                      </a:r>
                      <a:endParaRPr lang="en-US" sz="2000" b="0" i="0" dirty="0">
                        <a:solidFill>
                          <a:schemeClr val="bg1"/>
                        </a:solidFill>
                        <a:effectLst/>
                        <a:latin typeface="Calibri"/>
                        <a:ea typeface="Calibri" panose="020F0502020204030204" pitchFamily="34" charset="0"/>
                        <a:cs typeface="Calibri"/>
                      </a:endParaRPr>
                    </a:p>
                  </a:txBody>
                  <a:tcPr marL="98381" marR="73786" marT="0" marB="46456" anchor="ctr">
                    <a:lnL w="6350" cap="flat" cmpd="sng" algn="ctr">
                      <a:solidFill>
                        <a:srgbClr val="4F81BD"/>
                      </a:solidFill>
                      <a:prstDash val="solid"/>
                      <a:round/>
                      <a:headEnd type="none" w="med" len="med"/>
                      <a:tailEnd type="none" w="med" len="med"/>
                    </a:lnL>
                    <a:lnR w="6350" cap="flat" cmpd="sng" algn="ctr">
                      <a:solidFill>
                        <a:srgbClr val="4F81BD"/>
                      </a:solidFill>
                      <a:prstDash val="solid"/>
                      <a:round/>
                      <a:headEnd type="none" w="med" len="med"/>
                      <a:tailEnd type="none" w="med" len="med"/>
                    </a:lnR>
                    <a:lnT w="6350" cap="flat" cmpd="sng" algn="ctr">
                      <a:solidFill>
                        <a:srgbClr val="4F81BD"/>
                      </a:solidFill>
                      <a:prstDash val="solid"/>
                      <a:round/>
                      <a:headEnd type="none" w="med" len="med"/>
                      <a:tailEnd type="none" w="med" len="med"/>
                    </a:lnT>
                    <a:lnB w="6350" cap="flat" cmpd="sng" algn="ctr">
                      <a:solidFill>
                        <a:srgbClr val="4F81BD"/>
                      </a:solidFill>
                      <a:prstDash val="solid"/>
                      <a:round/>
                      <a:headEnd type="none" w="med" len="med"/>
                      <a:tailEnd type="none" w="med" len="med"/>
                    </a:lnB>
                  </a:tcPr>
                </a:tc>
                <a:tc>
                  <a:txBody>
                    <a:bodyPr/>
                    <a:lstStyle/>
                    <a:p>
                      <a:pPr marL="0" marR="0">
                        <a:lnSpc>
                          <a:spcPct val="115000"/>
                        </a:lnSpc>
                        <a:spcBef>
                          <a:spcPts val="0"/>
                        </a:spcBef>
                        <a:spcAft>
                          <a:spcPts val="600"/>
                        </a:spcAft>
                      </a:pPr>
                      <a:r>
                        <a:rPr lang="en-US" sz="2000" b="0" i="0" dirty="0" smtClean="0">
                          <a:solidFill>
                            <a:schemeClr val="tx1"/>
                          </a:solidFill>
                          <a:effectLst/>
                          <a:latin typeface="Calibri"/>
                          <a:ea typeface="Calibri" panose="020F0502020204030204" pitchFamily="34" charset="0"/>
                          <a:cs typeface="Calibri"/>
                        </a:rPr>
                        <a:t>10 ma</a:t>
                      </a:r>
                      <a:r>
                        <a:rPr lang="en-US" sz="2000" b="0" i="0" baseline="30000" dirty="0" smtClean="0">
                          <a:solidFill>
                            <a:schemeClr val="tx1"/>
                          </a:solidFill>
                          <a:effectLst/>
                          <a:latin typeface="Calibri"/>
                          <a:ea typeface="Calibri" panose="020F0502020204030204" pitchFamily="34" charset="0"/>
                          <a:cs typeface="Calibri"/>
                        </a:rPr>
                        <a:t>-1</a:t>
                      </a:r>
                      <a:r>
                        <a:rPr lang="en-US" sz="2000" b="0" i="0" dirty="0" smtClean="0">
                          <a:solidFill>
                            <a:schemeClr val="tx1"/>
                          </a:solidFill>
                          <a:effectLst/>
                          <a:latin typeface="Calibri"/>
                          <a:ea typeface="Calibri" panose="020F0502020204030204" pitchFamily="34" charset="0"/>
                          <a:cs typeface="Calibri"/>
                        </a:rPr>
                        <a:t> along 40°W</a:t>
                      </a:r>
                      <a:endParaRPr lang="en-US" sz="2000" b="0" i="0" dirty="0">
                        <a:solidFill>
                          <a:schemeClr val="tx1"/>
                        </a:solidFill>
                        <a:effectLst/>
                        <a:latin typeface="Calibri"/>
                        <a:ea typeface="Calibri" panose="020F0502020204030204" pitchFamily="34" charset="0"/>
                        <a:cs typeface="Calibri"/>
                      </a:endParaRPr>
                    </a:p>
                  </a:txBody>
                  <a:tcPr marL="98381" marR="73786" marT="0" marB="46456" anchor="ctr">
                    <a:lnL w="6350" cap="flat" cmpd="sng" algn="ctr">
                      <a:solidFill>
                        <a:srgbClr val="4F81BD"/>
                      </a:solidFill>
                      <a:prstDash val="solid"/>
                      <a:round/>
                      <a:headEnd type="none" w="med" len="med"/>
                      <a:tailEnd type="none" w="med" len="med"/>
                    </a:lnL>
                    <a:lnR w="6350" cap="flat" cmpd="sng" algn="ctr">
                      <a:solidFill>
                        <a:srgbClr val="4F81BD"/>
                      </a:solidFill>
                      <a:prstDash val="solid"/>
                      <a:round/>
                      <a:headEnd type="none" w="med" len="med"/>
                      <a:tailEnd type="none" w="med" len="med"/>
                    </a:lnR>
                    <a:lnT w="6350" cap="flat" cmpd="sng" algn="ctr">
                      <a:solidFill>
                        <a:srgbClr val="4F81BD"/>
                      </a:solidFill>
                      <a:prstDash val="solid"/>
                      <a:round/>
                      <a:headEnd type="none" w="med" len="med"/>
                      <a:tailEnd type="none" w="med" len="med"/>
                    </a:lnT>
                    <a:lnB w="6350" cap="flat" cmpd="sng" algn="ctr">
                      <a:solidFill>
                        <a:srgbClr val="4F81BD"/>
                      </a:solidFill>
                      <a:prstDash val="solid"/>
                      <a:round/>
                      <a:headEnd type="none" w="med" len="med"/>
                      <a:tailEnd type="none" w="med" len="med"/>
                    </a:lnB>
                  </a:tcPr>
                </a:tc>
              </a:tr>
              <a:tr h="402618">
                <a:tc>
                  <a:txBody>
                    <a:bodyPr/>
                    <a:lstStyle/>
                    <a:p>
                      <a:pPr marL="0" marR="0">
                        <a:lnSpc>
                          <a:spcPct val="115000"/>
                        </a:lnSpc>
                        <a:spcBef>
                          <a:spcPts val="0"/>
                        </a:spcBef>
                        <a:spcAft>
                          <a:spcPts val="600"/>
                        </a:spcAft>
                      </a:pPr>
                      <a:r>
                        <a:rPr lang="en-US" sz="2000" b="0" i="0" dirty="0" smtClean="0">
                          <a:solidFill>
                            <a:schemeClr val="tx1"/>
                          </a:solidFill>
                          <a:effectLst/>
                          <a:latin typeface="Calibri"/>
                          <a:ea typeface="Calibri" panose="020F0502020204030204" pitchFamily="34" charset="0"/>
                          <a:cs typeface="Calibri"/>
                        </a:rPr>
                        <a:t>Mean annual temperature</a:t>
                      </a:r>
                      <a:endParaRPr lang="en-US" sz="2000" b="0" i="0" dirty="0">
                        <a:solidFill>
                          <a:schemeClr val="tx1"/>
                        </a:solidFill>
                        <a:effectLst/>
                        <a:latin typeface="Calibri"/>
                        <a:ea typeface="Calibri" panose="020F0502020204030204" pitchFamily="34" charset="0"/>
                        <a:cs typeface="Calibri"/>
                      </a:endParaRPr>
                    </a:p>
                  </a:txBody>
                  <a:tcPr marL="98381" marR="73786" marT="0" marB="46456" anchor="ctr">
                    <a:lnL w="6350" cap="flat" cmpd="sng" algn="ctr">
                      <a:solidFill>
                        <a:srgbClr val="4F81BD"/>
                      </a:solidFill>
                      <a:prstDash val="solid"/>
                      <a:round/>
                      <a:headEnd type="none" w="med" len="med"/>
                      <a:tailEnd type="none" w="med" len="med"/>
                    </a:lnL>
                    <a:lnR w="6350" cap="flat" cmpd="sng" algn="ctr">
                      <a:solidFill>
                        <a:srgbClr val="4F81BD"/>
                      </a:solidFill>
                      <a:prstDash val="solid"/>
                      <a:round/>
                      <a:headEnd type="none" w="med" len="med"/>
                      <a:tailEnd type="none" w="med" len="med"/>
                    </a:lnR>
                    <a:lnT w="6350" cap="flat" cmpd="sng" algn="ctr">
                      <a:solidFill>
                        <a:srgbClr val="4F81BD"/>
                      </a:solidFill>
                      <a:prstDash val="solid"/>
                      <a:round/>
                      <a:headEnd type="none" w="med" len="med"/>
                      <a:tailEnd type="none" w="med" len="med"/>
                    </a:lnT>
                    <a:lnB w="6350" cap="flat" cmpd="sng" algn="ctr">
                      <a:solidFill>
                        <a:srgbClr val="4F81BD"/>
                      </a:solidFill>
                      <a:prstDash val="solid"/>
                      <a:round/>
                      <a:headEnd type="none" w="med" len="med"/>
                      <a:tailEnd type="none" w="med" len="med"/>
                    </a:lnB>
                  </a:tcPr>
                </a:tc>
                <a:tc>
                  <a:txBody>
                    <a:bodyPr/>
                    <a:lstStyle/>
                    <a:p>
                      <a:pPr marL="0" marR="0">
                        <a:lnSpc>
                          <a:spcPct val="115000"/>
                        </a:lnSpc>
                        <a:spcBef>
                          <a:spcPts val="0"/>
                        </a:spcBef>
                        <a:spcAft>
                          <a:spcPts val="600"/>
                        </a:spcAft>
                      </a:pPr>
                      <a:r>
                        <a:rPr lang="en-US" sz="2000" b="0" i="0" dirty="0" smtClean="0">
                          <a:solidFill>
                            <a:schemeClr val="tx1"/>
                          </a:solidFill>
                          <a:effectLst/>
                          <a:latin typeface="Calibri"/>
                          <a:ea typeface="Calibri" panose="020F0502020204030204" pitchFamily="34" charset="0"/>
                          <a:cs typeface="Calibri"/>
                        </a:rPr>
                        <a:t>-49°</a:t>
                      </a:r>
                      <a:r>
                        <a:rPr lang="en-US" sz="2000" b="0" i="0" dirty="0" smtClean="0">
                          <a:solidFill>
                            <a:schemeClr val="tx1"/>
                          </a:solidFill>
                          <a:effectLst/>
                          <a:latin typeface="Calibri"/>
                          <a:ea typeface="Calibri" panose="020F0502020204030204" pitchFamily="34" charset="0"/>
                          <a:cs typeface="Calibri"/>
                        </a:rPr>
                        <a:t>C (</a:t>
                      </a:r>
                      <a:r>
                        <a:rPr lang="en-US" sz="2000" b="0" i="0" dirty="0" smtClean="0">
                          <a:solidFill>
                            <a:schemeClr val="tx1"/>
                          </a:solidFill>
                          <a:effectLst/>
                          <a:latin typeface="Calibri"/>
                          <a:ea typeface="Calibri" panose="020F0502020204030204" pitchFamily="34" charset="0"/>
                          <a:cs typeface="Calibri"/>
                        </a:rPr>
                        <a:t>-56°</a:t>
                      </a:r>
                      <a:r>
                        <a:rPr lang="en-US" sz="2000" b="0" i="0" dirty="0" smtClean="0">
                          <a:solidFill>
                            <a:schemeClr val="tx1"/>
                          </a:solidFill>
                          <a:effectLst/>
                          <a:latin typeface="Calibri"/>
                          <a:ea typeface="Calibri" panose="020F0502020204030204" pitchFamily="34" charset="0"/>
                          <a:cs typeface="Calibri"/>
                        </a:rPr>
                        <a:t>F)</a:t>
                      </a:r>
                      <a:endParaRPr lang="en-US" sz="2000" b="0" i="0" dirty="0">
                        <a:solidFill>
                          <a:schemeClr val="tx1"/>
                        </a:solidFill>
                        <a:effectLst/>
                        <a:latin typeface="Calibri"/>
                        <a:ea typeface="Calibri" panose="020F0502020204030204" pitchFamily="34" charset="0"/>
                        <a:cs typeface="Calibri"/>
                      </a:endParaRPr>
                    </a:p>
                  </a:txBody>
                  <a:tcPr marL="98381" marR="73786" marT="0" marB="46456" anchor="ctr">
                    <a:lnL w="6350" cap="flat" cmpd="sng" algn="ctr">
                      <a:solidFill>
                        <a:srgbClr val="4F81BD"/>
                      </a:solidFill>
                      <a:prstDash val="solid"/>
                      <a:round/>
                      <a:headEnd type="none" w="med" len="med"/>
                      <a:tailEnd type="none" w="med" len="med"/>
                    </a:lnL>
                    <a:lnR w="6350" cap="flat" cmpd="sng" algn="ctr">
                      <a:solidFill>
                        <a:srgbClr val="4F81BD"/>
                      </a:solidFill>
                      <a:prstDash val="solid"/>
                      <a:round/>
                      <a:headEnd type="none" w="med" len="med"/>
                      <a:tailEnd type="none" w="med" len="med"/>
                    </a:lnR>
                    <a:lnT w="6350" cap="flat" cmpd="sng" algn="ctr">
                      <a:solidFill>
                        <a:srgbClr val="4F81BD"/>
                      </a:solidFill>
                      <a:prstDash val="solid"/>
                      <a:round/>
                      <a:headEnd type="none" w="med" len="med"/>
                      <a:tailEnd type="none" w="med" len="med"/>
                    </a:lnT>
                    <a:lnB w="6350" cap="flat" cmpd="sng" algn="ctr">
                      <a:solidFill>
                        <a:srgbClr val="4F81BD"/>
                      </a:solidFill>
                      <a:prstDash val="solid"/>
                      <a:round/>
                      <a:headEnd type="none" w="med" len="med"/>
                      <a:tailEnd type="none" w="med" len="med"/>
                    </a:lnB>
                  </a:tcPr>
                </a:tc>
              </a:tr>
              <a:tr h="402618">
                <a:tc>
                  <a:txBody>
                    <a:bodyPr/>
                    <a:lstStyle/>
                    <a:p>
                      <a:pPr marL="0" marR="0">
                        <a:lnSpc>
                          <a:spcPct val="115000"/>
                        </a:lnSpc>
                        <a:spcBef>
                          <a:spcPts val="0"/>
                        </a:spcBef>
                        <a:spcAft>
                          <a:spcPts val="600"/>
                        </a:spcAft>
                      </a:pPr>
                      <a:r>
                        <a:rPr lang="en-US" sz="2000" b="0" i="0" dirty="0" smtClean="0">
                          <a:solidFill>
                            <a:schemeClr val="tx1"/>
                          </a:solidFill>
                          <a:effectLst/>
                          <a:latin typeface="Calibri"/>
                          <a:ea typeface="Calibri" panose="020F0502020204030204" pitchFamily="34" charset="0"/>
                          <a:cs typeface="Calibri"/>
                        </a:rPr>
                        <a:t>15 </a:t>
                      </a:r>
                      <a:r>
                        <a:rPr lang="en-US" sz="2000" b="0" i="0" dirty="0" err="1" smtClean="0">
                          <a:solidFill>
                            <a:schemeClr val="tx1"/>
                          </a:solidFill>
                          <a:effectLst/>
                          <a:latin typeface="Calibri"/>
                          <a:ea typeface="Calibri" panose="020F0502020204030204" pitchFamily="34" charset="0"/>
                          <a:cs typeface="Calibri"/>
                        </a:rPr>
                        <a:t>m</a:t>
                      </a:r>
                      <a:r>
                        <a:rPr lang="en-US" sz="2000" b="0" i="0" dirty="0" smtClean="0">
                          <a:solidFill>
                            <a:schemeClr val="tx1"/>
                          </a:solidFill>
                          <a:effectLst/>
                          <a:latin typeface="Calibri"/>
                          <a:ea typeface="Calibri" panose="020F0502020204030204" pitchFamily="34" charset="0"/>
                          <a:cs typeface="Calibri"/>
                        </a:rPr>
                        <a:t> depth </a:t>
                      </a:r>
                      <a:r>
                        <a:rPr lang="en-US" sz="2000" b="0" i="0" dirty="0" err="1" smtClean="0">
                          <a:solidFill>
                            <a:schemeClr val="tx1"/>
                          </a:solidFill>
                          <a:effectLst/>
                          <a:latin typeface="Calibri"/>
                          <a:ea typeface="Calibri" panose="020F0502020204030204" pitchFamily="34" charset="0"/>
                          <a:cs typeface="Calibri"/>
                        </a:rPr>
                        <a:t>firn</a:t>
                      </a:r>
                      <a:r>
                        <a:rPr lang="en-US" sz="2000" b="0" i="0" dirty="0" smtClean="0">
                          <a:solidFill>
                            <a:schemeClr val="tx1"/>
                          </a:solidFill>
                          <a:effectLst/>
                          <a:latin typeface="Calibri"/>
                          <a:ea typeface="Calibri" panose="020F0502020204030204" pitchFamily="34" charset="0"/>
                          <a:cs typeface="Calibri"/>
                        </a:rPr>
                        <a:t> temperature</a:t>
                      </a:r>
                      <a:endParaRPr lang="en-US" sz="2000" b="0" i="0" dirty="0">
                        <a:solidFill>
                          <a:schemeClr val="tx1"/>
                        </a:solidFill>
                        <a:effectLst/>
                        <a:latin typeface="Calibri"/>
                        <a:ea typeface="Calibri" panose="020F0502020204030204" pitchFamily="34" charset="0"/>
                        <a:cs typeface="Calibri"/>
                      </a:endParaRPr>
                    </a:p>
                  </a:txBody>
                  <a:tcPr marL="98381" marR="73786" marT="0" marB="46456" anchor="ctr">
                    <a:lnL w="6350" cap="flat" cmpd="sng" algn="ctr">
                      <a:solidFill>
                        <a:srgbClr val="4F81BD"/>
                      </a:solidFill>
                      <a:prstDash val="solid"/>
                      <a:round/>
                      <a:headEnd type="none" w="med" len="med"/>
                      <a:tailEnd type="none" w="med" len="med"/>
                    </a:lnL>
                    <a:lnR w="6350" cap="flat" cmpd="sng" algn="ctr">
                      <a:solidFill>
                        <a:srgbClr val="4F81BD"/>
                      </a:solidFill>
                      <a:prstDash val="solid"/>
                      <a:round/>
                      <a:headEnd type="none" w="med" len="med"/>
                      <a:tailEnd type="none" w="med" len="med"/>
                    </a:lnR>
                    <a:lnT w="6350" cap="flat" cmpd="sng" algn="ctr">
                      <a:solidFill>
                        <a:srgbClr val="4F81BD"/>
                      </a:solidFill>
                      <a:prstDash val="solid"/>
                      <a:round/>
                      <a:headEnd type="none" w="med" len="med"/>
                      <a:tailEnd type="none" w="med" len="med"/>
                    </a:lnT>
                    <a:lnB w="6350" cap="flat" cmpd="sng" algn="ctr">
                      <a:solidFill>
                        <a:srgbClr val="4F81BD"/>
                      </a:solidFill>
                      <a:prstDash val="solid"/>
                      <a:round/>
                      <a:headEnd type="none" w="med" len="med"/>
                      <a:tailEnd type="none" w="med" len="med"/>
                    </a:lnB>
                  </a:tcPr>
                </a:tc>
                <a:tc>
                  <a:txBody>
                    <a:bodyPr/>
                    <a:lstStyle/>
                    <a:p>
                      <a:pPr marL="0" marR="0" indent="0" algn="l" defTabSz="2194352" rtl="0" eaLnBrk="1" fontAlgn="auto" latinLnBrk="0" hangingPunct="1">
                        <a:lnSpc>
                          <a:spcPct val="115000"/>
                        </a:lnSpc>
                        <a:spcBef>
                          <a:spcPts val="0"/>
                        </a:spcBef>
                        <a:spcAft>
                          <a:spcPts val="600"/>
                        </a:spcAft>
                        <a:buClrTx/>
                        <a:buSzTx/>
                        <a:buFontTx/>
                        <a:buNone/>
                        <a:tabLst/>
                        <a:defRPr/>
                      </a:pPr>
                      <a:r>
                        <a:rPr lang="en-US" sz="2000" b="0" i="0" dirty="0" smtClean="0">
                          <a:solidFill>
                            <a:schemeClr val="tx1"/>
                          </a:solidFill>
                          <a:effectLst/>
                          <a:latin typeface="+mn-lt"/>
                          <a:ea typeface="Calibri" panose="020F0502020204030204" pitchFamily="34" charset="0"/>
                          <a:cs typeface="Calibri"/>
                        </a:rPr>
                        <a:t>-51°C (-60°F)</a:t>
                      </a:r>
                    </a:p>
                  </a:txBody>
                  <a:tcPr marL="98381" marR="73786" marT="0" marB="46456" anchor="ctr">
                    <a:lnL w="6350" cap="flat" cmpd="sng" algn="ctr">
                      <a:solidFill>
                        <a:srgbClr val="4F81BD"/>
                      </a:solidFill>
                      <a:prstDash val="solid"/>
                      <a:round/>
                      <a:headEnd type="none" w="med" len="med"/>
                      <a:tailEnd type="none" w="med" len="med"/>
                    </a:lnL>
                    <a:lnR w="6350" cap="flat" cmpd="sng" algn="ctr">
                      <a:solidFill>
                        <a:srgbClr val="4F81BD"/>
                      </a:solidFill>
                      <a:prstDash val="solid"/>
                      <a:round/>
                      <a:headEnd type="none" w="med" len="med"/>
                      <a:tailEnd type="none" w="med" len="med"/>
                    </a:lnR>
                    <a:lnT w="6350" cap="flat" cmpd="sng" algn="ctr">
                      <a:solidFill>
                        <a:srgbClr val="4F81BD"/>
                      </a:solidFill>
                      <a:prstDash val="solid"/>
                      <a:round/>
                      <a:headEnd type="none" w="med" len="med"/>
                      <a:tailEnd type="none" w="med" len="med"/>
                    </a:lnT>
                    <a:lnB w="6350" cap="flat" cmpd="sng" algn="ctr">
                      <a:solidFill>
                        <a:srgbClr val="4F81BD"/>
                      </a:solidFill>
                      <a:prstDash val="solid"/>
                      <a:round/>
                      <a:headEnd type="none" w="med" len="med"/>
                      <a:tailEnd type="none" w="med" len="med"/>
                    </a:lnB>
                  </a:tcPr>
                </a:tc>
              </a:tr>
            </a:tbl>
          </a:graphicData>
        </a:graphic>
      </p:graphicFrame>
      <p:sp>
        <p:nvSpPr>
          <p:cNvPr id="169" name="TextBox 168"/>
          <p:cNvSpPr txBox="1"/>
          <p:nvPr/>
        </p:nvSpPr>
        <p:spPr>
          <a:xfrm>
            <a:off x="591235" y="21687862"/>
            <a:ext cx="422111" cy="584776"/>
          </a:xfrm>
          <a:prstGeom prst="rect">
            <a:avLst/>
          </a:prstGeom>
          <a:noFill/>
        </p:spPr>
        <p:txBody>
          <a:bodyPr wrap="none" rtlCol="0">
            <a:spAutoFit/>
          </a:bodyPr>
          <a:lstStyle/>
          <a:p>
            <a:r>
              <a:rPr lang="en-US" sz="3200" dirty="0" smtClean="0"/>
              <a:t>A</a:t>
            </a:r>
            <a:endParaRPr lang="en-US" sz="3200" dirty="0"/>
          </a:p>
        </p:txBody>
      </p:sp>
      <p:sp>
        <p:nvSpPr>
          <p:cNvPr id="170" name="TextBox 169"/>
          <p:cNvSpPr txBox="1"/>
          <p:nvPr/>
        </p:nvSpPr>
        <p:spPr>
          <a:xfrm>
            <a:off x="743635" y="26723104"/>
            <a:ext cx="407884" cy="584776"/>
          </a:xfrm>
          <a:prstGeom prst="rect">
            <a:avLst/>
          </a:prstGeom>
          <a:noFill/>
        </p:spPr>
        <p:txBody>
          <a:bodyPr wrap="none" rtlCol="0">
            <a:spAutoFit/>
          </a:bodyPr>
          <a:lstStyle/>
          <a:p>
            <a:r>
              <a:rPr lang="en-US" sz="3200" dirty="0" smtClean="0">
                <a:solidFill>
                  <a:schemeClr val="bg1"/>
                </a:solidFill>
              </a:rPr>
              <a:t>B</a:t>
            </a:r>
            <a:endParaRPr lang="en-US" sz="3200" dirty="0">
              <a:solidFill>
                <a:schemeClr val="bg1"/>
              </a:solidFill>
            </a:endParaRPr>
          </a:p>
        </p:txBody>
      </p:sp>
      <p:sp>
        <p:nvSpPr>
          <p:cNvPr id="171" name="TextBox 170"/>
          <p:cNvSpPr txBox="1"/>
          <p:nvPr/>
        </p:nvSpPr>
        <p:spPr>
          <a:xfrm>
            <a:off x="5830201" y="26723104"/>
            <a:ext cx="403476" cy="584776"/>
          </a:xfrm>
          <a:prstGeom prst="rect">
            <a:avLst/>
          </a:prstGeom>
          <a:noFill/>
        </p:spPr>
        <p:txBody>
          <a:bodyPr wrap="none" rtlCol="0">
            <a:spAutoFit/>
          </a:bodyPr>
          <a:lstStyle/>
          <a:p>
            <a:r>
              <a:rPr lang="en-US" sz="3200" dirty="0" smtClean="0"/>
              <a:t>C</a:t>
            </a:r>
            <a:endParaRPr lang="en-US" sz="3200" dirty="0"/>
          </a:p>
        </p:txBody>
      </p:sp>
      <p:sp>
        <p:nvSpPr>
          <p:cNvPr id="172" name="TextBox 171"/>
          <p:cNvSpPr txBox="1"/>
          <p:nvPr/>
        </p:nvSpPr>
        <p:spPr>
          <a:xfrm>
            <a:off x="12685063" y="26723104"/>
            <a:ext cx="437139" cy="584776"/>
          </a:xfrm>
          <a:prstGeom prst="rect">
            <a:avLst/>
          </a:prstGeom>
          <a:noFill/>
        </p:spPr>
        <p:txBody>
          <a:bodyPr wrap="none" rtlCol="0">
            <a:spAutoFit/>
          </a:bodyPr>
          <a:lstStyle/>
          <a:p>
            <a:r>
              <a:rPr lang="en-US" sz="3200" dirty="0" smtClean="0"/>
              <a:t>D</a:t>
            </a:r>
            <a:endParaRPr lang="en-US" sz="3200" dirty="0"/>
          </a:p>
        </p:txBody>
      </p:sp>
      <p:sp>
        <p:nvSpPr>
          <p:cNvPr id="174" name="TextBox 173"/>
          <p:cNvSpPr txBox="1"/>
          <p:nvPr/>
        </p:nvSpPr>
        <p:spPr>
          <a:xfrm>
            <a:off x="21744857" y="31955114"/>
            <a:ext cx="10587437" cy="1065596"/>
          </a:xfrm>
          <a:prstGeom prst="rect">
            <a:avLst/>
          </a:prstGeom>
          <a:noFill/>
        </p:spPr>
        <p:txBody>
          <a:bodyPr wrap="square" lIns="95171" tIns="47585" rIns="95171" bIns="47585" rtlCol="0">
            <a:spAutoFit/>
          </a:bodyPr>
          <a:lstStyle/>
          <a:p>
            <a:pPr algn="just"/>
            <a:r>
              <a:rPr lang="en-US" sz="2100" b="1" i="1" dirty="0"/>
              <a:t>FIGURE</a:t>
            </a:r>
            <a:r>
              <a:rPr lang="en-US" sz="2100" b="1" i="1" dirty="0" smtClean="0"/>
              <a:t> 6.</a:t>
            </a:r>
            <a:r>
              <a:rPr lang="en-US" sz="2100" i="1" dirty="0" smtClean="0"/>
              <a:t> General specifications of the Intermediate Depth Drill (table, top) and the drilling progress of the South Pole ice core (chart, bottom). It took a total of 99 days to drill the 1751 meter ice core.</a:t>
            </a:r>
            <a:endParaRPr lang="en-US" sz="2100" dirty="0"/>
          </a:p>
        </p:txBody>
      </p:sp>
      <p:sp>
        <p:nvSpPr>
          <p:cNvPr id="124" name="TextBox 123"/>
          <p:cNvSpPr txBox="1"/>
          <p:nvPr/>
        </p:nvSpPr>
        <p:spPr>
          <a:xfrm>
            <a:off x="28760912" y="36733567"/>
            <a:ext cx="936199" cy="400110"/>
          </a:xfrm>
          <a:prstGeom prst="rect">
            <a:avLst/>
          </a:prstGeom>
          <a:solidFill>
            <a:schemeClr val="bg1">
              <a:alpha val="80000"/>
            </a:schemeClr>
          </a:solidFill>
        </p:spPr>
        <p:txBody>
          <a:bodyPr wrap="none" rtlCol="0">
            <a:spAutoFit/>
          </a:bodyPr>
          <a:lstStyle/>
          <a:p>
            <a:r>
              <a:rPr lang="en-US" sz="2000" dirty="0" smtClean="0"/>
              <a:t>archive</a:t>
            </a:r>
            <a:endParaRPr lang="en-US" sz="2000" dirty="0"/>
          </a:p>
        </p:txBody>
      </p:sp>
      <p:sp>
        <p:nvSpPr>
          <p:cNvPr id="128" name="TextBox 127"/>
          <p:cNvSpPr txBox="1"/>
          <p:nvPr/>
        </p:nvSpPr>
        <p:spPr>
          <a:xfrm>
            <a:off x="29116508" y="38556689"/>
            <a:ext cx="751728" cy="400110"/>
          </a:xfrm>
          <a:prstGeom prst="rect">
            <a:avLst/>
          </a:prstGeom>
          <a:solidFill>
            <a:schemeClr val="bg1">
              <a:alpha val="80000"/>
            </a:schemeClr>
          </a:solidFill>
        </p:spPr>
        <p:txBody>
          <a:bodyPr wrap="none" rtlCol="0">
            <a:spAutoFit/>
          </a:bodyPr>
          <a:lstStyle/>
          <a:p>
            <a:r>
              <a:rPr lang="en-US" sz="2000" dirty="0" smtClean="0"/>
              <a:t>gases</a:t>
            </a:r>
            <a:endParaRPr lang="en-US" sz="2000" dirty="0"/>
          </a:p>
        </p:txBody>
      </p:sp>
      <p:sp>
        <p:nvSpPr>
          <p:cNvPr id="138" name="TextBox 137"/>
          <p:cNvSpPr txBox="1"/>
          <p:nvPr/>
        </p:nvSpPr>
        <p:spPr>
          <a:xfrm>
            <a:off x="24801158" y="36798158"/>
            <a:ext cx="1210588" cy="400110"/>
          </a:xfrm>
          <a:prstGeom prst="rect">
            <a:avLst/>
          </a:prstGeom>
          <a:noFill/>
        </p:spPr>
        <p:txBody>
          <a:bodyPr wrap="none" rtlCol="0">
            <a:spAutoFit/>
          </a:bodyPr>
          <a:lstStyle/>
          <a:p>
            <a:r>
              <a:rPr lang="en-US" sz="2000" dirty="0" smtClean="0"/>
              <a:t>chemistry</a:t>
            </a:r>
            <a:endParaRPr lang="en-US" sz="2000" dirty="0"/>
          </a:p>
        </p:txBody>
      </p:sp>
      <p:sp>
        <p:nvSpPr>
          <p:cNvPr id="141" name="TextBox 140"/>
          <p:cNvSpPr txBox="1"/>
          <p:nvPr/>
        </p:nvSpPr>
        <p:spPr>
          <a:xfrm>
            <a:off x="24668034" y="37881409"/>
            <a:ext cx="1343712" cy="707886"/>
          </a:xfrm>
          <a:prstGeom prst="rect">
            <a:avLst/>
          </a:prstGeom>
          <a:noFill/>
        </p:spPr>
        <p:txBody>
          <a:bodyPr wrap="none" rtlCol="0">
            <a:spAutoFit/>
          </a:bodyPr>
          <a:lstStyle/>
          <a:p>
            <a:r>
              <a:rPr lang="en-US" sz="2000" dirty="0" smtClean="0"/>
              <a:t>continuous</a:t>
            </a:r>
          </a:p>
          <a:p>
            <a:r>
              <a:rPr lang="en-US" sz="2000" dirty="0" smtClean="0"/>
              <a:t>isotopes</a:t>
            </a:r>
            <a:endParaRPr lang="en-US" sz="2000" dirty="0"/>
          </a:p>
        </p:txBody>
      </p:sp>
      <p:sp>
        <p:nvSpPr>
          <p:cNvPr id="142" name="TextBox 141"/>
          <p:cNvSpPr txBox="1"/>
          <p:nvPr/>
        </p:nvSpPr>
        <p:spPr>
          <a:xfrm>
            <a:off x="24067910" y="38978378"/>
            <a:ext cx="1943836" cy="400110"/>
          </a:xfrm>
          <a:prstGeom prst="rect">
            <a:avLst/>
          </a:prstGeom>
          <a:noFill/>
        </p:spPr>
        <p:txBody>
          <a:bodyPr wrap="none" rtlCol="0">
            <a:spAutoFit/>
          </a:bodyPr>
          <a:lstStyle/>
          <a:p>
            <a:r>
              <a:rPr lang="en-US" sz="2000" dirty="0" smtClean="0"/>
              <a:t>discrete isotopes</a:t>
            </a:r>
            <a:endParaRPr lang="en-US" sz="2000" dirty="0"/>
          </a:p>
        </p:txBody>
      </p:sp>
      <p:sp>
        <p:nvSpPr>
          <p:cNvPr id="143" name="TextBox 142"/>
          <p:cNvSpPr txBox="1"/>
          <p:nvPr/>
        </p:nvSpPr>
        <p:spPr>
          <a:xfrm>
            <a:off x="25075547" y="39867799"/>
            <a:ext cx="936199" cy="400110"/>
          </a:xfrm>
          <a:prstGeom prst="rect">
            <a:avLst/>
          </a:prstGeom>
          <a:noFill/>
        </p:spPr>
        <p:txBody>
          <a:bodyPr wrap="none" rtlCol="0">
            <a:spAutoFit/>
          </a:bodyPr>
          <a:lstStyle/>
          <a:p>
            <a:r>
              <a:rPr lang="en-US" sz="2000" dirty="0" smtClean="0"/>
              <a:t>archive</a:t>
            </a:r>
            <a:endParaRPr lang="en-US" sz="2000" dirty="0"/>
          </a:p>
        </p:txBody>
      </p:sp>
      <p:cxnSp>
        <p:nvCxnSpPr>
          <p:cNvPr id="146" name="Straight Arrow Connector 145"/>
          <p:cNvCxnSpPr/>
          <p:nvPr/>
        </p:nvCxnSpPr>
        <p:spPr>
          <a:xfrm>
            <a:off x="25908000" y="37198268"/>
            <a:ext cx="1845736" cy="1112810"/>
          </a:xfrm>
          <a:prstGeom prst="straightConnector1">
            <a:avLst/>
          </a:prstGeom>
          <a:ln w="12700" cap="flat" cmpd="sng" algn="ctr">
            <a:solidFill>
              <a:schemeClr val="tx1"/>
            </a:solidFill>
            <a:prstDash val="solid"/>
            <a:round/>
            <a:headEnd type="none" w="med" len="med"/>
            <a:tailEnd type="arrow" w="med" len="med"/>
          </a:ln>
          <a:effectLst/>
        </p:spPr>
        <p:style>
          <a:lnRef idx="2">
            <a:schemeClr val="accent1"/>
          </a:lnRef>
          <a:fillRef idx="0">
            <a:schemeClr val="accent1"/>
          </a:fillRef>
          <a:effectRef idx="1">
            <a:schemeClr val="accent1"/>
          </a:effectRef>
          <a:fontRef idx="minor">
            <a:schemeClr val="tx1"/>
          </a:fontRef>
        </p:style>
      </p:cxnSp>
      <p:cxnSp>
        <p:nvCxnSpPr>
          <p:cNvPr id="159" name="Straight Arrow Connector 158"/>
          <p:cNvCxnSpPr/>
          <p:nvPr/>
        </p:nvCxnSpPr>
        <p:spPr>
          <a:xfrm>
            <a:off x="25831032" y="38404800"/>
            <a:ext cx="2273300" cy="791550"/>
          </a:xfrm>
          <a:prstGeom prst="straightConnector1">
            <a:avLst/>
          </a:prstGeom>
          <a:ln w="12700" cap="flat" cmpd="sng" algn="ctr">
            <a:solidFill>
              <a:schemeClr val="tx1"/>
            </a:solidFill>
            <a:prstDash val="solid"/>
            <a:round/>
            <a:headEnd type="none" w="med" len="med"/>
            <a:tailEnd type="arrow" w="med" len="med"/>
          </a:ln>
          <a:effectLst/>
        </p:spPr>
        <p:style>
          <a:lnRef idx="2">
            <a:schemeClr val="accent1"/>
          </a:lnRef>
          <a:fillRef idx="0">
            <a:schemeClr val="accent1"/>
          </a:fillRef>
          <a:effectRef idx="1">
            <a:schemeClr val="accent1"/>
          </a:effectRef>
          <a:fontRef idx="minor">
            <a:schemeClr val="tx1"/>
          </a:fontRef>
        </p:style>
      </p:cxnSp>
      <p:cxnSp>
        <p:nvCxnSpPr>
          <p:cNvPr id="163" name="Straight Arrow Connector 162"/>
          <p:cNvCxnSpPr>
            <a:stCxn id="142" idx="3"/>
          </p:cNvCxnSpPr>
          <p:nvPr/>
        </p:nvCxnSpPr>
        <p:spPr>
          <a:xfrm>
            <a:off x="26011746" y="39178433"/>
            <a:ext cx="1524935" cy="40335"/>
          </a:xfrm>
          <a:prstGeom prst="straightConnector1">
            <a:avLst/>
          </a:prstGeom>
          <a:ln w="12700" cap="flat" cmpd="sng" algn="ctr">
            <a:solidFill>
              <a:schemeClr val="tx1"/>
            </a:solidFill>
            <a:prstDash val="solid"/>
            <a:round/>
            <a:headEnd type="none" w="med" len="med"/>
            <a:tailEnd type="arrow" w="med" len="med"/>
          </a:ln>
          <a:effectLst/>
        </p:spPr>
        <p:style>
          <a:lnRef idx="2">
            <a:schemeClr val="accent1"/>
          </a:lnRef>
          <a:fillRef idx="0">
            <a:schemeClr val="accent1"/>
          </a:fillRef>
          <a:effectRef idx="1">
            <a:schemeClr val="accent1"/>
          </a:effectRef>
          <a:fontRef idx="minor">
            <a:schemeClr val="tx1"/>
          </a:fontRef>
        </p:style>
      </p:cxnSp>
      <p:cxnSp>
        <p:nvCxnSpPr>
          <p:cNvPr id="165" name="Straight Arrow Connector 164"/>
          <p:cNvCxnSpPr>
            <a:stCxn id="143" idx="3"/>
          </p:cNvCxnSpPr>
          <p:nvPr/>
        </p:nvCxnSpPr>
        <p:spPr>
          <a:xfrm flipV="1">
            <a:off x="26011746" y="39775354"/>
            <a:ext cx="2111828" cy="292500"/>
          </a:xfrm>
          <a:prstGeom prst="straightConnector1">
            <a:avLst/>
          </a:prstGeom>
          <a:ln w="12700" cap="flat" cmpd="sng" algn="ctr">
            <a:solidFill>
              <a:schemeClr val="tx1"/>
            </a:solidFill>
            <a:prstDash val="solid"/>
            <a:round/>
            <a:headEnd type="none" w="med" len="med"/>
            <a:tailEnd type="arrow" w="med" len="med"/>
          </a:ln>
          <a:effectLst/>
        </p:spPr>
        <p:style>
          <a:lnRef idx="2">
            <a:schemeClr val="accent1"/>
          </a:lnRef>
          <a:fillRef idx="0">
            <a:schemeClr val="accent1"/>
          </a:fillRef>
          <a:effectRef idx="1">
            <a:schemeClr val="accent1"/>
          </a:effectRef>
          <a:fontRef idx="minor">
            <a:schemeClr val="tx1"/>
          </a:fontRef>
        </p:style>
      </p:cxnSp>
      <p:cxnSp>
        <p:nvCxnSpPr>
          <p:cNvPr id="173" name="Straight Connector 172"/>
          <p:cNvCxnSpPr/>
          <p:nvPr/>
        </p:nvCxnSpPr>
        <p:spPr>
          <a:xfrm rot="5400000">
            <a:off x="29603079" y="39855775"/>
            <a:ext cx="3448050" cy="1588"/>
          </a:xfrm>
          <a:prstGeom prst="line">
            <a:avLst/>
          </a:prstGeom>
          <a:ln w="12700" cap="flat" cmpd="sng" algn="ctr">
            <a:solidFill>
              <a:schemeClr val="tx1"/>
            </a:solidFill>
            <a:prstDash val="solid"/>
            <a:round/>
            <a:headEnd type="none" w="med" len="med"/>
            <a:tailEnd type="none" w="med" len="med"/>
          </a:ln>
          <a:effectLst/>
        </p:spPr>
        <p:style>
          <a:lnRef idx="2">
            <a:schemeClr val="accent1"/>
          </a:lnRef>
          <a:fillRef idx="0">
            <a:schemeClr val="accent1"/>
          </a:fillRef>
          <a:effectRef idx="1">
            <a:schemeClr val="accent1"/>
          </a:effectRef>
          <a:fontRef idx="minor">
            <a:schemeClr val="tx1"/>
          </a:fontRef>
        </p:style>
      </p:cxnSp>
      <p:cxnSp>
        <p:nvCxnSpPr>
          <p:cNvPr id="175" name="Straight Connector 174"/>
          <p:cNvCxnSpPr/>
          <p:nvPr/>
        </p:nvCxnSpPr>
        <p:spPr>
          <a:xfrm rot="5400000">
            <a:off x="25319831" y="39855775"/>
            <a:ext cx="3448050" cy="1588"/>
          </a:xfrm>
          <a:prstGeom prst="line">
            <a:avLst/>
          </a:prstGeom>
          <a:ln w="12700" cap="flat" cmpd="sng" algn="ctr">
            <a:solidFill>
              <a:schemeClr val="tx1"/>
            </a:solidFill>
            <a:prstDash val="solid"/>
            <a:round/>
            <a:headEnd type="none" w="med" len="med"/>
            <a:tailEnd type="none" w="med" len="med"/>
          </a:ln>
          <a:effectLst/>
        </p:spPr>
        <p:style>
          <a:lnRef idx="2">
            <a:schemeClr val="accent1"/>
          </a:lnRef>
          <a:fillRef idx="0">
            <a:schemeClr val="accent1"/>
          </a:fillRef>
          <a:effectRef idx="1">
            <a:schemeClr val="accent1"/>
          </a:effectRef>
          <a:fontRef idx="minor">
            <a:schemeClr val="tx1"/>
          </a:fontRef>
        </p:style>
      </p:cxnSp>
      <p:grpSp>
        <p:nvGrpSpPr>
          <p:cNvPr id="145" name="Group 144"/>
          <p:cNvGrpSpPr/>
          <p:nvPr/>
        </p:nvGrpSpPr>
        <p:grpSpPr>
          <a:xfrm>
            <a:off x="7468587" y="14657809"/>
            <a:ext cx="4659757" cy="3306047"/>
            <a:chOff x="7468587" y="14426905"/>
            <a:chExt cx="4659757" cy="3306047"/>
          </a:xfrm>
        </p:grpSpPr>
        <p:pic>
          <p:nvPicPr>
            <p:cNvPr id="126" name="Picture 125"/>
            <p:cNvPicPr>
              <a:picLocks noChangeAspect="1"/>
            </p:cNvPicPr>
            <p:nvPr/>
          </p:nvPicPr>
          <p:blipFill>
            <a:blip r:embed="rId15">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val="0"/>
                </a:ext>
              </a:extLst>
            </a:blip>
            <a:srcRect l="44890"/>
            <a:stretch>
              <a:fillRect/>
            </a:stretch>
          </p:blipFill>
          <p:spPr>
            <a:xfrm>
              <a:off x="7468587" y="14426905"/>
              <a:ext cx="4659757" cy="3306047"/>
            </a:xfrm>
            <a:prstGeom prst="rect">
              <a:avLst/>
            </a:prstGeom>
          </p:spPr>
        </p:pic>
        <p:sp>
          <p:nvSpPr>
            <p:cNvPr id="118" name="Oval 117"/>
            <p:cNvSpPr/>
            <p:nvPr/>
          </p:nvSpPr>
          <p:spPr>
            <a:xfrm>
              <a:off x="10572124" y="14869368"/>
              <a:ext cx="176212" cy="176212"/>
            </a:xfrm>
            <a:prstGeom prst="ellipse">
              <a:avLst/>
            </a:prstGeom>
            <a:solidFill>
              <a:srgbClr val="FF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150" name="Left Brace 149"/>
          <p:cNvSpPr/>
          <p:nvPr/>
        </p:nvSpPr>
        <p:spPr>
          <a:xfrm rot="17301665">
            <a:off x="23039576" y="26647371"/>
            <a:ext cx="267411" cy="1160190"/>
          </a:xfrm>
          <a:prstGeom prst="leftBrace">
            <a:avLst>
              <a:gd name="adj1" fmla="val 8333"/>
              <a:gd name="adj2" fmla="val 48997"/>
            </a:avLst>
          </a:prstGeom>
          <a:ln w="19050" cap="flat" cmpd="sng" algn="ctr">
            <a:solidFill>
              <a:schemeClr val="accent3"/>
            </a:solidFill>
            <a:prstDash val="solid"/>
            <a:round/>
            <a:headEnd type="none" w="med" len="med"/>
            <a:tailEnd type="none" w="med" len="med"/>
          </a:ln>
          <a:effectLst/>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160" name="TextBox 159"/>
          <p:cNvSpPr txBox="1"/>
          <p:nvPr/>
        </p:nvSpPr>
        <p:spPr>
          <a:xfrm>
            <a:off x="22567907" y="27325856"/>
            <a:ext cx="1076336" cy="338554"/>
          </a:xfrm>
          <a:prstGeom prst="rect">
            <a:avLst/>
          </a:prstGeom>
          <a:noFill/>
        </p:spPr>
        <p:txBody>
          <a:bodyPr wrap="none" rtlCol="0">
            <a:spAutoFit/>
          </a:bodyPr>
          <a:lstStyle/>
          <a:p>
            <a:r>
              <a:rPr lang="en-US" sz="1600" dirty="0" smtClean="0"/>
              <a:t>dry drilling</a:t>
            </a:r>
            <a:endParaRPr lang="en-US" sz="1600" dirty="0"/>
          </a:p>
        </p:txBody>
      </p:sp>
      <p:sp>
        <p:nvSpPr>
          <p:cNvPr id="151" name="Left Brace 150"/>
          <p:cNvSpPr/>
          <p:nvPr/>
        </p:nvSpPr>
        <p:spPr>
          <a:xfrm rot="16200000" flipH="1">
            <a:off x="24001848" y="26779317"/>
            <a:ext cx="171670" cy="592640"/>
          </a:xfrm>
          <a:prstGeom prst="leftBrace">
            <a:avLst>
              <a:gd name="adj1" fmla="val 8333"/>
              <a:gd name="adj2" fmla="val 48997"/>
            </a:avLst>
          </a:prstGeom>
          <a:ln w="19050" cap="flat" cmpd="sng" algn="ctr">
            <a:solidFill>
              <a:schemeClr val="accent4"/>
            </a:solidFill>
            <a:prstDash val="solid"/>
            <a:round/>
            <a:headEnd type="none" w="med" len="med"/>
            <a:tailEnd type="none" w="med" len="med"/>
          </a:ln>
          <a:effectLst/>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161" name="TextBox 160"/>
          <p:cNvSpPr txBox="1"/>
          <p:nvPr/>
        </p:nvSpPr>
        <p:spPr>
          <a:xfrm>
            <a:off x="23329575" y="26664031"/>
            <a:ext cx="1617049" cy="338554"/>
          </a:xfrm>
          <a:prstGeom prst="rect">
            <a:avLst/>
          </a:prstGeom>
          <a:noFill/>
        </p:spPr>
        <p:txBody>
          <a:bodyPr wrap="none" rtlCol="0">
            <a:spAutoFit/>
          </a:bodyPr>
          <a:lstStyle/>
          <a:p>
            <a:r>
              <a:rPr lang="en-US" sz="1600" dirty="0" smtClean="0"/>
              <a:t>reaming &amp; casing</a:t>
            </a:r>
            <a:endParaRPr lang="en-US" sz="1600" dirty="0"/>
          </a:p>
        </p:txBody>
      </p:sp>
      <p:sp>
        <p:nvSpPr>
          <p:cNvPr id="179" name="Left Brace 178"/>
          <p:cNvSpPr/>
          <p:nvPr/>
        </p:nvSpPr>
        <p:spPr>
          <a:xfrm rot="17823245">
            <a:off x="27959694" y="25116926"/>
            <a:ext cx="217967" cy="8393445"/>
          </a:xfrm>
          <a:prstGeom prst="leftBrace">
            <a:avLst>
              <a:gd name="adj1" fmla="val 8333"/>
              <a:gd name="adj2" fmla="val 48997"/>
            </a:avLst>
          </a:prstGeom>
          <a:ln w="19050" cap="flat" cmpd="sng" algn="ctr">
            <a:solidFill>
              <a:schemeClr val="accent6"/>
            </a:solidFill>
            <a:prstDash val="solid"/>
            <a:round/>
            <a:headEnd type="none" w="med" len="med"/>
            <a:tailEnd type="none" w="med" len="med"/>
          </a:ln>
          <a:effectLst/>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180" name="TextBox 179"/>
          <p:cNvSpPr txBox="1"/>
          <p:nvPr/>
        </p:nvSpPr>
        <p:spPr>
          <a:xfrm>
            <a:off x="27102327" y="29339497"/>
            <a:ext cx="1117714" cy="338554"/>
          </a:xfrm>
          <a:prstGeom prst="rect">
            <a:avLst/>
          </a:prstGeom>
          <a:noFill/>
        </p:spPr>
        <p:txBody>
          <a:bodyPr wrap="none" rtlCol="0">
            <a:spAutoFit/>
          </a:bodyPr>
          <a:lstStyle/>
          <a:p>
            <a:r>
              <a:rPr lang="en-US" sz="1600" dirty="0" smtClean="0"/>
              <a:t>wet drilling</a:t>
            </a:r>
            <a:endParaRPr lang="en-US" sz="1600" dirty="0"/>
          </a:p>
        </p:txBody>
      </p:sp>
      <p:sp>
        <p:nvSpPr>
          <p:cNvPr id="186" name="Right Brace 185"/>
          <p:cNvSpPr/>
          <p:nvPr/>
        </p:nvSpPr>
        <p:spPr>
          <a:xfrm>
            <a:off x="22722422" y="28202653"/>
            <a:ext cx="194728" cy="1206499"/>
          </a:xfrm>
          <a:prstGeom prst="rightBrace">
            <a:avLst/>
          </a:prstGeom>
          <a:ln w="19050" cap="flat" cmpd="sng" algn="ctr">
            <a:solidFill>
              <a:schemeClr val="accent2"/>
            </a:solidFill>
            <a:prstDash val="solid"/>
            <a:round/>
            <a:headEnd type="none" w="med" len="med"/>
            <a:tailEnd type="none" w="med" len="med"/>
          </a:ln>
          <a:effectLst/>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187" name="TextBox 186"/>
          <p:cNvSpPr txBox="1"/>
          <p:nvPr/>
        </p:nvSpPr>
        <p:spPr>
          <a:xfrm>
            <a:off x="22901392" y="28601443"/>
            <a:ext cx="1739378" cy="338554"/>
          </a:xfrm>
          <a:prstGeom prst="rect">
            <a:avLst/>
          </a:prstGeom>
          <a:noFill/>
        </p:spPr>
        <p:txBody>
          <a:bodyPr wrap="none" rtlCol="0">
            <a:spAutoFit/>
          </a:bodyPr>
          <a:lstStyle/>
          <a:p>
            <a:r>
              <a:rPr lang="en-US" sz="1600" dirty="0" smtClean="0"/>
              <a:t>brittle ice handling</a:t>
            </a:r>
            <a:endParaRPr lang="en-US" sz="1600"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1860</TotalTime>
  <Words>1680</Words>
  <Application>Microsoft Macintosh PowerPoint</Application>
  <PresentationFormat>Custom</PresentationFormat>
  <Paragraphs>141</Paragraphs>
  <Slides>1</Slides>
  <Notes>0</Notes>
  <HiddenSlides>0</HiddenSlides>
  <MMClips>0</MMClips>
  <ScaleCrop>false</ScaleCrop>
  <HeadingPairs>
    <vt:vector size="4" baseType="variant">
      <vt:variant>
        <vt:lpstr>Design Template</vt:lpstr>
      </vt:variant>
      <vt:variant>
        <vt:i4>1</vt:i4>
      </vt:variant>
      <vt:variant>
        <vt:lpstr>Slide Titles</vt:lpstr>
      </vt:variant>
      <vt:variant>
        <vt:i4>1</vt:i4>
      </vt:variant>
    </vt:vector>
  </HeadingPairs>
  <TitlesOfParts>
    <vt:vector size="2" baseType="lpstr">
      <vt:lpstr>Office Theme</vt:lpstr>
      <vt:lpstr>Slide 1</vt:lpstr>
    </vt:vector>
  </TitlesOfParts>
  <Manager/>
  <Company>UNH</Company>
  <LinksUpToDate>false</LinksUpToDate>
  <SharedDoc>false</SharedDoc>
  <HyperlinkBase/>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South Pole Ice Core - IPICS 2nd OSC - March 2016</dc:title>
  <dc:subject/>
  <dc:creator>Joseph Souney Jr</dc:creator>
  <cp:keywords/>
  <dc:description/>
  <cp:lastModifiedBy>Joseph Souney Jr</cp:lastModifiedBy>
  <cp:revision>128</cp:revision>
  <dcterms:created xsi:type="dcterms:W3CDTF">2016-02-16T16:55:01Z</dcterms:created>
  <dcterms:modified xsi:type="dcterms:W3CDTF">2016-02-16T18:23:56Z</dcterms:modified>
  <cp:category/>
</cp:coreProperties>
</file>