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51206400" cy="40233600"/>
  <p:notesSz cx="6858000" cy="9144000"/>
  <p:defaultTextStyle>
    <a:defPPr>
      <a:defRPr lang="en-US"/>
    </a:defPPr>
    <a:lvl1pPr marL="0" algn="l" defTabSz="5225064" rtl="0" eaLnBrk="1" latinLnBrk="0" hangingPunct="1">
      <a:defRPr sz="10300" kern="1200">
        <a:solidFill>
          <a:schemeClr val="tx1"/>
        </a:solidFill>
        <a:latin typeface="+mn-lt"/>
        <a:ea typeface="+mn-ea"/>
        <a:cs typeface="+mn-cs"/>
      </a:defRPr>
    </a:lvl1pPr>
    <a:lvl2pPr marL="2612532" algn="l" defTabSz="5225064" rtl="0" eaLnBrk="1" latinLnBrk="0" hangingPunct="1">
      <a:defRPr sz="10300" kern="1200">
        <a:solidFill>
          <a:schemeClr val="tx1"/>
        </a:solidFill>
        <a:latin typeface="+mn-lt"/>
        <a:ea typeface="+mn-ea"/>
        <a:cs typeface="+mn-cs"/>
      </a:defRPr>
    </a:lvl2pPr>
    <a:lvl3pPr marL="5225064" algn="l" defTabSz="5225064" rtl="0" eaLnBrk="1" latinLnBrk="0" hangingPunct="1">
      <a:defRPr sz="10300" kern="1200">
        <a:solidFill>
          <a:schemeClr val="tx1"/>
        </a:solidFill>
        <a:latin typeface="+mn-lt"/>
        <a:ea typeface="+mn-ea"/>
        <a:cs typeface="+mn-cs"/>
      </a:defRPr>
    </a:lvl3pPr>
    <a:lvl4pPr marL="7837597" algn="l" defTabSz="5225064" rtl="0" eaLnBrk="1" latinLnBrk="0" hangingPunct="1">
      <a:defRPr sz="10300" kern="1200">
        <a:solidFill>
          <a:schemeClr val="tx1"/>
        </a:solidFill>
        <a:latin typeface="+mn-lt"/>
        <a:ea typeface="+mn-ea"/>
        <a:cs typeface="+mn-cs"/>
      </a:defRPr>
    </a:lvl4pPr>
    <a:lvl5pPr marL="10450129" algn="l" defTabSz="5225064" rtl="0" eaLnBrk="1" latinLnBrk="0" hangingPunct="1">
      <a:defRPr sz="10300" kern="1200">
        <a:solidFill>
          <a:schemeClr val="tx1"/>
        </a:solidFill>
        <a:latin typeface="+mn-lt"/>
        <a:ea typeface="+mn-ea"/>
        <a:cs typeface="+mn-cs"/>
      </a:defRPr>
    </a:lvl5pPr>
    <a:lvl6pPr marL="13062661" algn="l" defTabSz="5225064" rtl="0" eaLnBrk="1" latinLnBrk="0" hangingPunct="1">
      <a:defRPr sz="10300" kern="1200">
        <a:solidFill>
          <a:schemeClr val="tx1"/>
        </a:solidFill>
        <a:latin typeface="+mn-lt"/>
        <a:ea typeface="+mn-ea"/>
        <a:cs typeface="+mn-cs"/>
      </a:defRPr>
    </a:lvl6pPr>
    <a:lvl7pPr marL="15675193" algn="l" defTabSz="5225064" rtl="0" eaLnBrk="1" latinLnBrk="0" hangingPunct="1">
      <a:defRPr sz="10300" kern="1200">
        <a:solidFill>
          <a:schemeClr val="tx1"/>
        </a:solidFill>
        <a:latin typeface="+mn-lt"/>
        <a:ea typeface="+mn-ea"/>
        <a:cs typeface="+mn-cs"/>
      </a:defRPr>
    </a:lvl7pPr>
    <a:lvl8pPr marL="18287726" algn="l" defTabSz="5225064" rtl="0" eaLnBrk="1" latinLnBrk="0" hangingPunct="1">
      <a:defRPr sz="10300" kern="1200">
        <a:solidFill>
          <a:schemeClr val="tx1"/>
        </a:solidFill>
        <a:latin typeface="+mn-lt"/>
        <a:ea typeface="+mn-ea"/>
        <a:cs typeface="+mn-cs"/>
      </a:defRPr>
    </a:lvl8pPr>
    <a:lvl9pPr marL="20900258" algn="l" defTabSz="5225064" rtl="0" eaLnBrk="1" latinLnBrk="0" hangingPunct="1">
      <a:defRPr sz="10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8399" autoAdjust="0"/>
  </p:normalViewPr>
  <p:slideViewPr>
    <p:cSldViewPr>
      <p:cViewPr>
        <p:scale>
          <a:sx n="10" d="100"/>
          <a:sy n="10" d="100"/>
        </p:scale>
        <p:origin x="-1974" y="-282"/>
      </p:cViewPr>
      <p:guideLst>
        <p:guide orient="horz" pos="12672"/>
        <p:guide pos="1612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2498496"/>
            <a:ext cx="43525440" cy="8624147"/>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22799040"/>
            <a:ext cx="35844480" cy="10281920"/>
          </a:xfrm>
        </p:spPr>
        <p:txBody>
          <a:bodyPr/>
          <a:lstStyle>
            <a:lvl1pPr marL="0" indent="0" algn="ctr">
              <a:buNone/>
              <a:defRPr>
                <a:solidFill>
                  <a:schemeClr val="tx1">
                    <a:tint val="75000"/>
                  </a:schemeClr>
                </a:solidFill>
              </a:defRPr>
            </a:lvl1pPr>
            <a:lvl2pPr marL="2612532" indent="0" algn="ctr">
              <a:buNone/>
              <a:defRPr>
                <a:solidFill>
                  <a:schemeClr val="tx1">
                    <a:tint val="75000"/>
                  </a:schemeClr>
                </a:solidFill>
              </a:defRPr>
            </a:lvl2pPr>
            <a:lvl3pPr marL="5225064" indent="0" algn="ctr">
              <a:buNone/>
              <a:defRPr>
                <a:solidFill>
                  <a:schemeClr val="tx1">
                    <a:tint val="75000"/>
                  </a:schemeClr>
                </a:solidFill>
              </a:defRPr>
            </a:lvl3pPr>
            <a:lvl4pPr marL="7837597" indent="0" algn="ctr">
              <a:buNone/>
              <a:defRPr>
                <a:solidFill>
                  <a:schemeClr val="tx1">
                    <a:tint val="75000"/>
                  </a:schemeClr>
                </a:solidFill>
              </a:defRPr>
            </a:lvl4pPr>
            <a:lvl5pPr marL="10450129" indent="0" algn="ctr">
              <a:buNone/>
              <a:defRPr>
                <a:solidFill>
                  <a:schemeClr val="tx1">
                    <a:tint val="75000"/>
                  </a:schemeClr>
                </a:solidFill>
              </a:defRPr>
            </a:lvl5pPr>
            <a:lvl6pPr marL="13062661" indent="0" algn="ctr">
              <a:buNone/>
              <a:defRPr>
                <a:solidFill>
                  <a:schemeClr val="tx1">
                    <a:tint val="75000"/>
                  </a:schemeClr>
                </a:solidFill>
              </a:defRPr>
            </a:lvl6pPr>
            <a:lvl7pPr marL="15675193" indent="0" algn="ctr">
              <a:buNone/>
              <a:defRPr>
                <a:solidFill>
                  <a:schemeClr val="tx1">
                    <a:tint val="75000"/>
                  </a:schemeClr>
                </a:solidFill>
              </a:defRPr>
            </a:lvl7pPr>
            <a:lvl8pPr marL="18287726" indent="0" algn="ctr">
              <a:buNone/>
              <a:defRPr>
                <a:solidFill>
                  <a:schemeClr val="tx1">
                    <a:tint val="75000"/>
                  </a:schemeClr>
                </a:solidFill>
              </a:defRPr>
            </a:lvl8pPr>
            <a:lvl9pPr marL="2090025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5853816"/>
            <a:ext cx="43525440" cy="7990840"/>
          </a:xfrm>
        </p:spPr>
        <p:txBody>
          <a:bodyPr anchor="t"/>
          <a:lstStyle>
            <a:lvl1pPr algn="l">
              <a:defRPr sz="229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7052719"/>
            <a:ext cx="43525440" cy="8801097"/>
          </a:xfrm>
        </p:spPr>
        <p:txBody>
          <a:bodyPr anchor="b"/>
          <a:lstStyle>
            <a:lvl1pPr marL="0" indent="0">
              <a:buNone/>
              <a:defRPr sz="11400">
                <a:solidFill>
                  <a:schemeClr val="tx1">
                    <a:tint val="75000"/>
                  </a:schemeClr>
                </a:solidFill>
              </a:defRPr>
            </a:lvl1pPr>
            <a:lvl2pPr marL="2612532" indent="0">
              <a:buNone/>
              <a:defRPr sz="10300">
                <a:solidFill>
                  <a:schemeClr val="tx1">
                    <a:tint val="75000"/>
                  </a:schemeClr>
                </a:solidFill>
              </a:defRPr>
            </a:lvl2pPr>
            <a:lvl3pPr marL="5225064" indent="0">
              <a:buNone/>
              <a:defRPr sz="9100">
                <a:solidFill>
                  <a:schemeClr val="tx1">
                    <a:tint val="75000"/>
                  </a:schemeClr>
                </a:solidFill>
              </a:defRPr>
            </a:lvl3pPr>
            <a:lvl4pPr marL="7837597" indent="0">
              <a:buNone/>
              <a:defRPr sz="8000">
                <a:solidFill>
                  <a:schemeClr val="tx1">
                    <a:tint val="75000"/>
                  </a:schemeClr>
                </a:solidFill>
              </a:defRPr>
            </a:lvl4pPr>
            <a:lvl5pPr marL="10450129" indent="0">
              <a:buNone/>
              <a:defRPr sz="8000">
                <a:solidFill>
                  <a:schemeClr val="tx1">
                    <a:tint val="75000"/>
                  </a:schemeClr>
                </a:solidFill>
              </a:defRPr>
            </a:lvl5pPr>
            <a:lvl6pPr marL="13062661" indent="0">
              <a:buNone/>
              <a:defRPr sz="8000">
                <a:solidFill>
                  <a:schemeClr val="tx1">
                    <a:tint val="75000"/>
                  </a:schemeClr>
                </a:solidFill>
              </a:defRPr>
            </a:lvl6pPr>
            <a:lvl7pPr marL="15675193" indent="0">
              <a:buNone/>
              <a:defRPr sz="8000">
                <a:solidFill>
                  <a:schemeClr val="tx1">
                    <a:tint val="75000"/>
                  </a:schemeClr>
                </a:solidFill>
              </a:defRPr>
            </a:lvl7pPr>
            <a:lvl8pPr marL="18287726" indent="0">
              <a:buNone/>
              <a:defRPr sz="8000">
                <a:solidFill>
                  <a:schemeClr val="tx1">
                    <a:tint val="75000"/>
                  </a:schemeClr>
                </a:solidFill>
              </a:defRPr>
            </a:lvl8pPr>
            <a:lvl9pPr marL="20900258" indent="0">
              <a:buNone/>
              <a:defRPr sz="80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60320" y="9387843"/>
            <a:ext cx="22616160" cy="26552316"/>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029920" y="9387843"/>
            <a:ext cx="22616160" cy="26552316"/>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9005996"/>
            <a:ext cx="22625053" cy="3753270"/>
          </a:xfrm>
        </p:spPr>
        <p:txBody>
          <a:bodyPr anchor="b"/>
          <a:lstStyle>
            <a:lvl1pPr marL="0" indent="0">
              <a:buNone/>
              <a:defRPr sz="13700" b="1"/>
            </a:lvl1pPr>
            <a:lvl2pPr marL="2612532" indent="0">
              <a:buNone/>
              <a:defRPr sz="11400" b="1"/>
            </a:lvl2pPr>
            <a:lvl3pPr marL="5225064" indent="0">
              <a:buNone/>
              <a:defRPr sz="10300" b="1"/>
            </a:lvl3pPr>
            <a:lvl4pPr marL="7837597" indent="0">
              <a:buNone/>
              <a:defRPr sz="9100" b="1"/>
            </a:lvl4pPr>
            <a:lvl5pPr marL="10450129" indent="0">
              <a:buNone/>
              <a:defRPr sz="9100" b="1"/>
            </a:lvl5pPr>
            <a:lvl6pPr marL="13062661" indent="0">
              <a:buNone/>
              <a:defRPr sz="9100" b="1"/>
            </a:lvl6pPr>
            <a:lvl7pPr marL="15675193" indent="0">
              <a:buNone/>
              <a:defRPr sz="9100" b="1"/>
            </a:lvl7pPr>
            <a:lvl8pPr marL="18287726" indent="0">
              <a:buNone/>
              <a:defRPr sz="9100" b="1"/>
            </a:lvl8pPr>
            <a:lvl9pPr marL="20900258" indent="0">
              <a:buNone/>
              <a:defRPr sz="9100" b="1"/>
            </a:lvl9pPr>
          </a:lstStyle>
          <a:p>
            <a:pPr lvl="0"/>
            <a:r>
              <a:rPr lang="en-US" smtClean="0"/>
              <a:t>Click to edit Master text styles</a:t>
            </a:r>
          </a:p>
        </p:txBody>
      </p:sp>
      <p:sp>
        <p:nvSpPr>
          <p:cNvPr id="4" name="Content Placeholder 3"/>
          <p:cNvSpPr>
            <a:spLocks noGrp="1"/>
          </p:cNvSpPr>
          <p:nvPr>
            <p:ph sz="half" idx="2"/>
          </p:nvPr>
        </p:nvSpPr>
        <p:spPr>
          <a:xfrm>
            <a:off x="2560320" y="12759266"/>
            <a:ext cx="22625053" cy="23180890"/>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9005996"/>
            <a:ext cx="22633940" cy="3753270"/>
          </a:xfrm>
        </p:spPr>
        <p:txBody>
          <a:bodyPr anchor="b"/>
          <a:lstStyle>
            <a:lvl1pPr marL="0" indent="0">
              <a:buNone/>
              <a:defRPr sz="13700" b="1"/>
            </a:lvl1pPr>
            <a:lvl2pPr marL="2612532" indent="0">
              <a:buNone/>
              <a:defRPr sz="11400" b="1"/>
            </a:lvl2pPr>
            <a:lvl3pPr marL="5225064" indent="0">
              <a:buNone/>
              <a:defRPr sz="10300" b="1"/>
            </a:lvl3pPr>
            <a:lvl4pPr marL="7837597" indent="0">
              <a:buNone/>
              <a:defRPr sz="9100" b="1"/>
            </a:lvl4pPr>
            <a:lvl5pPr marL="10450129" indent="0">
              <a:buNone/>
              <a:defRPr sz="9100" b="1"/>
            </a:lvl5pPr>
            <a:lvl6pPr marL="13062661" indent="0">
              <a:buNone/>
              <a:defRPr sz="9100" b="1"/>
            </a:lvl6pPr>
            <a:lvl7pPr marL="15675193" indent="0">
              <a:buNone/>
              <a:defRPr sz="9100" b="1"/>
            </a:lvl7pPr>
            <a:lvl8pPr marL="18287726" indent="0">
              <a:buNone/>
              <a:defRPr sz="9100" b="1"/>
            </a:lvl8pPr>
            <a:lvl9pPr marL="20900258" indent="0">
              <a:buNone/>
              <a:defRPr sz="9100" b="1"/>
            </a:lvl9pPr>
          </a:lstStyle>
          <a:p>
            <a:pPr lvl="0"/>
            <a:r>
              <a:rPr lang="en-US" smtClean="0"/>
              <a:t>Click to edit Master text styles</a:t>
            </a:r>
          </a:p>
        </p:txBody>
      </p:sp>
      <p:sp>
        <p:nvSpPr>
          <p:cNvPr id="6" name="Content Placeholder 5"/>
          <p:cNvSpPr>
            <a:spLocks noGrp="1"/>
          </p:cNvSpPr>
          <p:nvPr>
            <p:ph sz="quarter" idx="4"/>
          </p:nvPr>
        </p:nvSpPr>
        <p:spPr>
          <a:xfrm>
            <a:off x="26012143" y="12759266"/>
            <a:ext cx="22633940" cy="23180890"/>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2/26/2016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2/26/2016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3" y="1601893"/>
            <a:ext cx="16846553" cy="6817360"/>
          </a:xfrm>
        </p:spPr>
        <p:txBody>
          <a:bodyPr anchor="b"/>
          <a:lstStyle>
            <a:lvl1pPr algn="l">
              <a:defRPr sz="11400" b="1"/>
            </a:lvl1pPr>
          </a:lstStyle>
          <a:p>
            <a:r>
              <a:rPr lang="en-US" smtClean="0"/>
              <a:t>Click to edit Master title style</a:t>
            </a:r>
            <a:endParaRPr lang="en-US"/>
          </a:p>
        </p:txBody>
      </p:sp>
      <p:sp>
        <p:nvSpPr>
          <p:cNvPr id="3" name="Content Placeholder 2"/>
          <p:cNvSpPr>
            <a:spLocks noGrp="1"/>
          </p:cNvSpPr>
          <p:nvPr>
            <p:ph idx="1"/>
          </p:nvPr>
        </p:nvSpPr>
        <p:spPr>
          <a:xfrm>
            <a:off x="20020280" y="1601896"/>
            <a:ext cx="28625800" cy="34338263"/>
          </a:xfrm>
        </p:spPr>
        <p:txBody>
          <a:bodyPr/>
          <a:lstStyle>
            <a:lvl1pPr>
              <a:defRPr sz="18300"/>
            </a:lvl1pPr>
            <a:lvl2pPr>
              <a:defRPr sz="16000"/>
            </a:lvl2pPr>
            <a:lvl3pPr>
              <a:defRPr sz="13700"/>
            </a:lvl3pPr>
            <a:lvl4pPr>
              <a:defRPr sz="11400"/>
            </a:lvl4pPr>
            <a:lvl5pPr>
              <a:defRPr sz="11400"/>
            </a:lvl5pPr>
            <a:lvl6pPr>
              <a:defRPr sz="11400"/>
            </a:lvl6pPr>
            <a:lvl7pPr>
              <a:defRPr sz="11400"/>
            </a:lvl7pPr>
            <a:lvl8pPr>
              <a:defRPr sz="11400"/>
            </a:lvl8pPr>
            <a:lvl9pPr>
              <a:defRPr sz="1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3" y="8419256"/>
            <a:ext cx="16846553" cy="27520903"/>
          </a:xfrm>
        </p:spPr>
        <p:txBody>
          <a:bodyPr/>
          <a:lstStyle>
            <a:lvl1pPr marL="0" indent="0">
              <a:buNone/>
              <a:defRPr sz="8000"/>
            </a:lvl1pPr>
            <a:lvl2pPr marL="2612532" indent="0">
              <a:buNone/>
              <a:defRPr sz="6900"/>
            </a:lvl2pPr>
            <a:lvl3pPr marL="5225064" indent="0">
              <a:buNone/>
              <a:defRPr sz="5700"/>
            </a:lvl3pPr>
            <a:lvl4pPr marL="7837597" indent="0">
              <a:buNone/>
              <a:defRPr sz="5100"/>
            </a:lvl4pPr>
            <a:lvl5pPr marL="10450129" indent="0">
              <a:buNone/>
              <a:defRPr sz="5100"/>
            </a:lvl5pPr>
            <a:lvl6pPr marL="13062661" indent="0">
              <a:buNone/>
              <a:defRPr sz="5100"/>
            </a:lvl6pPr>
            <a:lvl7pPr marL="15675193" indent="0">
              <a:buNone/>
              <a:defRPr sz="5100"/>
            </a:lvl7pPr>
            <a:lvl8pPr marL="18287726" indent="0">
              <a:buNone/>
              <a:defRPr sz="5100"/>
            </a:lvl8pPr>
            <a:lvl9pPr marL="20900258" indent="0">
              <a:buNone/>
              <a:defRPr sz="5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8163520"/>
            <a:ext cx="30723840" cy="3324863"/>
          </a:xfrm>
        </p:spPr>
        <p:txBody>
          <a:bodyPr anchor="b"/>
          <a:lstStyle>
            <a:lvl1pPr algn="l">
              <a:defRPr sz="11400" b="1"/>
            </a:lvl1pPr>
          </a:lstStyle>
          <a:p>
            <a:r>
              <a:rPr lang="en-US" smtClean="0"/>
              <a:t>Click to edit Master title style</a:t>
            </a:r>
            <a:endParaRPr lang="en-US"/>
          </a:p>
        </p:txBody>
      </p:sp>
      <p:sp>
        <p:nvSpPr>
          <p:cNvPr id="3" name="Picture Placeholder 2"/>
          <p:cNvSpPr>
            <a:spLocks noGrp="1"/>
          </p:cNvSpPr>
          <p:nvPr>
            <p:ph type="pic" idx="1"/>
          </p:nvPr>
        </p:nvSpPr>
        <p:spPr>
          <a:xfrm>
            <a:off x="10036813" y="3594947"/>
            <a:ext cx="30723840" cy="24140160"/>
          </a:xfrm>
        </p:spPr>
        <p:txBody>
          <a:bodyPr/>
          <a:lstStyle>
            <a:lvl1pPr marL="0" indent="0">
              <a:buNone/>
              <a:defRPr sz="18300"/>
            </a:lvl1pPr>
            <a:lvl2pPr marL="2612532" indent="0">
              <a:buNone/>
              <a:defRPr sz="16000"/>
            </a:lvl2pPr>
            <a:lvl3pPr marL="5225064" indent="0">
              <a:buNone/>
              <a:defRPr sz="13700"/>
            </a:lvl3pPr>
            <a:lvl4pPr marL="7837597" indent="0">
              <a:buNone/>
              <a:defRPr sz="11400"/>
            </a:lvl4pPr>
            <a:lvl5pPr marL="10450129" indent="0">
              <a:buNone/>
              <a:defRPr sz="11400"/>
            </a:lvl5pPr>
            <a:lvl6pPr marL="13062661" indent="0">
              <a:buNone/>
              <a:defRPr sz="11400"/>
            </a:lvl6pPr>
            <a:lvl7pPr marL="15675193" indent="0">
              <a:buNone/>
              <a:defRPr sz="11400"/>
            </a:lvl7pPr>
            <a:lvl8pPr marL="18287726" indent="0">
              <a:buNone/>
              <a:defRPr sz="11400"/>
            </a:lvl8pPr>
            <a:lvl9pPr marL="20900258" indent="0">
              <a:buNone/>
              <a:defRPr sz="11400"/>
            </a:lvl9pPr>
          </a:lstStyle>
          <a:p>
            <a:endParaRPr lang="en-US"/>
          </a:p>
        </p:txBody>
      </p:sp>
      <p:sp>
        <p:nvSpPr>
          <p:cNvPr id="4" name="Text Placeholder 3"/>
          <p:cNvSpPr>
            <a:spLocks noGrp="1"/>
          </p:cNvSpPr>
          <p:nvPr>
            <p:ph type="body" sz="half" idx="2"/>
          </p:nvPr>
        </p:nvSpPr>
        <p:spPr>
          <a:xfrm>
            <a:off x="10036813" y="31488383"/>
            <a:ext cx="30723840" cy="4721857"/>
          </a:xfrm>
        </p:spPr>
        <p:txBody>
          <a:bodyPr/>
          <a:lstStyle>
            <a:lvl1pPr marL="0" indent="0">
              <a:buNone/>
              <a:defRPr sz="8000"/>
            </a:lvl1pPr>
            <a:lvl2pPr marL="2612532" indent="0">
              <a:buNone/>
              <a:defRPr sz="6900"/>
            </a:lvl2pPr>
            <a:lvl3pPr marL="5225064" indent="0">
              <a:buNone/>
              <a:defRPr sz="5700"/>
            </a:lvl3pPr>
            <a:lvl4pPr marL="7837597" indent="0">
              <a:buNone/>
              <a:defRPr sz="5100"/>
            </a:lvl4pPr>
            <a:lvl5pPr marL="10450129" indent="0">
              <a:buNone/>
              <a:defRPr sz="5100"/>
            </a:lvl5pPr>
            <a:lvl6pPr marL="13062661" indent="0">
              <a:buNone/>
              <a:defRPr sz="5100"/>
            </a:lvl6pPr>
            <a:lvl7pPr marL="15675193" indent="0">
              <a:buNone/>
              <a:defRPr sz="5100"/>
            </a:lvl7pPr>
            <a:lvl8pPr marL="18287726" indent="0">
              <a:buNone/>
              <a:defRPr sz="5100"/>
            </a:lvl8pPr>
            <a:lvl9pPr marL="20900258" indent="0">
              <a:buNone/>
              <a:defRPr sz="5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4640" y="1611212"/>
            <a:ext cx="11521440" cy="3432894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60320" y="1611212"/>
            <a:ext cx="33710880" cy="3432894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611210"/>
            <a:ext cx="46085760" cy="6705600"/>
          </a:xfrm>
          <a:prstGeom prst="rect">
            <a:avLst/>
          </a:prstGeom>
        </p:spPr>
        <p:txBody>
          <a:bodyPr vert="horz" lIns="522506" tIns="261253" rIns="522506" bIns="261253"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9387843"/>
            <a:ext cx="46085760" cy="26552316"/>
          </a:xfrm>
          <a:prstGeom prst="rect">
            <a:avLst/>
          </a:prstGeom>
        </p:spPr>
        <p:txBody>
          <a:bodyPr vert="horz" lIns="522506" tIns="261253" rIns="522506" bIns="26125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7290589"/>
            <a:ext cx="11948160" cy="2142067"/>
          </a:xfrm>
          <a:prstGeom prst="rect">
            <a:avLst/>
          </a:prstGeom>
        </p:spPr>
        <p:txBody>
          <a:bodyPr vert="horz" lIns="522506" tIns="261253" rIns="522506" bIns="261253" rtlCol="0" anchor="ctr"/>
          <a:lstStyle>
            <a:lvl1pPr algn="l">
              <a:defRPr sz="6900">
                <a:solidFill>
                  <a:schemeClr val="tx1">
                    <a:tint val="75000"/>
                  </a:schemeClr>
                </a:solidFill>
              </a:defRPr>
            </a:lvl1pPr>
          </a:lstStyle>
          <a:p>
            <a:fld id="{1D8BD707-D9CF-40AE-B4C6-C98DA3205C09}" type="datetimeFigureOut">
              <a:rPr lang="en-US" smtClean="0"/>
              <a:pPr/>
              <a:t>2/26/2016</a:t>
            </a:fld>
            <a:endParaRPr lang="en-US"/>
          </a:p>
        </p:txBody>
      </p:sp>
      <p:sp>
        <p:nvSpPr>
          <p:cNvPr id="5" name="Footer Placeholder 4"/>
          <p:cNvSpPr>
            <a:spLocks noGrp="1"/>
          </p:cNvSpPr>
          <p:nvPr>
            <p:ph type="ftr" sz="quarter" idx="3"/>
          </p:nvPr>
        </p:nvSpPr>
        <p:spPr>
          <a:xfrm>
            <a:off x="17495520" y="37290589"/>
            <a:ext cx="16215360" cy="2142067"/>
          </a:xfrm>
          <a:prstGeom prst="rect">
            <a:avLst/>
          </a:prstGeom>
        </p:spPr>
        <p:txBody>
          <a:bodyPr vert="horz" lIns="522506" tIns="261253" rIns="522506" bIns="261253" rtlCol="0" anchor="ctr"/>
          <a:lstStyle>
            <a:lvl1pPr algn="ctr">
              <a:defRPr sz="6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7290589"/>
            <a:ext cx="11948160" cy="2142067"/>
          </a:xfrm>
          <a:prstGeom prst="rect">
            <a:avLst/>
          </a:prstGeom>
        </p:spPr>
        <p:txBody>
          <a:bodyPr vert="horz" lIns="522506" tIns="261253" rIns="522506" bIns="261253" rtlCol="0" anchor="ctr"/>
          <a:lstStyle>
            <a:lvl1pPr algn="r">
              <a:defRPr sz="69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225064" rtl="0" eaLnBrk="1" latinLnBrk="0" hangingPunct="1">
        <a:spcBef>
          <a:spcPct val="0"/>
        </a:spcBef>
        <a:buNone/>
        <a:defRPr sz="25100" kern="1200">
          <a:solidFill>
            <a:schemeClr val="tx1"/>
          </a:solidFill>
          <a:latin typeface="+mj-lt"/>
          <a:ea typeface="+mj-ea"/>
          <a:cs typeface="+mj-cs"/>
        </a:defRPr>
      </a:lvl1pPr>
    </p:titleStyle>
    <p:bodyStyle>
      <a:lvl1pPr marL="1959399" indent="-1959399" algn="l" defTabSz="5225064" rtl="0" eaLnBrk="1" latinLnBrk="0" hangingPunct="1">
        <a:spcBef>
          <a:spcPct val="20000"/>
        </a:spcBef>
        <a:buFont typeface="Arial" pitchFamily="34" charset="0"/>
        <a:buChar char="•"/>
        <a:defRPr sz="18300" kern="1200">
          <a:solidFill>
            <a:schemeClr val="tx1"/>
          </a:solidFill>
          <a:latin typeface="+mn-lt"/>
          <a:ea typeface="+mn-ea"/>
          <a:cs typeface="+mn-cs"/>
        </a:defRPr>
      </a:lvl1pPr>
      <a:lvl2pPr marL="4245365" indent="-1632833" algn="l" defTabSz="5225064" rtl="0" eaLnBrk="1" latinLnBrk="0" hangingPunct="1">
        <a:spcBef>
          <a:spcPct val="20000"/>
        </a:spcBef>
        <a:buFont typeface="Arial" pitchFamily="34" charset="0"/>
        <a:buChar char="–"/>
        <a:defRPr sz="16000" kern="1200">
          <a:solidFill>
            <a:schemeClr val="tx1"/>
          </a:solidFill>
          <a:latin typeface="+mn-lt"/>
          <a:ea typeface="+mn-ea"/>
          <a:cs typeface="+mn-cs"/>
        </a:defRPr>
      </a:lvl2pPr>
      <a:lvl3pPr marL="6531331" indent="-1306266" algn="l" defTabSz="5225064" rtl="0" eaLnBrk="1" latinLnBrk="0" hangingPunct="1">
        <a:spcBef>
          <a:spcPct val="20000"/>
        </a:spcBef>
        <a:buFont typeface="Arial" pitchFamily="34" charset="0"/>
        <a:buChar char="•"/>
        <a:defRPr sz="13700" kern="1200">
          <a:solidFill>
            <a:schemeClr val="tx1"/>
          </a:solidFill>
          <a:latin typeface="+mn-lt"/>
          <a:ea typeface="+mn-ea"/>
          <a:cs typeface="+mn-cs"/>
        </a:defRPr>
      </a:lvl3pPr>
      <a:lvl4pPr marL="9143863"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4pPr>
      <a:lvl5pPr marL="11756395"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5pPr>
      <a:lvl6pPr marL="14368927"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6pPr>
      <a:lvl7pPr marL="16981460"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7pPr>
      <a:lvl8pPr marL="19593992"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8pPr>
      <a:lvl9pPr marL="22206524"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9pPr>
    </p:bodyStyle>
    <p:otherStyle>
      <a:defPPr>
        <a:defRPr lang="en-US"/>
      </a:defPPr>
      <a:lvl1pPr marL="0" algn="l" defTabSz="5225064" rtl="0" eaLnBrk="1" latinLnBrk="0" hangingPunct="1">
        <a:defRPr sz="10300" kern="1200">
          <a:solidFill>
            <a:schemeClr val="tx1"/>
          </a:solidFill>
          <a:latin typeface="+mn-lt"/>
          <a:ea typeface="+mn-ea"/>
          <a:cs typeface="+mn-cs"/>
        </a:defRPr>
      </a:lvl1pPr>
      <a:lvl2pPr marL="2612532" algn="l" defTabSz="5225064" rtl="0" eaLnBrk="1" latinLnBrk="0" hangingPunct="1">
        <a:defRPr sz="10300" kern="1200">
          <a:solidFill>
            <a:schemeClr val="tx1"/>
          </a:solidFill>
          <a:latin typeface="+mn-lt"/>
          <a:ea typeface="+mn-ea"/>
          <a:cs typeface="+mn-cs"/>
        </a:defRPr>
      </a:lvl2pPr>
      <a:lvl3pPr marL="5225064" algn="l" defTabSz="5225064" rtl="0" eaLnBrk="1" latinLnBrk="0" hangingPunct="1">
        <a:defRPr sz="10300" kern="1200">
          <a:solidFill>
            <a:schemeClr val="tx1"/>
          </a:solidFill>
          <a:latin typeface="+mn-lt"/>
          <a:ea typeface="+mn-ea"/>
          <a:cs typeface="+mn-cs"/>
        </a:defRPr>
      </a:lvl3pPr>
      <a:lvl4pPr marL="7837597" algn="l" defTabSz="5225064" rtl="0" eaLnBrk="1" latinLnBrk="0" hangingPunct="1">
        <a:defRPr sz="10300" kern="1200">
          <a:solidFill>
            <a:schemeClr val="tx1"/>
          </a:solidFill>
          <a:latin typeface="+mn-lt"/>
          <a:ea typeface="+mn-ea"/>
          <a:cs typeface="+mn-cs"/>
        </a:defRPr>
      </a:lvl4pPr>
      <a:lvl5pPr marL="10450129" algn="l" defTabSz="5225064" rtl="0" eaLnBrk="1" latinLnBrk="0" hangingPunct="1">
        <a:defRPr sz="10300" kern="1200">
          <a:solidFill>
            <a:schemeClr val="tx1"/>
          </a:solidFill>
          <a:latin typeface="+mn-lt"/>
          <a:ea typeface="+mn-ea"/>
          <a:cs typeface="+mn-cs"/>
        </a:defRPr>
      </a:lvl5pPr>
      <a:lvl6pPr marL="13062661" algn="l" defTabSz="5225064" rtl="0" eaLnBrk="1" latinLnBrk="0" hangingPunct="1">
        <a:defRPr sz="10300" kern="1200">
          <a:solidFill>
            <a:schemeClr val="tx1"/>
          </a:solidFill>
          <a:latin typeface="+mn-lt"/>
          <a:ea typeface="+mn-ea"/>
          <a:cs typeface="+mn-cs"/>
        </a:defRPr>
      </a:lvl6pPr>
      <a:lvl7pPr marL="15675193" algn="l" defTabSz="5225064" rtl="0" eaLnBrk="1" latinLnBrk="0" hangingPunct="1">
        <a:defRPr sz="10300" kern="1200">
          <a:solidFill>
            <a:schemeClr val="tx1"/>
          </a:solidFill>
          <a:latin typeface="+mn-lt"/>
          <a:ea typeface="+mn-ea"/>
          <a:cs typeface="+mn-cs"/>
        </a:defRPr>
      </a:lvl7pPr>
      <a:lvl8pPr marL="18287726" algn="l" defTabSz="5225064" rtl="0" eaLnBrk="1" latinLnBrk="0" hangingPunct="1">
        <a:defRPr sz="10300" kern="1200">
          <a:solidFill>
            <a:schemeClr val="tx1"/>
          </a:solidFill>
          <a:latin typeface="+mn-lt"/>
          <a:ea typeface="+mn-ea"/>
          <a:cs typeface="+mn-cs"/>
        </a:defRPr>
      </a:lvl8pPr>
      <a:lvl9pPr marL="20900258" algn="l" defTabSz="5225064" rtl="0" eaLnBrk="1" latinLnBrk="0" hangingPunct="1">
        <a:defRPr sz="10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6" Type="http://schemas.openxmlformats.org/officeDocument/2006/relationships/image" Target="../media/image70.png"/><Relationship Id="rId39" Type="http://schemas.openxmlformats.org/officeDocument/2006/relationships/image" Target="../media/image8.png"/><Relationship Id="rId51" Type="http://schemas.openxmlformats.org/officeDocument/2006/relationships/image" Target="../media/image22.emf"/><Relationship Id="rId3" Type="http://schemas.openxmlformats.org/officeDocument/2006/relationships/image" Target="../media/image2.png"/><Relationship Id="rId34" Type="http://schemas.openxmlformats.org/officeDocument/2006/relationships/image" Target="../media/image12.png"/><Relationship Id="rId42" Type="http://schemas.microsoft.com/office/2007/relationships/hdphoto" Target="../media/hdphoto2.wdp"/><Relationship Id="rId47" Type="http://schemas.openxmlformats.org/officeDocument/2006/relationships/image" Target="../media/image20.png"/><Relationship Id="rId50" Type="http://schemas.openxmlformats.org/officeDocument/2006/relationships/image" Target="../media/image200.png"/><Relationship Id="rId55" Type="http://schemas.openxmlformats.org/officeDocument/2006/relationships/image" Target="../media/image25.emf"/><Relationship Id="rId33" Type="http://schemas.openxmlformats.org/officeDocument/2006/relationships/image" Target="../media/image11.png"/><Relationship Id="rId38" Type="http://schemas.openxmlformats.org/officeDocument/2006/relationships/image" Target="../media/image25.png"/><Relationship Id="rId46" Type="http://schemas.microsoft.com/office/2007/relationships/hdphoto" Target="../media/hdphoto3.wdp"/><Relationship Id="rId2" Type="http://schemas.openxmlformats.org/officeDocument/2006/relationships/image" Target="../media/image1.png"/><Relationship Id="rId29" Type="http://schemas.openxmlformats.org/officeDocument/2006/relationships/image" Target="../media/image7.png"/><Relationship Id="rId41" Type="http://schemas.openxmlformats.org/officeDocument/2006/relationships/image" Target="../media/image16.png"/><Relationship Id="rId54" Type="http://schemas.openxmlformats.org/officeDocument/2006/relationships/image" Target="../media/image24.emf"/><Relationship Id="rId1" Type="http://schemas.openxmlformats.org/officeDocument/2006/relationships/slideLayout" Target="../slideLayouts/slideLayout1.xml"/><Relationship Id="rId6" Type="http://schemas.openxmlformats.org/officeDocument/2006/relationships/image" Target="../media/image5.png"/><Relationship Id="rId32" Type="http://schemas.openxmlformats.org/officeDocument/2006/relationships/image" Target="../media/image10.png"/><Relationship Id="rId37" Type="http://schemas.openxmlformats.org/officeDocument/2006/relationships/image" Target="../media/image15.png"/><Relationship Id="rId40" Type="http://schemas.microsoft.com/office/2007/relationships/hdphoto" Target="../media/hdphoto1.wdp"/><Relationship Id="rId45" Type="http://schemas.openxmlformats.org/officeDocument/2006/relationships/image" Target="../media/image19.png"/><Relationship Id="rId53" Type="http://schemas.openxmlformats.org/officeDocument/2006/relationships/image" Target="../media/image23.emf"/><Relationship Id="rId58" Type="http://schemas.openxmlformats.org/officeDocument/2006/relationships/image" Target="../media/image28.emf"/><Relationship Id="rId5" Type="http://schemas.openxmlformats.org/officeDocument/2006/relationships/image" Target="../media/image4.jpeg"/><Relationship Id="rId28" Type="http://schemas.openxmlformats.org/officeDocument/2006/relationships/image" Target="../media/image90.png"/><Relationship Id="rId36" Type="http://schemas.openxmlformats.org/officeDocument/2006/relationships/image" Target="../media/image14.png"/><Relationship Id="rId57" Type="http://schemas.openxmlformats.org/officeDocument/2006/relationships/image" Target="../media/image27.png"/><Relationship Id="rId31" Type="http://schemas.openxmlformats.org/officeDocument/2006/relationships/image" Target="../media/image9.png"/><Relationship Id="rId44" Type="http://schemas.openxmlformats.org/officeDocument/2006/relationships/image" Target="../media/image18.tiff"/><Relationship Id="rId52" Type="http://schemas.openxmlformats.org/officeDocument/2006/relationships/image" Target="../media/image23.png"/><Relationship Id="rId4" Type="http://schemas.openxmlformats.org/officeDocument/2006/relationships/image" Target="../media/image3.png"/><Relationship Id="rId27" Type="http://schemas.openxmlformats.org/officeDocument/2006/relationships/image" Target="../media/image6.png"/><Relationship Id="rId30" Type="http://schemas.openxmlformats.org/officeDocument/2006/relationships/image" Target="../media/image110.png"/><Relationship Id="rId35" Type="http://schemas.openxmlformats.org/officeDocument/2006/relationships/image" Target="../media/image13.png"/><Relationship Id="rId43" Type="http://schemas.openxmlformats.org/officeDocument/2006/relationships/image" Target="../media/image17.tiff"/><Relationship Id="rId48" Type="http://schemas.openxmlformats.org/officeDocument/2006/relationships/image" Target="../media/image21.emf"/><Relationship Id="rId56" Type="http://schemas.openxmlformats.org/officeDocument/2006/relationships/image" Target="../media/image2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D:\UNH\PosterFal2015\IGFR_Stable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01801" y="18029923"/>
            <a:ext cx="4302199" cy="536347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D:\UNH\PosterFal2015\IR_Stable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07200" y="17221200"/>
            <a:ext cx="4947847" cy="6168395"/>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14"/>
          <p:cNvSpPr txBox="1">
            <a:spLocks noChangeArrowheads="1"/>
          </p:cNvSpPr>
          <p:nvPr/>
        </p:nvSpPr>
        <p:spPr bwMode="auto">
          <a:xfrm>
            <a:off x="457200" y="18484307"/>
            <a:ext cx="15087600" cy="21215893"/>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3200" b="1" dirty="0" smtClean="0">
                <a:cs typeface="Times" pitchFamily="18" charset="0"/>
              </a:rPr>
              <a:t>Methods and Software  </a:t>
            </a:r>
          </a:p>
          <a:p>
            <a:pPr algn="just"/>
            <a:r>
              <a:rPr lang="en-US" sz="3200" b="1" dirty="0" smtClean="0">
                <a:cs typeface="Times" pitchFamily="18" charset="0"/>
              </a:rPr>
              <a:t>NAMD </a:t>
            </a:r>
            <a:r>
              <a:rPr lang="en-US" sz="3200" dirty="0" smtClean="0">
                <a:cs typeface="Times" pitchFamily="18" charset="0"/>
              </a:rPr>
              <a:t>    </a:t>
            </a:r>
            <a:r>
              <a:rPr lang="en-US" sz="3200" b="1" dirty="0" smtClean="0">
                <a:cs typeface="Times" pitchFamily="18" charset="0"/>
              </a:rPr>
              <a:t>(</a:t>
            </a:r>
            <a:r>
              <a:rPr lang="en-US" sz="3200" b="1" dirty="0" err="1" smtClean="0">
                <a:cs typeface="Times" pitchFamily="18" charset="0"/>
              </a:rPr>
              <a:t>NA</a:t>
            </a:r>
            <a:r>
              <a:rPr lang="en-US" sz="3200" dirty="0" err="1" smtClean="0">
                <a:cs typeface="Times" pitchFamily="18" charset="0"/>
              </a:rPr>
              <a:t>noscale</a:t>
            </a:r>
            <a:r>
              <a:rPr lang="en-US" sz="3200" dirty="0" smtClean="0">
                <a:cs typeface="Times" pitchFamily="18" charset="0"/>
              </a:rPr>
              <a:t> </a:t>
            </a:r>
            <a:r>
              <a:rPr lang="en-US" sz="3200" b="1" dirty="0" smtClean="0">
                <a:cs typeface="Times" pitchFamily="18" charset="0"/>
              </a:rPr>
              <a:t>M</a:t>
            </a:r>
            <a:r>
              <a:rPr lang="en-US" sz="3200" dirty="0" smtClean="0">
                <a:cs typeface="Times" pitchFamily="18" charset="0"/>
              </a:rPr>
              <a:t>olecular </a:t>
            </a:r>
            <a:r>
              <a:rPr lang="en-US" sz="3200" b="1" dirty="0" smtClean="0">
                <a:cs typeface="Times" pitchFamily="18" charset="0"/>
              </a:rPr>
              <a:t>D</a:t>
            </a:r>
            <a:r>
              <a:rPr lang="en-US" sz="3200" dirty="0" smtClean="0">
                <a:cs typeface="Times" pitchFamily="18" charset="0"/>
              </a:rPr>
              <a:t>ynamics)</a:t>
            </a:r>
            <a:r>
              <a:rPr lang="en-US" sz="3200" b="1" dirty="0" smtClean="0">
                <a:cs typeface="Times" pitchFamily="18" charset="0"/>
              </a:rPr>
              <a:t> </a:t>
            </a:r>
            <a:r>
              <a:rPr lang="en-US" sz="3200" dirty="0" smtClean="0">
                <a:cs typeface="Times" pitchFamily="18" charset="0"/>
              </a:rPr>
              <a:t>is a parallel molecular dynamics code designed for high performance simulation of large systems of particles</a:t>
            </a:r>
            <a:r>
              <a:rPr lang="en-US" sz="3200" dirty="0">
                <a:cs typeface="Times" pitchFamily="18" charset="0"/>
              </a:rPr>
              <a:t> </a:t>
            </a:r>
            <a:r>
              <a:rPr lang="en-US" sz="3200" dirty="0" smtClean="0">
                <a:cs typeface="Times" pitchFamily="18" charset="0"/>
              </a:rPr>
              <a:t>based on Newtonian equation of motion:</a:t>
            </a:r>
          </a:p>
          <a:p>
            <a:pPr algn="just"/>
            <a:endParaRPr lang="en-US" sz="3200" dirty="0" smtClean="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smtClean="0">
              <a:cs typeface="Times" pitchFamily="18" charset="0"/>
            </a:endParaRPr>
          </a:p>
          <a:p>
            <a:pPr algn="just"/>
            <a:endParaRPr lang="en-US" sz="3200" dirty="0" smtClean="0">
              <a:cs typeface="Times" pitchFamily="18" charset="0"/>
            </a:endParaRPr>
          </a:p>
          <a:p>
            <a:pPr algn="just"/>
            <a:endParaRPr lang="en-US" sz="3200" dirty="0">
              <a:cs typeface="Times" pitchFamily="18" charset="0"/>
            </a:endParaRPr>
          </a:p>
          <a:p>
            <a:pPr algn="just"/>
            <a:endParaRPr lang="en-US" sz="3200" dirty="0" smtClean="0">
              <a:cs typeface="Times" pitchFamily="18" charset="0"/>
            </a:endParaRPr>
          </a:p>
          <a:p>
            <a:pPr algn="just"/>
            <a:endParaRPr lang="en-US" sz="3200" dirty="0" smtClean="0">
              <a:cs typeface="Times" pitchFamily="18" charset="0"/>
            </a:endParaRPr>
          </a:p>
          <a:p>
            <a:pPr algn="just"/>
            <a:endParaRPr lang="en-US" sz="3200" dirty="0" smtClean="0">
              <a:cs typeface="Times" pitchFamily="18" charset="0"/>
            </a:endParaRPr>
          </a:p>
          <a:p>
            <a:pPr algn="just"/>
            <a:endParaRPr lang="en-US" sz="3200" dirty="0" smtClean="0">
              <a:cs typeface="Times" pitchFamily="18" charset="0"/>
            </a:endParaRPr>
          </a:p>
          <a:p>
            <a:pPr algn="just"/>
            <a:endParaRPr lang="en-US" sz="3200" dirty="0">
              <a:cs typeface="Times" pitchFamily="18" charset="0"/>
            </a:endParaRPr>
          </a:p>
          <a:p>
            <a:pPr algn="just"/>
            <a:endParaRPr lang="en-US" sz="3200" dirty="0" smtClean="0">
              <a:cs typeface="Times" pitchFamily="18" charset="0"/>
            </a:endParaRPr>
          </a:p>
          <a:p>
            <a:pPr algn="just"/>
            <a:endParaRPr lang="en-US" sz="3200" dirty="0" smtClean="0">
              <a:cs typeface="Times" pitchFamily="18" charset="0"/>
            </a:endParaRPr>
          </a:p>
          <a:p>
            <a:pPr algn="just"/>
            <a:endParaRPr lang="en-US" sz="3200" dirty="0">
              <a:cs typeface="Times" pitchFamily="18" charset="0"/>
            </a:endParaRPr>
          </a:p>
          <a:p>
            <a:pPr algn="just"/>
            <a:endParaRPr lang="en-US" sz="3200" dirty="0" smtClean="0">
              <a:cs typeface="Times" pitchFamily="18" charset="0"/>
            </a:endParaRPr>
          </a:p>
          <a:p>
            <a:pPr algn="just"/>
            <a:endParaRPr lang="en-US" sz="3200" dirty="0" smtClean="0">
              <a:cs typeface="Times" pitchFamily="18" charset="0"/>
            </a:endParaRPr>
          </a:p>
          <a:p>
            <a:pPr algn="just"/>
            <a:endParaRPr lang="en-US" sz="3200" dirty="0">
              <a:cs typeface="Times" pitchFamily="18" charset="0"/>
            </a:endParaRPr>
          </a:p>
          <a:p>
            <a:pPr algn="just"/>
            <a:r>
              <a:rPr lang="en-US" sz="3200" b="1" dirty="0" smtClean="0">
                <a:cs typeface="Times" pitchFamily="18" charset="0"/>
              </a:rPr>
              <a:t>VMD</a:t>
            </a:r>
            <a:r>
              <a:rPr lang="en-US" sz="3200" dirty="0" smtClean="0">
                <a:cs typeface="Times" pitchFamily="18" charset="0"/>
              </a:rPr>
              <a:t>  (</a:t>
            </a:r>
            <a:r>
              <a:rPr lang="en-US" sz="3200" b="1" dirty="0" smtClean="0">
                <a:cs typeface="Times" pitchFamily="18" charset="0"/>
              </a:rPr>
              <a:t>V</a:t>
            </a:r>
            <a:r>
              <a:rPr lang="en-US" sz="3200" dirty="0" smtClean="0">
                <a:cs typeface="Times" pitchFamily="18" charset="0"/>
              </a:rPr>
              <a:t>isual </a:t>
            </a:r>
            <a:r>
              <a:rPr lang="en-US" sz="3200" b="1" dirty="0" smtClean="0">
                <a:cs typeface="Times" pitchFamily="18" charset="0"/>
              </a:rPr>
              <a:t>M</a:t>
            </a:r>
            <a:r>
              <a:rPr lang="en-US" sz="3200" dirty="0" smtClean="0">
                <a:cs typeface="Times" pitchFamily="18" charset="0"/>
              </a:rPr>
              <a:t>olecular </a:t>
            </a:r>
            <a:r>
              <a:rPr lang="en-US" sz="3200" b="1" dirty="0" smtClean="0">
                <a:cs typeface="Times" pitchFamily="18" charset="0"/>
              </a:rPr>
              <a:t>D</a:t>
            </a:r>
            <a:r>
              <a:rPr lang="en-US" sz="3200" dirty="0" smtClean="0">
                <a:cs typeface="Times" pitchFamily="18" charset="0"/>
              </a:rPr>
              <a:t>ynamics) is a molecular visualization software for displaying and analyzing MD simulations.</a:t>
            </a:r>
          </a:p>
          <a:p>
            <a:pPr algn="just"/>
            <a:endParaRPr lang="en-US" sz="3200" dirty="0" smtClean="0">
              <a:cs typeface="Times" pitchFamily="18" charset="0"/>
            </a:endParaRPr>
          </a:p>
          <a:p>
            <a:pPr algn="just"/>
            <a:r>
              <a:rPr lang="en-US" sz="3200" b="1" dirty="0" err="1">
                <a:cs typeface="Times" pitchFamily="18" charset="0"/>
              </a:rPr>
              <a:t>Metadynamics</a:t>
            </a:r>
            <a:r>
              <a:rPr lang="en-US" sz="3200" dirty="0">
                <a:cs typeface="Times" pitchFamily="18" charset="0"/>
              </a:rPr>
              <a:t> is a technique for </a:t>
            </a:r>
            <a:r>
              <a:rPr lang="en-US" sz="3200" dirty="0" smtClean="0">
                <a:cs typeface="Times" pitchFamily="18" charset="0"/>
              </a:rPr>
              <a:t> enhanced </a:t>
            </a:r>
            <a:r>
              <a:rPr lang="en-US" sz="3200" dirty="0">
                <a:cs typeface="Times" pitchFamily="18" charset="0"/>
              </a:rPr>
              <a:t>exploration of the </a:t>
            </a:r>
            <a:r>
              <a:rPr lang="en-US" sz="3200" dirty="0" smtClean="0">
                <a:cs typeface="Times" pitchFamily="18" charset="0"/>
              </a:rPr>
              <a:t>free-energy  </a:t>
            </a:r>
            <a:r>
              <a:rPr lang="en-US" sz="3200" dirty="0">
                <a:cs typeface="Times" pitchFamily="18" charset="0"/>
              </a:rPr>
              <a:t>landscape of biomolecules.</a:t>
            </a:r>
          </a:p>
          <a:p>
            <a:pPr algn="just"/>
            <a:endParaRPr lang="en-US" sz="3200" dirty="0" smtClean="0">
              <a:cs typeface="Times" pitchFamily="18" charset="0"/>
            </a:endParaRPr>
          </a:p>
          <a:p>
            <a:pPr algn="just"/>
            <a:endParaRPr lang="en-US" sz="3200" dirty="0">
              <a:cs typeface="Times" pitchFamily="18" charset="0"/>
            </a:endParaRPr>
          </a:p>
          <a:p>
            <a:pPr algn="just"/>
            <a:endParaRPr lang="en-US" sz="3200" dirty="0" smtClean="0">
              <a:cs typeface="Times" pitchFamily="18" charset="0"/>
            </a:endParaRPr>
          </a:p>
          <a:p>
            <a:pPr algn="just"/>
            <a:endParaRPr lang="en-US" sz="3200" dirty="0">
              <a:cs typeface="Times" pitchFamily="18" charset="0"/>
            </a:endParaRPr>
          </a:p>
          <a:p>
            <a:pPr algn="just"/>
            <a:endParaRPr lang="en-US" sz="3200" dirty="0" smtClean="0">
              <a:cs typeface="Times" pitchFamily="18" charset="0"/>
            </a:endParaRPr>
          </a:p>
          <a:p>
            <a:pPr algn="just"/>
            <a:endParaRPr lang="en-US" sz="3200" dirty="0">
              <a:cs typeface="Times" pitchFamily="18" charset="0"/>
            </a:endParaRPr>
          </a:p>
          <a:p>
            <a:pPr algn="just"/>
            <a:endParaRPr lang="en-US" sz="3200" dirty="0" smtClean="0">
              <a:cs typeface="Times" pitchFamily="18" charset="0"/>
            </a:endParaRPr>
          </a:p>
          <a:p>
            <a:pPr algn="just"/>
            <a:endParaRPr lang="en-US" sz="3200" dirty="0" smtClean="0">
              <a:cs typeface="Times" pitchFamily="18" charset="0"/>
            </a:endParaRPr>
          </a:p>
          <a:p>
            <a:pPr lvl="0"/>
            <a:r>
              <a:rPr lang="en-US" sz="3200" i="1" dirty="0" smtClean="0"/>
              <a:t>n    : is an integer number</a:t>
            </a:r>
          </a:p>
          <a:p>
            <a:pPr lvl="0"/>
            <a:r>
              <a:rPr lang="en-US" sz="3200" i="1" dirty="0" smtClean="0"/>
              <a:t>S    : current reaction coordinate</a:t>
            </a:r>
            <a:endParaRPr lang="en-US" sz="3200" i="1" dirty="0"/>
          </a:p>
          <a:p>
            <a:pPr lvl="0"/>
            <a:r>
              <a:rPr lang="en-US" sz="3200" i="1" dirty="0" smtClean="0"/>
              <a:t>s    </a:t>
            </a:r>
            <a:r>
              <a:rPr lang="en-US" sz="3200" i="1" dirty="0" smtClean="0">
                <a:sym typeface="Wingdings"/>
              </a:rPr>
              <a:t>:</a:t>
            </a:r>
            <a:r>
              <a:rPr lang="en-US" sz="3200" i="1" dirty="0" smtClean="0"/>
              <a:t> </a:t>
            </a:r>
            <a:r>
              <a:rPr lang="en-US" sz="3200" i="1" dirty="0"/>
              <a:t>all </a:t>
            </a:r>
            <a:r>
              <a:rPr lang="en-US" sz="3200" i="1" dirty="0" smtClean="0"/>
              <a:t>previous reaction coordinate</a:t>
            </a:r>
            <a:endParaRPr lang="en-US" sz="3200" i="1" dirty="0"/>
          </a:p>
          <a:p>
            <a:pPr lvl="0"/>
            <a:r>
              <a:rPr lang="en-US" sz="3200" i="1" dirty="0" smtClean="0"/>
              <a:t>W  </a:t>
            </a:r>
            <a:r>
              <a:rPr lang="en-US" sz="3200" i="1" dirty="0" smtClean="0">
                <a:sym typeface="Wingdings"/>
              </a:rPr>
              <a:t>:</a:t>
            </a:r>
            <a:r>
              <a:rPr lang="en-US" sz="3200" i="1" dirty="0" smtClean="0"/>
              <a:t> </a:t>
            </a:r>
            <a:r>
              <a:rPr lang="en-US" sz="3200" i="1" dirty="0"/>
              <a:t>the Gaussian height</a:t>
            </a:r>
          </a:p>
          <a:p>
            <a:pPr lvl="0"/>
            <a:r>
              <a:rPr lang="en-US" sz="3200" i="1" dirty="0" smtClean="0"/>
              <a:t>2</a:t>
            </a:r>
            <a:r>
              <a:rPr lang="el-GR" sz="3200" i="1" dirty="0" smtClean="0"/>
              <a:t>δ</a:t>
            </a:r>
            <a:r>
              <a:rPr lang="en-US" sz="3200" i="1" dirty="0" smtClean="0"/>
              <a:t>s</a:t>
            </a:r>
            <a:r>
              <a:rPr lang="en-US" sz="3200" i="1" dirty="0" smtClean="0">
                <a:sym typeface="Wingdings"/>
              </a:rPr>
              <a:t>:</a:t>
            </a:r>
            <a:r>
              <a:rPr lang="en-US" sz="3200" i="1" dirty="0" smtClean="0"/>
              <a:t> </a:t>
            </a:r>
            <a:r>
              <a:rPr lang="en-US" sz="3200" i="1" dirty="0"/>
              <a:t>the Gaussian width</a:t>
            </a:r>
          </a:p>
          <a:p>
            <a:pPr lvl="0"/>
            <a:r>
              <a:rPr lang="en-US" sz="3200" i="1" dirty="0"/>
              <a:t>τ </a:t>
            </a:r>
            <a:r>
              <a:rPr lang="en-US" sz="3200" i="1" dirty="0" smtClean="0"/>
              <a:t>   </a:t>
            </a:r>
            <a:r>
              <a:rPr lang="en-US" sz="3200" i="1" dirty="0" smtClean="0">
                <a:sym typeface="Wingdings"/>
              </a:rPr>
              <a:t>:</a:t>
            </a:r>
            <a:r>
              <a:rPr lang="en-US" sz="3200" i="1" dirty="0" smtClean="0"/>
              <a:t> </a:t>
            </a:r>
            <a:r>
              <a:rPr lang="en-US" sz="3200" i="1" dirty="0"/>
              <a:t>the frequency at which the </a:t>
            </a:r>
            <a:endParaRPr lang="en-US" sz="3200" i="1" dirty="0" smtClean="0"/>
          </a:p>
          <a:p>
            <a:pPr lvl="0"/>
            <a:r>
              <a:rPr lang="en-US" sz="3200" i="1" dirty="0" smtClean="0"/>
              <a:t>        Gaussians </a:t>
            </a:r>
            <a:r>
              <a:rPr lang="en-US" sz="3200" i="1" dirty="0"/>
              <a:t>are </a:t>
            </a:r>
            <a:r>
              <a:rPr lang="en-US" sz="3200" i="1" dirty="0" smtClean="0"/>
              <a:t>added</a:t>
            </a:r>
            <a:endParaRPr lang="en-US" sz="3200" i="1" dirty="0"/>
          </a:p>
        </p:txBody>
      </p:sp>
      <p:sp>
        <p:nvSpPr>
          <p:cNvPr id="147" name="Text Box 14"/>
          <p:cNvSpPr txBox="1">
            <a:spLocks noChangeArrowheads="1"/>
          </p:cNvSpPr>
          <p:nvPr/>
        </p:nvSpPr>
        <p:spPr bwMode="auto">
          <a:xfrm>
            <a:off x="15925800" y="23936417"/>
            <a:ext cx="17221200" cy="15799025"/>
          </a:xfrm>
          <a:prstGeom prst="rect">
            <a:avLst/>
          </a:prstGeom>
          <a:noFill/>
          <a:ln w="190500" cap="rnd" cmpd="sng">
            <a:solidFill>
              <a:srgbClr val="FF0000"/>
            </a:solidFill>
            <a:prstDash val="sysDot"/>
            <a:round/>
            <a:headEnd/>
            <a:tailEnd/>
          </a:ln>
        </p:spPr>
        <p:txBody>
          <a:bodyPr wrap="square" lIns="507915" tIns="507915" rIns="507915" bIns="507915">
            <a:spAutoFit/>
          </a:bodyPr>
          <a:lstStyle/>
          <a:p>
            <a:pPr algn="ctr"/>
            <a:r>
              <a:rPr lang="en-US" sz="3200" b="1" dirty="0" smtClean="0">
                <a:latin typeface="Calibri "/>
                <a:cs typeface="Times" pitchFamily="18" charset="0"/>
              </a:rPr>
              <a:t>Conformational Sampling of Membrane  Peptide with </a:t>
            </a:r>
            <a:r>
              <a:rPr lang="en-US" sz="3200" b="1" dirty="0" err="1" smtClean="0">
                <a:latin typeface="Calibri "/>
                <a:cs typeface="Times" pitchFamily="18" charset="0"/>
              </a:rPr>
              <a:t>Metadynamics</a:t>
            </a:r>
            <a:endParaRPr lang="en-US" sz="3200" b="1" dirty="0" smtClean="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smtClean="0">
              <a:latin typeface="Calibri "/>
              <a:cs typeface="Times" pitchFamily="18" charset="0"/>
            </a:endParaRPr>
          </a:p>
          <a:p>
            <a:pPr algn="ctr"/>
            <a:r>
              <a:rPr lang="en-US" sz="3200" b="1" dirty="0" smtClean="0">
                <a:latin typeface="Calibri "/>
                <a:cs typeface="Times" pitchFamily="18" charset="0"/>
              </a:rPr>
              <a:t>Folding Thermodynamics (Potential of Mean Force)</a:t>
            </a:r>
          </a:p>
          <a:p>
            <a:pPr algn="ctr"/>
            <a:endParaRPr lang="en-US" sz="3200" b="1" dirty="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a:latin typeface="Calibri "/>
              <a:cs typeface="Times" pitchFamily="18" charset="0"/>
            </a:endParaRPr>
          </a:p>
          <a:p>
            <a:pPr algn="ctr"/>
            <a:endParaRPr lang="en-US" sz="3200" b="1" dirty="0">
              <a:latin typeface="Calibri "/>
              <a:cs typeface="Times" pitchFamily="18" charset="0"/>
            </a:endParaRPr>
          </a:p>
          <a:p>
            <a:pPr algn="ctr"/>
            <a:endParaRPr lang="en-US" sz="3200" b="1" dirty="0" smtClean="0">
              <a:latin typeface="Calibri "/>
              <a:cs typeface="Times" pitchFamily="18" charset="0"/>
            </a:endParaRPr>
          </a:p>
          <a:p>
            <a:pPr algn="ctr"/>
            <a:endParaRPr lang="en-US" sz="3200" b="1" dirty="0" smtClean="0">
              <a:latin typeface="Calibri "/>
              <a:cs typeface="Times" pitchFamily="18" charset="0"/>
            </a:endParaRPr>
          </a:p>
          <a:p>
            <a:pPr algn="ctr"/>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p:txBody>
      </p:sp>
      <p:sp>
        <p:nvSpPr>
          <p:cNvPr id="183" name="Text Box 14"/>
          <p:cNvSpPr txBox="1">
            <a:spLocks noChangeArrowheads="1"/>
          </p:cNvSpPr>
          <p:nvPr/>
        </p:nvSpPr>
        <p:spPr bwMode="auto">
          <a:xfrm>
            <a:off x="33528000" y="17068800"/>
            <a:ext cx="17297400" cy="17461019"/>
          </a:xfrm>
          <a:prstGeom prst="rect">
            <a:avLst/>
          </a:prstGeom>
          <a:noFill/>
          <a:ln w="190500" cap="rnd" cmpd="sng">
            <a:solidFill>
              <a:srgbClr val="002060"/>
            </a:solidFill>
            <a:prstDash val="sysDot"/>
            <a:round/>
            <a:headEnd/>
            <a:tailEnd/>
          </a:ln>
        </p:spPr>
        <p:txBody>
          <a:bodyPr wrap="square" lIns="507915" tIns="507915" rIns="507915" bIns="507915">
            <a:spAutoFit/>
          </a:bodyPr>
          <a:lstStyle/>
          <a:p>
            <a:pPr algn="ctr"/>
            <a:r>
              <a:rPr lang="en-US" sz="3200" b="1" dirty="0" smtClean="0">
                <a:latin typeface="+mj-lt"/>
              </a:rPr>
              <a:t>Results</a:t>
            </a:r>
            <a:endParaRPr lang="en-US" sz="3200" b="1" dirty="0" smtClean="0">
              <a:latin typeface="+mj-lt"/>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p:txBody>
      </p:sp>
      <p:sp>
        <p:nvSpPr>
          <p:cNvPr id="139" name="Text Box 14"/>
          <p:cNvSpPr txBox="1">
            <a:spLocks noChangeArrowheads="1"/>
          </p:cNvSpPr>
          <p:nvPr/>
        </p:nvSpPr>
        <p:spPr bwMode="auto">
          <a:xfrm>
            <a:off x="33528000" y="7138842"/>
            <a:ext cx="17297400" cy="9274162"/>
          </a:xfrm>
          <a:prstGeom prst="rect">
            <a:avLst/>
          </a:prstGeom>
          <a:noFill/>
          <a:ln w="190500" cap="rnd" cmpd="sng">
            <a:solidFill>
              <a:srgbClr val="7030A0"/>
            </a:solidFill>
            <a:prstDash val="sysDot"/>
            <a:round/>
            <a:headEnd/>
            <a:tailEnd/>
          </a:ln>
        </p:spPr>
        <p:txBody>
          <a:bodyPr wrap="square" lIns="507915" tIns="507915" rIns="507915" bIns="507915">
            <a:spAutoFit/>
          </a:bodyPr>
          <a:lstStyle/>
          <a:p>
            <a:pPr algn="ctr"/>
            <a:r>
              <a:rPr lang="en-US" sz="3200" b="1" dirty="0">
                <a:latin typeface="+mj-lt"/>
              </a:rPr>
              <a:t>Aligned metastable/stable conformations</a:t>
            </a:r>
            <a:endParaRPr lang="en-US" sz="3200" b="1" dirty="0" smtClean="0">
              <a:latin typeface="+mj-lt"/>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smtClean="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0" y="31184849"/>
            <a:ext cx="7620000" cy="8286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Text Box 14"/>
          <p:cNvSpPr txBox="1">
            <a:spLocks noChangeArrowheads="1"/>
          </p:cNvSpPr>
          <p:nvPr/>
        </p:nvSpPr>
        <p:spPr bwMode="auto">
          <a:xfrm>
            <a:off x="15925800" y="7138842"/>
            <a:ext cx="17221200" cy="4595958"/>
          </a:xfrm>
          <a:prstGeom prst="rect">
            <a:avLst/>
          </a:prstGeom>
          <a:noFill/>
          <a:ln w="190500" cap="rnd" cmpd="sng">
            <a:solidFill>
              <a:schemeClr val="accent6">
                <a:lumMod val="75000"/>
              </a:schemeClr>
            </a:solidFill>
            <a:prstDash val="sysDot"/>
            <a:round/>
            <a:headEnd/>
            <a:tailEnd/>
          </a:ln>
        </p:spPr>
        <p:txBody>
          <a:bodyPr wrap="square" lIns="507915" tIns="507915" rIns="507915" bIns="507915">
            <a:spAutoFit/>
          </a:bodyPr>
          <a:lstStyle/>
          <a:p>
            <a:pPr algn="ctr"/>
            <a:r>
              <a:rPr lang="en-US" sz="3200" b="1" dirty="0" smtClean="0">
                <a:latin typeface="Calibri "/>
                <a:cs typeface="Times" pitchFamily="18" charset="0"/>
              </a:rPr>
              <a:t>Sequence Alignment of Receptor </a:t>
            </a:r>
            <a:r>
              <a:rPr lang="en-US" sz="3200" b="1" dirty="0" err="1" smtClean="0">
                <a:latin typeface="Calibri "/>
                <a:cs typeface="Times" pitchFamily="18" charset="0"/>
              </a:rPr>
              <a:t>Transmembrane</a:t>
            </a:r>
            <a:r>
              <a:rPr lang="en-US" sz="3200" b="1" dirty="0" smtClean="0">
                <a:latin typeface="Calibri "/>
                <a:cs typeface="Times" pitchFamily="18" charset="0"/>
              </a:rPr>
              <a:t> Domain</a:t>
            </a:r>
          </a:p>
          <a:p>
            <a:pPr algn="just"/>
            <a:endParaRPr lang="en-US" sz="2800" dirty="0" smtClean="0">
              <a:latin typeface="Times" pitchFamily="18" charset="0"/>
              <a:cs typeface="Times" pitchFamily="18" charset="0"/>
            </a:endParaRPr>
          </a:p>
          <a:p>
            <a:pPr algn="just"/>
            <a:endParaRPr lang="en-US" sz="2800" dirty="0">
              <a:latin typeface="Times" pitchFamily="18" charset="0"/>
              <a:cs typeface="Times" pitchFamily="18" charset="0"/>
            </a:endParaRPr>
          </a:p>
          <a:p>
            <a:pPr algn="just"/>
            <a:endParaRPr lang="en-US" sz="2800" dirty="0" smtClean="0">
              <a:latin typeface="Times" pitchFamily="18" charset="0"/>
              <a:cs typeface="Times" pitchFamily="18" charset="0"/>
            </a:endParaRPr>
          </a:p>
          <a:p>
            <a:pPr algn="just"/>
            <a:endParaRPr lang="en-US" sz="2800" dirty="0" smtClean="0">
              <a:latin typeface="Times" pitchFamily="18" charset="0"/>
              <a:cs typeface="Times" pitchFamily="18" charset="0"/>
            </a:endParaRPr>
          </a:p>
          <a:p>
            <a:endParaRPr lang="en-US" sz="2800" dirty="0" smtClean="0">
              <a:latin typeface="Times" pitchFamily="18" charset="0"/>
              <a:cs typeface="Times" pitchFamily="18" charset="0"/>
            </a:endParaRPr>
          </a:p>
          <a:p>
            <a:endParaRPr lang="en-US" sz="2800" dirty="0">
              <a:latin typeface="Times" pitchFamily="18" charset="0"/>
              <a:cs typeface="Times" pitchFamily="18" charset="0"/>
            </a:endParaRPr>
          </a:p>
          <a:p>
            <a:r>
              <a:rPr lang="en-US" sz="3200" dirty="0" err="1" smtClean="0">
                <a:cs typeface="Times" pitchFamily="18" charset="0"/>
              </a:rPr>
              <a:t>Proline</a:t>
            </a:r>
            <a:r>
              <a:rPr lang="en-US" sz="3200" dirty="0" smtClean="0">
                <a:cs typeface="Times" pitchFamily="18" charset="0"/>
              </a:rPr>
              <a:t> residues induce a kink in the peptide structure.</a:t>
            </a:r>
            <a:endParaRPr lang="en-US" sz="2800" dirty="0">
              <a:latin typeface="Times" pitchFamily="18" charset="0"/>
              <a:cs typeface="Times" pitchFamily="18" charset="0"/>
            </a:endParaRPr>
          </a:p>
        </p:txBody>
      </p:sp>
      <p:grpSp>
        <p:nvGrpSpPr>
          <p:cNvPr id="23" name="Group 22"/>
          <p:cNvGrpSpPr/>
          <p:nvPr/>
        </p:nvGrpSpPr>
        <p:grpSpPr>
          <a:xfrm>
            <a:off x="16383000" y="8358042"/>
            <a:ext cx="13005195" cy="2062103"/>
            <a:chOff x="34722069" y="8566862"/>
            <a:chExt cx="13005195" cy="2062103"/>
          </a:xfrm>
        </p:grpSpPr>
        <p:sp>
          <p:nvSpPr>
            <p:cNvPr id="105" name="Rectangle 104"/>
            <p:cNvSpPr/>
            <p:nvPr/>
          </p:nvSpPr>
          <p:spPr>
            <a:xfrm>
              <a:off x="34722069" y="8566862"/>
              <a:ext cx="13005195" cy="2062103"/>
            </a:xfrm>
            <a:prstGeom prst="rect">
              <a:avLst/>
            </a:prstGeom>
          </p:spPr>
          <p:txBody>
            <a:bodyPr wrap="square">
              <a:spAutoFit/>
            </a:bodyPr>
            <a:lstStyle/>
            <a:p>
              <a:pPr algn="just">
                <a:buNone/>
              </a:pPr>
              <a:r>
                <a:rPr lang="en-US" sz="3200" b="1" dirty="0"/>
                <a:t>Human </a:t>
              </a:r>
              <a:r>
                <a:rPr lang="en-US" sz="3200" b="1" dirty="0" smtClean="0"/>
                <a:t>insulin receptor (IR):</a:t>
              </a:r>
              <a:endParaRPr lang="en-US" sz="3200" b="1" dirty="0"/>
            </a:p>
            <a:p>
              <a:pPr algn="just">
                <a:buNone/>
              </a:pPr>
              <a:r>
                <a:rPr lang="en-US" sz="3200" b="1" dirty="0" smtClean="0">
                  <a:solidFill>
                    <a:srgbClr val="0070C0"/>
                  </a:solidFill>
                </a:rPr>
                <a:t>939 </a:t>
              </a:r>
              <a:r>
                <a:rPr lang="en-US" sz="3200" b="1" dirty="0" smtClean="0">
                  <a:solidFill>
                    <a:srgbClr val="FF0000"/>
                  </a:solidFill>
                </a:rPr>
                <a:t>P</a:t>
              </a:r>
              <a:r>
                <a:rPr lang="en-US" sz="3200" b="1" dirty="0" smtClean="0"/>
                <a:t>TY</a:t>
              </a:r>
              <a:r>
                <a:rPr lang="en-US" sz="3200" b="1" dirty="0" smtClean="0">
                  <a:solidFill>
                    <a:srgbClr val="FFC000"/>
                  </a:solidFill>
                </a:rPr>
                <a:t>F</a:t>
              </a:r>
              <a:r>
                <a:rPr lang="en-US" sz="3200" b="1" dirty="0" smtClean="0"/>
                <a:t>Y</a:t>
              </a:r>
              <a:r>
                <a:rPr lang="en-US" sz="3200" b="1" dirty="0" smtClean="0">
                  <a:solidFill>
                    <a:srgbClr val="FFC000"/>
                  </a:solidFill>
                </a:rPr>
                <a:t>V</a:t>
              </a:r>
              <a:r>
                <a:rPr lang="en-US" sz="3200" b="1" dirty="0" smtClean="0"/>
                <a:t>TD</a:t>
              </a:r>
              <a:r>
                <a:rPr lang="en-US" sz="3200" b="1" dirty="0" smtClean="0">
                  <a:solidFill>
                    <a:srgbClr val="FFC000"/>
                  </a:solidFill>
                </a:rPr>
                <a:t>YL</a:t>
              </a:r>
              <a:r>
                <a:rPr lang="en-US" sz="3200" b="1" dirty="0" smtClean="0"/>
                <a:t>D</a:t>
              </a:r>
              <a:r>
                <a:rPr lang="en-US" sz="3200" b="1" dirty="0" smtClean="0">
                  <a:solidFill>
                    <a:srgbClr val="FFC000"/>
                  </a:solidFill>
                </a:rPr>
                <a:t>V</a:t>
              </a:r>
              <a:r>
                <a:rPr lang="en-US" sz="3200" b="1" dirty="0" smtClean="0">
                  <a:solidFill>
                    <a:srgbClr val="FF0000"/>
                  </a:solidFill>
                </a:rPr>
                <a:t>P</a:t>
              </a:r>
              <a:r>
                <a:rPr lang="en-US" sz="3200" b="1" dirty="0" smtClean="0"/>
                <a:t>SN</a:t>
              </a:r>
              <a:r>
                <a:rPr lang="en-US" sz="3200" b="1" dirty="0" smtClean="0">
                  <a:solidFill>
                    <a:srgbClr val="FFC000"/>
                  </a:solidFill>
                </a:rPr>
                <a:t>IA</a:t>
              </a:r>
              <a:r>
                <a:rPr lang="en-US" sz="3200" b="1" dirty="0" smtClean="0"/>
                <a:t>K</a:t>
              </a:r>
              <a:r>
                <a:rPr lang="en-US" sz="3200" b="1" dirty="0" smtClean="0">
                  <a:solidFill>
                    <a:srgbClr val="FFC000"/>
                  </a:solidFill>
                </a:rPr>
                <a:t>III</a:t>
              </a:r>
              <a:r>
                <a:rPr lang="en-US" sz="3200" b="1" dirty="0" smtClean="0"/>
                <a:t>G</a:t>
              </a:r>
              <a:r>
                <a:rPr lang="en-US" sz="3200" b="1" dirty="0" smtClean="0">
                  <a:solidFill>
                    <a:srgbClr val="FF0000"/>
                  </a:solidFill>
                </a:rPr>
                <a:t>P</a:t>
              </a:r>
              <a:r>
                <a:rPr lang="en-US" sz="3200" b="1" dirty="0" smtClean="0">
                  <a:solidFill>
                    <a:srgbClr val="FFC000"/>
                  </a:solidFill>
                </a:rPr>
                <a:t>LIFVFLF</a:t>
              </a:r>
              <a:r>
                <a:rPr lang="en-US" sz="3200" b="1" dirty="0" smtClean="0"/>
                <a:t>S</a:t>
              </a:r>
              <a:r>
                <a:rPr lang="en-US" sz="3200" b="1" dirty="0" smtClean="0">
                  <a:solidFill>
                    <a:srgbClr val="FFC000"/>
                  </a:solidFill>
                </a:rPr>
                <a:t>VVI</a:t>
              </a:r>
              <a:r>
                <a:rPr lang="en-US" sz="3200" b="1" dirty="0" smtClean="0"/>
                <a:t>GS</a:t>
              </a:r>
              <a:r>
                <a:rPr lang="en-US" sz="3200" b="1" dirty="0" smtClean="0">
                  <a:solidFill>
                    <a:srgbClr val="FFC000"/>
                  </a:solidFill>
                </a:rPr>
                <a:t>I</a:t>
              </a:r>
              <a:r>
                <a:rPr lang="en-US" sz="3200" b="1" dirty="0" smtClean="0"/>
                <a:t>Y</a:t>
              </a:r>
              <a:r>
                <a:rPr lang="en-US" sz="3200" b="1" dirty="0" smtClean="0">
                  <a:solidFill>
                    <a:srgbClr val="FFC000"/>
                  </a:solidFill>
                </a:rPr>
                <a:t>LFL</a:t>
              </a:r>
              <a:r>
                <a:rPr lang="en-US" sz="3200" b="1" dirty="0" smtClean="0"/>
                <a:t>RKRQ</a:t>
              </a:r>
              <a:r>
                <a:rPr lang="en-US" sz="3200" b="1" dirty="0" smtClean="0">
                  <a:solidFill>
                    <a:srgbClr val="FF0000"/>
                  </a:solidFill>
                </a:rPr>
                <a:t>P</a:t>
              </a:r>
              <a:r>
                <a:rPr lang="en-US" sz="3200" b="1" dirty="0" smtClean="0"/>
                <a:t>DG</a:t>
              </a:r>
              <a:r>
                <a:rPr lang="en-US" sz="3200" b="1" dirty="0" smtClean="0">
                  <a:solidFill>
                    <a:srgbClr val="FF0000"/>
                  </a:solidFill>
                </a:rPr>
                <a:t>P</a:t>
              </a:r>
              <a:r>
                <a:rPr lang="en-US" sz="3200" b="1" dirty="0" smtClean="0">
                  <a:solidFill>
                    <a:srgbClr val="FFC000"/>
                  </a:solidFill>
                </a:rPr>
                <a:t>L</a:t>
              </a:r>
              <a:r>
                <a:rPr lang="en-US" sz="3200" b="1" dirty="0" smtClean="0"/>
                <a:t>G </a:t>
              </a:r>
              <a:r>
                <a:rPr lang="en-US" sz="3200" b="1" dirty="0" smtClean="0">
                  <a:solidFill>
                    <a:srgbClr val="0070C0"/>
                  </a:solidFill>
                </a:rPr>
                <a:t>989</a:t>
              </a:r>
            </a:p>
            <a:p>
              <a:pPr algn="just">
                <a:buNone/>
              </a:pPr>
              <a:r>
                <a:rPr lang="en-US" sz="3200" b="1" dirty="0" smtClean="0"/>
                <a:t>Human type-1 insulin-like growth factor receptor (IGF1R</a:t>
              </a:r>
              <a:r>
                <a:rPr lang="en-US" sz="3200" b="1" dirty="0">
                  <a:sym typeface="Wingdings" pitchFamily="2" charset="2"/>
                </a:rPr>
                <a:t>)</a:t>
              </a:r>
              <a:r>
                <a:rPr lang="en-US" sz="3200" b="1" dirty="0" smtClean="0">
                  <a:sym typeface="Wingdings" pitchFamily="2" charset="2"/>
                </a:rPr>
                <a:t>:</a:t>
              </a:r>
              <a:endParaRPr lang="en-US" sz="3200" b="1" dirty="0"/>
            </a:p>
            <a:p>
              <a:pPr algn="just">
                <a:buNone/>
              </a:pPr>
              <a:r>
                <a:rPr lang="en-US" sz="3200" b="1" dirty="0" smtClean="0">
                  <a:solidFill>
                    <a:srgbClr val="0070C0"/>
                  </a:solidFill>
                </a:rPr>
                <a:t>918</a:t>
              </a:r>
              <a:r>
                <a:rPr lang="en-US" sz="3200" b="1" dirty="0" smtClean="0"/>
                <a:t> D</a:t>
              </a:r>
              <a:r>
                <a:rPr lang="en-US" sz="3200" b="1" dirty="0" smtClean="0">
                  <a:solidFill>
                    <a:srgbClr val="FF0000"/>
                  </a:solidFill>
                </a:rPr>
                <a:t>P</a:t>
              </a:r>
              <a:r>
                <a:rPr lang="en-US" sz="3200" b="1" dirty="0" smtClean="0">
                  <a:solidFill>
                    <a:srgbClr val="FFC000"/>
                  </a:solidFill>
                </a:rPr>
                <a:t>VFF</a:t>
              </a:r>
              <a:r>
                <a:rPr lang="en-US" sz="3200" b="1" dirty="0" smtClean="0"/>
                <a:t>Y</a:t>
              </a:r>
              <a:r>
                <a:rPr lang="en-US" sz="3200" b="1" dirty="0" smtClean="0">
                  <a:solidFill>
                    <a:srgbClr val="FFC000"/>
                  </a:solidFill>
                </a:rPr>
                <a:t>V</a:t>
              </a:r>
              <a:r>
                <a:rPr lang="en-US" sz="3200" b="1" dirty="0" smtClean="0"/>
                <a:t>Q</a:t>
              </a:r>
              <a:r>
                <a:rPr lang="en-US" sz="3200" b="1" dirty="0" smtClean="0">
                  <a:solidFill>
                    <a:srgbClr val="FFC000"/>
                  </a:solidFill>
                </a:rPr>
                <a:t>A</a:t>
              </a:r>
              <a:r>
                <a:rPr lang="en-US" sz="3200" b="1" dirty="0" smtClean="0"/>
                <a:t>KTGY</a:t>
              </a:r>
              <a:r>
                <a:rPr lang="en-US" sz="3200" b="1" dirty="0" smtClean="0">
                  <a:solidFill>
                    <a:srgbClr val="FFC000"/>
                  </a:solidFill>
                </a:rPr>
                <a:t>E</a:t>
              </a:r>
              <a:r>
                <a:rPr lang="en-US" sz="3200" b="1" dirty="0" smtClean="0"/>
                <a:t>N</a:t>
              </a:r>
              <a:r>
                <a:rPr lang="en-US" sz="3200" b="1" dirty="0" smtClean="0">
                  <a:solidFill>
                    <a:srgbClr val="FFC000"/>
                  </a:solidFill>
                </a:rPr>
                <a:t>FI</a:t>
              </a:r>
              <a:r>
                <a:rPr lang="en-US" sz="3200" b="1" dirty="0" smtClean="0"/>
                <a:t>H</a:t>
              </a:r>
              <a:r>
                <a:rPr lang="en-US" sz="3200" b="1" dirty="0" smtClean="0">
                  <a:solidFill>
                    <a:srgbClr val="FFC000"/>
                  </a:solidFill>
                </a:rPr>
                <a:t>LIIAL</a:t>
              </a:r>
              <a:r>
                <a:rPr lang="en-US" sz="3200" b="1" dirty="0" smtClean="0">
                  <a:solidFill>
                    <a:srgbClr val="FF0000"/>
                  </a:solidFill>
                </a:rPr>
                <a:t>P</a:t>
              </a:r>
              <a:r>
                <a:rPr lang="en-US" sz="3200" b="1" dirty="0" smtClean="0"/>
                <a:t>V</a:t>
              </a:r>
              <a:r>
                <a:rPr lang="en-US" sz="3200" b="1" dirty="0" smtClean="0">
                  <a:solidFill>
                    <a:srgbClr val="FFC000"/>
                  </a:solidFill>
                </a:rPr>
                <a:t>AVLLIV</a:t>
              </a:r>
              <a:r>
                <a:rPr lang="en-US" sz="3200" b="1" dirty="0" smtClean="0"/>
                <a:t>GG</a:t>
              </a:r>
              <a:r>
                <a:rPr lang="en-US" sz="3200" b="1" dirty="0" smtClean="0">
                  <a:solidFill>
                    <a:srgbClr val="FFC000"/>
                  </a:solidFill>
                </a:rPr>
                <a:t>LVIML</a:t>
              </a:r>
              <a:r>
                <a:rPr lang="en-US" sz="3200" b="1" dirty="0" smtClean="0"/>
                <a:t>Y</a:t>
              </a:r>
              <a:r>
                <a:rPr lang="en-US" sz="3200" b="1" dirty="0" smtClean="0">
                  <a:solidFill>
                    <a:srgbClr val="FFC000"/>
                  </a:solidFill>
                </a:rPr>
                <a:t>VF</a:t>
              </a:r>
              <a:r>
                <a:rPr lang="en-US" sz="3200" b="1" dirty="0" smtClean="0"/>
                <a:t>HRKRNNSR</a:t>
              </a:r>
              <a:r>
                <a:rPr lang="en-US" sz="3200" b="1" dirty="0" smtClean="0">
                  <a:solidFill>
                    <a:srgbClr val="FFC000"/>
                  </a:solidFill>
                </a:rPr>
                <a:t>L</a:t>
              </a:r>
              <a:r>
                <a:rPr lang="en-US" sz="3200" b="1" dirty="0" smtClean="0"/>
                <a:t>G </a:t>
              </a:r>
              <a:r>
                <a:rPr lang="en-US" sz="3200" b="1" dirty="0" smtClean="0">
                  <a:solidFill>
                    <a:srgbClr val="0070C0"/>
                  </a:solidFill>
                </a:rPr>
                <a:t>968</a:t>
              </a:r>
              <a:endParaRPr lang="en-US" sz="3200" b="1" dirty="0">
                <a:solidFill>
                  <a:srgbClr val="0070C0"/>
                </a:solidFill>
              </a:endParaRPr>
            </a:p>
          </p:txBody>
        </p:sp>
        <p:cxnSp>
          <p:nvCxnSpPr>
            <p:cNvPr id="19" name="Straight Connector 18"/>
            <p:cNvCxnSpPr/>
            <p:nvPr/>
          </p:nvCxnSpPr>
          <p:spPr>
            <a:xfrm>
              <a:off x="38671967" y="9557462"/>
              <a:ext cx="4160520"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a:off x="38824367" y="10548062"/>
              <a:ext cx="4754880"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9" name="Text Box 14"/>
          <p:cNvSpPr txBox="1">
            <a:spLocks noChangeArrowheads="1"/>
          </p:cNvSpPr>
          <p:nvPr/>
        </p:nvSpPr>
        <p:spPr bwMode="auto">
          <a:xfrm>
            <a:off x="33604200" y="35074952"/>
            <a:ext cx="17221200" cy="4842180"/>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3200" b="1" dirty="0" smtClean="0">
                <a:latin typeface="Times" pitchFamily="18" charset="0"/>
                <a:cs typeface="Times" pitchFamily="18" charset="0"/>
              </a:rPr>
              <a:t>References </a:t>
            </a:r>
            <a:r>
              <a:rPr lang="en-US" sz="3200" b="1" dirty="0">
                <a:latin typeface="Times" pitchFamily="18" charset="0"/>
                <a:cs typeface="Times" pitchFamily="18" charset="0"/>
              </a:rPr>
              <a:t>and </a:t>
            </a:r>
            <a:r>
              <a:rPr lang="en-US" sz="3200" b="1" dirty="0" smtClean="0">
                <a:latin typeface="Times" pitchFamily="18" charset="0"/>
                <a:cs typeface="Times" pitchFamily="18" charset="0"/>
              </a:rPr>
              <a:t>Acknowledgements</a:t>
            </a:r>
            <a:endParaRPr lang="en-US" sz="3200" b="1" dirty="0">
              <a:latin typeface="Times" pitchFamily="18" charset="0"/>
              <a:cs typeface="Times" pitchFamily="18" charset="0"/>
            </a:endParaRPr>
          </a:p>
          <a:p>
            <a:r>
              <a:rPr lang="en-US" sz="2400" dirty="0">
                <a:latin typeface="Times" pitchFamily="18" charset="0"/>
                <a:cs typeface="Times" pitchFamily="18" charset="0"/>
              </a:rPr>
              <a:t>1. L. Schaffer, et al., 2003, PNAS, </a:t>
            </a:r>
            <a:r>
              <a:rPr lang="en-US" sz="2400" dirty="0" smtClean="0">
                <a:latin typeface="Times" pitchFamily="18" charset="0"/>
                <a:cs typeface="Times" pitchFamily="18" charset="0"/>
              </a:rPr>
              <a:t>100:4435–4439.</a:t>
            </a:r>
            <a:endParaRPr lang="en-US" sz="2400" dirty="0">
              <a:latin typeface="Times" pitchFamily="18" charset="0"/>
              <a:cs typeface="Times" pitchFamily="18" charset="0"/>
            </a:endParaRPr>
          </a:p>
          <a:p>
            <a:r>
              <a:rPr lang="en-US" sz="2400" dirty="0">
                <a:latin typeface="Times" pitchFamily="18" charset="0"/>
                <a:cs typeface="Times" pitchFamily="18" charset="0"/>
              </a:rPr>
              <a:t>2</a:t>
            </a:r>
            <a:r>
              <a:rPr lang="en-US" sz="2400" dirty="0" smtClean="0">
                <a:latin typeface="Times" pitchFamily="18" charset="0"/>
                <a:cs typeface="Times" pitchFamily="18" charset="0"/>
              </a:rPr>
              <a:t>. </a:t>
            </a:r>
            <a:r>
              <a:rPr lang="en-US" sz="2400" dirty="0">
                <a:latin typeface="Times" pitchFamily="18" charset="0"/>
                <a:cs typeface="Times" pitchFamily="18" charset="0"/>
              </a:rPr>
              <a:t>J. </a:t>
            </a:r>
            <a:r>
              <a:rPr lang="en-US" sz="2400" dirty="0" err="1">
                <a:latin typeface="Times" pitchFamily="18" charset="0"/>
                <a:cs typeface="Times" pitchFamily="18" charset="0"/>
              </a:rPr>
              <a:t>Henin</a:t>
            </a:r>
            <a:r>
              <a:rPr lang="en-US" sz="2400" dirty="0">
                <a:latin typeface="Times" pitchFamily="18" charset="0"/>
                <a:cs typeface="Times" pitchFamily="18" charset="0"/>
              </a:rPr>
              <a:t>, et al., 2010, J. Chem. Theory Comp., 6:35–47.</a:t>
            </a:r>
          </a:p>
          <a:p>
            <a:r>
              <a:rPr lang="en-US" sz="2400" dirty="0" smtClean="0">
                <a:latin typeface="Times" pitchFamily="18" charset="0"/>
                <a:cs typeface="Times" pitchFamily="18" charset="0"/>
              </a:rPr>
              <a:t>3. J</a:t>
            </a:r>
            <a:r>
              <a:rPr lang="en-US" sz="2400" dirty="0">
                <a:latin typeface="Times" pitchFamily="18" charset="0"/>
                <a:cs typeface="Times" pitchFamily="18" charset="0"/>
              </a:rPr>
              <a:t>. C. Phillips, et al., 2005, J. Comp. Chem., 26:1781-1802.</a:t>
            </a:r>
          </a:p>
          <a:p>
            <a:r>
              <a:rPr lang="en-US" sz="2400" dirty="0" smtClean="0">
                <a:latin typeface="Times" pitchFamily="18" charset="0"/>
                <a:cs typeface="Times" pitchFamily="18" charset="0"/>
              </a:rPr>
              <a:t>4. </a:t>
            </a:r>
            <a:r>
              <a:rPr lang="en-US" sz="2400" dirty="0">
                <a:latin typeface="Times" pitchFamily="18" charset="0"/>
                <a:cs typeface="Times" pitchFamily="18" charset="0"/>
              </a:rPr>
              <a:t>M. K. Baker, et al, 2014, </a:t>
            </a:r>
            <a:r>
              <a:rPr lang="en-US" sz="2400" dirty="0" err="1">
                <a:latin typeface="Times" pitchFamily="18" charset="0"/>
                <a:cs typeface="Times" pitchFamily="18" charset="0"/>
              </a:rPr>
              <a:t>Biochim</a:t>
            </a:r>
            <a:r>
              <a:rPr lang="en-US" sz="2400" dirty="0">
                <a:latin typeface="Times" pitchFamily="18" charset="0"/>
                <a:cs typeface="Times" pitchFamily="18" charset="0"/>
              </a:rPr>
              <a:t>. </a:t>
            </a:r>
            <a:r>
              <a:rPr lang="en-US" sz="2400" dirty="0" err="1">
                <a:latin typeface="Times" pitchFamily="18" charset="0"/>
                <a:cs typeface="Times" pitchFamily="18" charset="0"/>
              </a:rPr>
              <a:t>Biophys</a:t>
            </a:r>
            <a:r>
              <a:rPr lang="en-US" sz="2400" dirty="0">
                <a:latin typeface="Times" pitchFamily="18" charset="0"/>
                <a:cs typeface="Times" pitchFamily="18" charset="0"/>
              </a:rPr>
              <a:t>. </a:t>
            </a:r>
            <a:r>
              <a:rPr lang="en-US" sz="2400" dirty="0" err="1" smtClean="0">
                <a:latin typeface="Times" pitchFamily="18" charset="0"/>
                <a:cs typeface="Times" pitchFamily="18" charset="0"/>
              </a:rPr>
              <a:t>Acta</a:t>
            </a:r>
            <a:r>
              <a:rPr lang="en-US" sz="2400" dirty="0" smtClean="0">
                <a:latin typeface="Times" pitchFamily="18" charset="0"/>
                <a:cs typeface="Times" pitchFamily="18" charset="0"/>
              </a:rPr>
              <a:t>, </a:t>
            </a:r>
            <a:r>
              <a:rPr lang="en-US" sz="2400" dirty="0">
                <a:latin typeface="Times" pitchFamily="18" charset="0"/>
                <a:cs typeface="Times" pitchFamily="18" charset="0"/>
              </a:rPr>
              <a:t>1838:1396–1405</a:t>
            </a:r>
            <a:r>
              <a:rPr lang="en-US" sz="2400" dirty="0" smtClean="0">
                <a:latin typeface="Times" pitchFamily="18" charset="0"/>
                <a:cs typeface="Times" pitchFamily="18" charset="0"/>
              </a:rPr>
              <a:t>.</a:t>
            </a:r>
          </a:p>
          <a:p>
            <a:endParaRPr lang="en-US" sz="2400" dirty="0">
              <a:latin typeface="Times" pitchFamily="18" charset="0"/>
              <a:cs typeface="Times" pitchFamily="18" charset="0"/>
            </a:endParaRPr>
          </a:p>
          <a:p>
            <a:endParaRPr lang="en-US" sz="2400" dirty="0" smtClean="0">
              <a:latin typeface="Times" pitchFamily="18" charset="0"/>
              <a:cs typeface="Times" pitchFamily="18" charset="0"/>
            </a:endParaRPr>
          </a:p>
          <a:p>
            <a:endParaRPr lang="en-US" sz="2400" dirty="0" smtClean="0">
              <a:latin typeface="Times" pitchFamily="18" charset="0"/>
              <a:cs typeface="Times" pitchFamily="18" charset="0"/>
            </a:endParaRPr>
          </a:p>
          <a:p>
            <a:endParaRPr lang="en-US" sz="2400" dirty="0">
              <a:latin typeface="Times" pitchFamily="18" charset="0"/>
              <a:cs typeface="Times" pitchFamily="18" charset="0"/>
            </a:endParaRPr>
          </a:p>
          <a:p>
            <a:endParaRPr lang="en-US" sz="2400" dirty="0" smtClean="0">
              <a:latin typeface="Times" pitchFamily="18" charset="0"/>
              <a:cs typeface="Times" pitchFamily="18" charset="0"/>
            </a:endParaRPr>
          </a:p>
        </p:txBody>
      </p:sp>
      <p:sp>
        <p:nvSpPr>
          <p:cNvPr id="144" name="Text Box 14"/>
          <p:cNvSpPr txBox="1">
            <a:spLocks noChangeArrowheads="1"/>
          </p:cNvSpPr>
          <p:nvPr/>
        </p:nvSpPr>
        <p:spPr bwMode="auto">
          <a:xfrm>
            <a:off x="15925800" y="13096107"/>
            <a:ext cx="17221200" cy="9397273"/>
          </a:xfrm>
          <a:prstGeom prst="rect">
            <a:avLst/>
          </a:prstGeom>
          <a:noFill/>
          <a:ln w="190500" cap="rnd" cmpd="sng">
            <a:solidFill>
              <a:srgbClr val="00B0F0"/>
            </a:solidFill>
            <a:prstDash val="sysDot"/>
            <a:round/>
            <a:headEnd/>
            <a:tailEnd/>
          </a:ln>
        </p:spPr>
        <p:txBody>
          <a:bodyPr wrap="square" lIns="507915" tIns="507915" rIns="507915" bIns="507915">
            <a:spAutoFit/>
          </a:bodyPr>
          <a:lstStyle/>
          <a:p>
            <a:pPr algn="ctr"/>
            <a:r>
              <a:rPr lang="en-US" sz="3200" b="1" dirty="0" smtClean="0">
                <a:latin typeface="Calibri "/>
                <a:cs typeface="Times" pitchFamily="18" charset="0"/>
              </a:rPr>
              <a:t>MD Equilibration of Initial Structure</a:t>
            </a:r>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a:p>
            <a:endParaRPr lang="en-US" sz="3200" dirty="0" smtClean="0">
              <a:latin typeface="Times" pitchFamily="18" charset="0"/>
              <a:cs typeface="Times" pitchFamily="18" charset="0"/>
            </a:endParaRPr>
          </a:p>
        </p:txBody>
      </p:sp>
      <p:sp>
        <p:nvSpPr>
          <p:cNvPr id="6" name="Text Box 14"/>
          <p:cNvSpPr txBox="1">
            <a:spLocks noChangeArrowheads="1"/>
          </p:cNvSpPr>
          <p:nvPr/>
        </p:nvSpPr>
        <p:spPr bwMode="auto">
          <a:xfrm>
            <a:off x="457200" y="7108600"/>
            <a:ext cx="15087600" cy="10874600"/>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3200" b="1" dirty="0" smtClean="0">
                <a:latin typeface="Times" pitchFamily="18" charset="0"/>
                <a:cs typeface="Times" pitchFamily="18" charset="0"/>
              </a:rPr>
              <a:t>Abstract</a:t>
            </a:r>
          </a:p>
          <a:p>
            <a:pPr algn="just"/>
            <a:r>
              <a:rPr lang="en-US" sz="3200" dirty="0">
                <a:latin typeface="Times" pitchFamily="18" charset="0"/>
                <a:cs typeface="Times" pitchFamily="18" charset="0"/>
              </a:rPr>
              <a:t>The binding of insulin and insulin-like peptides to their cell surface receptors is the first key step in triggering signaling pathways for controlling processes related to normal cellular growth and metabolism. However, the mechanistic details of this first step remain poorly understood at a molecular scale in part due to the lack of knowledge of intact structures of full-length receptors. Constructing such structural models would require information on the structures of extracellular domains, intracellular domains, and more importantly the </a:t>
            </a:r>
            <a:r>
              <a:rPr lang="en-US" sz="3200" dirty="0" err="1">
                <a:latin typeface="Times" pitchFamily="18" charset="0"/>
                <a:cs typeface="Times" pitchFamily="18" charset="0"/>
              </a:rPr>
              <a:t>transmembrane</a:t>
            </a:r>
            <a:r>
              <a:rPr lang="en-US" sz="3200" dirty="0">
                <a:latin typeface="Times" pitchFamily="18" charset="0"/>
                <a:cs typeface="Times" pitchFamily="18" charset="0"/>
              </a:rPr>
              <a:t> domains (TMDs) that serve a critical role in signal transduction. In this work, we present all-atom structural models of TMDs of the insulin receptor (IR) and the type-1 insulin-like growth factor receptor (IGF1R) constructed using atomistic molecular dynamics (MD) simulations. In particular, the folding/unfolding behavior of membrane-embedded peptide sequences from IR and IGF1R was studied using enhanced sampling methods such as </a:t>
            </a:r>
            <a:r>
              <a:rPr lang="en-US" sz="3200" dirty="0" err="1">
                <a:latin typeface="Times" pitchFamily="18" charset="0"/>
                <a:cs typeface="Times" pitchFamily="18" charset="0"/>
              </a:rPr>
              <a:t>metadynamics</a:t>
            </a:r>
            <a:r>
              <a:rPr lang="en-US" sz="3200" dirty="0">
                <a:latin typeface="Times" pitchFamily="18" charset="0"/>
                <a:cs typeface="Times" pitchFamily="18" charset="0"/>
              </a:rPr>
              <a:t>. Simulations reveal that a </a:t>
            </a:r>
            <a:r>
              <a:rPr lang="en-US" sz="3200" dirty="0" err="1">
                <a:latin typeface="Times" pitchFamily="18" charset="0"/>
                <a:cs typeface="Times" pitchFamily="18" charset="0"/>
              </a:rPr>
              <a:t>proline</a:t>
            </a:r>
            <a:r>
              <a:rPr lang="en-US" sz="3200" dirty="0">
                <a:latin typeface="Times" pitchFamily="18" charset="0"/>
                <a:cs typeface="Times" pitchFamily="18" charset="0"/>
              </a:rPr>
              <a:t> residue in IR-TMD results in increased flexibility in comparison to IGF1R-TMD, while the metastable structures of both peptides have kinks near the N-terminus. The predicted structure of IR-TMD is consistent with a recent experimental structure determined in micelles using NMR, and the IGF1R-TMD structure is consistent with predictions from long unbiased MD simulations. These results have key implications for future work aimed at constructing all-atom structural models of full-length receptors.</a:t>
            </a:r>
            <a:endParaRPr lang="en-US" sz="3200" dirty="0" smtClean="0">
              <a:latin typeface="Times" pitchFamily="18" charset="0"/>
              <a:cs typeface="Times" pitchFamily="18" charset="0"/>
            </a:endParaRPr>
          </a:p>
        </p:txBody>
      </p:sp>
      <p:sp useBgFill="1">
        <p:nvSpPr>
          <p:cNvPr id="4" name="Rectangle 5"/>
          <p:cNvSpPr>
            <a:spLocks noChangeArrowheads="1"/>
          </p:cNvSpPr>
          <p:nvPr/>
        </p:nvSpPr>
        <p:spPr bwMode="auto">
          <a:xfrm>
            <a:off x="7239000" y="748308"/>
            <a:ext cx="36714684" cy="5119092"/>
          </a:xfrm>
          <a:prstGeom prst="rect">
            <a:avLst/>
          </a:prstGeom>
          <a:ln w="9525">
            <a:noFill/>
            <a:miter lim="800000"/>
            <a:headEnd/>
            <a:tailEnd/>
          </a:ln>
        </p:spPr>
        <p:txBody>
          <a:bodyPr wrap="square" lIns="101365" tIns="50672" rIns="101365" bIns="50672">
            <a:spAutoFit/>
          </a:bodyPr>
          <a:lstStyle/>
          <a:p>
            <a:pPr indent="507995" algn="ctr">
              <a:spcBef>
                <a:spcPct val="50000"/>
              </a:spcBef>
            </a:pPr>
            <a:r>
              <a:rPr lang="en-US" sz="8800" b="1" dirty="0" smtClean="0">
                <a:latin typeface="Times New Roman" pitchFamily="18" charset="0"/>
                <a:cs typeface="Times New Roman" pitchFamily="18" charset="0"/>
              </a:rPr>
              <a:t>All-atom structural models of the </a:t>
            </a:r>
            <a:r>
              <a:rPr lang="en-US" sz="8800" b="1" dirty="0" err="1" smtClean="0">
                <a:latin typeface="Times New Roman" pitchFamily="18" charset="0"/>
                <a:cs typeface="Times New Roman" pitchFamily="18" charset="0"/>
              </a:rPr>
              <a:t>transmembrane</a:t>
            </a:r>
            <a:r>
              <a:rPr lang="en-US" sz="8800" b="1" dirty="0" smtClean="0">
                <a:latin typeface="Times New Roman" pitchFamily="18" charset="0"/>
                <a:cs typeface="Times New Roman" pitchFamily="18" charset="0"/>
              </a:rPr>
              <a:t> domains of insulin</a:t>
            </a:r>
            <a:br>
              <a:rPr lang="en-US" sz="8800" b="1" dirty="0" smtClean="0">
                <a:latin typeface="Times New Roman" pitchFamily="18" charset="0"/>
                <a:cs typeface="Times New Roman" pitchFamily="18" charset="0"/>
              </a:rPr>
            </a:br>
            <a:r>
              <a:rPr lang="en-US" sz="8800" b="1" dirty="0" smtClean="0">
                <a:latin typeface="Times New Roman" pitchFamily="18" charset="0"/>
                <a:cs typeface="Times New Roman" pitchFamily="18" charset="0"/>
              </a:rPr>
              <a:t>receptor and type-1 insulin-like growth factor receptor</a:t>
            </a:r>
            <a:br>
              <a:rPr lang="en-US" sz="8800" b="1" dirty="0" smtClean="0">
                <a:latin typeface="Times New Roman" pitchFamily="18" charset="0"/>
                <a:cs typeface="Times New Roman" pitchFamily="18" charset="0"/>
              </a:rPr>
            </a:br>
            <a:r>
              <a:rPr lang="en-US" sz="6000" b="1" u="sng" dirty="0" err="1" smtClean="0">
                <a:latin typeface="Times New Roman" pitchFamily="18" charset="0"/>
                <a:cs typeface="Times New Roman" pitchFamily="18" charset="0"/>
              </a:rPr>
              <a:t>Hossein</a:t>
            </a:r>
            <a:r>
              <a:rPr lang="en-US" sz="6000" b="1" u="sng" dirty="0" smtClean="0">
                <a:latin typeface="Times New Roman" pitchFamily="18" charset="0"/>
                <a:cs typeface="Times New Roman" pitchFamily="18" charset="0"/>
              </a:rPr>
              <a:t> </a:t>
            </a:r>
            <a:r>
              <a:rPr lang="en-US" sz="6000" b="1" u="sng" dirty="0" err="1" smtClean="0">
                <a:latin typeface="Times New Roman" pitchFamily="18" charset="0"/>
                <a:cs typeface="Times New Roman" pitchFamily="18" charset="0"/>
              </a:rPr>
              <a:t>Mohammadiarani</a:t>
            </a:r>
            <a:r>
              <a:rPr lang="en-US" sz="6000" b="1" u="sng" dirty="0" smtClean="0">
                <a:latin typeface="Times New Roman" pitchFamily="18" charset="0"/>
                <a:cs typeface="Times New Roman" pitchFamily="18" charset="0"/>
              </a:rPr>
              <a:t> </a:t>
            </a:r>
            <a:r>
              <a:rPr lang="en-US" sz="6000" b="1" dirty="0" smtClean="0">
                <a:latin typeface="Times New Roman" pitchFamily="18" charset="0"/>
                <a:cs typeface="Times New Roman" pitchFamily="18" charset="0"/>
              </a:rPr>
              <a:t>and Harish </a:t>
            </a:r>
            <a:r>
              <a:rPr lang="en-US" sz="6000" b="1" dirty="0" err="1" smtClean="0">
                <a:latin typeface="Times New Roman" pitchFamily="18" charset="0"/>
                <a:cs typeface="Times New Roman" pitchFamily="18" charset="0"/>
              </a:rPr>
              <a:t>Vashisth</a:t>
            </a:r>
            <a:endParaRPr lang="en-US" sz="6000" b="1" dirty="0" smtClean="0">
              <a:latin typeface="Times New Roman" pitchFamily="18" charset="0"/>
              <a:cs typeface="Times New Roman" pitchFamily="18" charset="0"/>
            </a:endParaRPr>
          </a:p>
          <a:p>
            <a:pPr indent="507995" algn="ctr">
              <a:lnSpc>
                <a:spcPct val="150000"/>
              </a:lnSpc>
            </a:pPr>
            <a:r>
              <a:rPr lang="en-US" sz="6000" i="1" dirty="0" smtClean="0">
                <a:latin typeface="Times New Roman" pitchFamily="18" charset="0"/>
                <a:cs typeface="Times New Roman" pitchFamily="18" charset="0"/>
              </a:rPr>
              <a:t>Department of Chemical Engineering, University  of New Hampshire, Durham, NH</a:t>
            </a:r>
            <a:endParaRPr lang="en-US" sz="7200" b="1" dirty="0" smtClean="0">
              <a:latin typeface="Times New Roman" pitchFamily="18" charset="0"/>
              <a:cs typeface="Times New Roman" pitchFamily="18" charset="0"/>
            </a:endParaRPr>
          </a:p>
        </p:txBody>
      </p:sp>
      <p:pic>
        <p:nvPicPr>
          <p:cNvPr id="5" name="Picture 4" descr="logo3.jpg"/>
          <p:cNvPicPr>
            <a:picLocks noChangeAspect="1"/>
          </p:cNvPicPr>
          <p:nvPr/>
        </p:nvPicPr>
        <p:blipFill>
          <a:blip r:embed="rId5" cstate="print"/>
          <a:stretch>
            <a:fillRect/>
          </a:stretch>
        </p:blipFill>
        <p:spPr>
          <a:xfrm>
            <a:off x="45161319" y="1524667"/>
            <a:ext cx="2616081" cy="3733133"/>
          </a:xfrm>
          <a:prstGeom prst="rect">
            <a:avLst/>
          </a:prstGeom>
          <a:effectLst>
            <a:outerShdw blurRad="50800" dist="50800" dir="5400000" algn="ctr" rotWithShape="0">
              <a:srgbClr val="000000">
                <a:alpha val="0"/>
              </a:srgbClr>
            </a:outerShdw>
          </a:effectLst>
        </p:spPr>
      </p:pic>
      <p:grpSp>
        <p:nvGrpSpPr>
          <p:cNvPr id="42" name="Group 41"/>
          <p:cNvGrpSpPr>
            <a:grpSpLocks noChangeAspect="1"/>
          </p:cNvGrpSpPr>
          <p:nvPr/>
        </p:nvGrpSpPr>
        <p:grpSpPr>
          <a:xfrm>
            <a:off x="11418951" y="25457484"/>
            <a:ext cx="3182112" cy="1798025"/>
            <a:chOff x="6234430" y="877928"/>
            <a:chExt cx="2529524" cy="1502574"/>
          </a:xfrm>
        </p:grpSpPr>
        <p:grpSp>
          <p:nvGrpSpPr>
            <p:cNvPr id="43" name="Group 42"/>
            <p:cNvGrpSpPr/>
            <p:nvPr/>
          </p:nvGrpSpPr>
          <p:grpSpPr>
            <a:xfrm>
              <a:off x="6234430" y="1476375"/>
              <a:ext cx="2529524" cy="904127"/>
              <a:chOff x="6172200" y="1447800"/>
              <a:chExt cx="2529524" cy="904127"/>
            </a:xfrm>
          </p:grpSpPr>
          <p:pic>
            <p:nvPicPr>
              <p:cNvPr id="45"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72200" y="1447800"/>
                <a:ext cx="2529524" cy="904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6" name="Straight Arrow Connector 45"/>
              <p:cNvCxnSpPr/>
              <p:nvPr/>
            </p:nvCxnSpPr>
            <p:spPr>
              <a:xfrm>
                <a:off x="6477000" y="1447800"/>
                <a:ext cx="1905000" cy="0"/>
              </a:xfrm>
              <a:prstGeom prst="straightConnector1">
                <a:avLst/>
              </a:prstGeom>
              <a:ln w="635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44" name="TextBox 43"/>
                <p:cNvSpPr txBox="1"/>
                <p:nvPr/>
              </p:nvSpPr>
              <p:spPr>
                <a:xfrm>
                  <a:off x="7272542" y="877928"/>
                  <a:ext cx="441200" cy="59156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4000" b="0" i="1" smtClean="0">
                            <a:latin typeface="Cambria Math"/>
                          </a:rPr>
                          <m:t>𝑟</m:t>
                        </m:r>
                      </m:oMath>
                    </m:oMathPara>
                  </a14:m>
                  <a:endParaRPr lang="en-US" sz="2400" dirty="0"/>
                </a:p>
              </p:txBody>
            </p:sp>
          </mc:Choice>
          <mc:Fallback xmlns="">
            <p:sp>
              <p:nvSpPr>
                <p:cNvPr id="44" name="TextBox 43"/>
                <p:cNvSpPr txBox="1">
                  <a:spLocks noRot="1" noChangeAspect="1" noMove="1" noResize="1" noEditPoints="1" noAdjustHandles="1" noChangeArrowheads="1" noChangeShapeType="1" noTextEdit="1"/>
                </p:cNvSpPr>
                <p:nvPr/>
              </p:nvSpPr>
              <p:spPr>
                <a:xfrm>
                  <a:off x="7272542" y="877928"/>
                  <a:ext cx="441200" cy="591566"/>
                </a:xfrm>
                <a:prstGeom prst="rect">
                  <a:avLst/>
                </a:prstGeom>
                <a:blipFill rotWithShape="1">
                  <a:blip r:embed="rId26"/>
                  <a:stretch>
                    <a:fillRect t="-15517" r="-48352" b="-36207"/>
                  </a:stretch>
                </a:blipFill>
              </p:spPr>
              <p:txBody>
                <a:bodyPr/>
                <a:lstStyle/>
                <a:p>
                  <a:r>
                    <a:rPr lang="en-US">
                      <a:noFill/>
                    </a:rPr>
                    <a:t> </a:t>
                  </a:r>
                </a:p>
              </p:txBody>
            </p:sp>
          </mc:Fallback>
        </mc:AlternateContent>
      </p:grpSp>
      <p:grpSp>
        <p:nvGrpSpPr>
          <p:cNvPr id="47" name="Group 46"/>
          <p:cNvGrpSpPr>
            <a:grpSpLocks noChangeAspect="1"/>
          </p:cNvGrpSpPr>
          <p:nvPr/>
        </p:nvGrpSpPr>
        <p:grpSpPr>
          <a:xfrm>
            <a:off x="7032879" y="25064226"/>
            <a:ext cx="3072384" cy="3791483"/>
            <a:chOff x="6037235" y="2380502"/>
            <a:chExt cx="2316190" cy="2833114"/>
          </a:xfrm>
        </p:grpSpPr>
        <p:grpSp>
          <p:nvGrpSpPr>
            <p:cNvPr id="48" name="Group 47"/>
            <p:cNvGrpSpPr/>
            <p:nvPr/>
          </p:nvGrpSpPr>
          <p:grpSpPr>
            <a:xfrm>
              <a:off x="6037235" y="2380502"/>
              <a:ext cx="2316190" cy="2833114"/>
              <a:chOff x="5821680" y="2895599"/>
              <a:chExt cx="2316190" cy="2833114"/>
            </a:xfrm>
          </p:grpSpPr>
          <p:pic>
            <p:nvPicPr>
              <p:cNvPr id="50" name="Picture 7"/>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5821680" y="2895599"/>
                <a:ext cx="2316190" cy="1828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Arc 50"/>
              <p:cNvSpPr>
                <a:spLocks noChangeAspect="1"/>
              </p:cNvSpPr>
              <p:nvPr/>
            </p:nvSpPr>
            <p:spPr>
              <a:xfrm rot="17792808">
                <a:off x="5900175" y="3568549"/>
                <a:ext cx="2159200" cy="2161127"/>
              </a:xfrm>
              <a:prstGeom prst="arc">
                <a:avLst>
                  <a:gd name="adj1" fmla="val 18303792"/>
                  <a:gd name="adj2" fmla="val 21531842"/>
                </a:avLst>
              </a:prstGeom>
              <a:ln w="63500">
                <a:solidFill>
                  <a:schemeClr val="tx1"/>
                </a:solidFill>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mc:AlternateContent xmlns:mc="http://schemas.openxmlformats.org/markup-compatibility/2006" xmlns:a14="http://schemas.microsoft.com/office/drawing/2010/main">
          <mc:Choice Requires="a14">
            <p:sp>
              <p:nvSpPr>
                <p:cNvPr id="49" name="TextBox 48"/>
                <p:cNvSpPr txBox="1"/>
                <p:nvPr/>
              </p:nvSpPr>
              <p:spPr>
                <a:xfrm>
                  <a:off x="6931798" y="2590800"/>
                  <a:ext cx="455059" cy="5289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4000" i="1" smtClean="0">
                            <a:latin typeface="Cambria Math"/>
                            <a:ea typeface="Cambria Math"/>
                          </a:rPr>
                          <m:t>𝜃</m:t>
                        </m:r>
                      </m:oMath>
                    </m:oMathPara>
                  </a14:m>
                  <a:endParaRPr lang="en-US" sz="4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6931798" y="2590800"/>
                  <a:ext cx="455059" cy="528954"/>
                </a:xfrm>
                <a:prstGeom prst="rect">
                  <a:avLst/>
                </a:prstGeom>
                <a:blipFill rotWithShape="1">
                  <a:blip r:embed="rId28"/>
                  <a:stretch>
                    <a:fillRect t="-15517" r="-44444" b="-36207"/>
                  </a:stretch>
                </a:blipFill>
              </p:spPr>
              <p:txBody>
                <a:bodyPr/>
                <a:lstStyle/>
                <a:p>
                  <a:r>
                    <a:rPr lang="en-US">
                      <a:noFill/>
                    </a:rPr>
                    <a:t> </a:t>
                  </a:r>
                </a:p>
              </p:txBody>
            </p:sp>
          </mc:Fallback>
        </mc:AlternateContent>
      </p:grpSp>
      <p:grpSp>
        <p:nvGrpSpPr>
          <p:cNvPr id="52" name="Group 51"/>
          <p:cNvGrpSpPr>
            <a:grpSpLocks noChangeAspect="1"/>
          </p:cNvGrpSpPr>
          <p:nvPr/>
        </p:nvGrpSpPr>
        <p:grpSpPr>
          <a:xfrm>
            <a:off x="1077083" y="25084398"/>
            <a:ext cx="4608580" cy="2171111"/>
            <a:chOff x="5334000" y="4542731"/>
            <a:chExt cx="3677461" cy="1731778"/>
          </a:xfrm>
        </p:grpSpPr>
        <p:grpSp>
          <p:nvGrpSpPr>
            <p:cNvPr id="53" name="Group 52"/>
            <p:cNvGrpSpPr/>
            <p:nvPr/>
          </p:nvGrpSpPr>
          <p:grpSpPr>
            <a:xfrm>
              <a:off x="5334000" y="4649112"/>
              <a:ext cx="3677461" cy="1625397"/>
              <a:chOff x="685800" y="4870348"/>
              <a:chExt cx="3677461" cy="1625397"/>
            </a:xfrm>
          </p:grpSpPr>
          <p:pic>
            <p:nvPicPr>
              <p:cNvPr id="55" name="Picture 8"/>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685800" y="4870348"/>
                <a:ext cx="3677461" cy="1625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 name="Arc 55"/>
              <p:cNvSpPr>
                <a:spLocks noChangeAspect="1"/>
              </p:cNvSpPr>
              <p:nvPr/>
            </p:nvSpPr>
            <p:spPr>
              <a:xfrm rot="17792808">
                <a:off x="2042334" y="5582697"/>
                <a:ext cx="964393" cy="314169"/>
              </a:xfrm>
              <a:prstGeom prst="arc">
                <a:avLst>
                  <a:gd name="adj1" fmla="val 18509020"/>
                  <a:gd name="adj2" fmla="val 14042920"/>
                </a:avLst>
              </a:prstGeom>
              <a:ln w="63500">
                <a:solidFill>
                  <a:schemeClr val="tx1"/>
                </a:solidFill>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mc:AlternateContent xmlns:mc="http://schemas.openxmlformats.org/markup-compatibility/2006" xmlns:a14="http://schemas.microsoft.com/office/drawing/2010/main">
          <mc:Choice Requires="a14">
            <p:sp>
              <p:nvSpPr>
                <p:cNvPr id="54" name="TextBox 53"/>
                <p:cNvSpPr txBox="1"/>
                <p:nvPr/>
              </p:nvSpPr>
              <p:spPr>
                <a:xfrm>
                  <a:off x="7279658" y="4542731"/>
                  <a:ext cx="496559" cy="56464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4000" i="1" smtClean="0">
                            <a:latin typeface="Cambria Math"/>
                            <a:ea typeface="Cambria Math"/>
                          </a:rPr>
                          <m:t>∅</m:t>
                        </m:r>
                      </m:oMath>
                    </m:oMathPara>
                  </a14:m>
                  <a:endParaRPr lang="en-US" sz="2800" dirty="0"/>
                </a:p>
              </p:txBody>
            </p:sp>
          </mc:Choice>
          <mc:Fallback xmlns="">
            <p:sp>
              <p:nvSpPr>
                <p:cNvPr id="54" name="TextBox 53"/>
                <p:cNvSpPr txBox="1">
                  <a:spLocks noRot="1" noChangeAspect="1" noMove="1" noResize="1" noEditPoints="1" noAdjustHandles="1" noChangeArrowheads="1" noChangeShapeType="1" noTextEdit="1"/>
                </p:cNvSpPr>
                <p:nvPr/>
              </p:nvSpPr>
              <p:spPr>
                <a:xfrm>
                  <a:off x="7279658" y="4542731"/>
                  <a:ext cx="496559" cy="564642"/>
                </a:xfrm>
                <a:prstGeom prst="rect">
                  <a:avLst/>
                </a:prstGeom>
                <a:blipFill rotWithShape="1">
                  <a:blip r:embed="rId30"/>
                  <a:stretch>
                    <a:fillRect t="-15517" r="-44118" b="-36207"/>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57" name="Rectangle 56"/>
              <p:cNvSpPr/>
              <p:nvPr/>
            </p:nvSpPr>
            <p:spPr>
              <a:xfrm>
                <a:off x="11409529" y="28058078"/>
                <a:ext cx="3830471"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a:rPr>
                          </m:ctrlPr>
                        </m:sSubPr>
                        <m:e>
                          <m:r>
                            <a:rPr lang="en-US" sz="3200" i="1">
                              <a:latin typeface="Cambria Math"/>
                            </a:rPr>
                            <m:t>𝑈</m:t>
                          </m:r>
                        </m:e>
                        <m:sub>
                          <m:r>
                            <a:rPr lang="en-US" sz="3200" i="1">
                              <a:latin typeface="Cambria Math"/>
                            </a:rPr>
                            <m:t>𝑏𝑜𝑛𝑑</m:t>
                          </m:r>
                        </m:sub>
                      </m:sSub>
                      <m:r>
                        <a:rPr lang="en-US" sz="3200" i="1" smtClean="0">
                          <a:latin typeface="Cambria Math"/>
                          <a:ea typeface="Cambria Math"/>
                        </a:rPr>
                        <m:t>=</m:t>
                      </m:r>
                      <m:sSub>
                        <m:sSubPr>
                          <m:ctrlPr>
                            <a:rPr lang="en-US" sz="3200" i="1">
                              <a:latin typeface="Cambria Math"/>
                              <a:ea typeface="Cambria Math"/>
                            </a:rPr>
                          </m:ctrlPr>
                        </m:sSubPr>
                        <m:e>
                          <m:r>
                            <a:rPr lang="en-US" sz="3200" i="1">
                              <a:latin typeface="Cambria Math"/>
                              <a:ea typeface="Cambria Math"/>
                            </a:rPr>
                            <m:t>𝑘</m:t>
                          </m:r>
                        </m:e>
                        <m:sub>
                          <m:r>
                            <a:rPr lang="en-US" sz="3200" i="1">
                              <a:latin typeface="Cambria Math"/>
                              <a:ea typeface="Cambria Math"/>
                            </a:rPr>
                            <m:t>𝑏</m:t>
                          </m:r>
                        </m:sub>
                      </m:sSub>
                      <m:sSup>
                        <m:sSupPr>
                          <m:ctrlPr>
                            <a:rPr lang="en-US" sz="3200" i="1">
                              <a:latin typeface="Cambria Math"/>
                              <a:ea typeface="Cambria Math"/>
                            </a:rPr>
                          </m:ctrlPr>
                        </m:sSupPr>
                        <m:e>
                          <m:r>
                            <a:rPr lang="en-US" sz="3200" i="1">
                              <a:latin typeface="Cambria Math"/>
                              <a:ea typeface="Cambria Math"/>
                            </a:rPr>
                            <m:t>(</m:t>
                          </m:r>
                          <m:r>
                            <a:rPr lang="en-US" sz="3200" i="1">
                              <a:latin typeface="Cambria Math"/>
                              <a:ea typeface="Cambria Math"/>
                            </a:rPr>
                            <m:t>𝑟</m:t>
                          </m:r>
                          <m:r>
                            <a:rPr lang="en-US" sz="3200" i="1">
                              <a:latin typeface="Cambria Math"/>
                              <a:ea typeface="Cambria Math"/>
                            </a:rPr>
                            <m:t>−</m:t>
                          </m:r>
                          <m:sSub>
                            <m:sSubPr>
                              <m:ctrlPr>
                                <a:rPr lang="en-US" sz="3200" i="1">
                                  <a:latin typeface="Cambria Math"/>
                                  <a:ea typeface="Cambria Math"/>
                                </a:rPr>
                              </m:ctrlPr>
                            </m:sSubPr>
                            <m:e>
                              <m:r>
                                <a:rPr lang="en-US" sz="3200" i="1">
                                  <a:latin typeface="Cambria Math"/>
                                  <a:ea typeface="Cambria Math"/>
                                </a:rPr>
                                <m:t>𝑟</m:t>
                              </m:r>
                            </m:e>
                            <m:sub>
                              <m:r>
                                <a:rPr lang="en-US" sz="3200" i="1">
                                  <a:latin typeface="Cambria Math"/>
                                  <a:ea typeface="Cambria Math"/>
                                </a:rPr>
                                <m:t>0</m:t>
                              </m:r>
                            </m:sub>
                          </m:sSub>
                          <m:r>
                            <a:rPr lang="en-US" sz="3200" i="1">
                              <a:latin typeface="Cambria Math"/>
                              <a:ea typeface="Cambria Math"/>
                            </a:rPr>
                            <m:t>)</m:t>
                          </m:r>
                        </m:e>
                        <m:sup>
                          <m:r>
                            <a:rPr lang="en-US" sz="3200" i="1">
                              <a:latin typeface="Cambria Math"/>
                              <a:ea typeface="Cambria Math"/>
                            </a:rPr>
                            <m:t>2</m:t>
                          </m:r>
                        </m:sup>
                      </m:sSup>
                    </m:oMath>
                  </m:oMathPara>
                </a14:m>
                <a:endParaRPr lang="en-US" sz="3200" dirty="0"/>
              </a:p>
            </p:txBody>
          </p:sp>
        </mc:Choice>
        <mc:Fallback xmlns="">
          <p:sp>
            <p:nvSpPr>
              <p:cNvPr id="57" name="Rectangle 56"/>
              <p:cNvSpPr>
                <a:spLocks noRot="1" noChangeAspect="1" noMove="1" noResize="1" noEditPoints="1" noAdjustHandles="1" noChangeArrowheads="1" noChangeShapeType="1" noTextEdit="1"/>
              </p:cNvSpPr>
              <p:nvPr/>
            </p:nvSpPr>
            <p:spPr>
              <a:xfrm>
                <a:off x="11409529" y="28058078"/>
                <a:ext cx="3830471" cy="584775"/>
              </a:xfrm>
              <a:prstGeom prst="rect">
                <a:avLst/>
              </a:prstGeom>
              <a:blipFill rotWithShape="1">
                <a:blip r:embed="rId31"/>
                <a:stretch>
                  <a:fillRect t="-12500" r="-4777" b="-343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6943103" y="28032935"/>
                <a:ext cx="4047325" cy="63472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a:rPr>
                          </m:ctrlPr>
                        </m:sSubPr>
                        <m:e>
                          <m:r>
                            <a:rPr lang="en-US" sz="3200" i="1">
                              <a:latin typeface="Cambria Math"/>
                            </a:rPr>
                            <m:t>𝑈</m:t>
                          </m:r>
                        </m:e>
                        <m:sub>
                          <m:r>
                            <a:rPr lang="en-US" sz="3200" b="0" i="1" smtClean="0">
                              <a:latin typeface="Cambria Math"/>
                            </a:rPr>
                            <m:t>𝑎𝑛𝑔𝑙𝑒</m:t>
                          </m:r>
                        </m:sub>
                      </m:sSub>
                      <m:r>
                        <a:rPr lang="en-US" sz="3200" i="1" smtClean="0">
                          <a:latin typeface="Cambria Math"/>
                          <a:ea typeface="Cambria Math"/>
                        </a:rPr>
                        <m:t>=</m:t>
                      </m:r>
                      <m:sSub>
                        <m:sSubPr>
                          <m:ctrlPr>
                            <a:rPr lang="en-US" sz="3200" i="1">
                              <a:latin typeface="Cambria Math"/>
                              <a:ea typeface="Cambria Math"/>
                            </a:rPr>
                          </m:ctrlPr>
                        </m:sSubPr>
                        <m:e>
                          <m:r>
                            <a:rPr lang="en-US" sz="3200" i="1">
                              <a:latin typeface="Cambria Math"/>
                              <a:ea typeface="Cambria Math"/>
                            </a:rPr>
                            <m:t>𝑘</m:t>
                          </m:r>
                        </m:e>
                        <m:sub>
                          <m:r>
                            <a:rPr lang="en-US" sz="3200" i="1">
                              <a:latin typeface="Cambria Math"/>
                              <a:ea typeface="Cambria Math"/>
                            </a:rPr>
                            <m:t>𝑎</m:t>
                          </m:r>
                        </m:sub>
                      </m:sSub>
                      <m:sSup>
                        <m:sSupPr>
                          <m:ctrlPr>
                            <a:rPr lang="en-US" sz="3200" i="1">
                              <a:latin typeface="Cambria Math"/>
                              <a:ea typeface="Cambria Math"/>
                            </a:rPr>
                          </m:ctrlPr>
                        </m:sSupPr>
                        <m:e>
                          <m:r>
                            <a:rPr lang="en-US" sz="3200" i="1">
                              <a:latin typeface="Cambria Math"/>
                              <a:ea typeface="Cambria Math"/>
                            </a:rPr>
                            <m:t>(</m:t>
                          </m:r>
                          <m:r>
                            <a:rPr lang="en-US" sz="3200" i="1">
                              <a:latin typeface="Cambria Math"/>
                              <a:ea typeface="Cambria Math"/>
                            </a:rPr>
                            <m:t>𝜃</m:t>
                          </m:r>
                          <m:r>
                            <a:rPr lang="en-US" sz="3200" i="1">
                              <a:latin typeface="Cambria Math"/>
                              <a:ea typeface="Cambria Math"/>
                            </a:rPr>
                            <m:t>−</m:t>
                          </m:r>
                          <m:sSub>
                            <m:sSubPr>
                              <m:ctrlPr>
                                <a:rPr lang="en-US" sz="3200" i="1">
                                  <a:latin typeface="Cambria Math"/>
                                  <a:ea typeface="Cambria Math"/>
                                </a:rPr>
                              </m:ctrlPr>
                            </m:sSubPr>
                            <m:e>
                              <m:r>
                                <a:rPr lang="en-US" sz="3200" i="1">
                                  <a:latin typeface="Cambria Math"/>
                                  <a:ea typeface="Cambria Math"/>
                                </a:rPr>
                                <m:t>𝜃</m:t>
                              </m:r>
                            </m:e>
                            <m:sub>
                              <m:r>
                                <a:rPr lang="en-US" sz="3200" i="1">
                                  <a:latin typeface="Cambria Math"/>
                                  <a:ea typeface="Cambria Math"/>
                                </a:rPr>
                                <m:t>0</m:t>
                              </m:r>
                            </m:sub>
                          </m:sSub>
                          <m:r>
                            <a:rPr lang="en-US" sz="3200" i="1">
                              <a:latin typeface="Cambria Math"/>
                              <a:ea typeface="Cambria Math"/>
                            </a:rPr>
                            <m:t>)</m:t>
                          </m:r>
                        </m:e>
                        <m:sup>
                          <m:r>
                            <a:rPr lang="en-US" sz="3200" i="1">
                              <a:latin typeface="Cambria Math"/>
                              <a:ea typeface="Cambria Math"/>
                            </a:rPr>
                            <m:t>2</m:t>
                          </m:r>
                        </m:sup>
                      </m:sSup>
                    </m:oMath>
                  </m:oMathPara>
                </a14:m>
                <a:endParaRPr lang="en-US" sz="3200" dirty="0"/>
              </a:p>
            </p:txBody>
          </p:sp>
        </mc:Choice>
        <mc:Fallback xmlns="">
          <p:sp>
            <p:nvSpPr>
              <p:cNvPr id="58" name="Rectangle 57"/>
              <p:cNvSpPr>
                <a:spLocks noRot="1" noChangeAspect="1" noMove="1" noResize="1" noEditPoints="1" noAdjustHandles="1" noChangeArrowheads="1" noChangeShapeType="1" noTextEdit="1"/>
              </p:cNvSpPr>
              <p:nvPr/>
            </p:nvSpPr>
            <p:spPr>
              <a:xfrm>
                <a:off x="6943103" y="28032935"/>
                <a:ext cx="4047325" cy="634726"/>
              </a:xfrm>
              <a:prstGeom prst="rect">
                <a:avLst/>
              </a:prstGeom>
              <a:blipFill rotWithShape="1">
                <a:blip r:embed="rId32"/>
                <a:stretch>
                  <a:fillRect t="-9615" r="-4367" b="-2596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9" name="Rectangle 58"/>
              <p:cNvSpPr/>
              <p:nvPr/>
            </p:nvSpPr>
            <p:spPr>
              <a:xfrm>
                <a:off x="759523" y="28032935"/>
                <a:ext cx="5869877" cy="584775"/>
              </a:xfrm>
              <a:prstGeom prst="rect">
                <a:avLst/>
              </a:prstGeom>
            </p:spPr>
            <p:txBody>
              <a:bodyPr wrap="none">
                <a:spAutoFit/>
              </a:bodyPr>
              <a:lstStyle/>
              <a:p>
                <a14:m>
                  <m:oMath xmlns:m="http://schemas.openxmlformats.org/officeDocument/2006/math">
                    <m:sSub>
                      <m:sSubPr>
                        <m:ctrlPr>
                          <a:rPr lang="en-US" sz="3200" i="1" smtClean="0">
                            <a:latin typeface="Cambria Math"/>
                          </a:rPr>
                        </m:ctrlPr>
                      </m:sSubPr>
                      <m:e>
                        <m:r>
                          <a:rPr lang="en-US" sz="3200" i="1">
                            <a:latin typeface="Cambria Math"/>
                          </a:rPr>
                          <m:t>𝑈</m:t>
                        </m:r>
                      </m:e>
                      <m:sub>
                        <m:r>
                          <a:rPr lang="en-US" sz="3200" b="0" i="1" smtClean="0">
                            <a:latin typeface="Cambria Math"/>
                          </a:rPr>
                          <m:t>𝑑𝑖h𝑒𝑑𝑟𝑎𝑙</m:t>
                        </m:r>
                      </m:sub>
                    </m:sSub>
                    <m:r>
                      <a:rPr lang="en-US" sz="3200" i="1" smtClean="0">
                        <a:latin typeface="Cambria Math"/>
                        <a:ea typeface="Cambria Math"/>
                      </a:rPr>
                      <m:t>=</m:t>
                    </m:r>
                    <m:sSub>
                      <m:sSubPr>
                        <m:ctrlPr>
                          <a:rPr lang="en-US" sz="3200" i="1">
                            <a:latin typeface="Cambria Math"/>
                            <a:ea typeface="Cambria Math"/>
                          </a:rPr>
                        </m:ctrlPr>
                      </m:sSubPr>
                      <m:e>
                        <m:r>
                          <a:rPr lang="en-US" sz="3200" i="1">
                            <a:latin typeface="Cambria Math"/>
                            <a:ea typeface="Cambria Math"/>
                          </a:rPr>
                          <m:t>𝑘</m:t>
                        </m:r>
                      </m:e>
                      <m:sub>
                        <m:r>
                          <a:rPr lang="en-US" sz="3200" b="0" i="1" smtClean="0">
                            <a:latin typeface="Cambria Math"/>
                            <a:ea typeface="Cambria Math"/>
                          </a:rPr>
                          <m:t>𝑑</m:t>
                        </m:r>
                      </m:sub>
                    </m:sSub>
                    <m:r>
                      <a:rPr lang="en-US" sz="3200" b="0" i="1" smtClean="0">
                        <a:latin typeface="Cambria Math"/>
                        <a:ea typeface="Cambria Math"/>
                      </a:rPr>
                      <m:t>(1+</m:t>
                    </m:r>
                    <m:r>
                      <m:rPr>
                        <m:sty m:val="p"/>
                      </m:rPr>
                      <a:rPr lang="en-US" sz="3200" b="0" i="0" smtClean="0">
                        <a:latin typeface="Cambria Math"/>
                        <a:ea typeface="Cambria Math"/>
                      </a:rPr>
                      <m:t>cos</m:t>
                    </m:r>
                    <m:r>
                      <a:rPr lang="en-US" sz="3200" b="0" i="1" smtClean="0">
                        <a:latin typeface="Cambria Math"/>
                        <a:ea typeface="Cambria Math"/>
                      </a:rPr>
                      <m:t>⁡(</m:t>
                    </m:r>
                    <m:r>
                      <a:rPr lang="en-US" sz="3200" b="0" i="1" smtClean="0">
                        <a:latin typeface="Cambria Math"/>
                        <a:ea typeface="Cambria Math"/>
                      </a:rPr>
                      <m:t>𝑛</m:t>
                    </m:r>
                    <m:r>
                      <a:rPr lang="en-US" sz="3200" b="0" i="1" smtClean="0">
                        <a:latin typeface="Cambria Math"/>
                        <a:ea typeface="Cambria Math"/>
                      </a:rPr>
                      <m:t>∅−</m:t>
                    </m:r>
                    <m:r>
                      <a:rPr lang="en-US" sz="3200" b="0" i="1" smtClean="0">
                        <a:latin typeface="Cambria Math"/>
                        <a:ea typeface="Cambria Math"/>
                      </a:rPr>
                      <m:t>𝛾</m:t>
                    </m:r>
                    <m:r>
                      <a:rPr lang="en-US" sz="3200" b="0" i="1" smtClean="0">
                        <a:latin typeface="Cambria Math"/>
                        <a:ea typeface="Cambria Math"/>
                      </a:rPr>
                      <m:t>)</m:t>
                    </m:r>
                  </m:oMath>
                </a14:m>
                <a:r>
                  <a:rPr lang="en-US" sz="3200" dirty="0" smtClean="0"/>
                  <a:t>)</a:t>
                </a:r>
                <a:endParaRPr lang="en-US" sz="3200" dirty="0"/>
              </a:p>
            </p:txBody>
          </p:sp>
        </mc:Choice>
        <mc:Fallback xmlns="">
          <p:sp>
            <p:nvSpPr>
              <p:cNvPr id="59" name="Rectangle 58"/>
              <p:cNvSpPr>
                <a:spLocks noRot="1" noChangeAspect="1" noMove="1" noResize="1" noEditPoints="1" noAdjustHandles="1" noChangeArrowheads="1" noChangeShapeType="1" noTextEdit="1"/>
              </p:cNvSpPr>
              <p:nvPr/>
            </p:nvSpPr>
            <p:spPr>
              <a:xfrm>
                <a:off x="759523" y="28032935"/>
                <a:ext cx="5869877" cy="584775"/>
              </a:xfrm>
              <a:prstGeom prst="rect">
                <a:avLst/>
              </a:prstGeom>
              <a:blipFill rotWithShape="1">
                <a:blip r:embed="rId33"/>
                <a:stretch>
                  <a:fillRect t="-12500" r="-3115" b="-343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0" name="Rectangle 59"/>
              <p:cNvSpPr/>
              <p:nvPr/>
            </p:nvSpPr>
            <p:spPr>
              <a:xfrm>
                <a:off x="999363" y="22470335"/>
                <a:ext cx="13055621" cy="691408"/>
              </a:xfrm>
              <a:prstGeom prst="rect">
                <a:avLst/>
              </a:prstGeom>
            </p:spPr>
            <p:txBody>
              <a:bodyPr wrap="square">
                <a:spAutoFit/>
              </a:bodyPr>
              <a:lstStyle/>
              <a:p>
                <a14:m>
                  <m:oMath xmlns:m="http://schemas.openxmlformats.org/officeDocument/2006/math">
                    <m:sSub>
                      <m:sSubPr>
                        <m:ctrlPr>
                          <a:rPr lang="en-US" sz="3600" i="1" smtClean="0">
                            <a:latin typeface="Cambria Math"/>
                          </a:rPr>
                        </m:ctrlPr>
                      </m:sSubPr>
                      <m:e>
                        <m:r>
                          <a:rPr lang="en-US" sz="3600" i="1">
                            <a:latin typeface="Cambria Math"/>
                          </a:rPr>
                          <m:t>𝑈</m:t>
                        </m:r>
                      </m:e>
                      <m:sub>
                        <m:r>
                          <a:rPr lang="en-US" sz="3600" i="1">
                            <a:latin typeface="Cambria Math"/>
                          </a:rPr>
                          <m:t>𝑡𝑜𝑡𝑎𝑙</m:t>
                        </m:r>
                      </m:sub>
                    </m:sSub>
                    <m:r>
                      <a:rPr lang="en-US" sz="3600" i="1">
                        <a:latin typeface="Cambria Math"/>
                      </a:rPr>
                      <m:t>=</m:t>
                    </m:r>
                    <m:sSub>
                      <m:sSubPr>
                        <m:ctrlPr>
                          <a:rPr lang="en-US" sz="3600" i="1">
                            <a:latin typeface="Cambria Math"/>
                          </a:rPr>
                        </m:ctrlPr>
                      </m:sSubPr>
                      <m:e>
                        <m:r>
                          <a:rPr lang="en-US" sz="3600" i="1">
                            <a:latin typeface="Cambria Math"/>
                          </a:rPr>
                          <m:t>𝑈</m:t>
                        </m:r>
                      </m:e>
                      <m:sub>
                        <m:r>
                          <a:rPr lang="en-US" sz="3600" i="1">
                            <a:latin typeface="Cambria Math"/>
                          </a:rPr>
                          <m:t>𝑏𝑜𝑛𝑑</m:t>
                        </m:r>
                      </m:sub>
                    </m:sSub>
                    <m:r>
                      <a:rPr lang="en-US" sz="3600" i="1">
                        <a:latin typeface="Cambria Math"/>
                      </a:rPr>
                      <m:t>+</m:t>
                    </m:r>
                    <m:sSub>
                      <m:sSubPr>
                        <m:ctrlPr>
                          <a:rPr lang="en-US" sz="3600" i="1">
                            <a:latin typeface="Cambria Math"/>
                          </a:rPr>
                        </m:ctrlPr>
                      </m:sSubPr>
                      <m:e>
                        <m:r>
                          <a:rPr lang="en-US" sz="3600" i="1">
                            <a:latin typeface="Cambria Math"/>
                          </a:rPr>
                          <m:t>𝑈</m:t>
                        </m:r>
                      </m:e>
                      <m:sub>
                        <m:r>
                          <a:rPr lang="en-US" sz="3600" i="1">
                            <a:latin typeface="Cambria Math"/>
                          </a:rPr>
                          <m:t>𝑎𝑛𝑔𝑙𝑒</m:t>
                        </m:r>
                      </m:sub>
                    </m:sSub>
                    <m:r>
                      <a:rPr lang="en-US" sz="3600" i="1">
                        <a:latin typeface="Cambria Math"/>
                      </a:rPr>
                      <m:t>+</m:t>
                    </m:r>
                    <m:sSub>
                      <m:sSubPr>
                        <m:ctrlPr>
                          <a:rPr lang="en-US" sz="3600" i="1">
                            <a:latin typeface="Cambria Math"/>
                          </a:rPr>
                        </m:ctrlPr>
                      </m:sSubPr>
                      <m:e>
                        <m:r>
                          <a:rPr lang="en-US" sz="3600" i="1">
                            <a:latin typeface="Cambria Math"/>
                          </a:rPr>
                          <m:t>𝑈</m:t>
                        </m:r>
                      </m:e>
                      <m:sub>
                        <m:r>
                          <a:rPr lang="en-US" sz="3600" i="1">
                            <a:latin typeface="Cambria Math"/>
                          </a:rPr>
                          <m:t>𝑑𝑖h𝑒𝑑𝑟𝑎𝑙</m:t>
                        </m:r>
                      </m:sub>
                    </m:sSub>
                  </m:oMath>
                </a14:m>
                <a:r>
                  <a:rPr lang="en-US" sz="3600" dirty="0">
                    <a:latin typeface="Cambria Math"/>
                  </a:rPr>
                  <a:t>+</a:t>
                </a:r>
                <a14:m>
                  <m:oMath xmlns:m="http://schemas.openxmlformats.org/officeDocument/2006/math">
                    <m:sSub>
                      <m:sSubPr>
                        <m:ctrlPr>
                          <a:rPr lang="en-US" sz="3600" i="1">
                            <a:latin typeface="Cambria Math"/>
                          </a:rPr>
                        </m:ctrlPr>
                      </m:sSubPr>
                      <m:e>
                        <m:r>
                          <a:rPr lang="en-US" sz="3600" i="1">
                            <a:latin typeface="Cambria Math"/>
                          </a:rPr>
                          <m:t>𝑈</m:t>
                        </m:r>
                      </m:e>
                      <m:sub>
                        <m:r>
                          <a:rPr lang="en-US" sz="3600" i="1">
                            <a:latin typeface="Cambria Math"/>
                          </a:rPr>
                          <m:t>𝑣𝑑𝑤</m:t>
                        </m:r>
                      </m:sub>
                    </m:sSub>
                  </m:oMath>
                </a14:m>
                <a:r>
                  <a:rPr lang="en-US" sz="3600" dirty="0">
                    <a:latin typeface="Cambria Math"/>
                  </a:rPr>
                  <a:t>+</a:t>
                </a:r>
                <a14:m>
                  <m:oMath xmlns:m="http://schemas.openxmlformats.org/officeDocument/2006/math">
                    <m:sSub>
                      <m:sSubPr>
                        <m:ctrlPr>
                          <a:rPr lang="en-US" sz="3600" i="1">
                            <a:latin typeface="Cambria Math"/>
                          </a:rPr>
                        </m:ctrlPr>
                      </m:sSubPr>
                      <m:e>
                        <m:r>
                          <a:rPr lang="en-US" sz="3600" i="1">
                            <a:latin typeface="Cambria Math"/>
                          </a:rPr>
                          <m:t>𝑈</m:t>
                        </m:r>
                      </m:e>
                      <m:sub>
                        <m:r>
                          <a:rPr lang="en-US" sz="3600" i="1">
                            <a:latin typeface="Cambria Math"/>
                          </a:rPr>
                          <m:t>𝑐𝑜𝑢𝑙𝑜𝑚𝑏</m:t>
                        </m:r>
                      </m:sub>
                    </m:sSub>
                  </m:oMath>
                </a14:m>
                <a:endParaRPr lang="en-US" sz="3600" dirty="0">
                  <a:latin typeface="Cambria Math"/>
                </a:endParaRPr>
              </a:p>
            </p:txBody>
          </p:sp>
        </mc:Choice>
        <mc:Fallback xmlns="">
          <p:sp>
            <p:nvSpPr>
              <p:cNvPr id="60" name="Rectangle 59"/>
              <p:cNvSpPr>
                <a:spLocks noRot="1" noChangeAspect="1" noMove="1" noResize="1" noEditPoints="1" noAdjustHandles="1" noChangeArrowheads="1" noChangeShapeType="1" noTextEdit="1"/>
              </p:cNvSpPr>
              <p:nvPr/>
            </p:nvSpPr>
            <p:spPr>
              <a:xfrm>
                <a:off x="999363" y="22470335"/>
                <a:ext cx="13055621" cy="691408"/>
              </a:xfrm>
              <a:prstGeom prst="rect">
                <a:avLst/>
              </a:prstGeom>
              <a:blipFill rotWithShape="1">
                <a:blip r:embed="rId34"/>
                <a:stretch>
                  <a:fillRect t="-14159" b="-2566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1" name="Rectangle 60"/>
              <p:cNvSpPr/>
              <p:nvPr/>
            </p:nvSpPr>
            <p:spPr>
              <a:xfrm>
                <a:off x="1077083" y="21174935"/>
                <a:ext cx="10725303" cy="997389"/>
              </a:xfrm>
              <a:prstGeom prst="rect">
                <a:avLst/>
              </a:prstGeom>
            </p:spPr>
            <p:txBody>
              <a:bodyPr wrap="square">
                <a:spAutoFit/>
              </a:bodyPr>
              <a:lstStyle/>
              <a:p>
                <a14:m>
                  <m:oMath xmlns:m="http://schemas.openxmlformats.org/officeDocument/2006/math">
                    <m:sSub>
                      <m:sSubPr>
                        <m:ctrlPr>
                          <a:rPr lang="en-US" sz="4000" i="1" smtClean="0">
                            <a:latin typeface="Cambria Math"/>
                          </a:rPr>
                        </m:ctrlPr>
                      </m:sSubPr>
                      <m:e>
                        <m:r>
                          <a:rPr lang="en-US" sz="4000" i="1">
                            <a:latin typeface="Cambria Math"/>
                          </a:rPr>
                          <m:t>𝑚</m:t>
                        </m:r>
                      </m:e>
                      <m:sub>
                        <m:r>
                          <a:rPr lang="en-US" sz="4000" i="1">
                            <a:latin typeface="Cambria Math"/>
                          </a:rPr>
                          <m:t>𝑖</m:t>
                        </m:r>
                      </m:sub>
                    </m:sSub>
                    <m:acc>
                      <m:accPr>
                        <m:chr m:val="⃗"/>
                        <m:ctrlPr>
                          <a:rPr lang="en-US" sz="4000" i="1">
                            <a:latin typeface="Cambria Math"/>
                          </a:rPr>
                        </m:ctrlPr>
                      </m:accPr>
                      <m:e>
                        <m:sSub>
                          <m:sSubPr>
                            <m:ctrlPr>
                              <a:rPr lang="en-US" sz="4000" i="1">
                                <a:latin typeface="Cambria Math"/>
                              </a:rPr>
                            </m:ctrlPr>
                          </m:sSubPr>
                          <m:e>
                            <m:acc>
                              <m:accPr>
                                <m:chr m:val="̈"/>
                                <m:ctrlPr>
                                  <a:rPr lang="en-US" sz="4000" i="1">
                                    <a:latin typeface="Cambria Math"/>
                                  </a:rPr>
                                </m:ctrlPr>
                              </m:accPr>
                              <m:e>
                                <m:r>
                                  <a:rPr lang="en-US" sz="4000" i="1">
                                    <a:latin typeface="Cambria Math"/>
                                  </a:rPr>
                                  <m:t>𝑟</m:t>
                                </m:r>
                              </m:e>
                            </m:acc>
                          </m:e>
                          <m:sub>
                            <m:r>
                              <a:rPr lang="en-US" sz="4000" i="1">
                                <a:latin typeface="Cambria Math"/>
                              </a:rPr>
                              <m:t>𝑖</m:t>
                            </m:r>
                          </m:sub>
                        </m:sSub>
                      </m:e>
                    </m:acc>
                    <m:r>
                      <a:rPr lang="en-US" sz="4000" b="0" i="1" smtClean="0">
                        <a:latin typeface="Cambria Math"/>
                      </a:rPr>
                      <m:t>=−</m:t>
                    </m:r>
                    <m:f>
                      <m:fPr>
                        <m:ctrlPr>
                          <a:rPr lang="en-US" sz="4000" b="0" i="1" smtClean="0">
                            <a:latin typeface="Cambria Math"/>
                          </a:rPr>
                        </m:ctrlPr>
                      </m:fPr>
                      <m:num>
                        <m:r>
                          <a:rPr lang="en-US" sz="4000" b="0" i="1" smtClean="0">
                            <a:latin typeface="Cambria Math"/>
                          </a:rPr>
                          <m:t>𝜕</m:t>
                        </m:r>
                      </m:num>
                      <m:den>
                        <m:r>
                          <a:rPr lang="en-US" sz="4000" b="0" i="1" smtClean="0">
                            <a:latin typeface="Cambria Math"/>
                          </a:rPr>
                          <m:t>𝜕</m:t>
                        </m:r>
                        <m:acc>
                          <m:accPr>
                            <m:chr m:val="⃗"/>
                            <m:ctrlPr>
                              <a:rPr lang="en-US" sz="4000" b="0" i="1" smtClean="0">
                                <a:latin typeface="Cambria Math"/>
                              </a:rPr>
                            </m:ctrlPr>
                          </m:accPr>
                          <m:e>
                            <m:r>
                              <a:rPr lang="en-US" sz="4000" b="0" i="1" smtClean="0">
                                <a:latin typeface="Cambria Math"/>
                              </a:rPr>
                              <m:t>𝑟</m:t>
                            </m:r>
                          </m:e>
                        </m:acc>
                      </m:den>
                    </m:f>
                    <m:sSub>
                      <m:sSubPr>
                        <m:ctrlPr>
                          <a:rPr lang="en-US" sz="4000" i="1">
                            <a:latin typeface="Cambria Math"/>
                          </a:rPr>
                        </m:ctrlPr>
                      </m:sSubPr>
                      <m:e>
                        <m:r>
                          <a:rPr lang="en-US" sz="4000" i="1">
                            <a:latin typeface="Cambria Math"/>
                          </a:rPr>
                          <m:t>𝑈</m:t>
                        </m:r>
                      </m:e>
                      <m:sub>
                        <m:r>
                          <a:rPr lang="en-US" sz="4000" i="1">
                            <a:latin typeface="Cambria Math"/>
                          </a:rPr>
                          <m:t>𝑡𝑜𝑡𝑎𝑙</m:t>
                        </m:r>
                      </m:sub>
                    </m:sSub>
                    <m:r>
                      <a:rPr lang="en-US" sz="4000" b="0" i="1" smtClean="0">
                        <a:latin typeface="Cambria Math"/>
                      </a:rPr>
                      <m:t>  </m:t>
                    </m:r>
                    <m:r>
                      <a:rPr lang="en-US" sz="4000" i="1">
                        <a:latin typeface="Cambria Math"/>
                      </a:rPr>
                      <m:t>𝑖</m:t>
                    </m:r>
                    <m:r>
                      <a:rPr lang="en-US" sz="4000" i="1">
                        <a:latin typeface="Cambria Math"/>
                        <a:ea typeface="Cambria Math"/>
                      </a:rPr>
                      <m:t>=1, 2, 3,…,</m:t>
                    </m:r>
                    <m:r>
                      <a:rPr lang="en-US" sz="4000" i="1">
                        <a:latin typeface="Cambria Math"/>
                        <a:ea typeface="Cambria Math"/>
                      </a:rPr>
                      <m:t>𝑁</m:t>
                    </m:r>
                  </m:oMath>
                </a14:m>
                <a:r>
                  <a:rPr lang="en-US" sz="4000" dirty="0" smtClean="0">
                    <a:ea typeface="Cambria Math"/>
                  </a:rPr>
                  <a:t>   </a:t>
                </a:r>
                <a:endParaRPr lang="en-US" sz="4000" dirty="0">
                  <a:ea typeface="Cambria Math"/>
                </a:endParaRPr>
              </a:p>
            </p:txBody>
          </p:sp>
        </mc:Choice>
        <mc:Fallback xmlns="">
          <p:sp>
            <p:nvSpPr>
              <p:cNvPr id="61" name="Rectangle 60"/>
              <p:cNvSpPr>
                <a:spLocks noRot="1" noChangeAspect="1" noMove="1" noResize="1" noEditPoints="1" noAdjustHandles="1" noChangeArrowheads="1" noChangeShapeType="1" noTextEdit="1"/>
              </p:cNvSpPr>
              <p:nvPr/>
            </p:nvSpPr>
            <p:spPr>
              <a:xfrm>
                <a:off x="1077083" y="21174935"/>
                <a:ext cx="10725303" cy="997389"/>
              </a:xfrm>
              <a:prstGeom prst="rect">
                <a:avLst/>
              </a:prstGeom>
              <a:blipFill rotWithShape="1">
                <a:blip r:embed="rId35"/>
                <a:stretch>
                  <a:fillRect b="-134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2" name="TextBox 61"/>
              <p:cNvSpPr txBox="1"/>
              <p:nvPr/>
            </p:nvSpPr>
            <p:spPr>
              <a:xfrm>
                <a:off x="8665754" y="23384735"/>
                <a:ext cx="5964646" cy="138140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a:rPr>
                          </m:ctrlPr>
                        </m:sSubPr>
                        <m:e>
                          <m:r>
                            <a:rPr lang="en-US" sz="3200" b="0" i="1" smtClean="0">
                              <a:latin typeface="Cambria Math"/>
                            </a:rPr>
                            <m:t>𝑈</m:t>
                          </m:r>
                        </m:e>
                        <m:sub>
                          <m:r>
                            <a:rPr lang="en-US" sz="3200" b="0" i="1" smtClean="0">
                              <a:latin typeface="Cambria Math"/>
                            </a:rPr>
                            <m:t>𝑣𝑑𝑤</m:t>
                          </m:r>
                        </m:sub>
                      </m:sSub>
                      <m:r>
                        <a:rPr lang="en-US" sz="3200" b="0" i="1" smtClean="0">
                          <a:latin typeface="Cambria Math"/>
                        </a:rPr>
                        <m:t>=4</m:t>
                      </m:r>
                      <m:sSub>
                        <m:sSubPr>
                          <m:ctrlPr>
                            <a:rPr lang="en-US" sz="3200" b="0" i="1" smtClean="0">
                              <a:latin typeface="Cambria Math"/>
                            </a:rPr>
                          </m:ctrlPr>
                        </m:sSubPr>
                        <m:e>
                          <m:r>
                            <a:rPr lang="en-US" sz="3200" b="0" i="1" smtClean="0">
                              <a:latin typeface="Cambria Math"/>
                              <a:ea typeface="Cambria Math"/>
                            </a:rPr>
                            <m:t>𝜀</m:t>
                          </m:r>
                        </m:e>
                        <m:sub>
                          <m:r>
                            <a:rPr lang="en-US" sz="3200" b="0" i="1" smtClean="0">
                              <a:latin typeface="Cambria Math"/>
                            </a:rPr>
                            <m:t>12</m:t>
                          </m:r>
                        </m:sub>
                      </m:sSub>
                      <m:d>
                        <m:dPr>
                          <m:begChr m:val="["/>
                          <m:endChr m:val="]"/>
                          <m:ctrlPr>
                            <a:rPr lang="en-US" sz="3200" b="0" i="1" smtClean="0">
                              <a:latin typeface="Cambria Math"/>
                            </a:rPr>
                          </m:ctrlPr>
                        </m:dPr>
                        <m:e>
                          <m:sSup>
                            <m:sSupPr>
                              <m:ctrlPr>
                                <a:rPr lang="en-US" sz="3200" b="0" i="1" smtClean="0">
                                  <a:latin typeface="Cambria Math"/>
                                </a:rPr>
                              </m:ctrlPr>
                            </m:sSupPr>
                            <m:e>
                              <m:d>
                                <m:dPr>
                                  <m:ctrlPr>
                                    <a:rPr lang="en-US" sz="3200" i="1">
                                      <a:latin typeface="Cambria Math"/>
                                    </a:rPr>
                                  </m:ctrlPr>
                                </m:dPr>
                                <m:e>
                                  <m:f>
                                    <m:fPr>
                                      <m:ctrlPr>
                                        <a:rPr lang="en-US" sz="3200" i="1">
                                          <a:latin typeface="Cambria Math"/>
                                        </a:rPr>
                                      </m:ctrlPr>
                                    </m:fPr>
                                    <m:num>
                                      <m:sSub>
                                        <m:sSubPr>
                                          <m:ctrlPr>
                                            <a:rPr lang="en-US" sz="3200" i="1">
                                              <a:latin typeface="Cambria Math"/>
                                            </a:rPr>
                                          </m:ctrlPr>
                                        </m:sSubPr>
                                        <m:e>
                                          <m:r>
                                            <a:rPr lang="en-US" sz="3200" i="1" smtClean="0">
                                              <a:latin typeface="Cambria Math"/>
                                              <a:ea typeface="Cambria Math"/>
                                            </a:rPr>
                                            <m:t>𝜎</m:t>
                                          </m:r>
                                        </m:e>
                                        <m:sub>
                                          <m:r>
                                            <a:rPr lang="en-US" sz="3200" b="0" i="1" smtClean="0">
                                              <a:latin typeface="Cambria Math"/>
                                            </a:rPr>
                                            <m:t>12</m:t>
                                          </m:r>
                                        </m:sub>
                                      </m:sSub>
                                    </m:num>
                                    <m:den>
                                      <m:sSub>
                                        <m:sSubPr>
                                          <m:ctrlPr>
                                            <a:rPr lang="en-US" sz="3200" i="1">
                                              <a:latin typeface="Cambria Math"/>
                                            </a:rPr>
                                          </m:ctrlPr>
                                        </m:sSubPr>
                                        <m:e>
                                          <m:r>
                                            <a:rPr lang="en-US" sz="3200" b="0" i="1" smtClean="0">
                                              <a:latin typeface="Cambria Math"/>
                                            </a:rPr>
                                            <m:t>𝑟</m:t>
                                          </m:r>
                                        </m:e>
                                        <m:sub>
                                          <m:r>
                                            <a:rPr lang="en-US" sz="3200" b="0" i="1" smtClean="0">
                                              <a:latin typeface="Cambria Math"/>
                                            </a:rPr>
                                            <m:t>12</m:t>
                                          </m:r>
                                        </m:sub>
                                      </m:sSub>
                                    </m:den>
                                  </m:f>
                                </m:e>
                              </m:d>
                            </m:e>
                            <m:sup>
                              <m:r>
                                <a:rPr lang="en-US" sz="3200" b="0" i="1" smtClean="0">
                                  <a:latin typeface="Cambria Math"/>
                                </a:rPr>
                                <m:t>12</m:t>
                              </m:r>
                            </m:sup>
                          </m:sSup>
                          <m:r>
                            <a:rPr lang="en-US" sz="3200" b="0" i="1" smtClean="0">
                              <a:latin typeface="Cambria Math"/>
                            </a:rPr>
                            <m:t>−</m:t>
                          </m:r>
                          <m:sSup>
                            <m:sSupPr>
                              <m:ctrlPr>
                                <a:rPr lang="en-US" sz="3200" i="1">
                                  <a:latin typeface="Cambria Math"/>
                                </a:rPr>
                              </m:ctrlPr>
                            </m:sSupPr>
                            <m:e>
                              <m:d>
                                <m:dPr>
                                  <m:ctrlPr>
                                    <a:rPr lang="en-US" sz="3200" i="1">
                                      <a:latin typeface="Cambria Math"/>
                                    </a:rPr>
                                  </m:ctrlPr>
                                </m:dPr>
                                <m:e>
                                  <m:f>
                                    <m:fPr>
                                      <m:ctrlPr>
                                        <a:rPr lang="en-US" sz="3200" i="1">
                                          <a:latin typeface="Cambria Math"/>
                                        </a:rPr>
                                      </m:ctrlPr>
                                    </m:fPr>
                                    <m:num>
                                      <m:sSub>
                                        <m:sSubPr>
                                          <m:ctrlPr>
                                            <a:rPr lang="en-US" sz="3200" i="1">
                                              <a:latin typeface="Cambria Math"/>
                                            </a:rPr>
                                          </m:ctrlPr>
                                        </m:sSubPr>
                                        <m:e>
                                          <m:r>
                                            <a:rPr lang="en-US" sz="3200" i="1">
                                              <a:latin typeface="Cambria Math"/>
                                              <a:ea typeface="Cambria Math"/>
                                            </a:rPr>
                                            <m:t>𝜎</m:t>
                                          </m:r>
                                        </m:e>
                                        <m:sub>
                                          <m:r>
                                            <a:rPr lang="en-US" sz="3200" i="1">
                                              <a:latin typeface="Cambria Math"/>
                                            </a:rPr>
                                            <m:t>12</m:t>
                                          </m:r>
                                        </m:sub>
                                      </m:sSub>
                                    </m:num>
                                    <m:den>
                                      <m:sSub>
                                        <m:sSubPr>
                                          <m:ctrlPr>
                                            <a:rPr lang="en-US" sz="3200" i="1">
                                              <a:latin typeface="Cambria Math"/>
                                            </a:rPr>
                                          </m:ctrlPr>
                                        </m:sSubPr>
                                        <m:e>
                                          <m:r>
                                            <a:rPr lang="en-US" sz="3200" i="1">
                                              <a:latin typeface="Cambria Math"/>
                                            </a:rPr>
                                            <m:t>𝑟</m:t>
                                          </m:r>
                                        </m:e>
                                        <m:sub>
                                          <m:r>
                                            <a:rPr lang="en-US" sz="3200" i="1">
                                              <a:latin typeface="Cambria Math"/>
                                            </a:rPr>
                                            <m:t>12</m:t>
                                          </m:r>
                                        </m:sub>
                                      </m:sSub>
                                    </m:den>
                                  </m:f>
                                </m:e>
                              </m:d>
                            </m:e>
                            <m:sup>
                              <m:r>
                                <a:rPr lang="en-US" sz="3200" b="0" i="1" smtClean="0">
                                  <a:latin typeface="Cambria Math"/>
                                </a:rPr>
                                <m:t>6</m:t>
                              </m:r>
                            </m:sup>
                          </m:sSup>
                        </m:e>
                      </m:d>
                    </m:oMath>
                  </m:oMathPara>
                </a14:m>
                <a:endParaRPr lang="en-US" sz="3200" dirty="0"/>
              </a:p>
            </p:txBody>
          </p:sp>
        </mc:Choice>
        <mc:Fallback xmlns="">
          <p:sp>
            <p:nvSpPr>
              <p:cNvPr id="62" name="TextBox 61"/>
              <p:cNvSpPr txBox="1">
                <a:spLocks noRot="1" noChangeAspect="1" noMove="1" noResize="1" noEditPoints="1" noAdjustHandles="1" noChangeArrowheads="1" noChangeShapeType="1" noTextEdit="1"/>
              </p:cNvSpPr>
              <p:nvPr/>
            </p:nvSpPr>
            <p:spPr>
              <a:xfrm>
                <a:off x="8665754" y="23384735"/>
                <a:ext cx="5964646" cy="1381404"/>
              </a:xfrm>
              <a:prstGeom prst="rect">
                <a:avLst/>
              </a:prstGeom>
              <a:blipFill rotWithShape="1">
                <a:blip r:embed="rId36"/>
                <a:stretch>
                  <a:fillRect r="-286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3" name="TextBox 62"/>
              <p:cNvSpPr txBox="1"/>
              <p:nvPr/>
            </p:nvSpPr>
            <p:spPr>
              <a:xfrm>
                <a:off x="990600" y="23613335"/>
                <a:ext cx="3742563" cy="101938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a:rPr>
                          </m:ctrlPr>
                        </m:sSubPr>
                        <m:e>
                          <m:r>
                            <a:rPr lang="en-US" sz="3200" b="0" i="1" smtClean="0">
                              <a:latin typeface="Cambria Math"/>
                            </a:rPr>
                            <m:t>𝑈</m:t>
                          </m:r>
                        </m:e>
                        <m:sub>
                          <m:r>
                            <a:rPr lang="en-US" sz="3200" b="0" i="1" smtClean="0">
                              <a:latin typeface="Cambria Math"/>
                            </a:rPr>
                            <m:t>𝐶𝑜𝑢𝑙𝑜𝑚𝑏</m:t>
                          </m:r>
                        </m:sub>
                      </m:sSub>
                      <m:r>
                        <a:rPr lang="en-US" sz="3200" b="0" i="1" smtClean="0">
                          <a:latin typeface="Cambria Math"/>
                        </a:rPr>
                        <m:t>=</m:t>
                      </m:r>
                      <m:f>
                        <m:fPr>
                          <m:ctrlPr>
                            <a:rPr lang="en-US" sz="3200" b="0" i="1" smtClean="0">
                              <a:latin typeface="Cambria Math"/>
                            </a:rPr>
                          </m:ctrlPr>
                        </m:fPr>
                        <m:num>
                          <m:sSub>
                            <m:sSubPr>
                              <m:ctrlPr>
                                <a:rPr lang="en-US" sz="3200" b="0" i="1" smtClean="0">
                                  <a:latin typeface="Cambria Math"/>
                                </a:rPr>
                              </m:ctrlPr>
                            </m:sSubPr>
                            <m:e>
                              <m:r>
                                <a:rPr lang="en-US" sz="3200" b="0" i="1" smtClean="0">
                                  <a:latin typeface="Cambria Math"/>
                                </a:rPr>
                                <m:t>𝑞</m:t>
                              </m:r>
                            </m:e>
                            <m:sub>
                              <m:r>
                                <a:rPr lang="en-US" sz="3200" b="0" i="1" smtClean="0">
                                  <a:latin typeface="Cambria Math"/>
                                </a:rPr>
                                <m:t>1</m:t>
                              </m:r>
                            </m:sub>
                          </m:sSub>
                          <m:sSub>
                            <m:sSubPr>
                              <m:ctrlPr>
                                <a:rPr lang="en-US" sz="3200" b="0" i="1" smtClean="0">
                                  <a:latin typeface="Cambria Math"/>
                                </a:rPr>
                              </m:ctrlPr>
                            </m:sSubPr>
                            <m:e>
                              <m:r>
                                <a:rPr lang="en-US" sz="3200" b="0" i="1" smtClean="0">
                                  <a:latin typeface="Cambria Math"/>
                                </a:rPr>
                                <m:t>𝑞</m:t>
                              </m:r>
                            </m:e>
                            <m:sub>
                              <m:r>
                                <a:rPr lang="en-US" sz="3200" b="0" i="1" smtClean="0">
                                  <a:latin typeface="Cambria Math"/>
                                </a:rPr>
                                <m:t>2</m:t>
                              </m:r>
                            </m:sub>
                          </m:sSub>
                        </m:num>
                        <m:den>
                          <m:r>
                            <a:rPr lang="en-US" sz="3200" b="0" i="1" smtClean="0">
                              <a:latin typeface="Cambria Math"/>
                            </a:rPr>
                            <m:t>4</m:t>
                          </m:r>
                          <m:r>
                            <a:rPr lang="en-US" sz="3200" b="0" i="1" smtClean="0">
                              <a:latin typeface="Cambria Math"/>
                              <a:ea typeface="Cambria Math"/>
                            </a:rPr>
                            <m:t>𝜋</m:t>
                          </m:r>
                          <m:sSub>
                            <m:sSubPr>
                              <m:ctrlPr>
                                <a:rPr lang="en-US" sz="3200" b="0" i="1" smtClean="0">
                                  <a:latin typeface="Cambria Math"/>
                                  <a:ea typeface="Cambria Math"/>
                                </a:rPr>
                              </m:ctrlPr>
                            </m:sSubPr>
                            <m:e>
                              <m:r>
                                <a:rPr lang="en-US" sz="3200" b="0" i="1" smtClean="0">
                                  <a:latin typeface="Cambria Math"/>
                                  <a:ea typeface="Cambria Math"/>
                                </a:rPr>
                                <m:t>𝜀</m:t>
                              </m:r>
                            </m:e>
                            <m:sub>
                              <m:r>
                                <a:rPr lang="en-US" sz="3200" b="0" i="1" smtClean="0">
                                  <a:latin typeface="Cambria Math"/>
                                  <a:ea typeface="Cambria Math"/>
                                </a:rPr>
                                <m:t>0</m:t>
                              </m:r>
                            </m:sub>
                          </m:sSub>
                          <m:sSub>
                            <m:sSubPr>
                              <m:ctrlPr>
                                <a:rPr lang="en-US" sz="3200" b="0" i="1" smtClean="0">
                                  <a:latin typeface="Cambria Math"/>
                                  <a:ea typeface="Cambria Math"/>
                                </a:rPr>
                              </m:ctrlPr>
                            </m:sSubPr>
                            <m:e>
                              <m:r>
                                <a:rPr lang="en-US" sz="3200" b="0" i="1" smtClean="0">
                                  <a:latin typeface="Cambria Math"/>
                                  <a:ea typeface="Cambria Math"/>
                                </a:rPr>
                                <m:t>𝑟</m:t>
                              </m:r>
                            </m:e>
                            <m:sub>
                              <m:r>
                                <a:rPr lang="en-US" sz="3200" b="0" i="1" smtClean="0">
                                  <a:latin typeface="Cambria Math"/>
                                  <a:ea typeface="Cambria Math"/>
                                </a:rPr>
                                <m:t>12</m:t>
                              </m:r>
                            </m:sub>
                          </m:sSub>
                        </m:den>
                      </m:f>
                    </m:oMath>
                  </m:oMathPara>
                </a14:m>
                <a:endParaRPr lang="en-US" sz="3200" dirty="0"/>
              </a:p>
            </p:txBody>
          </p:sp>
        </mc:Choice>
        <mc:Fallback xmlns="">
          <p:sp>
            <p:nvSpPr>
              <p:cNvPr id="63" name="TextBox 62"/>
              <p:cNvSpPr txBox="1">
                <a:spLocks noRot="1" noChangeAspect="1" noMove="1" noResize="1" noEditPoints="1" noAdjustHandles="1" noChangeArrowheads="1" noChangeShapeType="1" noTextEdit="1"/>
              </p:cNvSpPr>
              <p:nvPr/>
            </p:nvSpPr>
            <p:spPr>
              <a:xfrm>
                <a:off x="990600" y="23613335"/>
                <a:ext cx="3742563" cy="1019382"/>
              </a:xfrm>
              <a:prstGeom prst="rect">
                <a:avLst/>
              </a:prstGeom>
              <a:blipFill rotWithShape="1">
                <a:blip r:embed="rId37"/>
                <a:stretch>
                  <a:fillRect r="-489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5" name="Rectangle 74"/>
              <p:cNvSpPr/>
              <p:nvPr/>
            </p:nvSpPr>
            <p:spPr>
              <a:xfrm>
                <a:off x="597825" y="31833656"/>
                <a:ext cx="6578691" cy="3352584"/>
              </a:xfrm>
              <a:prstGeom prst="rect">
                <a:avLst/>
              </a:prstGeom>
            </p:spPr>
            <p:txBody>
              <a:bodyPr wrap="square">
                <a:spAutoFit/>
              </a:bodyPr>
              <a:lstStyle/>
              <a:p>
                <a:r>
                  <a:rPr lang="en-US" sz="3200" dirty="0" smtClean="0"/>
                  <a:t>Reconstructed free energy is given by:</a:t>
                </a:r>
              </a:p>
              <a:p>
                <a:endParaRPr lang="en-US" sz="3200" i="1" dirty="0"/>
              </a:p>
              <a:p>
                <a:pPr/>
                <a14:m>
                  <m:oMathPara xmlns:m="http://schemas.openxmlformats.org/officeDocument/2006/math">
                    <m:oMathParaPr>
                      <m:jc m:val="centerGroup"/>
                    </m:oMathParaPr>
                    <m:oMath xmlns:m="http://schemas.openxmlformats.org/officeDocument/2006/math">
                      <m:r>
                        <a:rPr lang="en-US" sz="3200" b="0" i="1" smtClean="0">
                          <a:latin typeface="Cambria Math"/>
                        </a:rPr>
                        <m:t>𝑊</m:t>
                      </m:r>
                      <m:nary>
                        <m:naryPr>
                          <m:chr m:val="∑"/>
                          <m:supHide m:val="on"/>
                          <m:ctrlPr>
                            <a:rPr lang="en-US" sz="3200" i="1">
                              <a:latin typeface="Cambria Math"/>
                            </a:rPr>
                          </m:ctrlPr>
                        </m:naryPr>
                        <m:sub>
                          <m:sSup>
                            <m:sSupPr>
                              <m:ctrlPr>
                                <a:rPr lang="en-US" sz="3200" b="0" i="1" smtClean="0">
                                  <a:latin typeface="Cambria Math"/>
                                </a:rPr>
                              </m:ctrlPr>
                            </m:sSupPr>
                            <m:e>
                              <m:r>
                                <m:rPr>
                                  <m:brk m:alnAt="7"/>
                                </m:rPr>
                                <a:rPr lang="en-US" sz="3200" b="0" i="1" smtClean="0">
                                  <a:latin typeface="Cambria Math"/>
                                </a:rPr>
                                <m:t>𝑡</m:t>
                              </m:r>
                            </m:e>
                            <m:sup>
                              <m:r>
                                <a:rPr lang="en-US" sz="3200" b="0" i="1" smtClean="0">
                                  <a:latin typeface="Cambria Math"/>
                                </a:rPr>
                                <m:t>′</m:t>
                              </m:r>
                            </m:sup>
                          </m:sSup>
                          <m:r>
                            <m:rPr>
                              <m:brk m:alnAt="7"/>
                            </m:rPr>
                            <a:rPr lang="en-US" sz="3200" b="0" i="1" smtClean="0">
                              <a:latin typeface="Cambria Math"/>
                            </a:rPr>
                            <m:t>=</m:t>
                          </m:r>
                          <m:r>
                            <a:rPr lang="en-US" sz="3200" b="0" i="1" smtClean="0">
                              <a:latin typeface="Cambria Math"/>
                            </a:rPr>
                            <m:t>𝑛</m:t>
                          </m:r>
                          <m:r>
                            <a:rPr lang="en-US" sz="3200" b="0" i="1" smtClean="0">
                              <a:latin typeface="Cambria Math"/>
                              <a:ea typeface="Cambria Math"/>
                            </a:rPr>
                            <m:t>𝜏</m:t>
                          </m:r>
                          <m:r>
                            <a:rPr lang="en-US" sz="3200" b="0" i="1" smtClean="0">
                              <a:latin typeface="Cambria Math"/>
                              <a:ea typeface="Cambria Math"/>
                            </a:rPr>
                            <m:t>, </m:t>
                          </m:r>
                          <m:sSup>
                            <m:sSupPr>
                              <m:ctrlPr>
                                <a:rPr lang="en-US" sz="3200" b="0" i="1" smtClean="0">
                                  <a:latin typeface="Cambria Math"/>
                                  <a:ea typeface="Cambria Math"/>
                                </a:rPr>
                              </m:ctrlPr>
                            </m:sSupPr>
                            <m:e>
                              <m:r>
                                <m:rPr>
                                  <m:brk m:alnAt="7"/>
                                </m:rPr>
                                <a:rPr lang="en-US" sz="3200" b="0" i="1" smtClean="0">
                                  <a:latin typeface="Cambria Math"/>
                                  <a:ea typeface="Cambria Math"/>
                                </a:rPr>
                                <m:t>𝑡</m:t>
                              </m:r>
                            </m:e>
                            <m:sup>
                              <m:r>
                                <a:rPr lang="en-US" sz="3200" b="0" i="1" smtClean="0">
                                  <a:latin typeface="Cambria Math"/>
                                  <a:ea typeface="Cambria Math"/>
                                </a:rPr>
                                <m:t>′</m:t>
                              </m:r>
                            </m:sup>
                          </m:sSup>
                          <m:r>
                            <m:rPr>
                              <m:brk m:alnAt="7"/>
                            </m:rPr>
                            <a:rPr lang="en-US" sz="3200" b="0" i="1" smtClean="0">
                              <a:latin typeface="Cambria Math"/>
                              <a:ea typeface="Cambria Math"/>
                            </a:rPr>
                            <m:t>&lt;</m:t>
                          </m:r>
                          <m:r>
                            <a:rPr lang="en-US" sz="3200" b="0" i="1" smtClean="0">
                              <a:latin typeface="Cambria Math"/>
                              <a:ea typeface="Cambria Math"/>
                            </a:rPr>
                            <m:t> </m:t>
                          </m:r>
                          <m:r>
                            <a:rPr lang="en-US" sz="3200" b="0" i="1" smtClean="0">
                              <a:latin typeface="Cambria Math"/>
                              <a:ea typeface="Cambria Math"/>
                            </a:rPr>
                            <m:t>𝑡</m:t>
                          </m:r>
                        </m:sub>
                        <m:sup/>
                        <m:e>
                          <m:r>
                            <m:rPr>
                              <m:sty m:val="p"/>
                            </m:rPr>
                            <a:rPr lang="en-US" sz="3200">
                              <a:latin typeface="Cambria Math"/>
                            </a:rPr>
                            <m:t>exp</m:t>
                          </m:r>
                          <m:r>
                            <a:rPr lang="en-US" sz="3200" i="1">
                              <a:latin typeface="Cambria Math"/>
                            </a:rPr>
                            <m:t>(</m:t>
                          </m:r>
                          <m:f>
                            <m:fPr>
                              <m:ctrlPr>
                                <a:rPr lang="en-US" sz="3200" i="1">
                                  <a:latin typeface="Cambria Math"/>
                                </a:rPr>
                              </m:ctrlPr>
                            </m:fPr>
                            <m:num>
                              <m:r>
                                <a:rPr lang="en-US" sz="3200" i="1">
                                  <a:latin typeface="Cambria Math"/>
                                </a:rPr>
                                <m:t>(</m:t>
                              </m:r>
                              <m:r>
                                <a:rPr lang="en-US" sz="3200" i="1">
                                  <a:latin typeface="Cambria Math"/>
                                </a:rPr>
                                <m:t>𝑆</m:t>
                              </m:r>
                              <m:d>
                                <m:dPr>
                                  <m:ctrlPr>
                                    <a:rPr lang="en-US" sz="3200" i="1">
                                      <a:latin typeface="Cambria Math"/>
                                    </a:rPr>
                                  </m:ctrlPr>
                                </m:dPr>
                                <m:e>
                                  <m:r>
                                    <a:rPr lang="en-US" sz="3200" i="1">
                                      <a:latin typeface="Cambria Math"/>
                                    </a:rPr>
                                    <m:t>𝑥</m:t>
                                  </m:r>
                                </m:e>
                              </m:d>
                              <m:r>
                                <a:rPr lang="en-US" sz="3200" i="1">
                                  <a:latin typeface="Cambria Math"/>
                                </a:rPr>
                                <m:t>−</m:t>
                              </m:r>
                              <m:r>
                                <a:rPr lang="en-US" sz="3200" i="1">
                                  <a:latin typeface="Cambria Math"/>
                                </a:rPr>
                                <m:t>𝑠</m:t>
                              </m:r>
                              <m:d>
                                <m:dPr>
                                  <m:ctrlPr>
                                    <a:rPr lang="en-US" sz="3200" i="1">
                                      <a:latin typeface="Cambria Math"/>
                                    </a:rPr>
                                  </m:ctrlPr>
                                </m:dPr>
                                <m:e>
                                  <m:sSup>
                                    <m:sSupPr>
                                      <m:ctrlPr>
                                        <a:rPr lang="en-US" sz="3200" i="1">
                                          <a:latin typeface="Cambria Math"/>
                                        </a:rPr>
                                      </m:ctrlPr>
                                    </m:sSupPr>
                                    <m:e>
                                      <m:r>
                                        <a:rPr lang="en-US" sz="3200" i="1">
                                          <a:latin typeface="Cambria Math"/>
                                        </a:rPr>
                                        <m:t>𝑡</m:t>
                                      </m:r>
                                    </m:e>
                                    <m:sup>
                                      <m:r>
                                        <a:rPr lang="en-US" sz="3200" i="1">
                                          <a:latin typeface="Cambria Math"/>
                                        </a:rPr>
                                        <m:t>′</m:t>
                                      </m:r>
                                    </m:sup>
                                  </m:sSup>
                                </m:e>
                              </m:d>
                              <m:sSup>
                                <m:sSupPr>
                                  <m:ctrlPr>
                                    <a:rPr lang="en-US" sz="3200" i="1">
                                      <a:latin typeface="Cambria Math"/>
                                    </a:rPr>
                                  </m:ctrlPr>
                                </m:sSupPr>
                                <m:e>
                                  <m:r>
                                    <a:rPr lang="en-US" sz="3200" i="1">
                                      <a:latin typeface="Cambria Math"/>
                                    </a:rPr>
                                    <m:t>)</m:t>
                                  </m:r>
                                </m:e>
                                <m:sup>
                                  <m:r>
                                    <a:rPr lang="en-US" sz="3200" i="1">
                                      <a:latin typeface="Cambria Math"/>
                                    </a:rPr>
                                    <m:t>2</m:t>
                                  </m:r>
                                </m:sup>
                              </m:sSup>
                            </m:num>
                            <m:den>
                              <m:r>
                                <a:rPr lang="en-US" sz="3200" i="1">
                                  <a:latin typeface="Cambria Math"/>
                                </a:rPr>
                                <m:t>2</m:t>
                              </m:r>
                              <m:r>
                                <a:rPr lang="en-US" sz="3200" i="1">
                                  <a:latin typeface="Cambria Math"/>
                                </a:rPr>
                                <m:t>𝛿</m:t>
                              </m:r>
                              <m:sSup>
                                <m:sSupPr>
                                  <m:ctrlPr>
                                    <a:rPr lang="en-US" sz="3200" i="1">
                                      <a:latin typeface="Cambria Math"/>
                                    </a:rPr>
                                  </m:ctrlPr>
                                </m:sSupPr>
                                <m:e>
                                  <m:r>
                                    <a:rPr lang="en-US" sz="3200" i="1">
                                      <a:latin typeface="Cambria Math"/>
                                    </a:rPr>
                                    <m:t>𝑠</m:t>
                                  </m:r>
                                </m:e>
                                <m:sup>
                                  <m:r>
                                    <a:rPr lang="en-US" sz="3200" i="1">
                                      <a:latin typeface="Cambria Math"/>
                                    </a:rPr>
                                    <m:t>2</m:t>
                                  </m:r>
                                </m:sup>
                              </m:sSup>
                            </m:den>
                          </m:f>
                          <m:r>
                            <a:rPr lang="en-US" sz="3200" i="1">
                              <a:latin typeface="Cambria Math"/>
                            </a:rPr>
                            <m:t>)</m:t>
                          </m:r>
                        </m:e>
                      </m:nary>
                    </m:oMath>
                  </m:oMathPara>
                </a14:m>
                <a:endParaRPr lang="en-US" sz="3200" dirty="0" smtClean="0"/>
              </a:p>
              <a:p>
                <a:endParaRPr lang="en-US" sz="3200" i="1" dirty="0" smtClean="0"/>
              </a:p>
              <a:p>
                <a:r>
                  <a:rPr lang="en-US" sz="3200" dirty="0" smtClean="0"/>
                  <a:t>which is a function of </a:t>
                </a:r>
                <a:r>
                  <a:rPr lang="en-US" sz="3200" i="1" dirty="0" smtClean="0"/>
                  <a:t>S(x) </a:t>
                </a:r>
                <a:r>
                  <a:rPr lang="en-US" sz="3200" dirty="0" smtClean="0"/>
                  <a:t>and </a:t>
                </a:r>
                <a:r>
                  <a:rPr lang="en-US" sz="3200" i="1" dirty="0" smtClean="0"/>
                  <a:t>t</a:t>
                </a:r>
                <a:r>
                  <a:rPr lang="en-US" sz="3200" dirty="0" smtClean="0"/>
                  <a:t>.</a:t>
                </a:r>
                <a:endParaRPr lang="en-US" sz="3200" dirty="0"/>
              </a:p>
            </p:txBody>
          </p:sp>
        </mc:Choice>
        <mc:Fallback xmlns="">
          <p:sp>
            <p:nvSpPr>
              <p:cNvPr id="75" name="Rectangle 74"/>
              <p:cNvSpPr>
                <a:spLocks noRot="1" noChangeAspect="1" noMove="1" noResize="1" noEditPoints="1" noAdjustHandles="1" noChangeArrowheads="1" noChangeShapeType="1" noTextEdit="1"/>
              </p:cNvSpPr>
              <p:nvPr/>
            </p:nvSpPr>
            <p:spPr>
              <a:xfrm>
                <a:off x="597825" y="31833656"/>
                <a:ext cx="6578691" cy="3352584"/>
              </a:xfrm>
              <a:prstGeom prst="rect">
                <a:avLst/>
              </a:prstGeom>
              <a:blipFill rotWithShape="1">
                <a:blip r:embed="rId38"/>
                <a:stretch>
                  <a:fillRect l="-2317" t="-2364" r="-1946" b="-5091"/>
                </a:stretch>
              </a:blipFill>
            </p:spPr>
            <p:txBody>
              <a:bodyPr/>
              <a:lstStyle/>
              <a:p>
                <a:r>
                  <a:rPr lang="en-US">
                    <a:noFill/>
                  </a:rPr>
                  <a:t> </a:t>
                </a:r>
              </a:p>
            </p:txBody>
          </p:sp>
        </mc:Fallback>
      </mc:AlternateContent>
      <p:sp>
        <p:nvSpPr>
          <p:cNvPr id="110" name="Content Placeholder 1"/>
          <p:cNvSpPr txBox="1">
            <a:spLocks noChangeAspect="1"/>
          </p:cNvSpPr>
          <p:nvPr/>
        </p:nvSpPr>
        <p:spPr>
          <a:xfrm>
            <a:off x="28041600" y="8839200"/>
            <a:ext cx="3535905" cy="1603743"/>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b="1" dirty="0" smtClean="0">
                <a:solidFill>
                  <a:srgbClr val="FFC000"/>
                </a:solidFill>
              </a:rPr>
              <a:t>Hydrophobic</a:t>
            </a:r>
          </a:p>
          <a:p>
            <a:pPr algn="ctr">
              <a:buNone/>
            </a:pPr>
            <a:r>
              <a:rPr lang="en-US" b="1" dirty="0" smtClean="0"/>
              <a:t>Polar or Charged</a:t>
            </a:r>
            <a:endParaRPr lang="en-US" dirty="0" smtClean="0"/>
          </a:p>
          <a:p>
            <a:pPr algn="ctr">
              <a:buNone/>
            </a:pPr>
            <a:r>
              <a:rPr lang="en-US" b="1" dirty="0" err="1" smtClean="0">
                <a:solidFill>
                  <a:srgbClr val="FF0000"/>
                </a:solidFill>
                <a:sym typeface="Wingdings" pitchFamily="2" charset="2"/>
              </a:rPr>
              <a:t>Proline</a:t>
            </a:r>
            <a:r>
              <a:rPr lang="en-US" dirty="0" smtClean="0">
                <a:sym typeface="Wingdings" pitchFamily="2" charset="2"/>
              </a:rPr>
              <a:t> </a:t>
            </a:r>
            <a:endParaRPr lang="en-US" dirty="0" smtClean="0"/>
          </a:p>
          <a:p>
            <a:endParaRPr lang="en-US" dirty="0" smtClean="0"/>
          </a:p>
          <a:p>
            <a:endParaRPr lang="en-US" dirty="0"/>
          </a:p>
        </p:txBody>
      </p:sp>
      <p:sp>
        <p:nvSpPr>
          <p:cNvPr id="143" name="Content Placeholder 1"/>
          <p:cNvSpPr txBox="1">
            <a:spLocks/>
          </p:cNvSpPr>
          <p:nvPr/>
        </p:nvSpPr>
        <p:spPr>
          <a:xfrm>
            <a:off x="16137840" y="14024207"/>
            <a:ext cx="11394974" cy="3897174"/>
          </a:xfrm>
          <a:prstGeom prst="rect">
            <a:avLst/>
          </a:prstGeom>
        </p:spPr>
        <p:txBody>
          <a:bodyPr vert="horz" lIns="522506" tIns="261253" rIns="522506" bIns="261253" rtlCol="0">
            <a:noAutofit/>
          </a:bodyPr>
          <a:lstStyle>
            <a:lvl1pPr marL="0" indent="0" algn="ctr" defTabSz="5225064" rtl="0" eaLnBrk="1" latinLnBrk="0" hangingPunct="1">
              <a:spcBef>
                <a:spcPct val="20000"/>
              </a:spcBef>
              <a:buFont typeface="Arial" pitchFamily="34" charset="0"/>
              <a:buNone/>
              <a:defRPr sz="18300" kern="1200">
                <a:solidFill>
                  <a:schemeClr val="tx1">
                    <a:tint val="75000"/>
                  </a:schemeClr>
                </a:solidFill>
                <a:latin typeface="+mn-lt"/>
                <a:ea typeface="+mn-ea"/>
                <a:cs typeface="+mn-cs"/>
              </a:defRPr>
            </a:lvl1pPr>
            <a:lvl2pPr marL="2612532" indent="0" algn="ctr" defTabSz="5225064" rtl="0" eaLnBrk="1" latinLnBrk="0" hangingPunct="1">
              <a:spcBef>
                <a:spcPct val="20000"/>
              </a:spcBef>
              <a:buFont typeface="Arial" pitchFamily="34" charset="0"/>
              <a:buNone/>
              <a:defRPr sz="16000" kern="1200">
                <a:solidFill>
                  <a:schemeClr val="tx1">
                    <a:tint val="75000"/>
                  </a:schemeClr>
                </a:solidFill>
                <a:latin typeface="+mn-lt"/>
                <a:ea typeface="+mn-ea"/>
                <a:cs typeface="+mn-cs"/>
              </a:defRPr>
            </a:lvl2pPr>
            <a:lvl3pPr marL="5225064" indent="0" algn="ctr" defTabSz="5225064" rtl="0" eaLnBrk="1" latinLnBrk="0" hangingPunct="1">
              <a:spcBef>
                <a:spcPct val="20000"/>
              </a:spcBef>
              <a:buFont typeface="Arial" pitchFamily="34" charset="0"/>
              <a:buNone/>
              <a:defRPr sz="13700" kern="1200">
                <a:solidFill>
                  <a:schemeClr val="tx1">
                    <a:tint val="75000"/>
                  </a:schemeClr>
                </a:solidFill>
                <a:latin typeface="+mn-lt"/>
                <a:ea typeface="+mn-ea"/>
                <a:cs typeface="+mn-cs"/>
              </a:defRPr>
            </a:lvl3pPr>
            <a:lvl4pPr marL="7837597"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4pPr>
            <a:lvl5pPr marL="10450129"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5pPr>
            <a:lvl6pPr marL="13062661"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6pPr>
            <a:lvl7pPr marL="15675193"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7pPr>
            <a:lvl8pPr marL="18287726"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8pPr>
            <a:lvl9pPr marL="20900258"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9pPr>
          </a:lstStyle>
          <a:p>
            <a:pPr algn="l"/>
            <a:r>
              <a:rPr lang="en-US" sz="3200" b="1" dirty="0">
                <a:solidFill>
                  <a:schemeClr val="tx1"/>
                </a:solidFill>
              </a:rPr>
              <a:t>Equilibration </a:t>
            </a:r>
            <a:r>
              <a:rPr lang="en-US" sz="3200" b="1" dirty="0" smtClean="0">
                <a:solidFill>
                  <a:schemeClr val="tx1"/>
                </a:solidFill>
              </a:rPr>
              <a:t>simulation parameters:</a:t>
            </a:r>
            <a:endParaRPr lang="en-US" sz="3200" b="1" dirty="0">
              <a:solidFill>
                <a:schemeClr val="tx1"/>
              </a:solidFill>
            </a:endParaRPr>
          </a:p>
          <a:p>
            <a:pPr algn="l">
              <a:buFont typeface="Wingdings" pitchFamily="2" charset="2"/>
              <a:buChar char="ü"/>
            </a:pPr>
            <a:r>
              <a:rPr lang="en-US" sz="3200" dirty="0" smtClean="0">
                <a:solidFill>
                  <a:schemeClr val="tx1"/>
                </a:solidFill>
              </a:rPr>
              <a:t>IR immersed </a:t>
            </a:r>
            <a:r>
              <a:rPr lang="en-US" sz="3200" dirty="0">
                <a:solidFill>
                  <a:schemeClr val="tx1"/>
                </a:solidFill>
              </a:rPr>
              <a:t>in membrane (80 Å x </a:t>
            </a:r>
            <a:r>
              <a:rPr lang="en-US" sz="3200" dirty="0" smtClean="0">
                <a:solidFill>
                  <a:schemeClr val="tx1"/>
                </a:solidFill>
              </a:rPr>
              <a:t>80 Å</a:t>
            </a:r>
            <a:r>
              <a:rPr lang="en-US" sz="3200" dirty="0">
                <a:solidFill>
                  <a:schemeClr val="tx1"/>
                </a:solidFill>
              </a:rPr>
              <a:t>)</a:t>
            </a:r>
          </a:p>
          <a:p>
            <a:pPr algn="l">
              <a:buFont typeface="Wingdings" pitchFamily="2" charset="2"/>
              <a:buChar char="ü"/>
            </a:pPr>
            <a:r>
              <a:rPr lang="en-US" sz="3200" dirty="0">
                <a:solidFill>
                  <a:schemeClr val="tx1"/>
                </a:solidFill>
              </a:rPr>
              <a:t>Neutralized  in saline water (0.05 </a:t>
            </a:r>
            <a:r>
              <a:rPr lang="en-US" sz="3200" dirty="0" err="1">
                <a:solidFill>
                  <a:schemeClr val="tx1"/>
                </a:solidFill>
              </a:rPr>
              <a:t>mol</a:t>
            </a:r>
            <a:r>
              <a:rPr lang="en-US" sz="3200" dirty="0">
                <a:solidFill>
                  <a:schemeClr val="tx1"/>
                </a:solidFill>
              </a:rPr>
              <a:t>/L </a:t>
            </a:r>
            <a:r>
              <a:rPr lang="en-US" sz="3200" dirty="0" err="1">
                <a:solidFill>
                  <a:schemeClr val="tx1"/>
                </a:solidFill>
              </a:rPr>
              <a:t>KCl</a:t>
            </a:r>
            <a:r>
              <a:rPr lang="en-US" sz="3200" dirty="0">
                <a:solidFill>
                  <a:schemeClr val="tx1"/>
                </a:solidFill>
              </a:rPr>
              <a:t>) </a:t>
            </a:r>
          </a:p>
          <a:p>
            <a:pPr algn="l">
              <a:buFont typeface="Wingdings" pitchFamily="2" charset="2"/>
              <a:buChar char="ü"/>
            </a:pPr>
            <a:r>
              <a:rPr lang="en-US" sz="3200" dirty="0">
                <a:solidFill>
                  <a:schemeClr val="tx1"/>
                </a:solidFill>
              </a:rPr>
              <a:t>NPT ensemble with periodic boundary conditions</a:t>
            </a:r>
          </a:p>
          <a:p>
            <a:pPr algn="l">
              <a:buFont typeface="Wingdings" pitchFamily="2" charset="2"/>
              <a:buChar char="ü"/>
            </a:pPr>
            <a:r>
              <a:rPr lang="en-US" sz="3200" dirty="0">
                <a:solidFill>
                  <a:schemeClr val="tx1"/>
                </a:solidFill>
              </a:rPr>
              <a:t> Number of atoms: ~75000 </a:t>
            </a:r>
            <a:r>
              <a:rPr lang="en-US" sz="3200" dirty="0" smtClean="0">
                <a:solidFill>
                  <a:schemeClr val="tx1"/>
                </a:solidFill>
              </a:rPr>
              <a:t>atoms</a:t>
            </a:r>
            <a:endParaRPr lang="en-US" sz="3200" dirty="0">
              <a:solidFill>
                <a:schemeClr val="tx1"/>
              </a:solidFill>
            </a:endParaRPr>
          </a:p>
          <a:p>
            <a:pPr algn="l">
              <a:buFont typeface="Wingdings" pitchFamily="2" charset="2"/>
              <a:buChar char="ü"/>
            </a:pPr>
            <a:r>
              <a:rPr lang="en-US" sz="3200" dirty="0" smtClean="0">
                <a:solidFill>
                  <a:schemeClr val="tx1"/>
                </a:solidFill>
              </a:rPr>
              <a:t>CHARMM </a:t>
            </a:r>
            <a:r>
              <a:rPr lang="en-US" sz="3200" dirty="0">
                <a:solidFill>
                  <a:schemeClr val="tx1"/>
                </a:solidFill>
              </a:rPr>
              <a:t>force filed with CMAP </a:t>
            </a:r>
            <a:r>
              <a:rPr lang="en-US" sz="3200" dirty="0" smtClean="0">
                <a:solidFill>
                  <a:schemeClr val="tx1"/>
                </a:solidFill>
              </a:rPr>
              <a:t>correction</a:t>
            </a:r>
          </a:p>
        </p:txBody>
      </p:sp>
      <p:grpSp>
        <p:nvGrpSpPr>
          <p:cNvPr id="17" name="Group 16"/>
          <p:cNvGrpSpPr/>
          <p:nvPr/>
        </p:nvGrpSpPr>
        <p:grpSpPr>
          <a:xfrm>
            <a:off x="16758637" y="24755559"/>
            <a:ext cx="15180819" cy="3096963"/>
            <a:chOff x="34181396" y="24641558"/>
            <a:chExt cx="12880740" cy="2498898"/>
          </a:xfrm>
        </p:grpSpPr>
        <p:sp>
          <p:nvSpPr>
            <p:cNvPr id="142" name="Content Placeholder 1"/>
            <p:cNvSpPr txBox="1">
              <a:spLocks/>
            </p:cNvSpPr>
            <p:nvPr/>
          </p:nvSpPr>
          <p:spPr>
            <a:xfrm>
              <a:off x="34181396" y="24641558"/>
              <a:ext cx="8305800" cy="2498898"/>
            </a:xfrm>
            <a:prstGeom prst="rect">
              <a:avLst/>
            </a:prstGeom>
          </p:spPr>
          <p:txBody>
            <a:bodyPr vert="horz" lIns="522506" tIns="261253" rIns="522506" bIns="261253" rtlCol="0">
              <a:noAutofit/>
            </a:bodyPr>
            <a:lstStyle>
              <a:lvl1pPr marL="0" indent="0" algn="ctr" defTabSz="5225064" rtl="0" eaLnBrk="1" latinLnBrk="0" hangingPunct="1">
                <a:spcBef>
                  <a:spcPct val="20000"/>
                </a:spcBef>
                <a:buFont typeface="Arial" pitchFamily="34" charset="0"/>
                <a:buNone/>
                <a:defRPr sz="18300" kern="1200">
                  <a:solidFill>
                    <a:schemeClr val="tx1">
                      <a:tint val="75000"/>
                    </a:schemeClr>
                  </a:solidFill>
                  <a:latin typeface="+mn-lt"/>
                  <a:ea typeface="+mn-ea"/>
                  <a:cs typeface="+mn-cs"/>
                </a:defRPr>
              </a:lvl1pPr>
              <a:lvl2pPr marL="2612532" indent="0" algn="ctr" defTabSz="5225064" rtl="0" eaLnBrk="1" latinLnBrk="0" hangingPunct="1">
                <a:spcBef>
                  <a:spcPct val="20000"/>
                </a:spcBef>
                <a:buFont typeface="Arial" pitchFamily="34" charset="0"/>
                <a:buNone/>
                <a:defRPr sz="16000" kern="1200">
                  <a:solidFill>
                    <a:schemeClr val="tx1">
                      <a:tint val="75000"/>
                    </a:schemeClr>
                  </a:solidFill>
                  <a:latin typeface="+mn-lt"/>
                  <a:ea typeface="+mn-ea"/>
                  <a:cs typeface="+mn-cs"/>
                </a:defRPr>
              </a:lvl2pPr>
              <a:lvl3pPr marL="5225064" indent="0" algn="ctr" defTabSz="5225064" rtl="0" eaLnBrk="1" latinLnBrk="0" hangingPunct="1">
                <a:spcBef>
                  <a:spcPct val="20000"/>
                </a:spcBef>
                <a:buFont typeface="Arial" pitchFamily="34" charset="0"/>
                <a:buNone/>
                <a:defRPr sz="13700" kern="1200">
                  <a:solidFill>
                    <a:schemeClr val="tx1">
                      <a:tint val="75000"/>
                    </a:schemeClr>
                  </a:solidFill>
                  <a:latin typeface="+mn-lt"/>
                  <a:ea typeface="+mn-ea"/>
                  <a:cs typeface="+mn-cs"/>
                </a:defRPr>
              </a:lvl3pPr>
              <a:lvl4pPr marL="7837597"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4pPr>
              <a:lvl5pPr marL="10450129"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5pPr>
              <a:lvl6pPr marL="13062661"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6pPr>
              <a:lvl7pPr marL="15675193"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7pPr>
              <a:lvl8pPr marL="18287726"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8pPr>
              <a:lvl9pPr marL="20900258"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9pPr>
            </a:lstStyle>
            <a:p>
              <a:pPr algn="l"/>
              <a:r>
                <a:rPr lang="en-US" sz="3200" b="1" dirty="0" err="1">
                  <a:solidFill>
                    <a:schemeClr val="tx1"/>
                  </a:solidFill>
                </a:rPr>
                <a:t>Metadynamics</a:t>
              </a:r>
              <a:r>
                <a:rPr lang="en-US" sz="3200" b="1" dirty="0">
                  <a:solidFill>
                    <a:schemeClr val="tx1"/>
                  </a:solidFill>
                </a:rPr>
                <a:t> </a:t>
              </a:r>
              <a:r>
                <a:rPr lang="en-US" sz="3200" b="1" dirty="0" smtClean="0">
                  <a:solidFill>
                    <a:schemeClr val="tx1"/>
                  </a:solidFill>
                </a:rPr>
                <a:t>Parameters:</a:t>
              </a:r>
              <a:endParaRPr lang="en-US" sz="3200" b="1" dirty="0">
                <a:solidFill>
                  <a:schemeClr val="tx1"/>
                </a:solidFill>
              </a:endParaRPr>
            </a:p>
            <a:p>
              <a:pPr algn="l">
                <a:buFont typeface="Wingdings" pitchFamily="2" charset="2"/>
                <a:buChar char="ü"/>
              </a:pPr>
              <a:r>
                <a:rPr lang="en-US" sz="3200" dirty="0">
                  <a:solidFill>
                    <a:schemeClr val="tx1"/>
                  </a:solidFill>
                </a:rPr>
                <a:t>Time step : 1.0 </a:t>
              </a:r>
              <a:r>
                <a:rPr lang="en-US" sz="3200" dirty="0" err="1" smtClean="0">
                  <a:solidFill>
                    <a:schemeClr val="tx1"/>
                  </a:solidFill>
                </a:rPr>
                <a:t>fs</a:t>
              </a:r>
              <a:endParaRPr lang="en-US" sz="3200" dirty="0">
                <a:solidFill>
                  <a:schemeClr val="tx1"/>
                </a:solidFill>
              </a:endParaRPr>
            </a:p>
            <a:p>
              <a:pPr algn="l">
                <a:buFont typeface="Wingdings" pitchFamily="2" charset="2"/>
                <a:buChar char="ü"/>
              </a:pPr>
              <a:r>
                <a:rPr lang="en-US" sz="3200" dirty="0" smtClean="0">
                  <a:solidFill>
                    <a:schemeClr val="tx1"/>
                  </a:solidFill>
                </a:rPr>
                <a:t>Reaction coordinate:     </a:t>
              </a:r>
              <a:r>
                <a:rPr lang="en-US" sz="3200" dirty="0">
                  <a:solidFill>
                    <a:schemeClr val="tx1"/>
                  </a:solidFill>
                </a:rPr>
                <a:t>0  &lt; RMSD &lt; 15 Å</a:t>
              </a:r>
            </a:p>
            <a:p>
              <a:pPr algn="l">
                <a:buFont typeface="Wingdings" pitchFamily="2" charset="2"/>
                <a:buChar char="ü"/>
              </a:pPr>
              <a:r>
                <a:rPr lang="en-US" sz="3200" dirty="0">
                  <a:solidFill>
                    <a:schemeClr val="tx1"/>
                  </a:solidFill>
                </a:rPr>
                <a:t>Reaction coordinate grid spacing : 0.2 Å</a:t>
              </a:r>
            </a:p>
            <a:p>
              <a:pPr algn="l">
                <a:buFont typeface="Wingdings" pitchFamily="2" charset="2"/>
                <a:buChar char="ü"/>
              </a:pPr>
              <a:r>
                <a:rPr lang="en-US" sz="3200" dirty="0">
                  <a:solidFill>
                    <a:schemeClr val="tx1"/>
                  </a:solidFill>
                </a:rPr>
                <a:t>Simulation time ~ 160 ns</a:t>
              </a:r>
            </a:p>
            <a:p>
              <a:pPr algn="l"/>
              <a:endParaRPr lang="en-US" sz="3200" dirty="0">
                <a:solidFill>
                  <a:schemeClr val="tx1"/>
                </a:solidFill>
              </a:endParaRPr>
            </a:p>
            <a:p>
              <a:pPr algn="l">
                <a:buFont typeface="Wingdings" pitchFamily="2" charset="2"/>
                <a:buChar char="ü"/>
              </a:pPr>
              <a:endParaRPr lang="en-US" sz="3200" dirty="0">
                <a:solidFill>
                  <a:schemeClr val="tx1"/>
                </a:solidFill>
              </a:endParaRPr>
            </a:p>
            <a:p>
              <a:pPr algn="just">
                <a:buFont typeface="Wingdings" pitchFamily="2" charset="2"/>
                <a:buChar char="ü"/>
              </a:pPr>
              <a:endParaRPr lang="en-US" sz="3200" i="1" dirty="0" smtClean="0"/>
            </a:p>
            <a:p>
              <a:endParaRPr lang="en-US" sz="3200" dirty="0" smtClean="0"/>
            </a:p>
          </p:txBody>
        </p:sp>
        <p:sp>
          <p:nvSpPr>
            <p:cNvPr id="1024" name="Rectangle 1023"/>
            <p:cNvSpPr/>
            <p:nvPr/>
          </p:nvSpPr>
          <p:spPr>
            <a:xfrm>
              <a:off x="41718208" y="25306571"/>
              <a:ext cx="5343928" cy="1425476"/>
            </a:xfrm>
            <a:prstGeom prst="rect">
              <a:avLst/>
            </a:prstGeom>
          </p:spPr>
          <p:txBody>
            <a:bodyPr wrap="square">
              <a:spAutoFit/>
            </a:bodyPr>
            <a:lstStyle/>
            <a:p>
              <a:pPr>
                <a:spcBef>
                  <a:spcPct val="20000"/>
                </a:spcBef>
                <a:buFont typeface="Wingdings" pitchFamily="2" charset="2"/>
                <a:buChar char="ü"/>
              </a:pPr>
              <a:r>
                <a:rPr lang="en-US" sz="3200" dirty="0"/>
                <a:t>Gaussian height : </a:t>
              </a:r>
              <a:r>
                <a:rPr lang="en-US" sz="3200" dirty="0" smtClean="0"/>
                <a:t>0.1</a:t>
              </a:r>
            </a:p>
            <a:p>
              <a:pPr>
                <a:spcBef>
                  <a:spcPct val="20000"/>
                </a:spcBef>
                <a:buFont typeface="Wingdings" pitchFamily="2" charset="2"/>
                <a:buChar char="ü"/>
              </a:pPr>
              <a:r>
                <a:rPr lang="en-US" sz="3200" dirty="0"/>
                <a:t>Gaussian width </a:t>
              </a:r>
              <a:r>
                <a:rPr lang="en-US" sz="3200" dirty="0" smtClean="0"/>
                <a:t>: 0.2 </a:t>
              </a:r>
              <a:r>
                <a:rPr lang="en-US" sz="3200" dirty="0"/>
                <a:t>Å</a:t>
              </a:r>
            </a:p>
            <a:p>
              <a:pPr>
                <a:spcBef>
                  <a:spcPct val="20000"/>
                </a:spcBef>
                <a:buFont typeface="Wingdings" pitchFamily="2" charset="2"/>
                <a:buChar char="ü"/>
              </a:pPr>
              <a:r>
                <a:rPr lang="en-US" sz="3200" dirty="0"/>
                <a:t>Gaussian </a:t>
              </a:r>
              <a:r>
                <a:rPr lang="en-US" sz="3200" dirty="0" smtClean="0"/>
                <a:t>frequency </a:t>
              </a:r>
              <a:r>
                <a:rPr lang="en-US" sz="3200" dirty="0"/>
                <a:t>: </a:t>
              </a:r>
              <a:r>
                <a:rPr lang="en-US" sz="3200" dirty="0" smtClean="0"/>
                <a:t>1 </a:t>
              </a:r>
              <a:r>
                <a:rPr lang="en-US" sz="3200" dirty="0" err="1" smtClean="0"/>
                <a:t>ps</a:t>
              </a:r>
              <a:endParaRPr lang="en-US" sz="3200" dirty="0" smtClean="0"/>
            </a:p>
          </p:txBody>
        </p:sp>
      </p:grpSp>
      <p:pic>
        <p:nvPicPr>
          <p:cNvPr id="1041" name="Picture 1040"/>
          <p:cNvPicPr>
            <a:picLocks noChangeAspect="1"/>
          </p:cNvPicPr>
          <p:nvPr/>
        </p:nvPicPr>
        <p:blipFill>
          <a:blip r:embed="rId39">
            <a:extLst>
              <a:ext uri="{BEBA8EAE-BF5A-486C-A8C5-ECC9F3942E4B}">
                <a14:imgProps xmlns:a14="http://schemas.microsoft.com/office/drawing/2010/main">
                  <a14:imgLayer r:embed="rId40">
                    <a14:imgEffect>
                      <a14:sharpenSoften amount="20000"/>
                    </a14:imgEffect>
                    <a14:imgEffect>
                      <a14:brightnessContrast bright="-20000" contrast="50000"/>
                    </a14:imgEffect>
                  </a14:imgLayer>
                </a14:imgProps>
              </a:ext>
              <a:ext uri="{28A0092B-C50C-407E-A947-70E740481C1C}">
                <a14:useLocalDpi xmlns:a14="http://schemas.microsoft.com/office/drawing/2010/main" val="0"/>
              </a:ext>
            </a:extLst>
          </a:blip>
          <a:stretch>
            <a:fillRect/>
          </a:stretch>
        </p:blipFill>
        <p:spPr>
          <a:xfrm>
            <a:off x="23745825" y="16372225"/>
            <a:ext cx="5133975" cy="6400800"/>
          </a:xfrm>
          <a:prstGeom prst="rect">
            <a:avLst/>
          </a:prstGeom>
        </p:spPr>
      </p:pic>
      <p:pic>
        <p:nvPicPr>
          <p:cNvPr id="1042" name="Picture 1041"/>
          <p:cNvPicPr>
            <a:picLocks noChangeAspect="1"/>
          </p:cNvPicPr>
          <p:nvPr/>
        </p:nvPicPr>
        <p:blipFill>
          <a:blip r:embed="rId41">
            <a:extLst>
              <a:ext uri="{BEBA8EAE-BF5A-486C-A8C5-ECC9F3942E4B}">
                <a14:imgProps xmlns:a14="http://schemas.microsoft.com/office/drawing/2010/main">
                  <a14:imgLayer r:embed="rId42">
                    <a14:imgEffect>
                      <a14:sharpenSoften amount="20000"/>
                    </a14:imgEffect>
                    <a14:imgEffect>
                      <a14:brightnessContrast bright="-20000" contrast="50000"/>
                    </a14:imgEffect>
                  </a14:imgLayer>
                </a14:imgProps>
              </a:ext>
              <a:ext uri="{28A0092B-C50C-407E-A947-70E740481C1C}">
                <a14:useLocalDpi xmlns:a14="http://schemas.microsoft.com/office/drawing/2010/main" val="0"/>
              </a:ext>
            </a:extLst>
          </a:blip>
          <a:stretch>
            <a:fillRect/>
          </a:stretch>
        </p:blipFill>
        <p:spPr>
          <a:xfrm>
            <a:off x="15392400" y="16742709"/>
            <a:ext cx="6102096" cy="6400800"/>
          </a:xfrm>
          <a:prstGeom prst="rect">
            <a:avLst/>
          </a:prstGeom>
        </p:spPr>
      </p:pic>
      <p:sp>
        <p:nvSpPr>
          <p:cNvPr id="1044" name="TextBox 1043"/>
          <p:cNvSpPr txBox="1"/>
          <p:nvPr/>
        </p:nvSpPr>
        <p:spPr>
          <a:xfrm>
            <a:off x="19950127" y="17983200"/>
            <a:ext cx="3900473" cy="1384995"/>
          </a:xfrm>
          <a:prstGeom prst="rect">
            <a:avLst/>
          </a:prstGeom>
          <a:noFill/>
        </p:spPr>
        <p:txBody>
          <a:bodyPr wrap="square" rtlCol="0">
            <a:spAutoFit/>
          </a:bodyPr>
          <a:lstStyle/>
          <a:p>
            <a:pPr algn="ctr"/>
            <a:r>
              <a:rPr lang="en-US" sz="2800" dirty="0" smtClean="0"/>
              <a:t>Aligned frames of </a:t>
            </a:r>
          </a:p>
          <a:p>
            <a:pPr algn="ctr"/>
            <a:r>
              <a:rPr lang="en-US" sz="2800" dirty="0" smtClean="0"/>
              <a:t>TMD-IR in equilibration simulation</a:t>
            </a:r>
            <a:endParaRPr lang="en-US" sz="2800" dirty="0"/>
          </a:p>
        </p:txBody>
      </p:sp>
      <p:sp>
        <p:nvSpPr>
          <p:cNvPr id="162" name="TextBox 161"/>
          <p:cNvSpPr txBox="1"/>
          <p:nvPr/>
        </p:nvSpPr>
        <p:spPr>
          <a:xfrm>
            <a:off x="27736800" y="17969805"/>
            <a:ext cx="4012612" cy="1384995"/>
          </a:xfrm>
          <a:prstGeom prst="rect">
            <a:avLst/>
          </a:prstGeom>
          <a:noFill/>
        </p:spPr>
        <p:txBody>
          <a:bodyPr wrap="square" rtlCol="0">
            <a:spAutoFit/>
          </a:bodyPr>
          <a:lstStyle/>
          <a:p>
            <a:pPr algn="ctr"/>
            <a:r>
              <a:rPr lang="en-US" sz="2800" dirty="0"/>
              <a:t>Aligned frames of </a:t>
            </a:r>
          </a:p>
          <a:p>
            <a:pPr algn="ctr"/>
            <a:r>
              <a:rPr lang="en-US" sz="2800" dirty="0" smtClean="0"/>
              <a:t>TMD-IGF1R in equilibration </a:t>
            </a:r>
            <a:r>
              <a:rPr lang="en-US" sz="2800" dirty="0"/>
              <a:t>simulation</a:t>
            </a:r>
          </a:p>
        </p:txBody>
      </p:sp>
      <p:sp>
        <p:nvSpPr>
          <p:cNvPr id="14" name="Rectangle 13"/>
          <p:cNvSpPr/>
          <p:nvPr/>
        </p:nvSpPr>
        <p:spPr>
          <a:xfrm>
            <a:off x="25401661" y="14259077"/>
            <a:ext cx="7364887" cy="2062103"/>
          </a:xfrm>
          <a:prstGeom prst="rect">
            <a:avLst/>
          </a:prstGeom>
        </p:spPr>
        <p:txBody>
          <a:bodyPr wrap="square">
            <a:spAutoFit/>
          </a:bodyPr>
          <a:lstStyle/>
          <a:p>
            <a:r>
              <a:rPr lang="en-US" sz="3200" b="1" dirty="0"/>
              <a:t>Equilibration steps:</a:t>
            </a:r>
          </a:p>
          <a:p>
            <a:pPr marL="566928" indent="-457200"/>
            <a:r>
              <a:rPr lang="en-US" sz="3200" dirty="0"/>
              <a:t>1-  </a:t>
            </a:r>
            <a:r>
              <a:rPr lang="en-US" sz="3200" dirty="0" smtClean="0"/>
              <a:t>0.5 ns, </a:t>
            </a:r>
            <a:r>
              <a:rPr lang="en-US" sz="3200" dirty="0"/>
              <a:t>Water and protein are frozen </a:t>
            </a:r>
          </a:p>
          <a:p>
            <a:pPr marL="566928" indent="-457200"/>
            <a:r>
              <a:rPr lang="en-US" sz="3200" dirty="0"/>
              <a:t>2-  </a:t>
            </a:r>
            <a:r>
              <a:rPr lang="en-US" sz="3200" dirty="0" smtClean="0"/>
              <a:t>5 ns, </a:t>
            </a:r>
            <a:r>
              <a:rPr lang="en-US" sz="3200" dirty="0"/>
              <a:t>Protein is frozen</a:t>
            </a:r>
          </a:p>
          <a:p>
            <a:pPr marL="566928" indent="-457200"/>
            <a:r>
              <a:rPr lang="en-US" sz="3200" dirty="0"/>
              <a:t>3-  </a:t>
            </a:r>
            <a:r>
              <a:rPr lang="en-US" sz="3200" dirty="0" smtClean="0"/>
              <a:t>50 ns, </a:t>
            </a:r>
            <a:r>
              <a:rPr lang="en-US" sz="3200" dirty="0"/>
              <a:t>all molecules are relaxed</a:t>
            </a:r>
            <a:endParaRPr lang="en-US" sz="3200" dirty="0">
              <a:latin typeface="Times New Roman" pitchFamily="18" charset="0"/>
              <a:cs typeface="Times New Roman" pitchFamily="18" charset="0"/>
            </a:endParaRPr>
          </a:p>
        </p:txBody>
      </p:sp>
      <p:sp>
        <p:nvSpPr>
          <p:cNvPr id="24" name="Rectangle 23"/>
          <p:cNvSpPr/>
          <p:nvPr/>
        </p:nvSpPr>
        <p:spPr>
          <a:xfrm rot="10800000" flipV="1">
            <a:off x="33985200" y="38067735"/>
            <a:ext cx="16611600" cy="1569660"/>
          </a:xfrm>
          <a:prstGeom prst="rect">
            <a:avLst/>
          </a:prstGeom>
        </p:spPr>
        <p:txBody>
          <a:bodyPr wrap="square">
            <a:spAutoFit/>
          </a:bodyPr>
          <a:lstStyle/>
          <a:p>
            <a:r>
              <a:rPr lang="en-US" sz="2400" dirty="0">
                <a:latin typeface="Times" pitchFamily="18" charset="0"/>
                <a:cs typeface="Times" pitchFamily="18" charset="0"/>
              </a:rPr>
              <a:t>Computations were performed on Trillian, a Cray XE6m-200 supercomputer at UNH supported by the NSF-MRI program under grant PHY-1229408. </a:t>
            </a:r>
            <a:endParaRPr lang="en-US" sz="2400" dirty="0" smtClean="0">
              <a:latin typeface="Times" pitchFamily="18" charset="0"/>
              <a:cs typeface="Times" pitchFamily="18" charset="0"/>
            </a:endParaRPr>
          </a:p>
          <a:p>
            <a:r>
              <a:rPr lang="en-US" sz="2400" dirty="0" smtClean="0">
                <a:latin typeface="Times" pitchFamily="18" charset="0"/>
                <a:cs typeface="Times" pitchFamily="18" charset="0"/>
              </a:rPr>
              <a:t>Summer </a:t>
            </a:r>
            <a:r>
              <a:rPr lang="en-US" sz="2400" dirty="0">
                <a:latin typeface="Times" pitchFamily="18" charset="0"/>
                <a:cs typeface="Times" pitchFamily="18" charset="0"/>
              </a:rPr>
              <a:t>TA Fellowship (</a:t>
            </a:r>
            <a:r>
              <a:rPr lang="en-US" sz="2400" dirty="0" err="1">
                <a:latin typeface="Times" pitchFamily="18" charset="0"/>
                <a:cs typeface="Times" pitchFamily="18" charset="0"/>
              </a:rPr>
              <a:t>Mohammadiarani</a:t>
            </a:r>
            <a:r>
              <a:rPr lang="en-US" sz="2400" dirty="0">
                <a:latin typeface="Times" pitchFamily="18" charset="0"/>
                <a:cs typeface="Times" pitchFamily="18" charset="0"/>
              </a:rPr>
              <a:t>; UNH Graduate School)</a:t>
            </a:r>
            <a:br>
              <a:rPr lang="en-US" sz="2400" dirty="0">
                <a:latin typeface="Times" pitchFamily="18" charset="0"/>
                <a:cs typeface="Times" pitchFamily="18" charset="0"/>
              </a:rPr>
            </a:br>
            <a:r>
              <a:rPr lang="en-US" sz="2400" dirty="0">
                <a:latin typeface="Times" pitchFamily="18" charset="0"/>
                <a:cs typeface="Times" pitchFamily="18" charset="0"/>
              </a:rPr>
              <a:t>Summer Faculty Fellowship (</a:t>
            </a:r>
            <a:r>
              <a:rPr lang="en-US" sz="2400" dirty="0" err="1">
                <a:latin typeface="Times" pitchFamily="18" charset="0"/>
                <a:cs typeface="Times" pitchFamily="18" charset="0"/>
              </a:rPr>
              <a:t>Vashisth</a:t>
            </a:r>
            <a:r>
              <a:rPr lang="en-US" sz="2400" dirty="0">
                <a:latin typeface="Times" pitchFamily="18" charset="0"/>
                <a:cs typeface="Times" pitchFamily="18" charset="0"/>
              </a:rPr>
              <a:t>; UNH Graduate School)</a:t>
            </a:r>
          </a:p>
        </p:txBody>
      </p:sp>
      <p:sp>
        <p:nvSpPr>
          <p:cNvPr id="25" name="Down Arrow 24"/>
          <p:cNvSpPr/>
          <p:nvPr/>
        </p:nvSpPr>
        <p:spPr>
          <a:xfrm>
            <a:off x="24066797" y="11977780"/>
            <a:ext cx="914400" cy="914400"/>
          </a:xfrm>
          <a:prstGeom prst="down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Down Arrow 115"/>
          <p:cNvSpPr/>
          <p:nvPr/>
        </p:nvSpPr>
        <p:spPr>
          <a:xfrm>
            <a:off x="24079200" y="22721980"/>
            <a:ext cx="914400" cy="914400"/>
          </a:xfrm>
          <a:prstGeom prst="down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42654697" y="36271200"/>
            <a:ext cx="8018303" cy="1200329"/>
          </a:xfrm>
          <a:prstGeom prst="rect">
            <a:avLst/>
          </a:prstGeom>
        </p:spPr>
        <p:txBody>
          <a:bodyPr wrap="square">
            <a:spAutoFit/>
          </a:bodyPr>
          <a:lstStyle/>
          <a:p>
            <a:r>
              <a:rPr lang="en-US" sz="2400" dirty="0">
                <a:latin typeface="Times" pitchFamily="18" charset="0"/>
                <a:cs typeface="Times" pitchFamily="18" charset="0"/>
              </a:rPr>
              <a:t>5</a:t>
            </a:r>
            <a:r>
              <a:rPr lang="en-US" sz="2400" dirty="0" smtClean="0">
                <a:latin typeface="Times" pitchFamily="18" charset="0"/>
                <a:cs typeface="Times" pitchFamily="18" charset="0"/>
              </a:rPr>
              <a:t>. </a:t>
            </a:r>
            <a:r>
              <a:rPr lang="en-US" sz="2400" dirty="0">
                <a:latin typeface="Times" pitchFamily="18" charset="0"/>
                <a:cs typeface="Times" pitchFamily="18" charset="0"/>
              </a:rPr>
              <a:t>C.W. Ward, et al., 2009, </a:t>
            </a:r>
            <a:r>
              <a:rPr lang="en-US" sz="2400" dirty="0" err="1">
                <a:latin typeface="Times" pitchFamily="18" charset="0"/>
                <a:cs typeface="Times" pitchFamily="18" charset="0"/>
              </a:rPr>
              <a:t>BioEssays</a:t>
            </a:r>
            <a:r>
              <a:rPr lang="en-US" sz="2400" dirty="0">
                <a:latin typeface="Times" pitchFamily="18" charset="0"/>
                <a:cs typeface="Times" pitchFamily="18" charset="0"/>
              </a:rPr>
              <a:t>, 31:422–434.</a:t>
            </a:r>
          </a:p>
          <a:p>
            <a:r>
              <a:rPr lang="en-US" sz="2400" dirty="0" smtClean="0">
                <a:latin typeface="Times" pitchFamily="18" charset="0"/>
                <a:cs typeface="Times" pitchFamily="18" charset="0"/>
              </a:rPr>
              <a:t>6</a:t>
            </a:r>
            <a:r>
              <a:rPr lang="en-US" sz="2400" dirty="0">
                <a:latin typeface="Times" pitchFamily="18" charset="0"/>
                <a:cs typeface="Times" pitchFamily="18" charset="0"/>
              </a:rPr>
              <a:t>. Q. Li, et al, 2014, </a:t>
            </a:r>
            <a:r>
              <a:rPr lang="en-US" sz="2400" dirty="0" err="1">
                <a:latin typeface="Times" pitchFamily="18" charset="0"/>
                <a:cs typeface="Times" pitchFamily="18" charset="0"/>
              </a:rPr>
              <a:t>Biochim</a:t>
            </a:r>
            <a:r>
              <a:rPr lang="en-US" sz="2400" dirty="0">
                <a:latin typeface="Times" pitchFamily="18" charset="0"/>
                <a:cs typeface="Times" pitchFamily="18" charset="0"/>
              </a:rPr>
              <a:t>. </a:t>
            </a:r>
            <a:r>
              <a:rPr lang="en-US" sz="2400" dirty="0" err="1">
                <a:latin typeface="Times" pitchFamily="18" charset="0"/>
                <a:cs typeface="Times" pitchFamily="18" charset="0"/>
              </a:rPr>
              <a:t>Biophys</a:t>
            </a:r>
            <a:r>
              <a:rPr lang="en-US" sz="2400" dirty="0">
                <a:latin typeface="Times" pitchFamily="18" charset="0"/>
                <a:cs typeface="Times" pitchFamily="18" charset="0"/>
              </a:rPr>
              <a:t>. </a:t>
            </a:r>
            <a:r>
              <a:rPr lang="en-US" sz="2400" dirty="0" err="1" smtClean="0">
                <a:latin typeface="Times" pitchFamily="18" charset="0"/>
                <a:cs typeface="Times" pitchFamily="18" charset="0"/>
              </a:rPr>
              <a:t>Acta</a:t>
            </a:r>
            <a:r>
              <a:rPr lang="en-US" sz="2400" dirty="0" smtClean="0">
                <a:latin typeface="Times" pitchFamily="18" charset="0"/>
                <a:cs typeface="Times" pitchFamily="18" charset="0"/>
              </a:rPr>
              <a:t>, 1838:1313–1321.</a:t>
            </a:r>
          </a:p>
          <a:p>
            <a:r>
              <a:rPr lang="en-US" sz="2400" dirty="0" smtClean="0">
                <a:latin typeface="Times" pitchFamily="18" charset="0"/>
                <a:cs typeface="Times" pitchFamily="18" charset="0"/>
              </a:rPr>
              <a:t>7. W. Humphrey, et al., 1996, J. Mol. Graphics, 14:33-38.</a:t>
            </a:r>
            <a:endParaRPr lang="en-US" sz="2400" dirty="0">
              <a:latin typeface="Times" pitchFamily="18" charset="0"/>
              <a:cs typeface="Times" pitchFamily="18" charset="0"/>
            </a:endParaRPr>
          </a:p>
        </p:txBody>
      </p:sp>
      <p:sp>
        <p:nvSpPr>
          <p:cNvPr id="33" name="Rectangle 32"/>
          <p:cNvSpPr/>
          <p:nvPr/>
        </p:nvSpPr>
        <p:spPr>
          <a:xfrm>
            <a:off x="16535400" y="35779770"/>
            <a:ext cx="16231148" cy="3539430"/>
          </a:xfrm>
          <a:prstGeom prst="rect">
            <a:avLst/>
          </a:prstGeom>
        </p:spPr>
        <p:txBody>
          <a:bodyPr wrap="square">
            <a:spAutoFit/>
          </a:bodyPr>
          <a:lstStyle/>
          <a:p>
            <a:pPr algn="just"/>
            <a:r>
              <a:rPr lang="en-US" sz="3200" dirty="0" smtClean="0"/>
              <a:t>TMD-IR </a:t>
            </a:r>
            <a:r>
              <a:rPr lang="en-US" sz="3200" dirty="0"/>
              <a:t>energy </a:t>
            </a:r>
            <a:r>
              <a:rPr lang="en-US" sz="3200" dirty="0" smtClean="0"/>
              <a:t>landscape (a) has small fluctuations in </a:t>
            </a:r>
            <a:r>
              <a:rPr lang="en-US" sz="3200" dirty="0"/>
              <a:t>a wide range of </a:t>
            </a:r>
            <a:r>
              <a:rPr lang="en-US" sz="3200" dirty="0" smtClean="0"/>
              <a:t>RMSD which </a:t>
            </a:r>
            <a:r>
              <a:rPr lang="en-US" sz="3200" dirty="0"/>
              <a:t>provides a smooth landscape for the protein to switch steadily to and from other metastable states. The maximal and minimal difference in TMD-IGF1R (b) is larger than IR that puts more limitation on the conformations </a:t>
            </a:r>
            <a:r>
              <a:rPr lang="en-US" sz="3200" dirty="0" smtClean="0"/>
              <a:t>TMD-IGF1R </a:t>
            </a:r>
            <a:r>
              <a:rPr lang="en-US" sz="3200" dirty="0"/>
              <a:t>may take. Regardless of magnified profile, both profiles are flatted within 5 Ǻ of RMSD range</a:t>
            </a:r>
            <a:r>
              <a:rPr lang="en-US" sz="3200" dirty="0" smtClean="0"/>
              <a:t>.</a:t>
            </a:r>
            <a:r>
              <a:rPr lang="en-US" sz="3200" dirty="0"/>
              <a:t> Standard deviation of calculated free energy is sketched around averaged free energy plot. The standard deviation computed based on free energy data, which calculated every 1 ns of the last 10 ns of simulation. </a:t>
            </a:r>
          </a:p>
        </p:txBody>
      </p:sp>
      <p:pic>
        <p:nvPicPr>
          <p:cNvPr id="124" name="Picture 123" descr="D:\UNH\PAPER\AFO\Data\IGF1R\Met3.tif"/>
          <p:cNvPicPr>
            <a:picLocks noChangeAspect="1"/>
          </p:cNvPicPr>
          <p:nvPr/>
        </p:nvPicPr>
        <p:blipFill>
          <a:blip r:embed="rId43" cstate="print">
            <a:extLst>
              <a:ext uri="{28A0092B-C50C-407E-A947-70E740481C1C}">
                <a14:useLocalDpi xmlns:a14="http://schemas.microsoft.com/office/drawing/2010/main" val="0"/>
              </a:ext>
            </a:extLst>
          </a:blip>
          <a:srcRect/>
          <a:stretch>
            <a:fillRect/>
          </a:stretch>
        </p:blipFill>
        <p:spPr bwMode="auto">
          <a:xfrm>
            <a:off x="39797196" y="9020777"/>
            <a:ext cx="3352800" cy="5140960"/>
          </a:xfrm>
          <a:prstGeom prst="rect">
            <a:avLst/>
          </a:prstGeom>
          <a:noFill/>
          <a:ln>
            <a:noFill/>
          </a:ln>
        </p:spPr>
      </p:pic>
      <p:pic>
        <p:nvPicPr>
          <p:cNvPr id="125" name="Picture 124" descr="D:\UNH\PAPER\AFO\Data\IR\MEt3.tif"/>
          <p:cNvPicPr>
            <a:picLocks noChangeAspect="1"/>
          </p:cNvPicPr>
          <p:nvPr/>
        </p:nvPicPr>
        <p:blipFill>
          <a:blip r:embed="rId44" cstate="print">
            <a:extLst>
              <a:ext uri="{28A0092B-C50C-407E-A947-70E740481C1C}">
                <a14:useLocalDpi xmlns:a14="http://schemas.microsoft.com/office/drawing/2010/main" val="0"/>
              </a:ext>
            </a:extLst>
          </a:blip>
          <a:srcRect/>
          <a:stretch>
            <a:fillRect/>
          </a:stretch>
        </p:blipFill>
        <p:spPr bwMode="auto">
          <a:xfrm>
            <a:off x="34442400" y="8688879"/>
            <a:ext cx="3973117" cy="5335328"/>
          </a:xfrm>
          <a:prstGeom prst="rect">
            <a:avLst/>
          </a:prstGeom>
          <a:noFill/>
          <a:ln>
            <a:noFill/>
          </a:ln>
        </p:spPr>
      </p:pic>
      <p:pic>
        <p:nvPicPr>
          <p:cNvPr id="138" name="Picture 137"/>
          <p:cNvPicPr>
            <a:picLocks noChangeAspect="1"/>
          </p:cNvPicPr>
          <p:nvPr/>
        </p:nvPicPr>
        <p:blipFill>
          <a:blip r:embed="rId45">
            <a:extLst>
              <a:ext uri="{BEBA8EAE-BF5A-486C-A8C5-ECC9F3942E4B}">
                <a14:imgProps xmlns:a14="http://schemas.microsoft.com/office/drawing/2010/main">
                  <a14:imgLayer r:embed="rId46">
                    <a14:imgEffect>
                      <a14:brightnessContrast bright="-15000" contrast="50000"/>
                    </a14:imgEffect>
                  </a14:imgLayer>
                </a14:imgProps>
              </a:ext>
              <a:ext uri="{28A0092B-C50C-407E-A947-70E740481C1C}">
                <a14:useLocalDpi xmlns:a14="http://schemas.microsoft.com/office/drawing/2010/main" val="0"/>
              </a:ext>
            </a:extLst>
          </a:blip>
          <a:stretch>
            <a:fillRect/>
          </a:stretch>
        </p:blipFill>
        <p:spPr>
          <a:xfrm>
            <a:off x="44463367" y="8537807"/>
            <a:ext cx="4400961" cy="5486400"/>
          </a:xfrm>
          <a:prstGeom prst="rect">
            <a:avLst/>
          </a:prstGeom>
        </p:spPr>
      </p:pic>
      <p:sp>
        <p:nvSpPr>
          <p:cNvPr id="35" name="Rectangle 34"/>
          <p:cNvSpPr/>
          <p:nvPr/>
        </p:nvSpPr>
        <p:spPr>
          <a:xfrm>
            <a:off x="34670999" y="14543782"/>
            <a:ext cx="14935201" cy="1569660"/>
          </a:xfrm>
          <a:prstGeom prst="rect">
            <a:avLst/>
          </a:prstGeom>
        </p:spPr>
        <p:txBody>
          <a:bodyPr wrap="square">
            <a:spAutoFit/>
          </a:bodyPr>
          <a:lstStyle/>
          <a:p>
            <a:pPr algn="just"/>
            <a:r>
              <a:rPr lang="en-US" sz="3200" dirty="0"/>
              <a:t>Aligned metastable/stable conformations of TMD-IR (</a:t>
            </a:r>
            <a:r>
              <a:rPr lang="en-US" sz="3200" dirty="0" smtClean="0"/>
              <a:t>a), TMD-IGF1R (b) </a:t>
            </a:r>
            <a:r>
              <a:rPr lang="en-US" sz="3200" smtClean="0"/>
              <a:t>and NMR structure </a:t>
            </a:r>
            <a:r>
              <a:rPr lang="en-US" sz="3200" dirty="0"/>
              <a:t>of TMD-IR (940-988) in DPC micelles (c</a:t>
            </a:r>
            <a:r>
              <a:rPr lang="en-US" sz="3200" dirty="0" smtClean="0"/>
              <a:t>). [6</a:t>
            </a:r>
            <a:r>
              <a:rPr lang="en-US" sz="3200" dirty="0"/>
              <a:t>] The red residue is </a:t>
            </a:r>
            <a:r>
              <a:rPr lang="en-US" sz="3200" dirty="0" err="1"/>
              <a:t>Gly</a:t>
            </a:r>
            <a:r>
              <a:rPr lang="en-US" sz="3200" dirty="0"/>
              <a:t> at which form kink and bending in TDM.</a:t>
            </a:r>
          </a:p>
        </p:txBody>
      </p:sp>
      <p:sp>
        <p:nvSpPr>
          <p:cNvPr id="67" name="Rectangle 66"/>
          <p:cNvSpPr/>
          <p:nvPr/>
        </p:nvSpPr>
        <p:spPr>
          <a:xfrm>
            <a:off x="33827827" y="18610957"/>
            <a:ext cx="8665519" cy="4832092"/>
          </a:xfrm>
          <a:prstGeom prst="rect">
            <a:avLst/>
          </a:prstGeom>
        </p:spPr>
        <p:txBody>
          <a:bodyPr wrap="square">
            <a:spAutoFit/>
          </a:bodyPr>
          <a:lstStyle/>
          <a:p>
            <a:pPr algn="just"/>
            <a:r>
              <a:rPr lang="en-US" sz="2800" dirty="0" smtClean="0"/>
              <a:t>The N-terminus amino </a:t>
            </a:r>
            <a:r>
              <a:rPr lang="en-US" sz="2800" dirty="0"/>
              <a:t>acids sequence </a:t>
            </a:r>
            <a:r>
              <a:rPr lang="en-US" sz="2800" dirty="0" smtClean="0"/>
              <a:t>of the </a:t>
            </a:r>
            <a:r>
              <a:rPr lang="en-US" sz="2800" dirty="0"/>
              <a:t>TMD-IR (residues 942-956) </a:t>
            </a:r>
            <a:r>
              <a:rPr lang="en-US" sz="2800" dirty="0" smtClean="0"/>
              <a:t>form </a:t>
            </a:r>
            <a:r>
              <a:rPr lang="en-US" sz="2800" dirty="0"/>
              <a:t>a perfect helix in most stable state while it switches to metastable states with lower </a:t>
            </a:r>
            <a:r>
              <a:rPr lang="en-US" sz="2800" dirty="0" err="1"/>
              <a:t>helicity</a:t>
            </a:r>
            <a:r>
              <a:rPr lang="en-US" sz="2800" dirty="0"/>
              <a:t>. The kink in the middle (Residues 959-961) and the C-terminus random coil are elusive from helix formation. Figure (b) illustrates that TMD-IGF1R forms a random coil in N-terminus and never shows a perfect helix. The rest of residues (933-966) ,except residue 950, form a perfect helix in all metastable/stable states. Simulation shows a bend in residue 950, which mostly switches to perfect helix.</a:t>
            </a:r>
          </a:p>
        </p:txBody>
      </p:sp>
      <p:sp>
        <p:nvSpPr>
          <p:cNvPr id="68" name="Rectangle 67"/>
          <p:cNvSpPr/>
          <p:nvPr/>
        </p:nvSpPr>
        <p:spPr>
          <a:xfrm>
            <a:off x="33908999" y="23850600"/>
            <a:ext cx="8510463" cy="2677656"/>
          </a:xfrm>
          <a:prstGeom prst="rect">
            <a:avLst/>
          </a:prstGeom>
        </p:spPr>
        <p:txBody>
          <a:bodyPr wrap="square">
            <a:spAutoFit/>
          </a:bodyPr>
          <a:lstStyle/>
          <a:p>
            <a:pPr algn="just"/>
            <a:r>
              <a:rPr lang="en-US" sz="2800" dirty="0"/>
              <a:t>The average number of water molecules in 4.6 Ǻ residues vicinity in metastable/stable states </a:t>
            </a:r>
            <a:r>
              <a:rPr lang="en-US" sz="2800" dirty="0" smtClean="0"/>
              <a:t>of </a:t>
            </a:r>
            <a:r>
              <a:rPr lang="en-US" sz="2800" dirty="0"/>
              <a:t>TMD-IR (a) and TMD-IGF1R </a:t>
            </a:r>
            <a:r>
              <a:rPr lang="en-US" sz="2800" dirty="0" err="1" smtClean="0"/>
              <a:t>metadynamics</a:t>
            </a:r>
            <a:r>
              <a:rPr lang="en-US" sz="2800" dirty="0" smtClean="0"/>
              <a:t> MD simulations </a:t>
            </a:r>
            <a:r>
              <a:rPr lang="en-US" sz="2800" dirty="0"/>
              <a:t>(b). The number of water molecules in the vicinity of each residue is a clear indication of what extent a residue is buried within bilayer lipids.</a:t>
            </a:r>
          </a:p>
        </p:txBody>
      </p:sp>
      <p:sp>
        <p:nvSpPr>
          <p:cNvPr id="69" name="Rectangle 68"/>
          <p:cNvSpPr/>
          <p:nvPr/>
        </p:nvSpPr>
        <p:spPr>
          <a:xfrm>
            <a:off x="42367200" y="28651200"/>
            <a:ext cx="7552139" cy="5693866"/>
          </a:xfrm>
          <a:prstGeom prst="rect">
            <a:avLst/>
          </a:prstGeom>
        </p:spPr>
        <p:txBody>
          <a:bodyPr wrap="square">
            <a:spAutoFit/>
          </a:bodyPr>
          <a:lstStyle/>
          <a:p>
            <a:pPr algn="just"/>
            <a:r>
              <a:rPr lang="en-US" sz="2800" dirty="0" smtClean="0"/>
              <a:t>Angles </a:t>
            </a:r>
            <a:r>
              <a:rPr lang="en-US" sz="2800" dirty="0"/>
              <a:t>of helices in TMD-IR correlate with RMSD. Angle between N-terminus helix (residues 943-955) and normal vector of bilayer membrane versus RMSD (a). Angle between C-terminus helix (residues 963-981) and normal vector of bilayer membrane </a:t>
            </a:r>
            <a:r>
              <a:rPr lang="en-US" sz="2800" dirty="0" smtClean="0"/>
              <a:t>(</a:t>
            </a:r>
            <a:r>
              <a:rPr lang="en-US" sz="2800" dirty="0"/>
              <a:t>b). </a:t>
            </a:r>
            <a:r>
              <a:rPr lang="en-US" sz="2800" dirty="0" smtClean="0"/>
              <a:t>Angle </a:t>
            </a:r>
            <a:r>
              <a:rPr lang="en-US" sz="2800" dirty="0"/>
              <a:t>between N-terminus helix and C-terminus helix versus RMSD (</a:t>
            </a:r>
            <a:r>
              <a:rPr lang="en-US" sz="2800" dirty="0" smtClean="0"/>
              <a:t>c). Chang in RMSD </a:t>
            </a:r>
            <a:r>
              <a:rPr lang="en-US" sz="2800" dirty="0"/>
              <a:t>is mostly resulting from changing angles between helices. As the RMSD increases, angles between helices </a:t>
            </a:r>
            <a:r>
              <a:rPr lang="en-US" sz="2800" dirty="0" smtClean="0"/>
              <a:t>are decreased </a:t>
            </a:r>
            <a:r>
              <a:rPr lang="en-US" sz="2800" dirty="0"/>
              <a:t>to promote deviation from </a:t>
            </a:r>
            <a:r>
              <a:rPr lang="en-US" sz="2800" dirty="0" smtClean="0"/>
              <a:t>the perfect </a:t>
            </a:r>
            <a:r>
              <a:rPr lang="en-US" sz="2800" dirty="0"/>
              <a:t>helix. Scattered data shows </a:t>
            </a:r>
            <a:r>
              <a:rPr lang="en-US" sz="2800" dirty="0" smtClean="0"/>
              <a:t>all along </a:t>
            </a:r>
            <a:r>
              <a:rPr lang="en-US" sz="2800" dirty="0" err="1"/>
              <a:t>metadynamics</a:t>
            </a:r>
            <a:r>
              <a:rPr lang="en-US" sz="2800" dirty="0"/>
              <a:t> MD simulation data.</a:t>
            </a:r>
          </a:p>
        </p:txBody>
      </p:sp>
      <p:sp>
        <p:nvSpPr>
          <p:cNvPr id="70" name="Rectangle 69"/>
          <p:cNvSpPr/>
          <p:nvPr/>
        </p:nvSpPr>
        <p:spPr>
          <a:xfrm>
            <a:off x="27336750" y="10339242"/>
            <a:ext cx="5429798" cy="1077218"/>
          </a:xfrm>
          <a:prstGeom prst="rect">
            <a:avLst/>
          </a:prstGeom>
        </p:spPr>
        <p:txBody>
          <a:bodyPr wrap="square">
            <a:spAutoFit/>
          </a:bodyPr>
          <a:lstStyle/>
          <a:p>
            <a:pPr algn="ctr"/>
            <a:r>
              <a:rPr lang="en-US" sz="3200" b="1" dirty="0" smtClean="0">
                <a:solidFill>
                  <a:srgbClr val="0070C0"/>
                </a:solidFill>
              </a:rPr>
              <a:t>Residue numbering adopted from www.uniprot.org</a:t>
            </a:r>
            <a:endParaRPr lang="en-US" sz="3200" b="1" dirty="0">
              <a:solidFill>
                <a:srgbClr val="0070C0"/>
              </a:solidFill>
            </a:endParaRPr>
          </a:p>
        </p:txBody>
      </p:sp>
      <p:grpSp>
        <p:nvGrpSpPr>
          <p:cNvPr id="99" name="Group 98"/>
          <p:cNvGrpSpPr/>
          <p:nvPr/>
        </p:nvGrpSpPr>
        <p:grpSpPr>
          <a:xfrm>
            <a:off x="36797735" y="26441402"/>
            <a:ext cx="3235564" cy="2603173"/>
            <a:chOff x="36680627" y="27685879"/>
            <a:chExt cx="3534030" cy="4147777"/>
          </a:xfrm>
        </p:grpSpPr>
        <p:grpSp>
          <p:nvGrpSpPr>
            <p:cNvPr id="171" name="Group 170"/>
            <p:cNvGrpSpPr>
              <a:grpSpLocks noChangeAspect="1"/>
            </p:cNvGrpSpPr>
            <p:nvPr/>
          </p:nvGrpSpPr>
          <p:grpSpPr>
            <a:xfrm>
              <a:off x="36680627" y="28176056"/>
              <a:ext cx="3534030" cy="3657600"/>
              <a:chOff x="0" y="0"/>
              <a:chExt cx="2541320" cy="2363190"/>
            </a:xfrm>
          </p:grpSpPr>
          <p:pic>
            <p:nvPicPr>
              <p:cNvPr id="172" name="Picture 171" descr="D:\UNH\PAPER\AFO\Data\IR\Cartoon12.png"/>
              <p:cNvPicPr>
                <a:picLocks noChangeAspect="1"/>
              </p:cNvPicPr>
              <p:nvPr/>
            </p:nvPicPr>
            <p:blipFill>
              <a:blip r:embed="rId47" cstate="print">
                <a:extLst>
                  <a:ext uri="{28A0092B-C50C-407E-A947-70E740481C1C}">
                    <a14:useLocalDpi xmlns:a14="http://schemas.microsoft.com/office/drawing/2010/main" val="0"/>
                  </a:ext>
                </a:extLst>
              </a:blip>
              <a:srcRect/>
              <a:stretch>
                <a:fillRect/>
              </a:stretch>
            </p:blipFill>
            <p:spPr bwMode="auto">
              <a:xfrm>
                <a:off x="0" y="130629"/>
                <a:ext cx="2541320" cy="2232561"/>
              </a:xfrm>
              <a:prstGeom prst="rect">
                <a:avLst/>
              </a:prstGeom>
              <a:noFill/>
              <a:ln>
                <a:noFill/>
              </a:ln>
            </p:spPr>
          </p:pic>
          <p:grpSp>
            <p:nvGrpSpPr>
              <p:cNvPr id="173" name="Group 172"/>
              <p:cNvGrpSpPr/>
              <p:nvPr/>
            </p:nvGrpSpPr>
            <p:grpSpPr>
              <a:xfrm>
                <a:off x="106878" y="0"/>
                <a:ext cx="2164329" cy="2278833"/>
                <a:chOff x="0" y="0"/>
                <a:chExt cx="2164329" cy="2278833"/>
              </a:xfrm>
            </p:grpSpPr>
            <p:cxnSp>
              <p:nvCxnSpPr>
                <p:cNvPr id="174" name="Straight Connector 173"/>
                <p:cNvCxnSpPr/>
                <p:nvPr/>
              </p:nvCxnSpPr>
              <p:spPr>
                <a:xfrm flipH="1">
                  <a:off x="0" y="676894"/>
                  <a:ext cx="2101727" cy="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flipH="1">
                  <a:off x="0" y="1977242"/>
                  <a:ext cx="2101727" cy="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176" name="Group 175"/>
                <p:cNvGrpSpPr/>
                <p:nvPr/>
              </p:nvGrpSpPr>
              <p:grpSpPr>
                <a:xfrm>
                  <a:off x="154379" y="0"/>
                  <a:ext cx="2009950" cy="2278833"/>
                  <a:chOff x="0" y="0"/>
                  <a:chExt cx="2009950" cy="2278833"/>
                </a:xfrm>
              </p:grpSpPr>
              <p:sp>
                <p:nvSpPr>
                  <p:cNvPr id="177" name="Arc 176"/>
                  <p:cNvSpPr/>
                  <p:nvPr/>
                </p:nvSpPr>
                <p:spPr>
                  <a:xfrm rot="15101463">
                    <a:off x="944089" y="285007"/>
                    <a:ext cx="676275" cy="658495"/>
                  </a:xfrm>
                  <a:prstGeom prst="arc">
                    <a:avLst>
                      <a:gd name="adj1" fmla="val 18355032"/>
                      <a:gd name="adj2" fmla="val 1693073"/>
                    </a:avLst>
                  </a:prstGeom>
                  <a:ln>
                    <a:solidFill>
                      <a:schemeClr val="tx1"/>
                    </a:solidFill>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178" name="Straight Connector 177"/>
                  <p:cNvCxnSpPr/>
                  <p:nvPr/>
                </p:nvCxnSpPr>
                <p:spPr>
                  <a:xfrm flipH="1">
                    <a:off x="1240972" y="255319"/>
                    <a:ext cx="593766" cy="2018781"/>
                  </a:xfrm>
                  <a:prstGeom prst="line">
                    <a:avLst/>
                  </a:prstGeom>
                  <a:ln w="1270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a:xfrm flipH="1">
                    <a:off x="1318161" y="130628"/>
                    <a:ext cx="40640" cy="2148205"/>
                  </a:xfrm>
                  <a:prstGeom prst="line">
                    <a:avLst/>
                  </a:prstGeom>
                  <a:ln w="1270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0" y="190005"/>
                    <a:ext cx="1466850" cy="497840"/>
                  </a:xfrm>
                  <a:prstGeom prst="line">
                    <a:avLst/>
                  </a:prstGeom>
                  <a:ln w="127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181" name="Arc 180"/>
                  <p:cNvSpPr/>
                  <p:nvPr/>
                </p:nvSpPr>
                <p:spPr>
                  <a:xfrm rot="16861628">
                    <a:off x="1351465" y="203029"/>
                    <a:ext cx="403744" cy="519431"/>
                  </a:xfrm>
                  <a:prstGeom prst="arc">
                    <a:avLst>
                      <a:gd name="adj1" fmla="val 17810150"/>
                      <a:gd name="adj2" fmla="val 3478553"/>
                    </a:avLst>
                  </a:prstGeom>
                  <a:ln>
                    <a:solidFill>
                      <a:schemeClr val="tx1"/>
                    </a:solidFill>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82" name="Arc 181"/>
                  <p:cNvSpPr/>
                  <p:nvPr/>
                </p:nvSpPr>
                <p:spPr>
                  <a:xfrm rot="9140080">
                    <a:off x="718457" y="0"/>
                    <a:ext cx="1291493" cy="1340485"/>
                  </a:xfrm>
                  <a:prstGeom prst="arc">
                    <a:avLst>
                      <a:gd name="adj1" fmla="val 16900973"/>
                      <a:gd name="adj2" fmla="val 2510851"/>
                    </a:avLst>
                  </a:prstGeom>
                  <a:ln>
                    <a:solidFill>
                      <a:schemeClr val="tx1"/>
                    </a:solidFill>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grpSp>
        <p:sp>
          <p:nvSpPr>
            <p:cNvPr id="203" name="TextBox 202"/>
            <p:cNvSpPr txBox="1"/>
            <p:nvPr/>
          </p:nvSpPr>
          <p:spPr>
            <a:xfrm>
              <a:off x="37947600" y="30015027"/>
              <a:ext cx="538930" cy="584775"/>
            </a:xfrm>
            <a:prstGeom prst="rect">
              <a:avLst/>
            </a:prstGeom>
            <a:noFill/>
          </p:spPr>
          <p:txBody>
            <a:bodyPr wrap="none" rtlCol="0">
              <a:spAutoFit/>
            </a:bodyPr>
            <a:lstStyle/>
            <a:p>
              <a:r>
                <a:rPr lang="el-GR" sz="3200" dirty="0" smtClean="0"/>
                <a:t>δ°</a:t>
              </a:r>
              <a:endParaRPr lang="en-US" sz="3200" dirty="0"/>
            </a:p>
          </p:txBody>
        </p:sp>
        <p:sp>
          <p:nvSpPr>
            <p:cNvPr id="201" name="TextBox 200"/>
            <p:cNvSpPr txBox="1"/>
            <p:nvPr/>
          </p:nvSpPr>
          <p:spPr>
            <a:xfrm>
              <a:off x="38229237" y="27928706"/>
              <a:ext cx="556563" cy="584775"/>
            </a:xfrm>
            <a:prstGeom prst="rect">
              <a:avLst/>
            </a:prstGeom>
            <a:noFill/>
          </p:spPr>
          <p:txBody>
            <a:bodyPr wrap="none" rtlCol="0">
              <a:spAutoFit/>
            </a:bodyPr>
            <a:lstStyle/>
            <a:p>
              <a:r>
                <a:rPr lang="el-GR" sz="3200" dirty="0" smtClean="0"/>
                <a:t>α°</a:t>
              </a:r>
              <a:endParaRPr lang="en-US" sz="3200" dirty="0"/>
            </a:p>
          </p:txBody>
        </p:sp>
        <p:sp>
          <p:nvSpPr>
            <p:cNvPr id="202" name="TextBox 201"/>
            <p:cNvSpPr txBox="1"/>
            <p:nvPr/>
          </p:nvSpPr>
          <p:spPr>
            <a:xfrm>
              <a:off x="39081864" y="27685879"/>
              <a:ext cx="542136" cy="584775"/>
            </a:xfrm>
            <a:prstGeom prst="rect">
              <a:avLst/>
            </a:prstGeom>
            <a:noFill/>
          </p:spPr>
          <p:txBody>
            <a:bodyPr wrap="none" rtlCol="0">
              <a:spAutoFit/>
            </a:bodyPr>
            <a:lstStyle/>
            <a:p>
              <a:r>
                <a:rPr lang="el-GR" sz="3200" dirty="0" smtClean="0"/>
                <a:t>β°</a:t>
              </a:r>
              <a:endParaRPr lang="en-US" sz="3200" dirty="0"/>
            </a:p>
          </p:txBody>
        </p:sp>
      </p:grpSp>
      <p:grpSp>
        <p:nvGrpSpPr>
          <p:cNvPr id="112" name="Group 111"/>
          <p:cNvGrpSpPr/>
          <p:nvPr/>
        </p:nvGrpSpPr>
        <p:grpSpPr>
          <a:xfrm>
            <a:off x="42419463" y="18135600"/>
            <a:ext cx="9167937" cy="5004375"/>
            <a:chOff x="42419463" y="18135600"/>
            <a:chExt cx="9167937" cy="5004375"/>
          </a:xfrm>
        </p:grpSpPr>
        <p:grpSp>
          <p:nvGrpSpPr>
            <p:cNvPr id="102" name="Group 101"/>
            <p:cNvGrpSpPr/>
            <p:nvPr/>
          </p:nvGrpSpPr>
          <p:grpSpPr>
            <a:xfrm>
              <a:off x="42419463" y="18135600"/>
              <a:ext cx="9167937" cy="5004375"/>
              <a:chOff x="42419463" y="18008025"/>
              <a:chExt cx="9167937" cy="5004375"/>
            </a:xfrm>
          </p:grpSpPr>
          <p:pic>
            <p:nvPicPr>
              <p:cNvPr id="1045" name="Picture 21"/>
              <p:cNvPicPr>
                <a:picLocks noChangeAspect="1" noChangeArrowheads="1"/>
              </p:cNvPicPr>
              <p:nvPr/>
            </p:nvPicPr>
            <p:blipFill>
              <a:blip r:embed="rId48">
                <a:extLst>
                  <a:ext uri="{28A0092B-C50C-407E-A947-70E740481C1C}">
                    <a14:useLocalDpi xmlns:a14="http://schemas.microsoft.com/office/drawing/2010/main" val="0"/>
                  </a:ext>
                </a:extLst>
              </a:blip>
              <a:srcRect/>
              <a:stretch>
                <a:fillRect/>
              </a:stretch>
            </p:blipFill>
            <p:spPr bwMode="auto">
              <a:xfrm>
                <a:off x="42419463" y="18440400"/>
                <a:ext cx="9167937"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1" name="Rectangle 100"/>
              <p:cNvSpPr/>
              <p:nvPr/>
            </p:nvSpPr>
            <p:spPr>
              <a:xfrm>
                <a:off x="45890731" y="18008025"/>
                <a:ext cx="1462260" cy="584775"/>
              </a:xfrm>
              <a:prstGeom prst="rect">
                <a:avLst/>
              </a:prstGeom>
            </p:spPr>
            <p:txBody>
              <a:bodyPr wrap="none">
                <a:spAutoFit/>
              </a:bodyPr>
              <a:lstStyle/>
              <a:p>
                <a:r>
                  <a:rPr lang="en-US" sz="3200" b="1" dirty="0" err="1" smtClean="0"/>
                  <a:t>Helicity</a:t>
                </a:r>
                <a:endParaRPr lang="en-US" sz="3200" b="1" dirty="0"/>
              </a:p>
            </p:txBody>
          </p:sp>
          <p:sp>
            <p:nvSpPr>
              <p:cNvPr id="207" name="Rectangle 206"/>
              <p:cNvSpPr/>
              <p:nvPr/>
            </p:nvSpPr>
            <p:spPr>
              <a:xfrm rot="16200000">
                <a:off x="42632348" y="19408502"/>
                <a:ext cx="511679" cy="584775"/>
              </a:xfrm>
              <a:prstGeom prst="rect">
                <a:avLst/>
              </a:prstGeom>
            </p:spPr>
            <p:txBody>
              <a:bodyPr wrap="none">
                <a:spAutoFit/>
              </a:bodyPr>
              <a:lstStyle/>
              <a:p>
                <a:r>
                  <a:rPr lang="en-US" sz="3200" dirty="0" smtClean="0"/>
                  <a:t>IR</a:t>
                </a:r>
                <a:endParaRPr lang="en-US" sz="3200" dirty="0"/>
              </a:p>
            </p:txBody>
          </p:sp>
          <p:sp>
            <p:nvSpPr>
              <p:cNvPr id="208" name="Rectangle 207"/>
              <p:cNvSpPr/>
              <p:nvPr/>
            </p:nvSpPr>
            <p:spPr>
              <a:xfrm rot="16200000">
                <a:off x="42303732" y="21746887"/>
                <a:ext cx="1168910" cy="584775"/>
              </a:xfrm>
              <a:prstGeom prst="rect">
                <a:avLst/>
              </a:prstGeom>
            </p:spPr>
            <p:txBody>
              <a:bodyPr wrap="none">
                <a:spAutoFit/>
              </a:bodyPr>
              <a:lstStyle/>
              <a:p>
                <a:r>
                  <a:rPr lang="en-US" sz="3200" dirty="0" smtClean="0"/>
                  <a:t>IGF1R</a:t>
                </a:r>
                <a:endParaRPr lang="en-US" sz="3200" dirty="0"/>
              </a:p>
            </p:txBody>
          </p:sp>
        </p:grpSp>
        <p:sp>
          <p:nvSpPr>
            <p:cNvPr id="108" name="Rectangle 107"/>
            <p:cNvSpPr/>
            <p:nvPr/>
          </p:nvSpPr>
          <p:spPr>
            <a:xfrm>
              <a:off x="42443400" y="18516600"/>
              <a:ext cx="692818" cy="584775"/>
            </a:xfrm>
            <a:prstGeom prst="rect">
              <a:avLst/>
            </a:prstGeom>
          </p:spPr>
          <p:txBody>
            <a:bodyPr wrap="none">
              <a:spAutoFit/>
            </a:bodyPr>
            <a:lstStyle/>
            <a:p>
              <a:r>
                <a:rPr lang="en-US" sz="3200" dirty="0"/>
                <a:t> </a:t>
              </a:r>
              <a:r>
                <a:rPr lang="en-US" sz="3200" dirty="0" smtClean="0"/>
                <a:t>a</a:t>
              </a:r>
              <a:r>
                <a:rPr lang="en-US" sz="3200" dirty="0"/>
                <a:t>) </a:t>
              </a:r>
            </a:p>
          </p:txBody>
        </p:sp>
        <p:sp>
          <p:nvSpPr>
            <p:cNvPr id="217" name="Rectangle 216"/>
            <p:cNvSpPr/>
            <p:nvPr/>
          </p:nvSpPr>
          <p:spPr>
            <a:xfrm>
              <a:off x="42436382" y="20650200"/>
              <a:ext cx="712054" cy="584775"/>
            </a:xfrm>
            <a:prstGeom prst="rect">
              <a:avLst/>
            </a:prstGeom>
          </p:spPr>
          <p:txBody>
            <a:bodyPr wrap="none">
              <a:spAutoFit/>
            </a:bodyPr>
            <a:lstStyle/>
            <a:p>
              <a:r>
                <a:rPr lang="en-US" sz="3200" dirty="0"/>
                <a:t> b</a:t>
              </a:r>
              <a:r>
                <a:rPr lang="en-US" sz="3200" dirty="0" smtClean="0"/>
                <a:t>) </a:t>
              </a:r>
              <a:endParaRPr lang="en-US" sz="3200" dirty="0"/>
            </a:p>
          </p:txBody>
        </p:sp>
      </p:grpSp>
      <mc:AlternateContent xmlns:mc="http://schemas.openxmlformats.org/markup-compatibility/2006" xmlns:a14="http://schemas.microsoft.com/office/drawing/2010/main">
        <mc:Choice Requires="a14">
          <p:sp>
            <p:nvSpPr>
              <p:cNvPr id="113" name="TextBox 112"/>
              <p:cNvSpPr txBox="1"/>
              <p:nvPr/>
            </p:nvSpPr>
            <p:spPr>
              <a:xfrm>
                <a:off x="37877905" y="33756600"/>
                <a:ext cx="2061205" cy="51238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600" b="1" i="1" smtClean="0">
                              <a:latin typeface="Cambria Math"/>
                            </a:rPr>
                          </m:ctrlPr>
                        </m:sSubPr>
                        <m:e>
                          <m:r>
                            <a:rPr lang="en-US" sz="2600" b="1" i="0" smtClean="0">
                              <a:latin typeface="Cambria Math"/>
                            </a:rPr>
                            <m:t>𝐑𝐌𝐒𝐃</m:t>
                          </m:r>
                        </m:e>
                        <m:sub>
                          <m:r>
                            <a:rPr lang="en-US" sz="2600" b="1" i="0" smtClean="0">
                              <a:latin typeface="Cambria Math"/>
                            </a:rPr>
                            <m:t>𝐂</m:t>
                          </m:r>
                          <m:r>
                            <a:rPr lang="el-GR" sz="2600" b="1" i="0" smtClean="0">
                              <a:latin typeface="Cambria Math"/>
                            </a:rPr>
                            <m:t>𝛂</m:t>
                          </m:r>
                        </m:sub>
                      </m:sSub>
                      <m:r>
                        <a:rPr lang="en-US" sz="2600" b="1" i="0" smtClean="0">
                          <a:latin typeface="Cambria Math"/>
                        </a:rPr>
                        <m:t> (</m:t>
                      </m:r>
                      <m:r>
                        <a:rPr lang="en-US" sz="2600" b="1" i="1" smtClean="0">
                          <a:latin typeface="Cambria Math"/>
                        </a:rPr>
                        <m:t>Å</m:t>
                      </m:r>
                      <m:r>
                        <a:rPr lang="en-US" sz="2600" b="1" i="0" smtClean="0">
                          <a:latin typeface="Cambria Math"/>
                        </a:rPr>
                        <m:t>)</m:t>
                      </m:r>
                    </m:oMath>
                  </m:oMathPara>
                </a14:m>
                <a:endParaRPr lang="en-US" sz="2600" b="1" dirty="0">
                  <a:latin typeface="+mj-lt"/>
                </a:endParaRPr>
              </a:p>
            </p:txBody>
          </p:sp>
        </mc:Choice>
        <mc:Fallback xmlns="">
          <p:sp>
            <p:nvSpPr>
              <p:cNvPr id="113" name="TextBox 112"/>
              <p:cNvSpPr txBox="1">
                <a:spLocks noRot="1" noChangeAspect="1" noMove="1" noResize="1" noEditPoints="1" noAdjustHandles="1" noChangeArrowheads="1" noChangeShapeType="1" noTextEdit="1"/>
              </p:cNvSpPr>
              <p:nvPr/>
            </p:nvSpPr>
            <p:spPr>
              <a:xfrm>
                <a:off x="37877905" y="33756600"/>
                <a:ext cx="2061205" cy="512384"/>
              </a:xfrm>
              <a:prstGeom prst="rect">
                <a:avLst/>
              </a:prstGeom>
              <a:blipFill rotWithShape="1">
                <a:blip r:embed="rId50"/>
                <a:stretch>
                  <a:fillRect t="-5952" r="-6805" b="-28571"/>
                </a:stretch>
              </a:blipFill>
            </p:spPr>
            <p:txBody>
              <a:bodyPr/>
              <a:lstStyle/>
              <a:p>
                <a:r>
                  <a:rPr lang="en-US">
                    <a:noFill/>
                  </a:rPr>
                  <a:t> </a:t>
                </a:r>
              </a:p>
            </p:txBody>
          </p:sp>
        </mc:Fallback>
      </mc:AlternateContent>
      <p:grpSp>
        <p:nvGrpSpPr>
          <p:cNvPr id="114" name="Group 113"/>
          <p:cNvGrpSpPr/>
          <p:nvPr/>
        </p:nvGrpSpPr>
        <p:grpSpPr>
          <a:xfrm>
            <a:off x="42443400" y="23236996"/>
            <a:ext cx="9221739" cy="5220847"/>
            <a:chOff x="42443400" y="23236996"/>
            <a:chExt cx="9221739" cy="5220847"/>
          </a:xfrm>
        </p:grpSpPr>
        <p:grpSp>
          <p:nvGrpSpPr>
            <p:cNvPr id="111" name="Group 110"/>
            <p:cNvGrpSpPr/>
            <p:nvPr/>
          </p:nvGrpSpPr>
          <p:grpSpPr>
            <a:xfrm>
              <a:off x="42443400" y="23236996"/>
              <a:ext cx="9221739" cy="4880804"/>
              <a:chOff x="42443400" y="23051605"/>
              <a:chExt cx="9221739" cy="4880804"/>
            </a:xfrm>
          </p:grpSpPr>
          <p:grpSp>
            <p:nvGrpSpPr>
              <p:cNvPr id="107" name="Group 106"/>
              <p:cNvGrpSpPr/>
              <p:nvPr/>
            </p:nvGrpSpPr>
            <p:grpSpPr>
              <a:xfrm>
                <a:off x="42443400" y="23051605"/>
                <a:ext cx="9221739" cy="4880804"/>
                <a:chOff x="42443400" y="23051605"/>
                <a:chExt cx="9221739" cy="4880804"/>
              </a:xfrm>
            </p:grpSpPr>
            <p:pic>
              <p:nvPicPr>
                <p:cNvPr id="1060" name="Picture 36"/>
                <p:cNvPicPr>
                  <a:picLocks noChangeAspect="1" noChangeArrowheads="1"/>
                </p:cNvPicPr>
                <p:nvPr/>
              </p:nvPicPr>
              <p:blipFill>
                <a:blip r:embed="rId51">
                  <a:extLst>
                    <a:ext uri="{28A0092B-C50C-407E-A947-70E740481C1C}">
                      <a14:useLocalDpi xmlns:a14="http://schemas.microsoft.com/office/drawing/2010/main" val="0"/>
                    </a:ext>
                  </a:extLst>
                </a:blip>
                <a:srcRect/>
                <a:stretch>
                  <a:fillRect/>
                </a:stretch>
              </p:blipFill>
              <p:spPr bwMode="auto">
                <a:xfrm>
                  <a:off x="42443400" y="23241000"/>
                  <a:ext cx="9221739" cy="4691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2" name="Rectangle 211"/>
                <p:cNvSpPr/>
                <p:nvPr/>
              </p:nvSpPr>
              <p:spPr>
                <a:xfrm>
                  <a:off x="43738800" y="23051605"/>
                  <a:ext cx="6915291" cy="584775"/>
                </a:xfrm>
                <a:prstGeom prst="rect">
                  <a:avLst/>
                </a:prstGeom>
              </p:spPr>
              <p:txBody>
                <a:bodyPr wrap="none">
                  <a:spAutoFit/>
                </a:bodyPr>
                <a:lstStyle/>
                <a:p>
                  <a:r>
                    <a:rPr lang="en-US" sz="3200" b="1" dirty="0" smtClean="0"/>
                    <a:t>The number </a:t>
                  </a:r>
                  <a:r>
                    <a:rPr lang="en-US" sz="3200" b="1" dirty="0"/>
                    <a:t>of water molecules </a:t>
                  </a:r>
                  <a:r>
                    <a:rPr lang="en-US" sz="3200" b="1" dirty="0" smtClean="0"/>
                    <a:t>vicinity</a:t>
                  </a:r>
                  <a:endParaRPr lang="en-US" sz="3200" b="1" dirty="0"/>
                </a:p>
              </p:txBody>
            </p:sp>
            <p:sp>
              <p:nvSpPr>
                <p:cNvPr id="210" name="Rectangle 209"/>
                <p:cNvSpPr/>
                <p:nvPr/>
              </p:nvSpPr>
              <p:spPr>
                <a:xfrm rot="16200000">
                  <a:off x="42657748" y="24308778"/>
                  <a:ext cx="511679" cy="584775"/>
                </a:xfrm>
                <a:prstGeom prst="rect">
                  <a:avLst/>
                </a:prstGeom>
              </p:spPr>
              <p:txBody>
                <a:bodyPr wrap="none">
                  <a:spAutoFit/>
                </a:bodyPr>
                <a:lstStyle/>
                <a:p>
                  <a:r>
                    <a:rPr lang="en-US" sz="3200" dirty="0" smtClean="0"/>
                    <a:t>IR</a:t>
                  </a:r>
                  <a:endParaRPr lang="en-US" sz="3200" dirty="0"/>
                </a:p>
              </p:txBody>
            </p:sp>
            <p:sp>
              <p:nvSpPr>
                <p:cNvPr id="211" name="Rectangle 210"/>
                <p:cNvSpPr/>
                <p:nvPr/>
              </p:nvSpPr>
              <p:spPr>
                <a:xfrm rot="16200000">
                  <a:off x="42362630" y="26558624"/>
                  <a:ext cx="1168910" cy="584775"/>
                </a:xfrm>
                <a:prstGeom prst="rect">
                  <a:avLst/>
                </a:prstGeom>
              </p:spPr>
              <p:txBody>
                <a:bodyPr wrap="none">
                  <a:spAutoFit/>
                </a:bodyPr>
                <a:lstStyle/>
                <a:p>
                  <a:r>
                    <a:rPr lang="en-US" sz="3200" dirty="0" smtClean="0"/>
                    <a:t>IGF1R</a:t>
                  </a:r>
                  <a:endParaRPr lang="en-US" sz="3200" dirty="0"/>
                </a:p>
              </p:txBody>
            </p:sp>
          </p:grpSp>
          <p:sp>
            <p:nvSpPr>
              <p:cNvPr id="218" name="Rectangle 217"/>
              <p:cNvSpPr/>
              <p:nvPr/>
            </p:nvSpPr>
            <p:spPr>
              <a:xfrm>
                <a:off x="42519600" y="25499895"/>
                <a:ext cx="712054" cy="584775"/>
              </a:xfrm>
              <a:prstGeom prst="rect">
                <a:avLst/>
              </a:prstGeom>
            </p:spPr>
            <p:txBody>
              <a:bodyPr wrap="none">
                <a:spAutoFit/>
              </a:bodyPr>
              <a:lstStyle/>
              <a:p>
                <a:r>
                  <a:rPr lang="en-US" sz="3200" dirty="0"/>
                  <a:t> b</a:t>
                </a:r>
                <a:r>
                  <a:rPr lang="en-US" sz="3200" dirty="0" smtClean="0"/>
                  <a:t>) </a:t>
                </a:r>
                <a:endParaRPr lang="en-US" sz="3200" dirty="0"/>
              </a:p>
            </p:txBody>
          </p:sp>
          <p:sp>
            <p:nvSpPr>
              <p:cNvPr id="219" name="Rectangle 218"/>
              <p:cNvSpPr/>
              <p:nvPr/>
            </p:nvSpPr>
            <p:spPr>
              <a:xfrm>
                <a:off x="42493346" y="23208009"/>
                <a:ext cx="712054" cy="584775"/>
              </a:xfrm>
              <a:prstGeom prst="rect">
                <a:avLst/>
              </a:prstGeom>
            </p:spPr>
            <p:txBody>
              <a:bodyPr wrap="none">
                <a:spAutoFit/>
              </a:bodyPr>
              <a:lstStyle/>
              <a:p>
                <a:r>
                  <a:rPr lang="en-US" sz="3200" dirty="0"/>
                  <a:t> </a:t>
                </a:r>
                <a:r>
                  <a:rPr lang="en-US" sz="3200" dirty="0" smtClean="0"/>
                  <a:t>a) </a:t>
                </a:r>
                <a:endParaRPr lang="en-US" sz="3200" dirty="0"/>
              </a:p>
            </p:txBody>
          </p:sp>
        </p:grpSp>
        <mc:AlternateContent xmlns:mc="http://schemas.openxmlformats.org/markup-compatibility/2006" xmlns:a14="http://schemas.microsoft.com/office/drawing/2010/main">
          <mc:Choice Requires="a14">
            <p:sp>
              <p:nvSpPr>
                <p:cNvPr id="224" name="TextBox 223"/>
                <p:cNvSpPr txBox="1"/>
                <p:nvPr/>
              </p:nvSpPr>
              <p:spPr>
                <a:xfrm>
                  <a:off x="45520213" y="27965400"/>
                  <a:ext cx="3233578" cy="49244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600" b="1" i="0" smtClean="0">
                            <a:latin typeface="Cambria Math"/>
                          </a:rPr>
                          <m:t>𝐑𝐞𝐬𝐢𝐝𝐮𝐞</m:t>
                        </m:r>
                        <m:r>
                          <a:rPr lang="en-US" sz="2600" b="1" i="0" smtClean="0">
                            <a:latin typeface="Cambria Math"/>
                          </a:rPr>
                          <m:t> </m:t>
                        </m:r>
                        <m:r>
                          <a:rPr lang="en-US" sz="2600" b="1" i="0" smtClean="0">
                            <a:latin typeface="Cambria Math"/>
                          </a:rPr>
                          <m:t>𝐬𝐞𝐪𝐮𝐞𝐧𝐜𝐞𝐬</m:t>
                        </m:r>
                      </m:oMath>
                    </m:oMathPara>
                  </a14:m>
                  <a:endParaRPr lang="en-US" sz="2600" b="1" dirty="0">
                    <a:latin typeface="+mj-lt"/>
                  </a:endParaRPr>
                </a:p>
              </p:txBody>
            </p:sp>
          </mc:Choice>
          <mc:Fallback xmlns="">
            <p:sp>
              <p:nvSpPr>
                <p:cNvPr id="224" name="TextBox 223"/>
                <p:cNvSpPr txBox="1">
                  <a:spLocks noRot="1" noChangeAspect="1" noMove="1" noResize="1" noEditPoints="1" noAdjustHandles="1" noChangeArrowheads="1" noChangeShapeType="1" noTextEdit="1"/>
                </p:cNvSpPr>
                <p:nvPr/>
              </p:nvSpPr>
              <p:spPr>
                <a:xfrm>
                  <a:off x="45520213" y="27965400"/>
                  <a:ext cx="3233578" cy="492443"/>
                </a:xfrm>
                <a:prstGeom prst="rect">
                  <a:avLst/>
                </a:prstGeom>
                <a:blipFill rotWithShape="1">
                  <a:blip r:embed="rId52"/>
                  <a:stretch>
                    <a:fillRect t="-10000" r="-4143" b="-31250"/>
                  </a:stretch>
                </a:blipFill>
              </p:spPr>
              <p:txBody>
                <a:bodyPr/>
                <a:lstStyle/>
                <a:p>
                  <a:r>
                    <a:rPr lang="en-US">
                      <a:noFill/>
                    </a:rPr>
                    <a:t> </a:t>
                  </a:r>
                </a:p>
              </p:txBody>
            </p:sp>
          </mc:Fallback>
        </mc:AlternateContent>
      </p:grpSp>
      <p:grpSp>
        <p:nvGrpSpPr>
          <p:cNvPr id="122" name="Group 121"/>
          <p:cNvGrpSpPr/>
          <p:nvPr/>
        </p:nvGrpSpPr>
        <p:grpSpPr>
          <a:xfrm>
            <a:off x="24536400" y="29337000"/>
            <a:ext cx="7924800" cy="6400800"/>
            <a:chOff x="24536400" y="29337000"/>
            <a:chExt cx="7924800" cy="6400800"/>
          </a:xfrm>
        </p:grpSpPr>
        <p:grpSp>
          <p:nvGrpSpPr>
            <p:cNvPr id="119" name="Group 118"/>
            <p:cNvGrpSpPr/>
            <p:nvPr/>
          </p:nvGrpSpPr>
          <p:grpSpPr>
            <a:xfrm>
              <a:off x="24777567" y="29337000"/>
              <a:ext cx="7683633" cy="6400800"/>
              <a:chOff x="24777567" y="29794200"/>
              <a:chExt cx="7683633" cy="6400800"/>
            </a:xfrm>
          </p:grpSpPr>
          <p:pic>
            <p:nvPicPr>
              <p:cNvPr id="1059" name="Picture 35"/>
              <p:cNvPicPr>
                <a:picLocks noChangeAspect="1" noChangeArrowheads="1"/>
              </p:cNvPicPr>
              <p:nvPr/>
            </p:nvPicPr>
            <p:blipFill>
              <a:blip r:embed="rId53">
                <a:extLst>
                  <a:ext uri="{28A0092B-C50C-407E-A947-70E740481C1C}">
                    <a14:useLocalDpi xmlns:a14="http://schemas.microsoft.com/office/drawing/2010/main" val="0"/>
                  </a:ext>
                </a:extLst>
              </a:blip>
              <a:srcRect/>
              <a:stretch>
                <a:fillRect/>
              </a:stretch>
            </p:blipFill>
            <p:spPr bwMode="auto">
              <a:xfrm>
                <a:off x="24777567" y="29794200"/>
                <a:ext cx="7683633"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4"/>
              <p:cNvPicPr>
                <a:picLocks noChangeAspect="1" noChangeArrowheads="1"/>
              </p:cNvPicPr>
              <p:nvPr/>
            </p:nvPicPr>
            <p:blipFill>
              <a:blip r:embed="rId54">
                <a:extLst>
                  <a:ext uri="{28A0092B-C50C-407E-A947-70E740481C1C}">
                    <a14:useLocalDpi xmlns:a14="http://schemas.microsoft.com/office/drawing/2010/main" val="0"/>
                  </a:ext>
                </a:extLst>
              </a:blip>
              <a:srcRect/>
              <a:stretch>
                <a:fillRect/>
              </a:stretch>
            </p:blipFill>
            <p:spPr bwMode="auto">
              <a:xfrm>
                <a:off x="27292167" y="29810624"/>
                <a:ext cx="5029200" cy="3679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28" name="Rectangle 227"/>
            <p:cNvSpPr/>
            <p:nvPr/>
          </p:nvSpPr>
          <p:spPr>
            <a:xfrm>
              <a:off x="24536400" y="29359310"/>
              <a:ext cx="840295" cy="707886"/>
            </a:xfrm>
            <a:prstGeom prst="rect">
              <a:avLst/>
            </a:prstGeom>
          </p:spPr>
          <p:txBody>
            <a:bodyPr wrap="none">
              <a:spAutoFit/>
            </a:bodyPr>
            <a:lstStyle/>
            <a:p>
              <a:r>
                <a:rPr lang="en-US" sz="4000" dirty="0"/>
                <a:t> b</a:t>
              </a:r>
              <a:r>
                <a:rPr lang="en-US" sz="4000" dirty="0" smtClean="0"/>
                <a:t>) </a:t>
              </a:r>
              <a:endParaRPr lang="en-US" sz="4000" dirty="0"/>
            </a:p>
          </p:txBody>
        </p:sp>
      </p:grpSp>
      <p:grpSp>
        <p:nvGrpSpPr>
          <p:cNvPr id="123" name="Group 122"/>
          <p:cNvGrpSpPr/>
          <p:nvPr/>
        </p:nvGrpSpPr>
        <p:grpSpPr>
          <a:xfrm>
            <a:off x="16402610" y="29337000"/>
            <a:ext cx="7816423" cy="6400800"/>
            <a:chOff x="16402610" y="29337000"/>
            <a:chExt cx="7816423" cy="6400800"/>
          </a:xfrm>
        </p:grpSpPr>
        <p:grpSp>
          <p:nvGrpSpPr>
            <p:cNvPr id="115" name="Group 114"/>
            <p:cNvGrpSpPr/>
            <p:nvPr/>
          </p:nvGrpSpPr>
          <p:grpSpPr>
            <a:xfrm>
              <a:off x="16535400" y="29337000"/>
              <a:ext cx="7683633" cy="6400800"/>
              <a:chOff x="16535400" y="29794200"/>
              <a:chExt cx="7683633" cy="6400800"/>
            </a:xfrm>
          </p:grpSpPr>
          <p:pic>
            <p:nvPicPr>
              <p:cNvPr id="1055" name="Picture 31"/>
              <p:cNvPicPr>
                <a:picLocks noChangeAspect="1" noChangeArrowheads="1"/>
              </p:cNvPicPr>
              <p:nvPr/>
            </p:nvPicPr>
            <p:blipFill>
              <a:blip r:embed="rId55">
                <a:extLst>
                  <a:ext uri="{28A0092B-C50C-407E-A947-70E740481C1C}">
                    <a14:useLocalDpi xmlns:a14="http://schemas.microsoft.com/office/drawing/2010/main" val="0"/>
                  </a:ext>
                </a:extLst>
              </a:blip>
              <a:srcRect/>
              <a:stretch>
                <a:fillRect/>
              </a:stretch>
            </p:blipFill>
            <p:spPr bwMode="auto">
              <a:xfrm>
                <a:off x="16535400" y="29794200"/>
                <a:ext cx="7683633"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5"/>
              <p:cNvPicPr>
                <a:picLocks noChangeAspect="1" noChangeArrowheads="1"/>
              </p:cNvPicPr>
              <p:nvPr/>
            </p:nvPicPr>
            <p:blipFill>
              <a:blip r:embed="rId56">
                <a:extLst>
                  <a:ext uri="{28A0092B-C50C-407E-A947-70E740481C1C}">
                    <a14:useLocalDpi xmlns:a14="http://schemas.microsoft.com/office/drawing/2010/main" val="0"/>
                  </a:ext>
                </a:extLst>
              </a:blip>
              <a:srcRect/>
              <a:stretch>
                <a:fillRect/>
              </a:stretch>
            </p:blipFill>
            <p:spPr bwMode="auto">
              <a:xfrm>
                <a:off x="18745200" y="30022800"/>
                <a:ext cx="5079025" cy="4046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29" name="Rectangle 228"/>
            <p:cNvSpPr/>
            <p:nvPr/>
          </p:nvSpPr>
          <p:spPr>
            <a:xfrm>
              <a:off x="16402610" y="29359310"/>
              <a:ext cx="816249" cy="707886"/>
            </a:xfrm>
            <a:prstGeom prst="rect">
              <a:avLst/>
            </a:prstGeom>
          </p:spPr>
          <p:txBody>
            <a:bodyPr wrap="none">
              <a:spAutoFit/>
            </a:bodyPr>
            <a:lstStyle/>
            <a:p>
              <a:r>
                <a:rPr lang="en-US" sz="4000" dirty="0"/>
                <a:t> </a:t>
              </a:r>
              <a:r>
                <a:rPr lang="en-US" sz="4000" dirty="0" smtClean="0"/>
                <a:t>a) </a:t>
              </a:r>
              <a:endParaRPr lang="en-US" sz="4000" dirty="0"/>
            </a:p>
          </p:txBody>
        </p:sp>
      </p:grpSp>
      <p:sp>
        <p:nvSpPr>
          <p:cNvPr id="232" name="Rectangle 231"/>
          <p:cNvSpPr/>
          <p:nvPr/>
        </p:nvSpPr>
        <p:spPr>
          <a:xfrm>
            <a:off x="20340155" y="29555564"/>
            <a:ext cx="1441420" cy="584775"/>
          </a:xfrm>
          <a:prstGeom prst="rect">
            <a:avLst/>
          </a:prstGeom>
        </p:spPr>
        <p:txBody>
          <a:bodyPr wrap="none">
            <a:spAutoFit/>
          </a:bodyPr>
          <a:lstStyle/>
          <a:p>
            <a:r>
              <a:rPr lang="en-US" sz="3200" dirty="0" smtClean="0"/>
              <a:t>TMD-IR</a:t>
            </a:r>
            <a:endParaRPr lang="en-US" sz="3200" dirty="0"/>
          </a:p>
        </p:txBody>
      </p:sp>
      <p:sp>
        <p:nvSpPr>
          <p:cNvPr id="233" name="Rectangle 232"/>
          <p:cNvSpPr/>
          <p:nvPr/>
        </p:nvSpPr>
        <p:spPr>
          <a:xfrm>
            <a:off x="29308194" y="29514225"/>
            <a:ext cx="2098651" cy="584775"/>
          </a:xfrm>
          <a:prstGeom prst="rect">
            <a:avLst/>
          </a:prstGeom>
        </p:spPr>
        <p:txBody>
          <a:bodyPr wrap="none">
            <a:spAutoFit/>
          </a:bodyPr>
          <a:lstStyle/>
          <a:p>
            <a:r>
              <a:rPr lang="en-US" sz="3200" dirty="0" smtClean="0"/>
              <a:t>TMD-IGF1R</a:t>
            </a:r>
            <a:endParaRPr lang="en-US" sz="3200" dirty="0"/>
          </a:p>
        </p:txBody>
      </p:sp>
      <p:sp>
        <p:nvSpPr>
          <p:cNvPr id="225" name="Rectangle 224"/>
          <p:cNvSpPr/>
          <p:nvPr/>
        </p:nvSpPr>
        <p:spPr>
          <a:xfrm>
            <a:off x="34852497" y="10972800"/>
            <a:ext cx="585417" cy="707886"/>
          </a:xfrm>
          <a:prstGeom prst="rect">
            <a:avLst/>
          </a:prstGeom>
        </p:spPr>
        <p:txBody>
          <a:bodyPr wrap="none">
            <a:spAutoFit/>
          </a:bodyPr>
          <a:lstStyle/>
          <a:p>
            <a:r>
              <a:rPr lang="en-US" sz="4000" dirty="0" smtClean="0"/>
              <a:t>a</a:t>
            </a:r>
            <a:r>
              <a:rPr lang="en-US" sz="4000" dirty="0"/>
              <a:t>)</a:t>
            </a:r>
          </a:p>
        </p:txBody>
      </p:sp>
      <p:sp>
        <p:nvSpPr>
          <p:cNvPr id="235" name="Rectangle 234"/>
          <p:cNvSpPr/>
          <p:nvPr/>
        </p:nvSpPr>
        <p:spPr>
          <a:xfrm>
            <a:off x="39218167" y="10972800"/>
            <a:ext cx="609462" cy="707886"/>
          </a:xfrm>
          <a:prstGeom prst="rect">
            <a:avLst/>
          </a:prstGeom>
        </p:spPr>
        <p:txBody>
          <a:bodyPr wrap="none">
            <a:spAutoFit/>
          </a:bodyPr>
          <a:lstStyle/>
          <a:p>
            <a:r>
              <a:rPr lang="en-US" sz="4000" dirty="0" smtClean="0"/>
              <a:t>b)</a:t>
            </a:r>
            <a:endParaRPr lang="en-US" sz="4000" dirty="0"/>
          </a:p>
        </p:txBody>
      </p:sp>
      <p:sp>
        <p:nvSpPr>
          <p:cNvPr id="236" name="Rectangle 235"/>
          <p:cNvSpPr/>
          <p:nvPr/>
        </p:nvSpPr>
        <p:spPr>
          <a:xfrm>
            <a:off x="44361315" y="10950714"/>
            <a:ext cx="556563" cy="707886"/>
          </a:xfrm>
          <a:prstGeom prst="rect">
            <a:avLst/>
          </a:prstGeom>
        </p:spPr>
        <p:txBody>
          <a:bodyPr wrap="none">
            <a:spAutoFit/>
          </a:bodyPr>
          <a:lstStyle/>
          <a:p>
            <a:r>
              <a:rPr lang="en-US" sz="4000" dirty="0" smtClean="0"/>
              <a:t>c)</a:t>
            </a:r>
            <a:endParaRPr lang="en-US" sz="4000" dirty="0"/>
          </a:p>
        </p:txBody>
      </p:sp>
      <p:pic>
        <p:nvPicPr>
          <p:cNvPr id="3" name="Picture 2"/>
          <p:cNvPicPr>
            <a:picLocks noChangeAspect="1"/>
          </p:cNvPicPr>
          <p:nvPr/>
        </p:nvPicPr>
        <p:blipFill>
          <a:blip r:embed="rId57">
            <a:extLst>
              <a:ext uri="{28A0092B-C50C-407E-A947-70E740481C1C}">
                <a14:useLocalDpi xmlns:a14="http://schemas.microsoft.com/office/drawing/2010/main" val="0"/>
              </a:ext>
            </a:extLst>
          </a:blip>
          <a:stretch>
            <a:fillRect/>
          </a:stretch>
        </p:blipFill>
        <p:spPr>
          <a:xfrm>
            <a:off x="-2057400" y="76200"/>
            <a:ext cx="15286620" cy="7218681"/>
          </a:xfrm>
          <a:prstGeom prst="rect">
            <a:avLst/>
          </a:prstGeom>
        </p:spPr>
      </p:pic>
      <p:grpSp>
        <p:nvGrpSpPr>
          <p:cNvPr id="10" name="Group 9"/>
          <p:cNvGrpSpPr/>
          <p:nvPr/>
        </p:nvGrpSpPr>
        <p:grpSpPr>
          <a:xfrm>
            <a:off x="33985200" y="28575000"/>
            <a:ext cx="8991107" cy="5387156"/>
            <a:chOff x="33985200" y="28575000"/>
            <a:chExt cx="8991107" cy="5387156"/>
          </a:xfrm>
        </p:grpSpPr>
        <p:grpSp>
          <p:nvGrpSpPr>
            <p:cNvPr id="98" name="Group 97"/>
            <p:cNvGrpSpPr/>
            <p:nvPr/>
          </p:nvGrpSpPr>
          <p:grpSpPr>
            <a:xfrm>
              <a:off x="33985200" y="28575000"/>
              <a:ext cx="8991107" cy="5387156"/>
              <a:chOff x="42306287" y="27378844"/>
              <a:chExt cx="8991107" cy="5387156"/>
            </a:xfrm>
          </p:grpSpPr>
          <p:pic>
            <p:nvPicPr>
              <p:cNvPr id="1053" name="Picture 29"/>
              <p:cNvPicPr>
                <a:picLocks noChangeAspect="1" noChangeArrowheads="1"/>
              </p:cNvPicPr>
              <p:nvPr/>
            </p:nvPicPr>
            <p:blipFill>
              <a:blip r:embed="rId58">
                <a:extLst>
                  <a:ext uri="{28A0092B-C50C-407E-A947-70E740481C1C}">
                    <a14:useLocalDpi xmlns:a14="http://schemas.microsoft.com/office/drawing/2010/main" val="0"/>
                  </a:ext>
                </a:extLst>
              </a:blip>
              <a:srcRect/>
              <a:stretch>
                <a:fillRect/>
              </a:stretch>
            </p:blipFill>
            <p:spPr bwMode="auto">
              <a:xfrm>
                <a:off x="42306287" y="27378844"/>
                <a:ext cx="8991107" cy="5387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 name="TextBox 70"/>
              <p:cNvSpPr txBox="1"/>
              <p:nvPr/>
            </p:nvSpPr>
            <p:spPr>
              <a:xfrm>
                <a:off x="42443400" y="28067021"/>
                <a:ext cx="556563" cy="584775"/>
              </a:xfrm>
              <a:prstGeom prst="rect">
                <a:avLst/>
              </a:prstGeom>
              <a:noFill/>
            </p:spPr>
            <p:txBody>
              <a:bodyPr wrap="none" rtlCol="0">
                <a:spAutoFit/>
              </a:bodyPr>
              <a:lstStyle/>
              <a:p>
                <a:r>
                  <a:rPr lang="el-GR" sz="3200" dirty="0" smtClean="0"/>
                  <a:t>α°</a:t>
                </a:r>
                <a:endParaRPr lang="en-US" sz="3200" dirty="0"/>
              </a:p>
            </p:txBody>
          </p:sp>
          <p:sp>
            <p:nvSpPr>
              <p:cNvPr id="198" name="TextBox 197"/>
              <p:cNvSpPr txBox="1"/>
              <p:nvPr/>
            </p:nvSpPr>
            <p:spPr>
              <a:xfrm>
                <a:off x="42519600" y="29548720"/>
                <a:ext cx="542136" cy="584775"/>
              </a:xfrm>
              <a:prstGeom prst="rect">
                <a:avLst/>
              </a:prstGeom>
              <a:noFill/>
            </p:spPr>
            <p:txBody>
              <a:bodyPr wrap="none" rtlCol="0">
                <a:spAutoFit/>
              </a:bodyPr>
              <a:lstStyle/>
              <a:p>
                <a:r>
                  <a:rPr lang="el-GR" sz="3200" dirty="0" smtClean="0"/>
                  <a:t>β°</a:t>
                </a:r>
                <a:endParaRPr lang="en-US" sz="3200" dirty="0"/>
              </a:p>
            </p:txBody>
          </p:sp>
          <p:sp>
            <p:nvSpPr>
              <p:cNvPr id="199" name="TextBox 198"/>
              <p:cNvSpPr txBox="1"/>
              <p:nvPr/>
            </p:nvSpPr>
            <p:spPr>
              <a:xfrm>
                <a:off x="42519600" y="31219429"/>
                <a:ext cx="538930" cy="584775"/>
              </a:xfrm>
              <a:prstGeom prst="rect">
                <a:avLst/>
              </a:prstGeom>
              <a:noFill/>
            </p:spPr>
            <p:txBody>
              <a:bodyPr wrap="none" rtlCol="0">
                <a:spAutoFit/>
              </a:bodyPr>
              <a:lstStyle/>
              <a:p>
                <a:r>
                  <a:rPr lang="el-GR" sz="3200" dirty="0" smtClean="0"/>
                  <a:t>δ°</a:t>
                </a:r>
                <a:endParaRPr lang="en-US" sz="3200" dirty="0"/>
              </a:p>
            </p:txBody>
          </p:sp>
        </p:grpSp>
        <p:sp>
          <p:nvSpPr>
            <p:cNvPr id="126" name="Rectangle 125"/>
            <p:cNvSpPr/>
            <p:nvPr/>
          </p:nvSpPr>
          <p:spPr>
            <a:xfrm>
              <a:off x="33985200" y="28599825"/>
              <a:ext cx="712054" cy="584775"/>
            </a:xfrm>
            <a:prstGeom prst="rect">
              <a:avLst/>
            </a:prstGeom>
          </p:spPr>
          <p:txBody>
            <a:bodyPr wrap="none">
              <a:spAutoFit/>
            </a:bodyPr>
            <a:lstStyle/>
            <a:p>
              <a:r>
                <a:rPr lang="en-US" sz="3200" dirty="0"/>
                <a:t> </a:t>
              </a:r>
              <a:r>
                <a:rPr lang="en-US" sz="3200" dirty="0" smtClean="0"/>
                <a:t>a) </a:t>
              </a:r>
              <a:endParaRPr lang="en-US" sz="3200" dirty="0"/>
            </a:p>
          </p:txBody>
        </p:sp>
        <p:sp>
          <p:nvSpPr>
            <p:cNvPr id="127" name="Rectangle 126"/>
            <p:cNvSpPr/>
            <p:nvPr/>
          </p:nvSpPr>
          <p:spPr>
            <a:xfrm>
              <a:off x="34035146" y="30200025"/>
              <a:ext cx="712054" cy="584775"/>
            </a:xfrm>
            <a:prstGeom prst="rect">
              <a:avLst/>
            </a:prstGeom>
          </p:spPr>
          <p:txBody>
            <a:bodyPr wrap="none">
              <a:spAutoFit/>
            </a:bodyPr>
            <a:lstStyle/>
            <a:p>
              <a:r>
                <a:rPr lang="en-US" sz="3200" dirty="0"/>
                <a:t> </a:t>
              </a:r>
              <a:r>
                <a:rPr lang="en-US" sz="3200" dirty="0" smtClean="0"/>
                <a:t>b) </a:t>
              </a:r>
              <a:endParaRPr lang="en-US" sz="3200" dirty="0"/>
            </a:p>
          </p:txBody>
        </p:sp>
        <p:sp>
          <p:nvSpPr>
            <p:cNvPr id="128" name="Rectangle 127"/>
            <p:cNvSpPr/>
            <p:nvPr/>
          </p:nvSpPr>
          <p:spPr>
            <a:xfrm>
              <a:off x="34061400" y="31800225"/>
              <a:ext cx="668773" cy="584775"/>
            </a:xfrm>
            <a:prstGeom prst="rect">
              <a:avLst/>
            </a:prstGeom>
          </p:spPr>
          <p:txBody>
            <a:bodyPr wrap="none">
              <a:spAutoFit/>
            </a:bodyPr>
            <a:lstStyle/>
            <a:p>
              <a:r>
                <a:rPr lang="en-US" sz="3200" dirty="0"/>
                <a:t> </a:t>
              </a:r>
              <a:r>
                <a:rPr lang="en-US" sz="3200" dirty="0" smtClean="0"/>
                <a:t>c) </a:t>
              </a:r>
              <a:endParaRPr lang="en-US" sz="3200" dirty="0"/>
            </a:p>
          </p:txBody>
        </p:sp>
      </p:grpSp>
      <p:sp>
        <p:nvSpPr>
          <p:cNvPr id="11" name="Rectangle 10"/>
          <p:cNvSpPr/>
          <p:nvPr/>
        </p:nvSpPr>
        <p:spPr>
          <a:xfrm>
            <a:off x="19659600" y="34137600"/>
            <a:ext cx="3352800" cy="533400"/>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Rectangle 128"/>
          <p:cNvSpPr/>
          <p:nvPr/>
        </p:nvSpPr>
        <p:spPr>
          <a:xfrm>
            <a:off x="27407704" y="33760984"/>
            <a:ext cx="3072296" cy="533400"/>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a:stCxn id="11" idx="0"/>
          </p:cNvCxnSpPr>
          <p:nvPr/>
        </p:nvCxnSpPr>
        <p:spPr>
          <a:xfrm flipH="1" flipV="1">
            <a:off x="21284712" y="33611808"/>
            <a:ext cx="51288" cy="525792"/>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p:nvPr/>
        </p:nvCxnSpPr>
        <p:spPr>
          <a:xfrm flipV="1">
            <a:off x="28995140" y="33230808"/>
            <a:ext cx="88964" cy="525792"/>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49647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7126</TotalTime>
  <Words>1311</Words>
  <Application>Microsoft Office PowerPoint</Application>
  <PresentationFormat>Custom</PresentationFormat>
  <Paragraphs>238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hossein</dc:creator>
  <cp:lastModifiedBy>Mic</cp:lastModifiedBy>
  <cp:revision>296</cp:revision>
  <dcterms:created xsi:type="dcterms:W3CDTF">2006-08-16T00:00:00Z</dcterms:created>
  <dcterms:modified xsi:type="dcterms:W3CDTF">2016-02-26T18:19:59Z</dcterms:modified>
</cp:coreProperties>
</file>