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Lst>
  <p:sldSz cx="38404800" cy="28803600"/>
  <p:notesSz cx="9144000" cy="6858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957"/>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279" autoAdjust="0"/>
    <p:restoredTop sz="94434" autoAdjust="0"/>
  </p:normalViewPr>
  <p:slideViewPr>
    <p:cSldViewPr snapToGrid="0">
      <p:cViewPr>
        <p:scale>
          <a:sx n="40" d="100"/>
          <a:sy n="40" d="100"/>
        </p:scale>
        <p:origin x="-2142" y="-349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4713925"/>
            <a:ext cx="32644080" cy="10027920"/>
          </a:xfrm>
        </p:spPr>
        <p:txBody>
          <a:bodyPr anchor="b"/>
          <a:lstStyle>
            <a:lvl1pPr algn="ctr">
              <a:defRPr sz="25200"/>
            </a:lvl1pPr>
          </a:lstStyle>
          <a:p>
            <a:r>
              <a:rPr lang="en-US" smtClean="0"/>
              <a:t>Click to edit Master title style</a:t>
            </a:r>
            <a:endParaRPr lang="en-US" dirty="0"/>
          </a:p>
        </p:txBody>
      </p:sp>
      <p:sp>
        <p:nvSpPr>
          <p:cNvPr id="3" name="Subtitle 2"/>
          <p:cNvSpPr>
            <a:spLocks noGrp="1"/>
          </p:cNvSpPr>
          <p:nvPr>
            <p:ph type="subTitle" idx="1"/>
          </p:nvPr>
        </p:nvSpPr>
        <p:spPr>
          <a:xfrm>
            <a:off x="4800600" y="15128560"/>
            <a:ext cx="28803600" cy="6954200"/>
          </a:xfrm>
        </p:spPr>
        <p:txBody>
          <a:bodyPr/>
          <a:lstStyle>
            <a:lvl1pPr marL="0" indent="0" algn="ctr">
              <a:buNone/>
              <a:defRPr sz="10080"/>
            </a:lvl1pPr>
            <a:lvl2pPr marL="1920240" indent="0" algn="ctr">
              <a:buNone/>
              <a:defRPr sz="8400"/>
            </a:lvl2pPr>
            <a:lvl3pPr marL="3840480" indent="0" algn="ctr">
              <a:buNone/>
              <a:defRPr sz="7560"/>
            </a:lvl3pPr>
            <a:lvl4pPr marL="5760720" indent="0" algn="ctr">
              <a:buNone/>
              <a:defRPr sz="6720"/>
            </a:lvl4pPr>
            <a:lvl5pPr marL="7680960" indent="0" algn="ctr">
              <a:buNone/>
              <a:defRPr sz="6720"/>
            </a:lvl5pPr>
            <a:lvl6pPr marL="9601200" indent="0" algn="ctr">
              <a:buNone/>
              <a:defRPr sz="6720"/>
            </a:lvl6pPr>
            <a:lvl7pPr marL="11521440" indent="0" algn="ctr">
              <a:buNone/>
              <a:defRPr sz="6720"/>
            </a:lvl7pPr>
            <a:lvl8pPr marL="13441680" indent="0" algn="ctr">
              <a:buNone/>
              <a:defRPr sz="6720"/>
            </a:lvl8pPr>
            <a:lvl9pPr marL="15361920" indent="0" algn="ctr">
              <a:buNone/>
              <a:defRPr sz="672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3/8/2016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55231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3/8/2016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377049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20330" y="7180906"/>
            <a:ext cx="33124140" cy="11981495"/>
          </a:xfrm>
        </p:spPr>
        <p:txBody>
          <a:bodyPr anchor="b"/>
          <a:lstStyle>
            <a:lvl1pPr>
              <a:defRPr sz="25200"/>
            </a:lvl1pPr>
          </a:lstStyle>
          <a:p>
            <a:r>
              <a:rPr lang="en-US" smtClean="0"/>
              <a:t>Click to edit Master title style</a:t>
            </a:r>
            <a:endParaRPr lang="en-US" dirty="0"/>
          </a:p>
        </p:txBody>
      </p:sp>
      <p:sp>
        <p:nvSpPr>
          <p:cNvPr id="3" name="Text Placeholder 2"/>
          <p:cNvSpPr>
            <a:spLocks noGrp="1"/>
          </p:cNvSpPr>
          <p:nvPr>
            <p:ph type="body" idx="1"/>
          </p:nvPr>
        </p:nvSpPr>
        <p:spPr>
          <a:xfrm>
            <a:off x="2620330" y="19275751"/>
            <a:ext cx="33124140" cy="6300785"/>
          </a:xfrm>
        </p:spPr>
        <p:txBody>
          <a:bodyPr/>
          <a:lstStyle>
            <a:lvl1pPr marL="0" indent="0">
              <a:buNone/>
              <a:defRPr sz="10080">
                <a:solidFill>
                  <a:schemeClr val="tx1"/>
                </a:solidFill>
              </a:defRPr>
            </a:lvl1pPr>
            <a:lvl2pPr marL="1920240" indent="0">
              <a:buNone/>
              <a:defRPr sz="8400">
                <a:solidFill>
                  <a:schemeClr val="tx1">
                    <a:tint val="75000"/>
                  </a:schemeClr>
                </a:solidFill>
              </a:defRPr>
            </a:lvl2pPr>
            <a:lvl3pPr marL="3840480" indent="0">
              <a:buNone/>
              <a:defRPr sz="7560">
                <a:solidFill>
                  <a:schemeClr val="tx1">
                    <a:tint val="75000"/>
                  </a:schemeClr>
                </a:solidFill>
              </a:defRPr>
            </a:lvl3pPr>
            <a:lvl4pPr marL="5760720" indent="0">
              <a:buNone/>
              <a:defRPr sz="6720">
                <a:solidFill>
                  <a:schemeClr val="tx1">
                    <a:tint val="75000"/>
                  </a:schemeClr>
                </a:solidFill>
              </a:defRPr>
            </a:lvl4pPr>
            <a:lvl5pPr marL="7680960" indent="0">
              <a:buNone/>
              <a:defRPr sz="6720">
                <a:solidFill>
                  <a:schemeClr val="tx1">
                    <a:tint val="75000"/>
                  </a:schemeClr>
                </a:solidFill>
              </a:defRPr>
            </a:lvl5pPr>
            <a:lvl6pPr marL="9601200" indent="0">
              <a:buNone/>
              <a:defRPr sz="6720">
                <a:solidFill>
                  <a:schemeClr val="tx1">
                    <a:tint val="75000"/>
                  </a:schemeClr>
                </a:solidFill>
              </a:defRPr>
            </a:lvl6pPr>
            <a:lvl7pPr marL="11521440" indent="0">
              <a:buNone/>
              <a:defRPr sz="6720">
                <a:solidFill>
                  <a:schemeClr val="tx1">
                    <a:tint val="75000"/>
                  </a:schemeClr>
                </a:solidFill>
              </a:defRPr>
            </a:lvl7pPr>
            <a:lvl8pPr marL="13441680" indent="0">
              <a:buNone/>
              <a:defRPr sz="6720">
                <a:solidFill>
                  <a:schemeClr val="tx1">
                    <a:tint val="75000"/>
                  </a:schemeClr>
                </a:solidFill>
              </a:defRPr>
            </a:lvl8pPr>
            <a:lvl9pPr marL="15361920" indent="0">
              <a:buNone/>
              <a:defRPr sz="672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3/8/2016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264123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640330" y="7667625"/>
            <a:ext cx="16322040" cy="182756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19442430" y="7667625"/>
            <a:ext cx="16322040" cy="182756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3/8/2016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98905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645332" y="1533531"/>
            <a:ext cx="33124140" cy="5567365"/>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645336" y="7060885"/>
            <a:ext cx="16247028" cy="3460430"/>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smtClean="0"/>
              <a:t>Click to edit Master text styles</a:t>
            </a:r>
          </a:p>
        </p:txBody>
      </p:sp>
      <p:sp>
        <p:nvSpPr>
          <p:cNvPr id="4" name="Content Placeholder 3"/>
          <p:cNvSpPr>
            <a:spLocks noGrp="1"/>
          </p:cNvSpPr>
          <p:nvPr>
            <p:ph sz="half" idx="2"/>
          </p:nvPr>
        </p:nvSpPr>
        <p:spPr>
          <a:xfrm>
            <a:off x="2645336" y="10521315"/>
            <a:ext cx="16247028" cy="1547527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19442432" y="7060885"/>
            <a:ext cx="16327042" cy="3460430"/>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smtClean="0"/>
              <a:t>Click to edit Master text styles</a:t>
            </a:r>
          </a:p>
        </p:txBody>
      </p:sp>
      <p:sp>
        <p:nvSpPr>
          <p:cNvPr id="6" name="Content Placeholder 5"/>
          <p:cNvSpPr>
            <a:spLocks noGrp="1"/>
          </p:cNvSpPr>
          <p:nvPr>
            <p:ph sz="quarter" idx="4"/>
          </p:nvPr>
        </p:nvSpPr>
        <p:spPr>
          <a:xfrm>
            <a:off x="19442432" y="10521315"/>
            <a:ext cx="16327042" cy="1547527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3/8/2016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874506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3/8/2016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703485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3/8/2016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39455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645332" y="1920240"/>
            <a:ext cx="12386548" cy="6720840"/>
          </a:xfrm>
        </p:spPr>
        <p:txBody>
          <a:bodyPr anchor="b"/>
          <a:lstStyle>
            <a:lvl1pPr>
              <a:defRPr sz="13440"/>
            </a:lvl1pPr>
          </a:lstStyle>
          <a:p>
            <a:r>
              <a:rPr lang="en-US" smtClean="0"/>
              <a:t>Click to edit Master title style</a:t>
            </a:r>
            <a:endParaRPr lang="en-US" dirty="0"/>
          </a:p>
        </p:txBody>
      </p:sp>
      <p:sp>
        <p:nvSpPr>
          <p:cNvPr id="3" name="Content Placeholder 2"/>
          <p:cNvSpPr>
            <a:spLocks noGrp="1"/>
          </p:cNvSpPr>
          <p:nvPr>
            <p:ph idx="1"/>
          </p:nvPr>
        </p:nvSpPr>
        <p:spPr>
          <a:xfrm>
            <a:off x="16327042" y="4147191"/>
            <a:ext cx="19442430" cy="20469225"/>
          </a:xfrm>
        </p:spPr>
        <p:txBody>
          <a:bodyPr/>
          <a:lstStyle>
            <a:lvl1pPr>
              <a:defRPr sz="13440"/>
            </a:lvl1pPr>
            <a:lvl2pPr>
              <a:defRPr sz="11760"/>
            </a:lvl2pPr>
            <a:lvl3pPr>
              <a:defRPr sz="10080"/>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645332" y="8641080"/>
            <a:ext cx="12386548" cy="16008670"/>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3/8/2016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613618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645332" y="1920240"/>
            <a:ext cx="12386548" cy="6720840"/>
          </a:xfrm>
        </p:spPr>
        <p:txBody>
          <a:bodyPr anchor="b"/>
          <a:lstStyle>
            <a:lvl1pPr>
              <a:defRPr sz="1344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6327042" y="4147191"/>
            <a:ext cx="19442430" cy="20469225"/>
          </a:xfrm>
        </p:spPr>
        <p:txBody>
          <a:bodyPr anchor="t"/>
          <a:lstStyle>
            <a:lvl1pPr marL="0" indent="0">
              <a:buNone/>
              <a:defRPr sz="13440"/>
            </a:lvl1pPr>
            <a:lvl2pPr marL="1920240" indent="0">
              <a:buNone/>
              <a:defRPr sz="11760"/>
            </a:lvl2pPr>
            <a:lvl3pPr marL="3840480" indent="0">
              <a:buNone/>
              <a:defRPr sz="10080"/>
            </a:lvl3pPr>
            <a:lvl4pPr marL="5760720" indent="0">
              <a:buNone/>
              <a:defRPr sz="8400"/>
            </a:lvl4pPr>
            <a:lvl5pPr marL="7680960" indent="0">
              <a:buNone/>
              <a:defRPr sz="8400"/>
            </a:lvl5pPr>
            <a:lvl6pPr marL="9601200" indent="0">
              <a:buNone/>
              <a:defRPr sz="8400"/>
            </a:lvl6pPr>
            <a:lvl7pPr marL="11521440" indent="0">
              <a:buNone/>
              <a:defRPr sz="8400"/>
            </a:lvl7pPr>
            <a:lvl8pPr marL="13441680" indent="0">
              <a:buNone/>
              <a:defRPr sz="8400"/>
            </a:lvl8pPr>
            <a:lvl9pPr marL="15361920" indent="0">
              <a:buNone/>
              <a:defRPr sz="8400"/>
            </a:lvl9pPr>
          </a:lstStyle>
          <a:p>
            <a:r>
              <a:rPr lang="en-US" smtClean="0"/>
              <a:t>Click icon to add picture</a:t>
            </a:r>
            <a:endParaRPr lang="en-US" dirty="0"/>
          </a:p>
        </p:txBody>
      </p:sp>
      <p:sp>
        <p:nvSpPr>
          <p:cNvPr id="4" name="Text Placeholder 3"/>
          <p:cNvSpPr>
            <a:spLocks noGrp="1"/>
          </p:cNvSpPr>
          <p:nvPr>
            <p:ph type="body" sz="half" idx="2"/>
          </p:nvPr>
        </p:nvSpPr>
        <p:spPr>
          <a:xfrm>
            <a:off x="2645332" y="8641080"/>
            <a:ext cx="12386548" cy="16008670"/>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3/8/2016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14468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3/8/2016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547499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483437" y="1533525"/>
            <a:ext cx="8281035" cy="2440972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640332" y="1533525"/>
            <a:ext cx="24363045" cy="24409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3/8/2016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6796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640330" y="1533531"/>
            <a:ext cx="33124140" cy="5567365"/>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640330" y="7667625"/>
            <a:ext cx="33124140" cy="182756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640330" y="26696676"/>
            <a:ext cx="8641080" cy="1533525"/>
          </a:xfrm>
          <a:prstGeom prst="rect">
            <a:avLst/>
          </a:prstGeom>
        </p:spPr>
        <p:txBody>
          <a:bodyPr vert="horz" lIns="91440" tIns="45720" rIns="91440" bIns="45720" rtlCol="0" anchor="ctr"/>
          <a:lstStyle>
            <a:lvl1pPr algn="l">
              <a:defRPr sz="5040">
                <a:solidFill>
                  <a:schemeClr val="tx1">
                    <a:tint val="75000"/>
                  </a:schemeClr>
                </a:solidFill>
              </a:defRPr>
            </a:lvl1pPr>
          </a:lstStyle>
          <a:p>
            <a:fld id="{08E81BC7-D5A5-445F-BF4D-797F02B50EB4}" type="datetimeFigureOut">
              <a:rPr lang="en-US" smtClean="0"/>
              <a:t>3/8/2016</a:t>
            </a:fld>
            <a:endParaRPr lang="en-US"/>
          </a:p>
        </p:txBody>
      </p:sp>
      <p:sp>
        <p:nvSpPr>
          <p:cNvPr id="5" name="Footer Placeholder 4"/>
          <p:cNvSpPr>
            <a:spLocks noGrp="1"/>
          </p:cNvSpPr>
          <p:nvPr>
            <p:ph type="ftr" sz="quarter" idx="3"/>
          </p:nvPr>
        </p:nvSpPr>
        <p:spPr>
          <a:xfrm>
            <a:off x="12721590" y="26696676"/>
            <a:ext cx="12961620" cy="1533525"/>
          </a:xfrm>
          <a:prstGeom prst="rect">
            <a:avLst/>
          </a:prstGeom>
        </p:spPr>
        <p:txBody>
          <a:bodyPr vert="horz" lIns="91440" tIns="45720" rIns="91440" bIns="45720" rtlCol="0" anchor="ctr"/>
          <a:lstStyle>
            <a:lvl1pPr algn="ctr">
              <a:defRPr sz="50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7123390" y="26696676"/>
            <a:ext cx="8641080" cy="1533525"/>
          </a:xfrm>
          <a:prstGeom prst="rect">
            <a:avLst/>
          </a:prstGeom>
        </p:spPr>
        <p:txBody>
          <a:bodyPr vert="horz" lIns="91440" tIns="45720" rIns="91440" bIns="45720" rtlCol="0" anchor="ctr"/>
          <a:lstStyle>
            <a:lvl1pPr algn="r">
              <a:defRPr sz="504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411317299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3840480" rtl="0" eaLnBrk="1" latinLnBrk="0" hangingPunct="1">
        <a:lnSpc>
          <a:spcPct val="90000"/>
        </a:lnSpc>
        <a:spcBef>
          <a:spcPct val="0"/>
        </a:spcBef>
        <a:buNone/>
        <a:defRPr sz="18480" kern="1200">
          <a:solidFill>
            <a:schemeClr val="tx1"/>
          </a:solidFill>
          <a:latin typeface="+mj-lt"/>
          <a:ea typeface="+mj-ea"/>
          <a:cs typeface="+mj-cs"/>
        </a:defRPr>
      </a:lvl1pPr>
    </p:titleStyle>
    <p:bodyStyle>
      <a:lvl1pPr marL="960120" indent="-960120" algn="l" defTabSz="3840480" rtl="0" eaLnBrk="1" latinLnBrk="0" hangingPunct="1">
        <a:lnSpc>
          <a:spcPct val="90000"/>
        </a:lnSpc>
        <a:spcBef>
          <a:spcPts val="4200"/>
        </a:spcBef>
        <a:buFont typeface="Arial" panose="020B0604020202020204" pitchFamily="34" charset="0"/>
        <a:buChar char="•"/>
        <a:defRPr sz="11760" kern="1200">
          <a:solidFill>
            <a:schemeClr val="tx1"/>
          </a:solidFill>
          <a:latin typeface="+mn-lt"/>
          <a:ea typeface="+mn-ea"/>
          <a:cs typeface="+mn-cs"/>
        </a:defRPr>
      </a:lvl1pPr>
      <a:lvl2pPr marL="2880360" indent="-960120" algn="l" defTabSz="3840480" rtl="0" eaLnBrk="1" latinLnBrk="0" hangingPunct="1">
        <a:lnSpc>
          <a:spcPct val="90000"/>
        </a:lnSpc>
        <a:spcBef>
          <a:spcPts val="2100"/>
        </a:spcBef>
        <a:buFont typeface="Arial" panose="020B0604020202020204" pitchFamily="34" charset="0"/>
        <a:buChar char="•"/>
        <a:defRPr sz="10080" kern="1200">
          <a:solidFill>
            <a:schemeClr val="tx1"/>
          </a:solidFill>
          <a:latin typeface="+mn-lt"/>
          <a:ea typeface="+mn-ea"/>
          <a:cs typeface="+mn-cs"/>
        </a:defRPr>
      </a:lvl2pPr>
      <a:lvl3pPr marL="4800600" indent="-960120" algn="l" defTabSz="3840480" rtl="0" eaLnBrk="1" latinLnBrk="0" hangingPunct="1">
        <a:lnSpc>
          <a:spcPct val="90000"/>
        </a:lnSpc>
        <a:spcBef>
          <a:spcPts val="2100"/>
        </a:spcBef>
        <a:buFont typeface="Arial" panose="020B0604020202020204" pitchFamily="34" charset="0"/>
        <a:buChar char="•"/>
        <a:defRPr sz="8400" kern="1200">
          <a:solidFill>
            <a:schemeClr val="tx1"/>
          </a:solidFill>
          <a:latin typeface="+mn-lt"/>
          <a:ea typeface="+mn-ea"/>
          <a:cs typeface="+mn-cs"/>
        </a:defRPr>
      </a:lvl3pPr>
      <a:lvl4pPr marL="67208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4pPr>
      <a:lvl5pPr marL="864108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5pPr>
      <a:lvl6pPr marL="1056132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6pPr>
      <a:lvl7pPr marL="1248156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7pPr>
      <a:lvl8pPr marL="1440180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8pPr>
      <a:lvl9pPr marL="163220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9pPr>
    </p:bodyStyle>
    <p:otherStyle>
      <a:defPPr>
        <a:defRPr lang="en-US"/>
      </a:defPPr>
      <a:lvl1pPr marL="0" algn="l" defTabSz="3840480" rtl="0" eaLnBrk="1" latinLnBrk="0" hangingPunct="1">
        <a:defRPr sz="7560" kern="1200">
          <a:solidFill>
            <a:schemeClr val="tx1"/>
          </a:solidFill>
          <a:latin typeface="+mn-lt"/>
          <a:ea typeface="+mn-ea"/>
          <a:cs typeface="+mn-cs"/>
        </a:defRPr>
      </a:lvl1pPr>
      <a:lvl2pPr marL="1920240" algn="l" defTabSz="3840480" rtl="0" eaLnBrk="1" latinLnBrk="0" hangingPunct="1">
        <a:defRPr sz="7560" kern="1200">
          <a:solidFill>
            <a:schemeClr val="tx1"/>
          </a:solidFill>
          <a:latin typeface="+mn-lt"/>
          <a:ea typeface="+mn-ea"/>
          <a:cs typeface="+mn-cs"/>
        </a:defRPr>
      </a:lvl2pPr>
      <a:lvl3pPr marL="3840480" algn="l" defTabSz="3840480" rtl="0" eaLnBrk="1" latinLnBrk="0" hangingPunct="1">
        <a:defRPr sz="7560" kern="1200">
          <a:solidFill>
            <a:schemeClr val="tx1"/>
          </a:solidFill>
          <a:latin typeface="+mn-lt"/>
          <a:ea typeface="+mn-ea"/>
          <a:cs typeface="+mn-cs"/>
        </a:defRPr>
      </a:lvl3pPr>
      <a:lvl4pPr marL="5760720" algn="l" defTabSz="3840480" rtl="0" eaLnBrk="1" latinLnBrk="0" hangingPunct="1">
        <a:defRPr sz="7560" kern="1200">
          <a:solidFill>
            <a:schemeClr val="tx1"/>
          </a:solidFill>
          <a:latin typeface="+mn-lt"/>
          <a:ea typeface="+mn-ea"/>
          <a:cs typeface="+mn-cs"/>
        </a:defRPr>
      </a:lvl4pPr>
      <a:lvl5pPr marL="7680960" algn="l" defTabSz="3840480" rtl="0" eaLnBrk="1" latinLnBrk="0" hangingPunct="1">
        <a:defRPr sz="7560" kern="1200">
          <a:solidFill>
            <a:schemeClr val="tx1"/>
          </a:solidFill>
          <a:latin typeface="+mn-lt"/>
          <a:ea typeface="+mn-ea"/>
          <a:cs typeface="+mn-cs"/>
        </a:defRPr>
      </a:lvl5pPr>
      <a:lvl6pPr marL="9601200" algn="l" defTabSz="3840480" rtl="0" eaLnBrk="1" latinLnBrk="0" hangingPunct="1">
        <a:defRPr sz="7560" kern="1200">
          <a:solidFill>
            <a:schemeClr val="tx1"/>
          </a:solidFill>
          <a:latin typeface="+mn-lt"/>
          <a:ea typeface="+mn-ea"/>
          <a:cs typeface="+mn-cs"/>
        </a:defRPr>
      </a:lvl6pPr>
      <a:lvl7pPr marL="11521440" algn="l" defTabSz="3840480" rtl="0" eaLnBrk="1" latinLnBrk="0" hangingPunct="1">
        <a:defRPr sz="7560" kern="1200">
          <a:solidFill>
            <a:schemeClr val="tx1"/>
          </a:solidFill>
          <a:latin typeface="+mn-lt"/>
          <a:ea typeface="+mn-ea"/>
          <a:cs typeface="+mn-cs"/>
        </a:defRPr>
      </a:lvl7pPr>
      <a:lvl8pPr marL="13441680" algn="l" defTabSz="3840480" rtl="0" eaLnBrk="1" latinLnBrk="0" hangingPunct="1">
        <a:defRPr sz="7560" kern="1200">
          <a:solidFill>
            <a:schemeClr val="tx1"/>
          </a:solidFill>
          <a:latin typeface="+mn-lt"/>
          <a:ea typeface="+mn-ea"/>
          <a:cs typeface="+mn-cs"/>
        </a:defRPr>
      </a:lvl8pPr>
      <a:lvl9pPr marL="15361920" algn="l" defTabSz="3840480" rtl="0" eaLnBrk="1" latinLnBrk="0" hangingPunct="1">
        <a:defRPr sz="75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jpg"/><Relationship Id="rId18" Type="http://schemas.openxmlformats.org/officeDocument/2006/relationships/image" Target="../media/image17.png"/><Relationship Id="rId3" Type="http://schemas.openxmlformats.org/officeDocument/2006/relationships/image" Target="../media/image2.png"/><Relationship Id="rId7" Type="http://schemas.openxmlformats.org/officeDocument/2006/relationships/image" Target="../media/image6.jpg"/><Relationship Id="rId12" Type="http://schemas.openxmlformats.org/officeDocument/2006/relationships/image" Target="../media/image11.png"/><Relationship Id="rId17" Type="http://schemas.openxmlformats.org/officeDocument/2006/relationships/image" Target="../media/image16.png"/><Relationship Id="rId2" Type="http://schemas.openxmlformats.org/officeDocument/2006/relationships/image" Target="../media/image1.jpg"/><Relationship Id="rId16" Type="http://schemas.openxmlformats.org/officeDocument/2006/relationships/image" Target="../media/image15.png"/><Relationship Id="rId20" Type="http://schemas.openxmlformats.org/officeDocument/2006/relationships/image" Target="../media/image19.png"/><Relationship Id="rId1" Type="http://schemas.openxmlformats.org/officeDocument/2006/relationships/slideLayout" Target="../slideLayouts/slideLayout1.xml"/><Relationship Id="rId6" Type="http://schemas.openxmlformats.org/officeDocument/2006/relationships/image" Target="../media/image5.jpg"/><Relationship Id="rId11" Type="http://schemas.openxmlformats.org/officeDocument/2006/relationships/image" Target="../media/image10.jpg"/><Relationship Id="rId5" Type="http://schemas.openxmlformats.org/officeDocument/2006/relationships/image" Target="../media/image4.jpg"/><Relationship Id="rId15" Type="http://schemas.openxmlformats.org/officeDocument/2006/relationships/image" Target="../media/image14.png"/><Relationship Id="rId10" Type="http://schemas.openxmlformats.org/officeDocument/2006/relationships/image" Target="../media/image9.jpg"/><Relationship Id="rId19" Type="http://schemas.openxmlformats.org/officeDocument/2006/relationships/image" Target="../media/image18.png"/><Relationship Id="rId4" Type="http://schemas.openxmlformats.org/officeDocument/2006/relationships/image" Target="../media/image3.jpg"/><Relationship Id="rId9" Type="http://schemas.openxmlformats.org/officeDocument/2006/relationships/image" Target="../media/image8.pn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 name="Picture 9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25755" y="5764919"/>
            <a:ext cx="1756367" cy="4448392"/>
          </a:xfrm>
          <a:prstGeom prst="rect">
            <a:avLst/>
          </a:prstGeom>
        </p:spPr>
      </p:pic>
      <p:sp>
        <p:nvSpPr>
          <p:cNvPr id="2" name="Title 1"/>
          <p:cNvSpPr>
            <a:spLocks noGrp="1"/>
          </p:cNvSpPr>
          <p:nvPr>
            <p:ph type="ctrTitle"/>
          </p:nvPr>
        </p:nvSpPr>
        <p:spPr>
          <a:xfrm>
            <a:off x="323397" y="457200"/>
            <a:ext cx="37744520" cy="3454400"/>
          </a:xfrm>
          <a:solidFill>
            <a:srgbClr val="002060"/>
          </a:solidFill>
          <a:ln w="101600">
            <a:solidFill>
              <a:srgbClr val="002060"/>
            </a:solidFill>
          </a:ln>
        </p:spPr>
        <p:style>
          <a:lnRef idx="2">
            <a:schemeClr val="dk1"/>
          </a:lnRef>
          <a:fillRef idx="1">
            <a:schemeClr val="lt1"/>
          </a:fillRef>
          <a:effectRef idx="0">
            <a:schemeClr val="dk1"/>
          </a:effectRef>
          <a:fontRef idx="minor">
            <a:schemeClr val="dk1"/>
          </a:fontRef>
        </p:style>
        <p:txBody>
          <a:bodyPr anchor="ctr">
            <a:normAutofit/>
          </a:bodyPr>
          <a:lstStyle/>
          <a:p>
            <a:r>
              <a:rPr lang="en-US" sz="7200" dirty="0" smtClean="0">
                <a:solidFill>
                  <a:schemeClr val="bg1"/>
                </a:solidFill>
                <a:latin typeface="Cambria" panose="02040503050406030204" pitchFamily="18" charset="0"/>
                <a:cs typeface="Arial" panose="020B0604020202020204" pitchFamily="34" charset="0"/>
              </a:rPr>
              <a:t>A Computational Study of RNA Structure and Dynamics</a:t>
            </a:r>
            <a:br>
              <a:rPr lang="en-US" sz="7200" dirty="0" smtClean="0">
                <a:solidFill>
                  <a:schemeClr val="bg1"/>
                </a:solidFill>
                <a:latin typeface="Cambria" panose="02040503050406030204" pitchFamily="18" charset="0"/>
                <a:cs typeface="Arial" panose="020B0604020202020204" pitchFamily="34" charset="0"/>
              </a:rPr>
            </a:br>
            <a:r>
              <a:rPr lang="en-US" sz="4800" u="sng" dirty="0" smtClean="0">
                <a:solidFill>
                  <a:schemeClr val="bg1"/>
                </a:solidFill>
                <a:latin typeface="Cambria" panose="02040503050406030204" pitchFamily="18" charset="0"/>
                <a:cs typeface="Arial" panose="020B0604020202020204" pitchFamily="34" charset="0"/>
              </a:rPr>
              <a:t>Rhiannon Jacobs</a:t>
            </a:r>
            <a:r>
              <a:rPr lang="en-US" sz="4800" dirty="0" smtClean="0">
                <a:solidFill>
                  <a:schemeClr val="bg1"/>
                </a:solidFill>
                <a:latin typeface="Cambria" panose="02040503050406030204" pitchFamily="18" charset="0"/>
                <a:cs typeface="Arial" panose="020B0604020202020204" pitchFamily="34" charset="0"/>
              </a:rPr>
              <a:t> and Harish Vashisth </a:t>
            </a:r>
            <a:br>
              <a:rPr lang="en-US" sz="4800" dirty="0" smtClean="0">
                <a:solidFill>
                  <a:schemeClr val="bg1"/>
                </a:solidFill>
                <a:latin typeface="Cambria" panose="02040503050406030204" pitchFamily="18" charset="0"/>
                <a:cs typeface="Arial" panose="020B0604020202020204" pitchFamily="34" charset="0"/>
              </a:rPr>
            </a:br>
            <a:r>
              <a:rPr lang="en-US" sz="4800" i="1" dirty="0" smtClean="0">
                <a:solidFill>
                  <a:schemeClr val="bg1"/>
                </a:solidFill>
                <a:latin typeface="Cambria" panose="02040503050406030204" pitchFamily="18" charset="0"/>
                <a:cs typeface="Arial" panose="020B0604020202020204" pitchFamily="34" charset="0"/>
              </a:rPr>
              <a:t>Department of Chemical Engineering, University of New Hampshire, Durham, NH 03824</a:t>
            </a:r>
            <a:endParaRPr lang="en-US" sz="8000" i="1" dirty="0">
              <a:solidFill>
                <a:schemeClr val="bg1"/>
              </a:solidFill>
              <a:latin typeface="Cambria" panose="02040503050406030204" pitchFamily="18" charset="0"/>
              <a:cs typeface="Arial" panose="020B0604020202020204" pitchFamily="34" charset="0"/>
            </a:endParaRPr>
          </a:p>
        </p:txBody>
      </p:sp>
      <p:pic>
        <p:nvPicPr>
          <p:cNvPr id="5" name="Picture 4"/>
          <p:cNvPicPr>
            <a:picLocks noChangeAspect="1"/>
          </p:cNvPicPr>
          <p:nvPr/>
        </p:nvPicPr>
        <p:blipFill>
          <a:blip r:embed="rId3"/>
          <a:stretch>
            <a:fillRect/>
          </a:stretch>
        </p:blipFill>
        <p:spPr>
          <a:xfrm>
            <a:off x="33258492" y="1580213"/>
            <a:ext cx="3143250" cy="1038225"/>
          </a:xfrm>
          <a:prstGeom prst="rect">
            <a:avLst/>
          </a:prstGeom>
        </p:spPr>
      </p:pic>
      <p:sp>
        <p:nvSpPr>
          <p:cNvPr id="6" name="Subtitle 2"/>
          <p:cNvSpPr txBox="1">
            <a:spLocks/>
          </p:cNvSpPr>
          <p:nvPr/>
        </p:nvSpPr>
        <p:spPr>
          <a:xfrm>
            <a:off x="323397" y="5528761"/>
            <a:ext cx="9550400" cy="6117807"/>
          </a:xfrm>
          <a:prstGeom prst="rect">
            <a:avLst/>
          </a:prstGeom>
          <a:noFill/>
          <a:ln>
            <a:solidFill>
              <a:srgbClr val="002060"/>
            </a:solidFill>
          </a:ln>
        </p:spPr>
        <p:txBody>
          <a:bodyPr vert="horz" lIns="91440" tIns="45720" rIns="91440" bIns="45720" rtlCol="0" anchor="ctr">
            <a:normAutofit fontScale="775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r>
              <a:rPr lang="en-US" sz="3200" dirty="0">
                <a:latin typeface="Cambria" panose="02040503050406030204" pitchFamily="18" charset="0"/>
              </a:rPr>
              <a:t> </a:t>
            </a:r>
            <a:r>
              <a:rPr lang="en-US" sz="3200" dirty="0" smtClean="0">
                <a:latin typeface="Cambria" panose="02040503050406030204" pitchFamily="18" charset="0"/>
              </a:rPr>
              <a:t>    Evidence </a:t>
            </a:r>
            <a:r>
              <a:rPr lang="en-US" sz="3200" dirty="0">
                <a:latin typeface="Cambria" panose="02040503050406030204" pitchFamily="18" charset="0"/>
              </a:rPr>
              <a:t>from experimental characterization of structures of nucleic acids such as RNA suggests that nucleic acids are highly flexible similar to proteins, and can undergo large-scale conformational rearrangements due to motions encoded in their structure or due to binding of triggering factors such as small metabolites or proteins. These observations warrant a detailed understanding of the dynamics of RNA molecules, yet it is not possible to capture all transiently populated conformations of biomolecules using experimental methods alone. Proposed in this work is the development and application of a temperature-based enhanced sampling simulation methodology that has proven successful in the study of conformational changes in proteins. Extending this methodology for application to nucleic acids will increase its scope not only for understanding RNA dynamics, but also for understanding RNA-protein complexes. The technique will be tested </a:t>
            </a:r>
            <a:r>
              <a:rPr lang="en-US" sz="3200" dirty="0" smtClean="0">
                <a:latin typeface="Cambria" panose="02040503050406030204" pitchFamily="18" charset="0"/>
              </a:rPr>
              <a:t>on small </a:t>
            </a:r>
            <a:r>
              <a:rPr lang="en-US" sz="3200" dirty="0">
                <a:latin typeface="Cambria" panose="02040503050406030204" pitchFamily="18" charset="0"/>
              </a:rPr>
              <a:t>RNA molecules that are known to undergo large-scale conformational transitions. A better understanding of variables that can be accelerated in molecular dynamics (MD) simulations will help in the development of improved simulation algorithms and methodologies to characterize structural flexibility of RNA.</a:t>
            </a:r>
          </a:p>
        </p:txBody>
      </p:sp>
      <p:sp>
        <p:nvSpPr>
          <p:cNvPr id="7" name="Subtitle 2"/>
          <p:cNvSpPr txBox="1">
            <a:spLocks/>
          </p:cNvSpPr>
          <p:nvPr/>
        </p:nvSpPr>
        <p:spPr>
          <a:xfrm>
            <a:off x="323397" y="12055642"/>
            <a:ext cx="9550400" cy="799013"/>
          </a:xfrm>
          <a:prstGeom prst="rect">
            <a:avLst/>
          </a:prstGeom>
          <a:solidFill>
            <a:srgbClr val="002060"/>
          </a:solidFill>
          <a:ln>
            <a:solidFill>
              <a:srgbClr val="002060"/>
            </a:solidFill>
          </a:ln>
        </p:spPr>
        <p:txBody>
          <a:bodyPr vert="horz" lIns="91440" tIns="45720" rIns="91440" bIns="45720"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400" dirty="0" smtClean="0">
                <a:solidFill>
                  <a:schemeClr val="bg1"/>
                </a:solidFill>
                <a:latin typeface="Cambria" panose="02040503050406030204" pitchFamily="18" charset="0"/>
              </a:rPr>
              <a:t> </a:t>
            </a:r>
            <a:r>
              <a:rPr lang="en-US" sz="5000" dirty="0" smtClean="0">
                <a:solidFill>
                  <a:schemeClr val="bg1"/>
                </a:solidFill>
                <a:latin typeface="Cambria" panose="02040503050406030204" pitchFamily="18" charset="0"/>
              </a:rPr>
              <a:t>Methodology</a:t>
            </a:r>
            <a:endParaRPr lang="en-US" sz="5000" dirty="0">
              <a:solidFill>
                <a:schemeClr val="bg1"/>
              </a:solidFill>
              <a:latin typeface="Cambria" panose="02040503050406030204" pitchFamily="18" charset="0"/>
            </a:endParaRPr>
          </a:p>
        </p:txBody>
      </p:sp>
      <p:sp>
        <p:nvSpPr>
          <p:cNvPr id="8" name="Subtitle 2"/>
          <p:cNvSpPr txBox="1">
            <a:spLocks/>
          </p:cNvSpPr>
          <p:nvPr/>
        </p:nvSpPr>
        <p:spPr>
          <a:xfrm>
            <a:off x="323397" y="13263729"/>
            <a:ext cx="9550400" cy="14842039"/>
          </a:xfrm>
          <a:prstGeom prst="rect">
            <a:avLst/>
          </a:prstGeom>
          <a:ln>
            <a:solidFill>
              <a:srgbClr val="002060"/>
            </a:solidFill>
          </a:ln>
        </p:spPr>
        <p:txBody>
          <a:bodyPr vert="horz" lIns="91440" tIns="45720" rIns="91440" bIns="45720"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spcBef>
                <a:spcPts val="0"/>
              </a:spcBef>
            </a:pPr>
            <a:r>
              <a:rPr lang="en-US" sz="2500" b="1" dirty="0">
                <a:latin typeface="Cambria" panose="02040503050406030204" pitchFamily="18" charset="0"/>
              </a:rPr>
              <a:t>Molecular dynamics </a:t>
            </a:r>
            <a:r>
              <a:rPr lang="en-US" sz="2500" b="1" dirty="0" smtClean="0">
                <a:latin typeface="Cambria" panose="02040503050406030204" pitchFamily="18" charset="0"/>
              </a:rPr>
              <a:t>simulation </a:t>
            </a:r>
            <a:r>
              <a:rPr lang="en-US" sz="2500" dirty="0" smtClean="0">
                <a:latin typeface="Cambria" panose="02040503050406030204" pitchFamily="18" charset="0"/>
              </a:rPr>
              <a:t>is </a:t>
            </a:r>
            <a:r>
              <a:rPr lang="en-US" sz="2500" dirty="0">
                <a:latin typeface="Cambria" panose="02040503050406030204" pitchFamily="18" charset="0"/>
              </a:rPr>
              <a:t>a computer based approach to statistical mechanics which allows for an estimation of equilibrium and dynamic properties of a complex system  that cannot be done  analytically. </a:t>
            </a:r>
            <a:endParaRPr lang="en-US" sz="2500" dirty="0" smtClean="0">
              <a:latin typeface="Cambria" panose="02040503050406030204" pitchFamily="18" charset="0"/>
            </a:endParaRPr>
          </a:p>
          <a:p>
            <a:pPr marL="342900" indent="-342900" algn="just">
              <a:spcBef>
                <a:spcPts val="0"/>
              </a:spcBef>
              <a:buFont typeface="Arial" panose="020B0604020202020204" pitchFamily="34" charset="0"/>
              <a:buChar char="•"/>
            </a:pPr>
            <a:r>
              <a:rPr lang="en-US" sz="2500" dirty="0" smtClean="0">
                <a:latin typeface="Cambria" panose="02040503050406030204" pitchFamily="18" charset="0"/>
              </a:rPr>
              <a:t>Approach </a:t>
            </a:r>
            <a:r>
              <a:rPr lang="en-US" sz="2500" dirty="0">
                <a:latin typeface="Cambria" panose="02040503050406030204" pitchFamily="18" charset="0"/>
              </a:rPr>
              <a:t>to evolve positions of a system of particles in time, where particles interact with each other under a complex potential function. </a:t>
            </a:r>
          </a:p>
          <a:p>
            <a:pPr marL="342900" indent="-342900" algn="just">
              <a:spcBef>
                <a:spcPts val="0"/>
              </a:spcBef>
              <a:buFont typeface="Arial" panose="020B0604020202020204" pitchFamily="34" charset="0"/>
              <a:buChar char="•"/>
            </a:pPr>
            <a:r>
              <a:rPr lang="en-US" sz="2500" dirty="0" smtClean="0">
                <a:latin typeface="Cambria" panose="02040503050406030204" pitchFamily="18" charset="0"/>
              </a:rPr>
              <a:t>Operate on the principle </a:t>
            </a:r>
            <a:r>
              <a:rPr lang="en-US" sz="2500" dirty="0">
                <a:latin typeface="Cambria" panose="02040503050406030204" pitchFamily="18" charset="0"/>
              </a:rPr>
              <a:t>of classical mechanics; where </a:t>
            </a:r>
            <a:r>
              <a:rPr lang="en-US" sz="2500" b="1" i="1" dirty="0">
                <a:latin typeface="Cambria" panose="02040503050406030204" pitchFamily="18" charset="0"/>
              </a:rPr>
              <a:t>F=ma</a:t>
            </a:r>
            <a:r>
              <a:rPr lang="en-US" sz="2500" dirty="0">
                <a:latin typeface="Cambria" panose="02040503050406030204" pitchFamily="18" charset="0"/>
              </a:rPr>
              <a:t>. </a:t>
            </a:r>
          </a:p>
          <a:p>
            <a:pPr marL="342900" indent="-342900" algn="just">
              <a:spcBef>
                <a:spcPts val="0"/>
              </a:spcBef>
              <a:buFont typeface="Arial" panose="020B0604020202020204" pitchFamily="34" charset="0"/>
              <a:buChar char="•"/>
            </a:pPr>
            <a:r>
              <a:rPr lang="en-US" sz="2500" dirty="0" smtClean="0">
                <a:latin typeface="Cambria" panose="02040503050406030204" pitchFamily="18" charset="0"/>
              </a:rPr>
              <a:t>Structural </a:t>
            </a:r>
            <a:r>
              <a:rPr lang="en-US" sz="2500" dirty="0">
                <a:latin typeface="Cambria" panose="02040503050406030204" pitchFamily="18" charset="0"/>
              </a:rPr>
              <a:t>files obtained from </a:t>
            </a:r>
            <a:r>
              <a:rPr lang="en-US" sz="2500" dirty="0" smtClean="0">
                <a:latin typeface="Cambria" panose="02040503050406030204" pitchFamily="18" charset="0"/>
              </a:rPr>
              <a:t>the </a:t>
            </a:r>
            <a:r>
              <a:rPr lang="en-US" sz="2500" dirty="0">
                <a:latin typeface="Cambria" panose="02040503050406030204" pitchFamily="18" charset="0"/>
              </a:rPr>
              <a:t>Nucleic Acid </a:t>
            </a:r>
            <a:r>
              <a:rPr lang="en-US" sz="2500" dirty="0" smtClean="0">
                <a:latin typeface="Cambria" panose="02040503050406030204" pitchFamily="18" charset="0"/>
              </a:rPr>
              <a:t>Database</a:t>
            </a:r>
            <a:endParaRPr lang="en-US" sz="2500" dirty="0">
              <a:latin typeface="Cambria" panose="02040503050406030204" pitchFamily="18" charset="0"/>
            </a:endParaRPr>
          </a:p>
          <a:p>
            <a:pPr marL="342900" indent="-342900" algn="just">
              <a:spcBef>
                <a:spcPts val="0"/>
              </a:spcBef>
              <a:buFont typeface="Arial" panose="020B0604020202020204" pitchFamily="34" charset="0"/>
              <a:buChar char="•"/>
            </a:pPr>
            <a:r>
              <a:rPr lang="en-US" sz="2500" dirty="0">
                <a:latin typeface="Cambria" panose="02040503050406030204" pitchFamily="18" charset="0"/>
              </a:rPr>
              <a:t>Force Field Parameters: CHARMM 36</a:t>
            </a:r>
          </a:p>
          <a:p>
            <a:pPr marL="342900" indent="-342900" algn="just">
              <a:spcBef>
                <a:spcPts val="0"/>
              </a:spcBef>
              <a:buFont typeface="Arial" panose="020B0604020202020204" pitchFamily="34" charset="0"/>
              <a:buChar char="•"/>
            </a:pPr>
            <a:r>
              <a:rPr lang="en-US" sz="2500" dirty="0">
                <a:latin typeface="Cambria" panose="02040503050406030204" pitchFamily="18" charset="0"/>
              </a:rPr>
              <a:t>Solvated in a water </a:t>
            </a:r>
            <a:r>
              <a:rPr lang="en-US" sz="2500" dirty="0" smtClean="0">
                <a:latin typeface="Cambria" panose="02040503050406030204" pitchFamily="18" charset="0"/>
              </a:rPr>
              <a:t>box</a:t>
            </a:r>
          </a:p>
          <a:p>
            <a:pPr algn="l">
              <a:spcBef>
                <a:spcPts val="0"/>
              </a:spcBef>
            </a:pPr>
            <a:endParaRPr lang="en-US" sz="2500" dirty="0">
              <a:latin typeface="Cambria" panose="02040503050406030204" pitchFamily="18" charset="0"/>
            </a:endParaRPr>
          </a:p>
          <a:p>
            <a:pPr>
              <a:spcBef>
                <a:spcPts val="0"/>
              </a:spcBef>
            </a:pPr>
            <a:r>
              <a:rPr lang="en-US" sz="2500" b="1" dirty="0" smtClean="0">
                <a:latin typeface="Cambria" panose="02040503050406030204" pitchFamily="18" charset="0"/>
              </a:rPr>
              <a:t>Temperature Accelerate Molecular Dynamics (TAMD)</a:t>
            </a:r>
            <a:endParaRPr lang="en-US" sz="2500" dirty="0" smtClean="0">
              <a:latin typeface="Cambria" panose="02040503050406030204" pitchFamily="18" charset="0"/>
            </a:endParaRPr>
          </a:p>
          <a:p>
            <a:pPr algn="just">
              <a:spcBef>
                <a:spcPts val="0"/>
              </a:spcBef>
            </a:pPr>
            <a:r>
              <a:rPr lang="en-US" sz="2500" dirty="0" smtClean="0">
                <a:latin typeface="Cambria" panose="02040503050406030204" pitchFamily="18" charset="0"/>
              </a:rPr>
              <a:t>Enhanced sampling method based upon the use of collective variables (CV’s).</a:t>
            </a:r>
            <a:endParaRPr lang="en-US" sz="2500" dirty="0">
              <a:latin typeface="Cambria" panose="02040503050406030204" pitchFamily="18" charset="0"/>
            </a:endParaRPr>
          </a:p>
          <a:p>
            <a:pPr algn="just">
              <a:spcBef>
                <a:spcPts val="0"/>
              </a:spcBef>
            </a:pPr>
            <a:r>
              <a:rPr lang="en-US" sz="2500" b="1" dirty="0" smtClean="0">
                <a:latin typeface="Cambria" panose="02040503050406030204" pitchFamily="18" charset="0"/>
              </a:rPr>
              <a:t>Collective variables</a:t>
            </a:r>
            <a:r>
              <a:rPr lang="en-US" sz="2500" dirty="0" smtClean="0">
                <a:latin typeface="Cambria" panose="02040503050406030204" pitchFamily="18" charset="0"/>
              </a:rPr>
              <a:t>: functions of atom Cartesian coordinates</a:t>
            </a:r>
          </a:p>
          <a:p>
            <a:pPr marL="342900" indent="-342900" algn="just">
              <a:spcBef>
                <a:spcPts val="0"/>
              </a:spcBef>
              <a:buFont typeface="Arial" panose="020B0604020202020204" pitchFamily="34" charset="0"/>
              <a:buChar char="•"/>
            </a:pPr>
            <a:r>
              <a:rPr lang="en-US" sz="2500" dirty="0" smtClean="0">
                <a:latin typeface="Cambria" panose="02040503050406030204" pitchFamily="18" charset="0"/>
              </a:rPr>
              <a:t>Selected as center of mass of spatially continuous atoms</a:t>
            </a:r>
          </a:p>
          <a:p>
            <a:pPr marL="342900" indent="-342900" algn="just">
              <a:spcBef>
                <a:spcPts val="0"/>
              </a:spcBef>
              <a:buFont typeface="Arial" panose="020B0604020202020204" pitchFamily="34" charset="0"/>
              <a:buChar char="•"/>
            </a:pPr>
            <a:r>
              <a:rPr lang="en-US" sz="2500" dirty="0" smtClean="0">
                <a:latin typeface="Cambria" panose="02040503050406030204" pitchFamily="18" charset="0"/>
              </a:rPr>
              <a:t>6 subdomains </a:t>
            </a:r>
            <a:r>
              <a:rPr lang="en-US" sz="2500" dirty="0" smtClean="0">
                <a:latin typeface="Cambria" panose="02040503050406030204" pitchFamily="18" charset="0"/>
                <a:sym typeface="Wingdings" panose="05000000000000000000" pitchFamily="2" charset="2"/>
              </a:rPr>
              <a:t> 18 CV’s</a:t>
            </a:r>
          </a:p>
          <a:p>
            <a:pPr algn="just">
              <a:spcBef>
                <a:spcPts val="0"/>
              </a:spcBef>
            </a:pPr>
            <a:endParaRPr lang="en-US" sz="2500" b="1" dirty="0">
              <a:latin typeface="Cambria" panose="02040503050406030204" pitchFamily="18" charset="0"/>
              <a:sym typeface="Wingdings" panose="05000000000000000000" pitchFamily="2" charset="2"/>
            </a:endParaRPr>
          </a:p>
          <a:p>
            <a:pPr>
              <a:spcBef>
                <a:spcPts val="0"/>
              </a:spcBef>
            </a:pPr>
            <a:r>
              <a:rPr lang="en-US" sz="2500" b="1" dirty="0" smtClean="0">
                <a:latin typeface="Cambria" panose="02040503050406030204" pitchFamily="18" charset="0"/>
                <a:sym typeface="Wingdings" panose="05000000000000000000" pitchFamily="2" charset="2"/>
              </a:rPr>
              <a:t>Steered Temperature Accelerated Molecular Dynamics (sTAMD)</a:t>
            </a:r>
          </a:p>
          <a:p>
            <a:pPr marL="342900" indent="-342900" algn="just">
              <a:spcBef>
                <a:spcPts val="0"/>
              </a:spcBef>
              <a:buFont typeface="Arial" panose="020B0604020202020204" pitchFamily="34" charset="0"/>
              <a:buChar char="•"/>
            </a:pPr>
            <a:r>
              <a:rPr lang="en-US" sz="2500" dirty="0" smtClean="0">
                <a:latin typeface="Cambria" panose="02040503050406030204" pitchFamily="18" charset="0"/>
              </a:rPr>
              <a:t>Enhances likelihood of  largescale conformational change by adding a harmonic biasing potential </a:t>
            </a:r>
          </a:p>
          <a:p>
            <a:pPr marL="342900" indent="-342900" algn="just">
              <a:spcBef>
                <a:spcPts val="0"/>
              </a:spcBef>
              <a:buFont typeface="Arial" panose="020B0604020202020204" pitchFamily="34" charset="0"/>
              <a:buChar char="•"/>
            </a:pPr>
            <a:r>
              <a:rPr lang="en-US" sz="2500" dirty="0" smtClean="0">
                <a:latin typeface="Cambria" panose="02040503050406030204" pitchFamily="18" charset="0"/>
              </a:rPr>
              <a:t>Technique has proven effective for proteins, new to nucleic acids</a:t>
            </a:r>
          </a:p>
          <a:p>
            <a:pPr marL="342900" indent="-342900" algn="just">
              <a:spcBef>
                <a:spcPts val="0"/>
              </a:spcBef>
              <a:buFont typeface="Arial" panose="020B0604020202020204" pitchFamily="34" charset="0"/>
              <a:buChar char="•"/>
            </a:pPr>
            <a:endParaRPr lang="en-US" sz="2500" dirty="0">
              <a:latin typeface="Cambria" panose="02040503050406030204" pitchFamily="18" charset="0"/>
            </a:endParaRPr>
          </a:p>
          <a:p>
            <a:pPr marL="342900" indent="-342900" algn="just">
              <a:spcBef>
                <a:spcPts val="0"/>
              </a:spcBef>
              <a:buFont typeface="Arial" panose="020B0604020202020204" pitchFamily="34" charset="0"/>
              <a:buChar char="•"/>
            </a:pPr>
            <a:endParaRPr lang="en-US" sz="2500" dirty="0" smtClean="0">
              <a:latin typeface="Cambria" panose="02040503050406030204" pitchFamily="18" charset="0"/>
            </a:endParaRPr>
          </a:p>
          <a:p>
            <a:pPr marL="342900" indent="-342900" algn="just">
              <a:spcBef>
                <a:spcPts val="0"/>
              </a:spcBef>
              <a:buFont typeface="Arial" panose="020B0604020202020204" pitchFamily="34" charset="0"/>
              <a:buChar char="•"/>
            </a:pPr>
            <a:endParaRPr lang="en-US" sz="2500" dirty="0">
              <a:latin typeface="Cambria" panose="02040503050406030204" pitchFamily="18" charset="0"/>
            </a:endParaRPr>
          </a:p>
          <a:p>
            <a:pPr algn="just">
              <a:spcBef>
                <a:spcPts val="0"/>
              </a:spcBef>
            </a:pPr>
            <a:endParaRPr lang="en-US" sz="2500" dirty="0">
              <a:latin typeface="Cambria" panose="02040503050406030204" pitchFamily="18" charset="0"/>
            </a:endParaRPr>
          </a:p>
          <a:p>
            <a:pPr algn="just">
              <a:spcBef>
                <a:spcPts val="0"/>
              </a:spcBef>
            </a:pPr>
            <a:endParaRPr lang="en-US" sz="2500" dirty="0" smtClean="0">
              <a:latin typeface="Cambria" panose="02040503050406030204" pitchFamily="18" charset="0"/>
            </a:endParaRPr>
          </a:p>
          <a:p>
            <a:pPr algn="just">
              <a:spcBef>
                <a:spcPts val="0"/>
              </a:spcBef>
            </a:pPr>
            <a:endParaRPr lang="en-US" sz="2500" dirty="0">
              <a:latin typeface="Cambria" panose="02040503050406030204" pitchFamily="18" charset="0"/>
            </a:endParaRPr>
          </a:p>
          <a:p>
            <a:pPr marL="342900" indent="-342900" algn="just">
              <a:spcBef>
                <a:spcPts val="0"/>
              </a:spcBef>
              <a:buFont typeface="Arial" panose="020B0604020202020204" pitchFamily="34" charset="0"/>
              <a:buChar char="•"/>
            </a:pPr>
            <a:endParaRPr lang="en-US" sz="2500" dirty="0" smtClean="0">
              <a:latin typeface="Cambria" panose="02040503050406030204" pitchFamily="18" charset="0"/>
            </a:endParaRPr>
          </a:p>
          <a:p>
            <a:pPr algn="just">
              <a:spcBef>
                <a:spcPts val="0"/>
              </a:spcBef>
            </a:pPr>
            <a:endParaRPr lang="en-US" sz="2500" dirty="0">
              <a:latin typeface="Cambria" panose="02040503050406030204" pitchFamily="18" charset="0"/>
            </a:endParaRPr>
          </a:p>
          <a:p>
            <a:pPr marL="342900" indent="-342900" algn="just">
              <a:spcBef>
                <a:spcPts val="0"/>
              </a:spcBef>
              <a:buFont typeface="Arial" panose="020B0604020202020204" pitchFamily="34" charset="0"/>
              <a:buChar char="•"/>
            </a:pPr>
            <a:endParaRPr lang="en-US" sz="2500" dirty="0" smtClean="0">
              <a:latin typeface="Cambria" panose="02040503050406030204" pitchFamily="18" charset="0"/>
            </a:endParaRPr>
          </a:p>
          <a:p>
            <a:pPr marL="342900" indent="-342900" algn="just">
              <a:spcBef>
                <a:spcPts val="0"/>
              </a:spcBef>
              <a:buFont typeface="Arial" panose="020B0604020202020204" pitchFamily="34" charset="0"/>
              <a:buChar char="•"/>
            </a:pPr>
            <a:endParaRPr lang="en-US" sz="2500" dirty="0">
              <a:latin typeface="Cambria" panose="02040503050406030204" pitchFamily="18" charset="0"/>
            </a:endParaRPr>
          </a:p>
          <a:p>
            <a:pPr marL="342900" indent="-342900" algn="just">
              <a:spcBef>
                <a:spcPts val="0"/>
              </a:spcBef>
              <a:buFont typeface="Arial" panose="020B0604020202020204" pitchFamily="34" charset="0"/>
              <a:buChar char="•"/>
            </a:pPr>
            <a:endParaRPr lang="en-US" sz="2500" dirty="0" smtClean="0">
              <a:latin typeface="Cambria" panose="02040503050406030204" pitchFamily="18" charset="0"/>
            </a:endParaRPr>
          </a:p>
          <a:p>
            <a:pPr algn="l">
              <a:spcBef>
                <a:spcPts val="0"/>
              </a:spcBef>
            </a:pPr>
            <a:endParaRPr lang="en-US" sz="2500" dirty="0">
              <a:latin typeface="Cambria" panose="02040503050406030204" pitchFamily="18" charset="0"/>
            </a:endParaRPr>
          </a:p>
          <a:p>
            <a:pPr>
              <a:spcBef>
                <a:spcPts val="0"/>
              </a:spcBef>
            </a:pPr>
            <a:r>
              <a:rPr lang="en-US" sz="2500" b="1" dirty="0">
                <a:latin typeface="Cambria" panose="02040503050406030204" pitchFamily="18" charset="0"/>
              </a:rPr>
              <a:t>Software</a:t>
            </a:r>
          </a:p>
          <a:p>
            <a:pPr algn="just">
              <a:spcBef>
                <a:spcPts val="0"/>
              </a:spcBef>
            </a:pPr>
            <a:r>
              <a:rPr lang="en-US" sz="2500" b="1" dirty="0" smtClean="0">
                <a:latin typeface="Cambria" panose="02040503050406030204" pitchFamily="18" charset="0"/>
              </a:rPr>
              <a:t>Visual </a:t>
            </a:r>
            <a:r>
              <a:rPr lang="en-US" sz="2500" b="1" dirty="0">
                <a:latin typeface="Cambria" panose="02040503050406030204" pitchFamily="18" charset="0"/>
              </a:rPr>
              <a:t>Molecular Dynamics (VMD</a:t>
            </a:r>
            <a:r>
              <a:rPr lang="en-US" sz="2500" b="1" dirty="0" smtClean="0">
                <a:latin typeface="Cambria" panose="02040503050406030204" pitchFamily="18" charset="0"/>
              </a:rPr>
              <a:t>): </a:t>
            </a:r>
            <a:r>
              <a:rPr lang="en-US" sz="2500" dirty="0" smtClean="0">
                <a:latin typeface="Cambria" panose="02040503050406030204" pitchFamily="18" charset="0"/>
              </a:rPr>
              <a:t>visualization software which </a:t>
            </a:r>
            <a:r>
              <a:rPr lang="en-US" sz="2500" dirty="0">
                <a:latin typeface="Cambria" panose="02040503050406030204" pitchFamily="18" charset="0"/>
              </a:rPr>
              <a:t>displays, animates, and analyzes biomolecular systems using 3D graphics. </a:t>
            </a:r>
          </a:p>
          <a:p>
            <a:pPr algn="just">
              <a:spcBef>
                <a:spcPts val="0"/>
              </a:spcBef>
            </a:pPr>
            <a:r>
              <a:rPr lang="en-US" sz="2500" b="1" dirty="0" smtClean="0">
                <a:latin typeface="Cambria" panose="02040503050406030204" pitchFamily="18" charset="0"/>
              </a:rPr>
              <a:t>Nanoscale Molecular Dynamics (NAMD): </a:t>
            </a:r>
            <a:r>
              <a:rPr lang="en-US" sz="2500" dirty="0" smtClean="0">
                <a:latin typeface="Cambria" panose="02040503050406030204" pitchFamily="18" charset="0"/>
              </a:rPr>
              <a:t>simulation</a:t>
            </a:r>
            <a:r>
              <a:rPr lang="en-US" sz="2500" b="1" dirty="0" smtClean="0">
                <a:latin typeface="Cambria" panose="02040503050406030204" pitchFamily="18" charset="0"/>
              </a:rPr>
              <a:t> </a:t>
            </a:r>
            <a:r>
              <a:rPr lang="en-US" sz="2500" dirty="0" smtClean="0">
                <a:latin typeface="Cambria" panose="02040503050406030204" pitchFamily="18" charset="0"/>
              </a:rPr>
              <a:t>software which is distinctly designed for high performance simulation of biological systems</a:t>
            </a:r>
          </a:p>
          <a:p>
            <a:pPr algn="just">
              <a:spcBef>
                <a:spcPts val="0"/>
              </a:spcBef>
            </a:pPr>
            <a:endParaRPr lang="en-US" sz="2500" dirty="0" smtClean="0">
              <a:latin typeface="Cambria" panose="02040503050406030204" pitchFamily="18" charset="0"/>
            </a:endParaRPr>
          </a:p>
          <a:p>
            <a:pPr algn="l">
              <a:spcBef>
                <a:spcPts val="0"/>
              </a:spcBef>
            </a:pPr>
            <a:endParaRPr lang="en-US" sz="2500" dirty="0">
              <a:latin typeface="Cambria" panose="02040503050406030204" pitchFamily="18" charset="0"/>
            </a:endParaRPr>
          </a:p>
          <a:p>
            <a:pPr algn="l">
              <a:spcBef>
                <a:spcPts val="0"/>
              </a:spcBef>
            </a:pPr>
            <a:endParaRPr lang="en-US" sz="2500" dirty="0">
              <a:latin typeface="Cambria" panose="02040503050406030204" pitchFamily="18" charset="0"/>
            </a:endParaRPr>
          </a:p>
          <a:p>
            <a:pPr algn="l">
              <a:spcBef>
                <a:spcPts val="0"/>
              </a:spcBef>
            </a:pPr>
            <a:endParaRPr lang="en-US" sz="2500" dirty="0">
              <a:latin typeface="Cambria" panose="02040503050406030204" pitchFamily="18" charset="0"/>
            </a:endParaRPr>
          </a:p>
        </p:txBody>
      </p:sp>
      <p:sp>
        <p:nvSpPr>
          <p:cNvPr id="9" name="Subtitle 2"/>
          <p:cNvSpPr txBox="1">
            <a:spLocks/>
          </p:cNvSpPr>
          <p:nvPr/>
        </p:nvSpPr>
        <p:spPr>
          <a:xfrm>
            <a:off x="10774830" y="4320673"/>
            <a:ext cx="17186560" cy="613277"/>
          </a:xfrm>
          <a:prstGeom prst="rect">
            <a:avLst/>
          </a:prstGeom>
          <a:solidFill>
            <a:srgbClr val="002060"/>
          </a:solidFill>
          <a:ln>
            <a:solidFill>
              <a:srgbClr val="002060"/>
            </a:solidFill>
          </a:ln>
        </p:spPr>
        <p:txBody>
          <a:bodyPr vert="horz" lIns="91440" tIns="45720" rIns="91440" bIns="45720"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400" dirty="0" smtClean="0">
                <a:solidFill>
                  <a:schemeClr val="bg1"/>
                </a:solidFill>
                <a:latin typeface="Cambria" panose="02040503050406030204" pitchFamily="18" charset="0"/>
              </a:rPr>
              <a:t> Multiple Conformations</a:t>
            </a:r>
            <a:endParaRPr lang="en-US" sz="4400" dirty="0">
              <a:solidFill>
                <a:schemeClr val="bg1"/>
              </a:solidFill>
              <a:latin typeface="Cambria" panose="02040503050406030204" pitchFamily="18" charset="0"/>
            </a:endParaRPr>
          </a:p>
        </p:txBody>
      </p:sp>
      <p:sp>
        <p:nvSpPr>
          <p:cNvPr id="12" name="Subtitle 2"/>
          <p:cNvSpPr txBox="1">
            <a:spLocks/>
          </p:cNvSpPr>
          <p:nvPr/>
        </p:nvSpPr>
        <p:spPr>
          <a:xfrm>
            <a:off x="28541650" y="17330878"/>
            <a:ext cx="9550400" cy="4252665"/>
          </a:xfrm>
          <a:prstGeom prst="rect">
            <a:avLst/>
          </a:prstGeom>
          <a:noFill/>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457200" indent="-457200" algn="l">
              <a:spcBef>
                <a:spcPts val="0"/>
              </a:spcBef>
              <a:buAutoNum type="arabicPeriod"/>
            </a:pPr>
            <a:r>
              <a:rPr lang="en-US" sz="2800" dirty="0" smtClean="0">
                <a:latin typeface="Cambria" panose="02040503050406030204" pitchFamily="18" charset="0"/>
              </a:rPr>
              <a:t>Enhanced simulation techniques display that the same RNA at an initial conformation can achieve a second known conformation;</a:t>
            </a:r>
          </a:p>
          <a:p>
            <a:pPr marL="457200" indent="-457200" algn="l">
              <a:spcBef>
                <a:spcPts val="0"/>
              </a:spcBef>
              <a:buAutoNum type="arabicPeriod"/>
            </a:pPr>
            <a:r>
              <a:rPr lang="en-US" sz="2800" dirty="0" smtClean="0">
                <a:latin typeface="Cambria" panose="02040503050406030204" pitchFamily="18" charset="0"/>
              </a:rPr>
              <a:t> The pathway the RNA takes as it trends to a second conformation exhibit great variability;</a:t>
            </a:r>
          </a:p>
          <a:p>
            <a:pPr marL="457200" indent="-457200" algn="l">
              <a:spcBef>
                <a:spcPts val="0"/>
              </a:spcBef>
              <a:buAutoNum type="arabicPeriod"/>
            </a:pPr>
            <a:r>
              <a:rPr lang="en-US" sz="2800" dirty="0" smtClean="0">
                <a:latin typeface="Cambria" panose="02040503050406030204" pitchFamily="18" charset="0"/>
              </a:rPr>
              <a:t>Enhanced sampling method (sTAMD) approaches the second state in less time than with classical MD;</a:t>
            </a:r>
          </a:p>
          <a:p>
            <a:pPr marL="457200" indent="-457200" algn="l">
              <a:spcBef>
                <a:spcPts val="0"/>
              </a:spcBef>
              <a:buAutoNum type="arabicPeriod"/>
            </a:pPr>
            <a:r>
              <a:rPr lang="en-US" sz="2800" dirty="0" smtClean="0">
                <a:latin typeface="Cambria" panose="02040503050406030204" pitchFamily="18" charset="0"/>
              </a:rPr>
              <a:t>Greater analysis and on more systems is necessary before trends can be confirmed. </a:t>
            </a:r>
          </a:p>
        </p:txBody>
      </p:sp>
      <p:sp>
        <p:nvSpPr>
          <p:cNvPr id="13" name="Subtitle 2"/>
          <p:cNvSpPr txBox="1">
            <a:spLocks/>
          </p:cNvSpPr>
          <p:nvPr/>
        </p:nvSpPr>
        <p:spPr>
          <a:xfrm>
            <a:off x="323397" y="4311669"/>
            <a:ext cx="9550400" cy="799013"/>
          </a:xfrm>
          <a:prstGeom prst="rect">
            <a:avLst/>
          </a:prstGeom>
          <a:solidFill>
            <a:srgbClr val="002060"/>
          </a:solidFill>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000" dirty="0" smtClean="0">
                <a:solidFill>
                  <a:schemeClr val="bg1"/>
                </a:solidFill>
                <a:latin typeface="Cambria" panose="02040503050406030204" pitchFamily="18" charset="0"/>
              </a:rPr>
              <a:t>Abstract</a:t>
            </a:r>
            <a:endParaRPr lang="en-US" sz="5000" dirty="0">
              <a:solidFill>
                <a:schemeClr val="bg1"/>
              </a:solidFill>
              <a:latin typeface="Cambria" panose="02040503050406030204" pitchFamily="18" charset="0"/>
            </a:endParaRPr>
          </a:p>
        </p:txBody>
      </p:sp>
      <p:sp>
        <p:nvSpPr>
          <p:cNvPr id="15" name="Subtitle 2"/>
          <p:cNvSpPr txBox="1">
            <a:spLocks/>
          </p:cNvSpPr>
          <p:nvPr/>
        </p:nvSpPr>
        <p:spPr>
          <a:xfrm>
            <a:off x="28517517" y="4311669"/>
            <a:ext cx="9550400" cy="799013"/>
          </a:xfrm>
          <a:prstGeom prst="rect">
            <a:avLst/>
          </a:prstGeom>
          <a:solidFill>
            <a:srgbClr val="002060"/>
          </a:solidFill>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000" dirty="0" smtClean="0">
                <a:solidFill>
                  <a:schemeClr val="bg1"/>
                </a:solidFill>
                <a:latin typeface="Cambria" panose="02040503050406030204" pitchFamily="18" charset="0"/>
              </a:rPr>
              <a:t>Results</a:t>
            </a:r>
            <a:endParaRPr lang="en-US" sz="5000" dirty="0">
              <a:solidFill>
                <a:schemeClr val="bg1"/>
              </a:solidFill>
              <a:latin typeface="Cambria" panose="02040503050406030204" pitchFamily="18" charset="0"/>
            </a:endParaRPr>
          </a:p>
        </p:txBody>
      </p:sp>
      <p:sp>
        <p:nvSpPr>
          <p:cNvPr id="16" name="Subtitle 2"/>
          <p:cNvSpPr txBox="1">
            <a:spLocks/>
          </p:cNvSpPr>
          <p:nvPr/>
        </p:nvSpPr>
        <p:spPr>
          <a:xfrm>
            <a:off x="10763019" y="5250062"/>
            <a:ext cx="17186560" cy="5229329"/>
          </a:xfrm>
          <a:prstGeom prst="rect">
            <a:avLst/>
          </a:prstGeom>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200" dirty="0">
              <a:latin typeface="Cambria" panose="02040503050406030204" pitchFamily="18" charset="0"/>
            </a:endParaRPr>
          </a:p>
        </p:txBody>
      </p:sp>
      <p:sp>
        <p:nvSpPr>
          <p:cNvPr id="17" name="Subtitle 2"/>
          <p:cNvSpPr txBox="1">
            <a:spLocks/>
          </p:cNvSpPr>
          <p:nvPr/>
        </p:nvSpPr>
        <p:spPr>
          <a:xfrm>
            <a:off x="28504699" y="16259288"/>
            <a:ext cx="9550400" cy="799013"/>
          </a:xfrm>
          <a:prstGeom prst="rect">
            <a:avLst/>
          </a:prstGeom>
          <a:solidFill>
            <a:srgbClr val="002060"/>
          </a:solidFill>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000" dirty="0" smtClean="0">
                <a:solidFill>
                  <a:schemeClr val="bg1"/>
                </a:solidFill>
                <a:latin typeface="Cambria" panose="02040503050406030204" pitchFamily="18" charset="0"/>
              </a:rPr>
              <a:t>Conclusions</a:t>
            </a:r>
            <a:endParaRPr lang="en-US" sz="5000" dirty="0">
              <a:solidFill>
                <a:schemeClr val="bg1"/>
              </a:solidFill>
              <a:latin typeface="Cambria" panose="02040503050406030204" pitchFamily="18" charset="0"/>
            </a:endParaRPr>
          </a:p>
        </p:txBody>
      </p:sp>
      <p:sp>
        <p:nvSpPr>
          <p:cNvPr id="18" name="Subtitle 2"/>
          <p:cNvSpPr txBox="1">
            <a:spLocks/>
          </p:cNvSpPr>
          <p:nvPr/>
        </p:nvSpPr>
        <p:spPr>
          <a:xfrm>
            <a:off x="28517517" y="21918604"/>
            <a:ext cx="9550400" cy="554422"/>
          </a:xfrm>
          <a:prstGeom prst="rect">
            <a:avLst/>
          </a:prstGeom>
          <a:solidFill>
            <a:srgbClr val="002060"/>
          </a:solidFill>
          <a:ln>
            <a:solidFill>
              <a:srgbClr val="002060"/>
            </a:solidFill>
          </a:ln>
        </p:spPr>
        <p:txBody>
          <a:bodyPr vert="horz" lIns="91440" tIns="45720" rIns="91440" bIns="45720"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000" dirty="0" smtClean="0">
                <a:solidFill>
                  <a:schemeClr val="bg1"/>
                </a:solidFill>
                <a:latin typeface="Cambria" panose="02040503050406030204" pitchFamily="18" charset="0"/>
              </a:rPr>
              <a:t>Acknowledgements</a:t>
            </a:r>
            <a:endParaRPr lang="en-US" sz="4000" dirty="0">
              <a:solidFill>
                <a:schemeClr val="bg1"/>
              </a:solidFill>
              <a:latin typeface="Cambria" panose="02040503050406030204" pitchFamily="18" charset="0"/>
            </a:endParaRPr>
          </a:p>
        </p:txBody>
      </p:sp>
      <p:sp>
        <p:nvSpPr>
          <p:cNvPr id="19" name="Subtitle 2"/>
          <p:cNvSpPr txBox="1">
            <a:spLocks/>
          </p:cNvSpPr>
          <p:nvPr/>
        </p:nvSpPr>
        <p:spPr>
          <a:xfrm>
            <a:off x="28500584" y="5373801"/>
            <a:ext cx="9550400" cy="10486131"/>
          </a:xfrm>
          <a:prstGeom prst="rect">
            <a:avLst/>
          </a:prstGeom>
          <a:noFill/>
          <a:ln>
            <a:solidFill>
              <a:srgbClr val="002060"/>
            </a:solidFill>
          </a:ln>
        </p:spPr>
        <p:txBody>
          <a:bodyPr vert="horz" lIns="91440" tIns="45720" rIns="91440" bIns="45720"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endParaRPr lang="en-US" sz="2500" dirty="0">
              <a:latin typeface="Cambria" panose="02040503050406030204" pitchFamily="18" charset="0"/>
            </a:endParaRPr>
          </a:p>
        </p:txBody>
      </p:sp>
      <p:sp>
        <p:nvSpPr>
          <p:cNvPr id="20" name="Subtitle 2"/>
          <p:cNvSpPr txBox="1">
            <a:spLocks/>
          </p:cNvSpPr>
          <p:nvPr/>
        </p:nvSpPr>
        <p:spPr>
          <a:xfrm>
            <a:off x="28537156" y="22697227"/>
            <a:ext cx="7852442" cy="1803338"/>
          </a:xfrm>
          <a:prstGeom prst="rect">
            <a:avLst/>
          </a:prstGeom>
          <a:noFill/>
          <a:ln>
            <a:noFill/>
          </a:ln>
        </p:spPr>
        <p:txBody>
          <a:bodyPr vert="horz" lIns="91440" tIns="45720" rIns="91440" bIns="45720" rtlCol="0" anchor="t">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spcBef>
                <a:spcPts val="0"/>
              </a:spcBef>
            </a:pPr>
            <a:r>
              <a:rPr lang="en-US" sz="2500" dirty="0" smtClean="0">
                <a:latin typeface="Cambria" panose="02040503050406030204" pitchFamily="18" charset="0"/>
              </a:rPr>
              <a:t>I would like to thank my advisor Dr. Harish Vashisth, University of New Hampshire Department of Chemical Engineering, and the UNH McNair Scholars Program. </a:t>
            </a:r>
            <a:r>
              <a:rPr lang="en-US" sz="2500" dirty="0">
                <a:latin typeface="Cambria" panose="02040503050406030204" pitchFamily="18" charset="0"/>
              </a:rPr>
              <a:t>We are grateful to the National Science Foundation for support through grant No. </a:t>
            </a:r>
            <a:r>
              <a:rPr lang="en-US" sz="2500" dirty="0" smtClean="0">
                <a:latin typeface="Cambria" panose="02040503050406030204" pitchFamily="18" charset="0"/>
              </a:rPr>
              <a:t>CBET-1554558.</a:t>
            </a:r>
            <a:endParaRPr lang="en-US" sz="2500" dirty="0" smtClean="0">
              <a:latin typeface="Cambria" panose="02040503050406030204" pitchFamily="18" charset="0"/>
            </a:endParaRPr>
          </a:p>
          <a:p>
            <a:pPr algn="l">
              <a:spcBef>
                <a:spcPts val="0"/>
              </a:spcBef>
            </a:pPr>
            <a:endParaRPr lang="en-US" sz="2600" dirty="0" smtClean="0">
              <a:latin typeface="Cambria" panose="02040503050406030204" pitchFamily="18" charset="0"/>
            </a:endParaRPr>
          </a:p>
          <a:p>
            <a:pPr algn="l">
              <a:spcBef>
                <a:spcPts val="0"/>
              </a:spcBef>
            </a:pPr>
            <a:endParaRPr lang="en-US" sz="4200" dirty="0" smtClean="0">
              <a:latin typeface="Cambria" panose="02040503050406030204" pitchFamily="18" charset="0"/>
            </a:endParaRPr>
          </a:p>
          <a:p>
            <a:pPr algn="l"/>
            <a:endParaRPr lang="en-US" sz="4200" dirty="0">
              <a:latin typeface="Cambria" panose="02040503050406030204" pitchFamily="18" charset="0"/>
            </a:endParaRPr>
          </a:p>
        </p:txBody>
      </p:sp>
      <p:grpSp>
        <p:nvGrpSpPr>
          <p:cNvPr id="35" name="Group 34"/>
          <p:cNvGrpSpPr/>
          <p:nvPr/>
        </p:nvGrpSpPr>
        <p:grpSpPr>
          <a:xfrm>
            <a:off x="1567820" y="21412751"/>
            <a:ext cx="7487826" cy="3688781"/>
            <a:chOff x="1567820" y="21412751"/>
            <a:chExt cx="7487826" cy="3688781"/>
          </a:xfrm>
        </p:grpSpPr>
        <p:grpSp>
          <p:nvGrpSpPr>
            <p:cNvPr id="11" name="Group 10"/>
            <p:cNvGrpSpPr/>
            <p:nvPr/>
          </p:nvGrpSpPr>
          <p:grpSpPr>
            <a:xfrm>
              <a:off x="1567820" y="21412751"/>
              <a:ext cx="7487826" cy="3688781"/>
              <a:chOff x="1378114" y="21872645"/>
              <a:chExt cx="7487826" cy="3688781"/>
            </a:xfrm>
          </p:grpSpPr>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78114" y="21979887"/>
                <a:ext cx="1873555" cy="3581539"/>
              </a:xfrm>
              <a:prstGeom prst="rect">
                <a:avLst/>
              </a:prstGeom>
            </p:spPr>
          </p:pic>
          <p:pic>
            <p:nvPicPr>
              <p:cNvPr id="10" name="Pictur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40618" y="21872645"/>
                <a:ext cx="2925322" cy="3656652"/>
              </a:xfrm>
              <a:prstGeom prst="rect">
                <a:avLst/>
              </a:prstGeom>
            </p:spPr>
          </p:pic>
        </p:grpSp>
        <p:cxnSp>
          <p:nvCxnSpPr>
            <p:cNvPr id="23" name="Straight Arrow Connector 22"/>
            <p:cNvCxnSpPr/>
            <p:nvPr/>
          </p:nvCxnSpPr>
          <p:spPr>
            <a:xfrm>
              <a:off x="5444657" y="23080904"/>
              <a:ext cx="685667" cy="60316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5" name="Straight Arrow Connector 24"/>
            <p:cNvCxnSpPr/>
            <p:nvPr/>
          </p:nvCxnSpPr>
          <p:spPr>
            <a:xfrm flipV="1">
              <a:off x="5444657" y="22298159"/>
              <a:ext cx="838287" cy="37367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9" name="TextBox 28"/>
            <p:cNvSpPr txBox="1"/>
            <p:nvPr/>
          </p:nvSpPr>
          <p:spPr>
            <a:xfrm>
              <a:off x="3655330" y="22671830"/>
              <a:ext cx="1962150" cy="400110"/>
            </a:xfrm>
            <a:prstGeom prst="rect">
              <a:avLst/>
            </a:prstGeom>
            <a:noFill/>
          </p:spPr>
          <p:txBody>
            <a:bodyPr wrap="square" rtlCol="0">
              <a:spAutoFit/>
            </a:bodyPr>
            <a:lstStyle/>
            <a:p>
              <a:r>
                <a:rPr lang="en-US" sz="2000" dirty="0" smtClean="0">
                  <a:latin typeface="Cambria" panose="02040503050406030204" pitchFamily="18" charset="0"/>
                </a:rPr>
                <a:t>CV subdomains</a:t>
              </a:r>
              <a:endParaRPr lang="en-US" sz="2000" dirty="0">
                <a:latin typeface="Cambria" panose="02040503050406030204" pitchFamily="18" charset="0"/>
              </a:endParaRPr>
            </a:p>
          </p:txBody>
        </p:sp>
      </p:grpSp>
      <p:sp>
        <p:nvSpPr>
          <p:cNvPr id="30" name="Subtitle 2"/>
          <p:cNvSpPr txBox="1">
            <a:spLocks/>
          </p:cNvSpPr>
          <p:nvPr/>
        </p:nvSpPr>
        <p:spPr>
          <a:xfrm>
            <a:off x="10814888" y="10921877"/>
            <a:ext cx="17186560" cy="613277"/>
          </a:xfrm>
          <a:prstGeom prst="rect">
            <a:avLst/>
          </a:prstGeom>
          <a:solidFill>
            <a:srgbClr val="002060"/>
          </a:solidFill>
          <a:ln>
            <a:solidFill>
              <a:srgbClr val="002060"/>
            </a:solidFill>
          </a:ln>
        </p:spPr>
        <p:txBody>
          <a:bodyPr vert="horz" lIns="91440" tIns="45720" rIns="91440" bIns="45720"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400" dirty="0" smtClean="0">
                <a:solidFill>
                  <a:schemeClr val="bg1"/>
                </a:solidFill>
                <a:latin typeface="Cambria" panose="02040503050406030204" pitchFamily="18" charset="0"/>
              </a:rPr>
              <a:t> Long Scale MD Simulations</a:t>
            </a:r>
            <a:endParaRPr lang="en-US" sz="4400" dirty="0">
              <a:solidFill>
                <a:schemeClr val="bg1"/>
              </a:solidFill>
              <a:latin typeface="Cambria" panose="02040503050406030204" pitchFamily="18" charset="0"/>
            </a:endParaRPr>
          </a:p>
        </p:txBody>
      </p:sp>
      <p:sp>
        <p:nvSpPr>
          <p:cNvPr id="32" name="Subtitle 2"/>
          <p:cNvSpPr txBox="1">
            <a:spLocks/>
          </p:cNvSpPr>
          <p:nvPr/>
        </p:nvSpPr>
        <p:spPr>
          <a:xfrm>
            <a:off x="10751384" y="19743009"/>
            <a:ext cx="17186560" cy="613277"/>
          </a:xfrm>
          <a:prstGeom prst="rect">
            <a:avLst/>
          </a:prstGeom>
          <a:solidFill>
            <a:srgbClr val="002060"/>
          </a:solidFill>
          <a:ln>
            <a:solidFill>
              <a:srgbClr val="002060"/>
            </a:solidFill>
          </a:ln>
        </p:spPr>
        <p:txBody>
          <a:bodyPr vert="horz" lIns="91440" tIns="45720" rIns="91440" bIns="45720"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400" dirty="0" smtClean="0">
                <a:solidFill>
                  <a:schemeClr val="bg1"/>
                </a:solidFill>
                <a:latin typeface="Cambria" panose="02040503050406030204" pitchFamily="18" charset="0"/>
              </a:rPr>
              <a:t>sTAMD Simulations</a:t>
            </a:r>
            <a:endParaRPr lang="en-US" sz="4400" dirty="0">
              <a:solidFill>
                <a:schemeClr val="bg1"/>
              </a:solidFill>
              <a:latin typeface="Cambria" panose="02040503050406030204" pitchFamily="18" charset="0"/>
            </a:endParaRPr>
          </a:p>
        </p:txBody>
      </p:sp>
      <p:sp>
        <p:nvSpPr>
          <p:cNvPr id="33" name="Subtitle 2"/>
          <p:cNvSpPr txBox="1">
            <a:spLocks/>
          </p:cNvSpPr>
          <p:nvPr/>
        </p:nvSpPr>
        <p:spPr>
          <a:xfrm>
            <a:off x="10774830" y="20727037"/>
            <a:ext cx="17186560" cy="7389506"/>
          </a:xfrm>
          <a:prstGeom prst="rect">
            <a:avLst/>
          </a:prstGeom>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200" dirty="0">
              <a:latin typeface="Cambria" panose="02040503050406030204" pitchFamily="18" charset="0"/>
            </a:endParaRPr>
          </a:p>
        </p:txBody>
      </p:sp>
      <p:cxnSp>
        <p:nvCxnSpPr>
          <p:cNvPr id="38" name="Straight Arrow Connector 37"/>
          <p:cNvCxnSpPr/>
          <p:nvPr/>
        </p:nvCxnSpPr>
        <p:spPr>
          <a:xfrm flipH="1" flipV="1">
            <a:off x="3070577" y="22122704"/>
            <a:ext cx="638603" cy="54912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43" name="Straight Arrow Connector 42"/>
          <p:cNvCxnSpPr/>
          <p:nvPr/>
        </p:nvCxnSpPr>
        <p:spPr>
          <a:xfrm flipH="1">
            <a:off x="3330186" y="23195649"/>
            <a:ext cx="550037" cy="72944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50" name="Straight Connector 49"/>
          <p:cNvCxnSpPr/>
          <p:nvPr/>
        </p:nvCxnSpPr>
        <p:spPr>
          <a:xfrm>
            <a:off x="19058104" y="5866762"/>
            <a:ext cx="35071" cy="3928060"/>
          </a:xfrm>
          <a:prstGeom prst="line">
            <a:avLst/>
          </a:prstGeom>
          <a:ln>
            <a:solidFill>
              <a:schemeClr val="bg1">
                <a:lumMod val="75000"/>
              </a:schemeClr>
            </a:solidFill>
            <a:prstDash val="solid"/>
          </a:ln>
        </p:spPr>
        <p:style>
          <a:lnRef idx="2">
            <a:schemeClr val="dk1"/>
          </a:lnRef>
          <a:fillRef idx="0">
            <a:schemeClr val="dk1"/>
          </a:fillRef>
          <a:effectRef idx="1">
            <a:schemeClr val="dk1"/>
          </a:effectRef>
          <a:fontRef idx="minor">
            <a:schemeClr val="tx1"/>
          </a:fontRef>
        </p:style>
      </p:cxnSp>
      <p:grpSp>
        <p:nvGrpSpPr>
          <p:cNvPr id="68" name="Group 67"/>
          <p:cNvGrpSpPr/>
          <p:nvPr/>
        </p:nvGrpSpPr>
        <p:grpSpPr>
          <a:xfrm>
            <a:off x="11291493" y="5332790"/>
            <a:ext cx="15079139" cy="4835225"/>
            <a:chOff x="11291493" y="5332790"/>
            <a:chExt cx="15079139" cy="4835225"/>
          </a:xfrm>
        </p:grpSpPr>
        <p:grpSp>
          <p:nvGrpSpPr>
            <p:cNvPr id="67" name="Group 66"/>
            <p:cNvGrpSpPr/>
            <p:nvPr/>
          </p:nvGrpSpPr>
          <p:grpSpPr>
            <a:xfrm>
              <a:off x="13934811" y="5332790"/>
              <a:ext cx="11620262" cy="615553"/>
              <a:chOff x="13934811" y="5332790"/>
              <a:chExt cx="11620262" cy="615553"/>
            </a:xfrm>
          </p:grpSpPr>
          <p:sp>
            <p:nvSpPr>
              <p:cNvPr id="60" name="TextBox 59"/>
              <p:cNvSpPr txBox="1"/>
              <p:nvPr/>
            </p:nvSpPr>
            <p:spPr>
              <a:xfrm>
                <a:off x="13934811" y="5332790"/>
                <a:ext cx="2065794" cy="615553"/>
              </a:xfrm>
              <a:prstGeom prst="rect">
                <a:avLst/>
              </a:prstGeom>
              <a:noFill/>
            </p:spPr>
            <p:txBody>
              <a:bodyPr wrap="square" rtlCol="0">
                <a:spAutoFit/>
              </a:bodyPr>
              <a:lstStyle/>
              <a:p>
                <a:r>
                  <a:rPr lang="en-US" sz="3400" dirty="0" smtClean="0">
                    <a:latin typeface="Cambria" panose="02040503050406030204" pitchFamily="18" charset="0"/>
                  </a:rPr>
                  <a:t>SRP RNA</a:t>
                </a:r>
                <a:endParaRPr lang="en-US" sz="3400" dirty="0">
                  <a:latin typeface="Cambria" panose="02040503050406030204" pitchFamily="18" charset="0"/>
                </a:endParaRPr>
              </a:p>
            </p:txBody>
          </p:sp>
          <p:sp>
            <p:nvSpPr>
              <p:cNvPr id="61" name="TextBox 60"/>
              <p:cNvSpPr txBox="1"/>
              <p:nvPr/>
            </p:nvSpPr>
            <p:spPr>
              <a:xfrm>
                <a:off x="22038686" y="5332790"/>
                <a:ext cx="3516387" cy="615553"/>
              </a:xfrm>
              <a:prstGeom prst="rect">
                <a:avLst/>
              </a:prstGeom>
              <a:noFill/>
            </p:spPr>
            <p:txBody>
              <a:bodyPr wrap="square" rtlCol="0">
                <a:spAutoFit/>
              </a:bodyPr>
              <a:lstStyle/>
              <a:p>
                <a:r>
                  <a:rPr lang="en-US" sz="3400" dirty="0" smtClean="0">
                    <a:latin typeface="Cambria" panose="02040503050406030204" pitchFamily="18" charset="0"/>
                  </a:rPr>
                  <a:t>U1A-UTR RNA</a:t>
                </a:r>
                <a:endParaRPr lang="en-US" sz="3400" dirty="0">
                  <a:latin typeface="Cambria" panose="02040503050406030204" pitchFamily="18" charset="0"/>
                </a:endParaRPr>
              </a:p>
            </p:txBody>
          </p:sp>
        </p:grpSp>
        <p:grpSp>
          <p:nvGrpSpPr>
            <p:cNvPr id="66" name="Group 65"/>
            <p:cNvGrpSpPr/>
            <p:nvPr/>
          </p:nvGrpSpPr>
          <p:grpSpPr>
            <a:xfrm>
              <a:off x="11291493" y="9698183"/>
              <a:ext cx="15079139" cy="469832"/>
              <a:chOff x="11291493" y="9698183"/>
              <a:chExt cx="15079139" cy="469832"/>
            </a:xfrm>
          </p:grpSpPr>
          <p:sp>
            <p:nvSpPr>
              <p:cNvPr id="63" name="TextBox 62"/>
              <p:cNvSpPr txBox="1"/>
              <p:nvPr/>
            </p:nvSpPr>
            <p:spPr>
              <a:xfrm>
                <a:off x="20890768" y="9765327"/>
                <a:ext cx="1034716" cy="402688"/>
              </a:xfrm>
              <a:prstGeom prst="rect">
                <a:avLst/>
              </a:prstGeom>
              <a:noFill/>
            </p:spPr>
            <p:txBody>
              <a:bodyPr wrap="square" rtlCol="0">
                <a:spAutoFit/>
              </a:bodyPr>
              <a:lstStyle/>
              <a:p>
                <a:r>
                  <a:rPr lang="en-US" sz="2000" dirty="0" smtClean="0">
                    <a:latin typeface="Cambria" panose="02040503050406030204" pitchFamily="18" charset="0"/>
                  </a:rPr>
                  <a:t>State 1</a:t>
                </a:r>
                <a:endParaRPr lang="en-US" sz="2000" dirty="0">
                  <a:latin typeface="Cambria" panose="02040503050406030204" pitchFamily="18" charset="0"/>
                </a:endParaRPr>
              </a:p>
            </p:txBody>
          </p:sp>
          <p:sp>
            <p:nvSpPr>
              <p:cNvPr id="64" name="TextBox 63"/>
              <p:cNvSpPr txBox="1"/>
              <p:nvPr/>
            </p:nvSpPr>
            <p:spPr>
              <a:xfrm>
                <a:off x="15272173" y="9723356"/>
                <a:ext cx="1034716" cy="402688"/>
              </a:xfrm>
              <a:prstGeom prst="rect">
                <a:avLst/>
              </a:prstGeom>
              <a:noFill/>
            </p:spPr>
            <p:txBody>
              <a:bodyPr wrap="square" rtlCol="0">
                <a:spAutoFit/>
              </a:bodyPr>
              <a:lstStyle/>
              <a:p>
                <a:r>
                  <a:rPr lang="en-US" sz="2000" dirty="0" smtClean="0">
                    <a:latin typeface="Cambria" panose="02040503050406030204" pitchFamily="18" charset="0"/>
                  </a:rPr>
                  <a:t>State 2</a:t>
                </a:r>
                <a:endParaRPr lang="en-US" sz="2000" dirty="0">
                  <a:latin typeface="Cambria" panose="02040503050406030204" pitchFamily="18" charset="0"/>
                </a:endParaRPr>
              </a:p>
            </p:txBody>
          </p:sp>
          <p:sp>
            <p:nvSpPr>
              <p:cNvPr id="65" name="TextBox 64"/>
              <p:cNvSpPr txBox="1"/>
              <p:nvPr/>
            </p:nvSpPr>
            <p:spPr>
              <a:xfrm>
                <a:off x="25335916" y="9704084"/>
                <a:ext cx="1034716" cy="402688"/>
              </a:xfrm>
              <a:prstGeom prst="rect">
                <a:avLst/>
              </a:prstGeom>
              <a:noFill/>
            </p:spPr>
            <p:txBody>
              <a:bodyPr wrap="square" rtlCol="0">
                <a:spAutoFit/>
              </a:bodyPr>
              <a:lstStyle/>
              <a:p>
                <a:r>
                  <a:rPr lang="en-US" sz="2000" dirty="0" smtClean="0">
                    <a:latin typeface="Cambria" panose="02040503050406030204" pitchFamily="18" charset="0"/>
                  </a:rPr>
                  <a:t>State 2</a:t>
                </a:r>
                <a:endParaRPr lang="en-US" sz="2000" dirty="0">
                  <a:latin typeface="Cambria" panose="02040503050406030204" pitchFamily="18" charset="0"/>
                </a:endParaRPr>
              </a:p>
            </p:txBody>
          </p:sp>
          <p:sp>
            <p:nvSpPr>
              <p:cNvPr id="62" name="TextBox 61"/>
              <p:cNvSpPr txBox="1"/>
              <p:nvPr/>
            </p:nvSpPr>
            <p:spPr>
              <a:xfrm>
                <a:off x="11291493" y="9698183"/>
                <a:ext cx="1034716" cy="402688"/>
              </a:xfrm>
              <a:prstGeom prst="rect">
                <a:avLst/>
              </a:prstGeom>
              <a:noFill/>
            </p:spPr>
            <p:txBody>
              <a:bodyPr wrap="square" rtlCol="0">
                <a:spAutoFit/>
              </a:bodyPr>
              <a:lstStyle/>
              <a:p>
                <a:r>
                  <a:rPr lang="en-US" sz="2000" dirty="0" smtClean="0">
                    <a:latin typeface="Cambria" panose="02040503050406030204" pitchFamily="18" charset="0"/>
                  </a:rPr>
                  <a:t>State 1</a:t>
                </a:r>
                <a:endParaRPr lang="en-US" sz="2000" dirty="0">
                  <a:latin typeface="Cambria" panose="02040503050406030204" pitchFamily="18" charset="0"/>
                </a:endParaRPr>
              </a:p>
            </p:txBody>
          </p:sp>
        </p:grpSp>
      </p:grpSp>
      <p:cxnSp>
        <p:nvCxnSpPr>
          <p:cNvPr id="75" name="Straight Connector 74"/>
          <p:cNvCxnSpPr/>
          <p:nvPr/>
        </p:nvCxnSpPr>
        <p:spPr>
          <a:xfrm>
            <a:off x="19203038" y="21519993"/>
            <a:ext cx="0" cy="5789231"/>
          </a:xfrm>
          <a:prstGeom prst="line">
            <a:avLst/>
          </a:prstGeom>
          <a:ln>
            <a:solidFill>
              <a:schemeClr val="bg1">
                <a:lumMod val="75000"/>
              </a:schemeClr>
            </a:solidFill>
            <a:prstDash val="solid"/>
          </a:ln>
        </p:spPr>
        <p:style>
          <a:lnRef idx="2">
            <a:schemeClr val="dk1"/>
          </a:lnRef>
          <a:fillRef idx="0">
            <a:schemeClr val="dk1"/>
          </a:fillRef>
          <a:effectRef idx="1">
            <a:schemeClr val="dk1"/>
          </a:effectRef>
          <a:fontRef idx="minor">
            <a:schemeClr val="tx1"/>
          </a:fontRef>
        </p:style>
      </p:cxnSp>
      <p:grpSp>
        <p:nvGrpSpPr>
          <p:cNvPr id="82" name="Group 81"/>
          <p:cNvGrpSpPr/>
          <p:nvPr/>
        </p:nvGrpSpPr>
        <p:grpSpPr>
          <a:xfrm>
            <a:off x="13892520" y="20843216"/>
            <a:ext cx="11960754" cy="616924"/>
            <a:chOff x="11353584" y="11359820"/>
            <a:chExt cx="11960754" cy="616924"/>
          </a:xfrm>
        </p:grpSpPr>
        <p:sp>
          <p:nvSpPr>
            <p:cNvPr id="83" name="TextBox 82"/>
            <p:cNvSpPr txBox="1"/>
            <p:nvPr/>
          </p:nvSpPr>
          <p:spPr>
            <a:xfrm>
              <a:off x="11353584" y="11361191"/>
              <a:ext cx="2065794" cy="615553"/>
            </a:xfrm>
            <a:prstGeom prst="rect">
              <a:avLst/>
            </a:prstGeom>
            <a:noFill/>
          </p:spPr>
          <p:txBody>
            <a:bodyPr wrap="square" rtlCol="0">
              <a:spAutoFit/>
            </a:bodyPr>
            <a:lstStyle/>
            <a:p>
              <a:r>
                <a:rPr lang="en-US" sz="3400" dirty="0" smtClean="0">
                  <a:latin typeface="Cambria" panose="02040503050406030204" pitchFamily="18" charset="0"/>
                </a:rPr>
                <a:t>SRP RNA</a:t>
              </a:r>
              <a:endParaRPr lang="en-US" sz="3400" dirty="0">
                <a:latin typeface="Cambria" panose="02040503050406030204" pitchFamily="18" charset="0"/>
              </a:endParaRPr>
            </a:p>
          </p:txBody>
        </p:sp>
        <p:sp>
          <p:nvSpPr>
            <p:cNvPr id="84" name="TextBox 83"/>
            <p:cNvSpPr txBox="1"/>
            <p:nvPr/>
          </p:nvSpPr>
          <p:spPr>
            <a:xfrm>
              <a:off x="19797951" y="11359820"/>
              <a:ext cx="3516387" cy="615553"/>
            </a:xfrm>
            <a:prstGeom prst="rect">
              <a:avLst/>
            </a:prstGeom>
            <a:noFill/>
          </p:spPr>
          <p:txBody>
            <a:bodyPr wrap="square" rtlCol="0">
              <a:spAutoFit/>
            </a:bodyPr>
            <a:lstStyle/>
            <a:p>
              <a:r>
                <a:rPr lang="en-US" sz="3400" dirty="0" smtClean="0">
                  <a:latin typeface="Cambria" panose="02040503050406030204" pitchFamily="18" charset="0"/>
                </a:rPr>
                <a:t>U1A-UTR RNA</a:t>
              </a:r>
              <a:endParaRPr lang="en-US" sz="3400" dirty="0">
                <a:latin typeface="Cambria" panose="02040503050406030204" pitchFamily="18" charset="0"/>
              </a:endParaRPr>
            </a:p>
          </p:txBody>
        </p:sp>
      </p:grpSp>
      <p:pic>
        <p:nvPicPr>
          <p:cNvPr id="89" name="Picture 8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075854" y="6486770"/>
            <a:ext cx="2555406" cy="3150318"/>
          </a:xfrm>
          <a:prstGeom prst="rect">
            <a:avLst/>
          </a:prstGeom>
        </p:spPr>
      </p:pic>
      <p:pic>
        <p:nvPicPr>
          <p:cNvPr id="90" name="Picture 8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998000" y="6423314"/>
            <a:ext cx="3114145" cy="3100693"/>
          </a:xfrm>
          <a:prstGeom prst="rect">
            <a:avLst/>
          </a:prstGeom>
        </p:spPr>
      </p:pic>
      <p:pic>
        <p:nvPicPr>
          <p:cNvPr id="92" name="Picture 91"/>
          <p:cNvPicPr>
            <a:picLocks noChangeAspect="1"/>
          </p:cNvPicPr>
          <p:nvPr/>
        </p:nvPicPr>
        <p:blipFill>
          <a:blip r:embed="rId8"/>
          <a:stretch>
            <a:fillRect/>
          </a:stretch>
        </p:blipFill>
        <p:spPr>
          <a:xfrm>
            <a:off x="16334534" y="5577828"/>
            <a:ext cx="2131467" cy="4577286"/>
          </a:xfrm>
          <a:prstGeom prst="rect">
            <a:avLst/>
          </a:prstGeom>
        </p:spPr>
      </p:pic>
      <p:grpSp>
        <p:nvGrpSpPr>
          <p:cNvPr id="143" name="Group 142"/>
          <p:cNvGrpSpPr/>
          <p:nvPr/>
        </p:nvGrpSpPr>
        <p:grpSpPr>
          <a:xfrm>
            <a:off x="16714331" y="21479640"/>
            <a:ext cx="2435519" cy="6030471"/>
            <a:chOff x="16714331" y="21479640"/>
            <a:chExt cx="2435519" cy="6030471"/>
          </a:xfrm>
        </p:grpSpPr>
        <p:pic>
          <p:nvPicPr>
            <p:cNvPr id="129" name="Picture 128"/>
            <p:cNvPicPr>
              <a:picLocks noChangeAspect="1"/>
            </p:cNvPicPr>
            <p:nvPr/>
          </p:nvPicPr>
          <p:blipFill>
            <a:blip r:embed="rId9"/>
            <a:stretch>
              <a:fillRect/>
            </a:stretch>
          </p:blipFill>
          <p:spPr>
            <a:xfrm>
              <a:off x="17111764" y="21479640"/>
              <a:ext cx="2038086" cy="5266560"/>
            </a:xfrm>
            <a:prstGeom prst="rect">
              <a:avLst/>
            </a:prstGeom>
          </p:spPr>
        </p:pic>
        <p:sp>
          <p:nvSpPr>
            <p:cNvPr id="138" name="TextBox 137"/>
            <p:cNvSpPr txBox="1"/>
            <p:nvPr/>
          </p:nvSpPr>
          <p:spPr>
            <a:xfrm>
              <a:off x="16714331" y="26863780"/>
              <a:ext cx="2412729" cy="646331"/>
            </a:xfrm>
            <a:prstGeom prst="rect">
              <a:avLst/>
            </a:prstGeom>
            <a:noFill/>
          </p:spPr>
          <p:txBody>
            <a:bodyPr wrap="square" rtlCol="0">
              <a:spAutoFit/>
            </a:bodyPr>
            <a:lstStyle/>
            <a:p>
              <a:r>
                <a:rPr lang="en-US" sz="1200" i="1" dirty="0" smtClean="0">
                  <a:latin typeface="Cambria" panose="02040503050406030204" pitchFamily="18" charset="0"/>
                </a:rPr>
                <a:t>Figure 6: </a:t>
              </a:r>
              <a:r>
                <a:rPr lang="en-US" sz="1200" dirty="0" smtClean="0">
                  <a:latin typeface="Cambria" panose="02040503050406030204" pitchFamily="18" charset="0"/>
                </a:rPr>
                <a:t>State 2 (red) overlaid with the closest conformation from simulation data (blue).</a:t>
              </a:r>
              <a:endParaRPr lang="en-US" sz="1200" dirty="0">
                <a:latin typeface="Cambria" panose="02040503050406030204" pitchFamily="18" charset="0"/>
              </a:endParaRPr>
            </a:p>
          </p:txBody>
        </p:sp>
      </p:grpSp>
      <p:grpSp>
        <p:nvGrpSpPr>
          <p:cNvPr id="144" name="Group 143"/>
          <p:cNvGrpSpPr/>
          <p:nvPr/>
        </p:nvGrpSpPr>
        <p:grpSpPr>
          <a:xfrm>
            <a:off x="10980698" y="22273643"/>
            <a:ext cx="6104678" cy="4233747"/>
            <a:chOff x="10980698" y="22273643"/>
            <a:chExt cx="6104678" cy="4233747"/>
          </a:xfrm>
        </p:grpSpPr>
        <p:pic>
          <p:nvPicPr>
            <p:cNvPr id="78" name="Content Placeholder 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980698" y="22273643"/>
              <a:ext cx="6104678" cy="3823373"/>
            </a:xfrm>
            <a:prstGeom prst="rect">
              <a:avLst/>
            </a:prstGeom>
          </p:spPr>
        </p:pic>
        <p:sp>
          <p:nvSpPr>
            <p:cNvPr id="140" name="TextBox 139"/>
            <p:cNvSpPr txBox="1"/>
            <p:nvPr/>
          </p:nvSpPr>
          <p:spPr>
            <a:xfrm>
              <a:off x="11585093" y="26230391"/>
              <a:ext cx="5275660" cy="276999"/>
            </a:xfrm>
            <a:prstGeom prst="rect">
              <a:avLst/>
            </a:prstGeom>
            <a:noFill/>
          </p:spPr>
          <p:txBody>
            <a:bodyPr wrap="square" rtlCol="0">
              <a:spAutoFit/>
            </a:bodyPr>
            <a:lstStyle/>
            <a:p>
              <a:pPr algn="ctr"/>
              <a:r>
                <a:rPr lang="en-US" sz="1200" i="1" dirty="0" smtClean="0">
                  <a:latin typeface="Cambria" panose="02040503050406030204" pitchFamily="18" charset="0"/>
                </a:rPr>
                <a:t>Figure 5: </a:t>
              </a:r>
              <a:r>
                <a:rPr lang="en-US" sz="1200" dirty="0" smtClean="0">
                  <a:latin typeface="Cambria" panose="02040503050406030204" pitchFamily="18" charset="0"/>
                </a:rPr>
                <a:t>RMSD plot against State 2 as a function of simulation time.</a:t>
              </a:r>
              <a:endParaRPr lang="en-US" sz="1200" dirty="0">
                <a:latin typeface="Cambria" panose="02040503050406030204" pitchFamily="18" charset="0"/>
              </a:endParaRPr>
            </a:p>
          </p:txBody>
        </p:sp>
      </p:grpSp>
      <p:grpSp>
        <p:nvGrpSpPr>
          <p:cNvPr id="142" name="Group 141"/>
          <p:cNvGrpSpPr/>
          <p:nvPr/>
        </p:nvGrpSpPr>
        <p:grpSpPr>
          <a:xfrm>
            <a:off x="19367736" y="22202257"/>
            <a:ext cx="5608615" cy="3983720"/>
            <a:chOff x="19454955" y="22405761"/>
            <a:chExt cx="5797867" cy="3973599"/>
          </a:xfrm>
        </p:grpSpPr>
        <p:pic>
          <p:nvPicPr>
            <p:cNvPr id="79" name="Content Placeholder 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9454955" y="22405761"/>
              <a:ext cx="5663249" cy="3546905"/>
            </a:xfrm>
            <a:prstGeom prst="rect">
              <a:avLst/>
            </a:prstGeom>
          </p:spPr>
        </p:pic>
        <p:sp>
          <p:nvSpPr>
            <p:cNvPr id="141" name="TextBox 140"/>
            <p:cNvSpPr txBox="1"/>
            <p:nvPr/>
          </p:nvSpPr>
          <p:spPr>
            <a:xfrm>
              <a:off x="19977162" y="26102361"/>
              <a:ext cx="5275660" cy="276999"/>
            </a:xfrm>
            <a:prstGeom prst="rect">
              <a:avLst/>
            </a:prstGeom>
            <a:noFill/>
          </p:spPr>
          <p:txBody>
            <a:bodyPr wrap="square" rtlCol="0">
              <a:spAutoFit/>
            </a:bodyPr>
            <a:lstStyle/>
            <a:p>
              <a:pPr algn="ctr"/>
              <a:r>
                <a:rPr lang="en-US" sz="1200" i="1" dirty="0" smtClean="0">
                  <a:latin typeface="Cambria" panose="02040503050406030204" pitchFamily="18" charset="0"/>
                </a:rPr>
                <a:t>Figure 7: </a:t>
              </a:r>
              <a:r>
                <a:rPr lang="en-US" sz="1200" dirty="0" smtClean="0">
                  <a:latin typeface="Cambria" panose="02040503050406030204" pitchFamily="18" charset="0"/>
                </a:rPr>
                <a:t>RMSD plot against State 2 as a function of simulation time.</a:t>
              </a:r>
              <a:endParaRPr lang="en-US" sz="1200" dirty="0">
                <a:latin typeface="Cambria" panose="02040503050406030204" pitchFamily="18" charset="0"/>
              </a:endParaRPr>
            </a:p>
          </p:txBody>
        </p:sp>
      </p:grpSp>
      <p:grpSp>
        <p:nvGrpSpPr>
          <p:cNvPr id="147" name="Group 146"/>
          <p:cNvGrpSpPr/>
          <p:nvPr/>
        </p:nvGrpSpPr>
        <p:grpSpPr>
          <a:xfrm>
            <a:off x="24649983" y="22158313"/>
            <a:ext cx="3287961" cy="3909212"/>
            <a:chOff x="24621382" y="22397267"/>
            <a:chExt cx="3287961" cy="3909212"/>
          </a:xfrm>
        </p:grpSpPr>
        <p:sp>
          <p:nvSpPr>
            <p:cNvPr id="145" name="TextBox 144"/>
            <p:cNvSpPr txBox="1"/>
            <p:nvPr/>
          </p:nvSpPr>
          <p:spPr>
            <a:xfrm>
              <a:off x="25172807" y="25660148"/>
              <a:ext cx="2519334" cy="646331"/>
            </a:xfrm>
            <a:prstGeom prst="rect">
              <a:avLst/>
            </a:prstGeom>
            <a:noFill/>
          </p:spPr>
          <p:txBody>
            <a:bodyPr wrap="square" rtlCol="0">
              <a:spAutoFit/>
            </a:bodyPr>
            <a:lstStyle/>
            <a:p>
              <a:r>
                <a:rPr lang="en-US" sz="1200" i="1" dirty="0" smtClean="0">
                  <a:latin typeface="Cambria" panose="02040503050406030204" pitchFamily="18" charset="0"/>
                </a:rPr>
                <a:t>Figure 8: </a:t>
              </a:r>
              <a:r>
                <a:rPr lang="en-US" sz="1200" dirty="0" smtClean="0">
                  <a:latin typeface="Cambria" panose="02040503050406030204" pitchFamily="18" charset="0"/>
                </a:rPr>
                <a:t>State 2 (red) overlaid with the closest conformation from simulation data (blue).</a:t>
              </a:r>
              <a:endParaRPr lang="en-US" sz="1200" dirty="0">
                <a:latin typeface="Cambria" panose="02040503050406030204" pitchFamily="18" charset="0"/>
              </a:endParaRPr>
            </a:p>
          </p:txBody>
        </p:sp>
        <p:pic>
          <p:nvPicPr>
            <p:cNvPr id="146" name="Picture 145"/>
            <p:cNvPicPr>
              <a:picLocks noChangeAspect="1"/>
            </p:cNvPicPr>
            <p:nvPr/>
          </p:nvPicPr>
          <p:blipFill>
            <a:blip r:embed="rId12"/>
            <a:stretch>
              <a:fillRect/>
            </a:stretch>
          </p:blipFill>
          <p:spPr>
            <a:xfrm>
              <a:off x="24621382" y="22397267"/>
              <a:ext cx="3287961" cy="3103357"/>
            </a:xfrm>
            <a:prstGeom prst="rect">
              <a:avLst/>
            </a:prstGeom>
          </p:spPr>
        </p:pic>
      </p:grpSp>
      <p:sp>
        <p:nvSpPr>
          <p:cNvPr id="149" name="Subtitle 2"/>
          <p:cNvSpPr txBox="1">
            <a:spLocks/>
          </p:cNvSpPr>
          <p:nvPr/>
        </p:nvSpPr>
        <p:spPr>
          <a:xfrm>
            <a:off x="10791816" y="19760904"/>
            <a:ext cx="17186560" cy="613277"/>
          </a:xfrm>
          <a:prstGeom prst="rect">
            <a:avLst/>
          </a:prstGeom>
          <a:solidFill>
            <a:srgbClr val="002060"/>
          </a:solidFill>
          <a:ln>
            <a:solidFill>
              <a:srgbClr val="002060"/>
            </a:solidFill>
          </a:ln>
        </p:spPr>
        <p:txBody>
          <a:bodyPr vert="horz" lIns="91440" tIns="45720" rIns="91440" bIns="45720"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400" dirty="0" smtClean="0">
                <a:solidFill>
                  <a:schemeClr val="bg1"/>
                </a:solidFill>
                <a:latin typeface="Cambria" panose="02040503050406030204" pitchFamily="18" charset="0"/>
              </a:rPr>
              <a:t>sTAMD Simulations</a:t>
            </a:r>
            <a:endParaRPr lang="en-US" sz="4400" dirty="0">
              <a:solidFill>
                <a:schemeClr val="bg1"/>
              </a:solidFill>
              <a:latin typeface="Cambria" panose="02040503050406030204" pitchFamily="18" charset="0"/>
            </a:endParaRPr>
          </a:p>
        </p:txBody>
      </p:sp>
      <p:grpSp>
        <p:nvGrpSpPr>
          <p:cNvPr id="158" name="Group 157"/>
          <p:cNvGrpSpPr/>
          <p:nvPr/>
        </p:nvGrpSpPr>
        <p:grpSpPr>
          <a:xfrm>
            <a:off x="10791816" y="11944227"/>
            <a:ext cx="17186560" cy="7482670"/>
            <a:chOff x="10751384" y="11352746"/>
            <a:chExt cx="17186560" cy="7482670"/>
          </a:xfrm>
        </p:grpSpPr>
        <p:sp>
          <p:nvSpPr>
            <p:cNvPr id="31" name="Subtitle 2"/>
            <p:cNvSpPr txBox="1">
              <a:spLocks/>
            </p:cNvSpPr>
            <p:nvPr/>
          </p:nvSpPr>
          <p:spPr>
            <a:xfrm>
              <a:off x="10751384" y="11352746"/>
              <a:ext cx="17186560" cy="7482670"/>
            </a:xfrm>
            <a:prstGeom prst="rect">
              <a:avLst/>
            </a:prstGeom>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200" dirty="0">
                <a:latin typeface="Cambria" panose="02040503050406030204" pitchFamily="18" charset="0"/>
              </a:endParaRPr>
            </a:p>
          </p:txBody>
        </p:sp>
        <p:grpSp>
          <p:nvGrpSpPr>
            <p:cNvPr id="81" name="Group 80"/>
            <p:cNvGrpSpPr/>
            <p:nvPr/>
          </p:nvGrpSpPr>
          <p:grpSpPr>
            <a:xfrm>
              <a:off x="14047304" y="11654310"/>
              <a:ext cx="11960754" cy="615758"/>
              <a:chOff x="11153058" y="11425503"/>
              <a:chExt cx="11960754" cy="615758"/>
            </a:xfrm>
          </p:grpSpPr>
          <p:sp>
            <p:nvSpPr>
              <p:cNvPr id="72" name="TextBox 71"/>
              <p:cNvSpPr txBox="1"/>
              <p:nvPr/>
            </p:nvSpPr>
            <p:spPr>
              <a:xfrm>
                <a:off x="11153058" y="11425503"/>
                <a:ext cx="2065794" cy="615553"/>
              </a:xfrm>
              <a:prstGeom prst="rect">
                <a:avLst/>
              </a:prstGeom>
              <a:noFill/>
            </p:spPr>
            <p:txBody>
              <a:bodyPr wrap="square" rtlCol="0">
                <a:spAutoFit/>
              </a:bodyPr>
              <a:lstStyle/>
              <a:p>
                <a:r>
                  <a:rPr lang="en-US" sz="3400" dirty="0" smtClean="0">
                    <a:latin typeface="Cambria" panose="02040503050406030204" pitchFamily="18" charset="0"/>
                  </a:rPr>
                  <a:t>SRP RNA</a:t>
                </a:r>
                <a:endParaRPr lang="en-US" sz="3400" dirty="0">
                  <a:latin typeface="Cambria" panose="02040503050406030204" pitchFamily="18" charset="0"/>
                </a:endParaRPr>
              </a:p>
            </p:txBody>
          </p:sp>
          <p:sp>
            <p:nvSpPr>
              <p:cNvPr id="73" name="TextBox 72"/>
              <p:cNvSpPr txBox="1"/>
              <p:nvPr/>
            </p:nvSpPr>
            <p:spPr>
              <a:xfrm>
                <a:off x="19597425" y="11425708"/>
                <a:ext cx="3516387" cy="615553"/>
              </a:xfrm>
              <a:prstGeom prst="rect">
                <a:avLst/>
              </a:prstGeom>
              <a:noFill/>
            </p:spPr>
            <p:txBody>
              <a:bodyPr wrap="square" rtlCol="0">
                <a:spAutoFit/>
              </a:bodyPr>
              <a:lstStyle/>
              <a:p>
                <a:r>
                  <a:rPr lang="en-US" sz="3400" dirty="0" smtClean="0">
                    <a:latin typeface="Cambria" panose="02040503050406030204" pitchFamily="18" charset="0"/>
                  </a:rPr>
                  <a:t>U1A-UTR RNA</a:t>
                </a:r>
                <a:endParaRPr lang="en-US" sz="3400" dirty="0">
                  <a:latin typeface="Cambria" panose="02040503050406030204" pitchFamily="18" charset="0"/>
                </a:endParaRPr>
              </a:p>
            </p:txBody>
          </p:sp>
        </p:grpSp>
        <p:grpSp>
          <p:nvGrpSpPr>
            <p:cNvPr id="126" name="Group 125"/>
            <p:cNvGrpSpPr/>
            <p:nvPr/>
          </p:nvGrpSpPr>
          <p:grpSpPr>
            <a:xfrm>
              <a:off x="19239542" y="13202711"/>
              <a:ext cx="5403854" cy="3661179"/>
              <a:chOff x="19407377" y="12733453"/>
              <a:chExt cx="5403855" cy="3661181"/>
            </a:xfrm>
          </p:grpSpPr>
          <p:pic>
            <p:nvPicPr>
              <p:cNvPr id="74" name="Picture 7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9407377" y="12733453"/>
                <a:ext cx="5403431" cy="3384182"/>
              </a:xfrm>
              <a:prstGeom prst="rect">
                <a:avLst/>
              </a:prstGeom>
            </p:spPr>
          </p:pic>
          <p:sp>
            <p:nvSpPr>
              <p:cNvPr id="124" name="TextBox 123"/>
              <p:cNvSpPr txBox="1"/>
              <p:nvPr/>
            </p:nvSpPr>
            <p:spPr>
              <a:xfrm>
                <a:off x="19535571" y="16117635"/>
                <a:ext cx="5275661" cy="276999"/>
              </a:xfrm>
              <a:prstGeom prst="rect">
                <a:avLst/>
              </a:prstGeom>
              <a:noFill/>
            </p:spPr>
            <p:txBody>
              <a:bodyPr wrap="square" rtlCol="0">
                <a:spAutoFit/>
              </a:bodyPr>
              <a:lstStyle/>
              <a:p>
                <a:pPr algn="ctr"/>
                <a:r>
                  <a:rPr lang="en-US" sz="1200" i="1" dirty="0" smtClean="0">
                    <a:latin typeface="Cambria" panose="02040503050406030204" pitchFamily="18" charset="0"/>
                  </a:rPr>
                  <a:t>Figure 3: </a:t>
                </a:r>
                <a:r>
                  <a:rPr lang="en-US" sz="1200" dirty="0" smtClean="0">
                    <a:latin typeface="Cambria" panose="02040503050406030204" pitchFamily="18" charset="0"/>
                  </a:rPr>
                  <a:t>RMSD plot against State 2 as a function of simulation time.</a:t>
                </a:r>
                <a:endParaRPr lang="en-US" sz="1200" dirty="0">
                  <a:latin typeface="Cambria" panose="02040503050406030204" pitchFamily="18" charset="0"/>
                </a:endParaRPr>
              </a:p>
            </p:txBody>
          </p:sp>
        </p:grpSp>
        <p:grpSp>
          <p:nvGrpSpPr>
            <p:cNvPr id="136" name="Group 135"/>
            <p:cNvGrpSpPr/>
            <p:nvPr/>
          </p:nvGrpSpPr>
          <p:grpSpPr>
            <a:xfrm>
              <a:off x="24642972" y="13280739"/>
              <a:ext cx="3193065" cy="3743303"/>
              <a:chOff x="24642971" y="11599841"/>
              <a:chExt cx="3193065" cy="3743304"/>
            </a:xfrm>
          </p:grpSpPr>
          <p:pic>
            <p:nvPicPr>
              <p:cNvPr id="130" name="Picture 129"/>
              <p:cNvPicPr>
                <a:picLocks noChangeAspect="1"/>
              </p:cNvPicPr>
              <p:nvPr/>
            </p:nvPicPr>
            <p:blipFill>
              <a:blip r:embed="rId14"/>
              <a:stretch>
                <a:fillRect/>
              </a:stretch>
            </p:blipFill>
            <p:spPr>
              <a:xfrm>
                <a:off x="24642971" y="11599841"/>
                <a:ext cx="3193065" cy="3019727"/>
              </a:xfrm>
              <a:prstGeom prst="rect">
                <a:avLst/>
              </a:prstGeom>
            </p:spPr>
          </p:pic>
          <p:sp>
            <p:nvSpPr>
              <p:cNvPr id="135" name="TextBox 134"/>
              <p:cNvSpPr txBox="1"/>
              <p:nvPr/>
            </p:nvSpPr>
            <p:spPr>
              <a:xfrm>
                <a:off x="24954125" y="14696814"/>
                <a:ext cx="2519334" cy="646331"/>
              </a:xfrm>
              <a:prstGeom prst="rect">
                <a:avLst/>
              </a:prstGeom>
              <a:noFill/>
            </p:spPr>
            <p:txBody>
              <a:bodyPr wrap="square" rtlCol="0">
                <a:spAutoFit/>
              </a:bodyPr>
              <a:lstStyle/>
              <a:p>
                <a:r>
                  <a:rPr lang="en-US" sz="1200" i="1" dirty="0" smtClean="0">
                    <a:latin typeface="Cambria" panose="02040503050406030204" pitchFamily="18" charset="0"/>
                  </a:rPr>
                  <a:t>Figure 4: </a:t>
                </a:r>
                <a:r>
                  <a:rPr lang="en-US" sz="1200" dirty="0" smtClean="0">
                    <a:latin typeface="Cambria" panose="02040503050406030204" pitchFamily="18" charset="0"/>
                  </a:rPr>
                  <a:t>State 2 (red) overlaid with the closest conformation from simulation data (blue).</a:t>
                </a:r>
                <a:endParaRPr lang="en-US" sz="1200" dirty="0">
                  <a:latin typeface="Cambria" panose="02040503050406030204" pitchFamily="18" charset="0"/>
                </a:endParaRPr>
              </a:p>
            </p:txBody>
          </p:sp>
        </p:grpSp>
        <p:grpSp>
          <p:nvGrpSpPr>
            <p:cNvPr id="150" name="Group 149"/>
            <p:cNvGrpSpPr/>
            <p:nvPr/>
          </p:nvGrpSpPr>
          <p:grpSpPr>
            <a:xfrm>
              <a:off x="11100758" y="13262261"/>
              <a:ext cx="5778541" cy="3968351"/>
              <a:chOff x="11020772" y="12516601"/>
              <a:chExt cx="5778541" cy="3968351"/>
            </a:xfrm>
          </p:grpSpPr>
          <p:grpSp>
            <p:nvGrpSpPr>
              <p:cNvPr id="151" name="Group 150"/>
              <p:cNvGrpSpPr/>
              <p:nvPr/>
            </p:nvGrpSpPr>
            <p:grpSpPr>
              <a:xfrm>
                <a:off x="11020772" y="12516601"/>
                <a:ext cx="5778541" cy="3577874"/>
                <a:chOff x="12678512" y="13022687"/>
                <a:chExt cx="5275274" cy="3308025"/>
              </a:xfrm>
            </p:grpSpPr>
            <p:pic>
              <p:nvPicPr>
                <p:cNvPr id="153" name="Picture 152"/>
                <p:cNvPicPr>
                  <a:picLocks noChangeAspect="1"/>
                </p:cNvPicPr>
                <p:nvPr/>
              </p:nvPicPr>
              <p:blipFill>
                <a:blip r:embed="rId15"/>
                <a:stretch>
                  <a:fillRect/>
                </a:stretch>
              </p:blipFill>
              <p:spPr>
                <a:xfrm>
                  <a:off x="12678512" y="13022687"/>
                  <a:ext cx="5275274" cy="3308025"/>
                </a:xfrm>
                <a:prstGeom prst="rect">
                  <a:avLst/>
                </a:prstGeom>
              </p:spPr>
            </p:pic>
            <p:sp>
              <p:nvSpPr>
                <p:cNvPr id="154" name="Oval 153"/>
                <p:cNvSpPr/>
                <p:nvPr/>
              </p:nvSpPr>
              <p:spPr>
                <a:xfrm>
                  <a:off x="16828616" y="15306076"/>
                  <a:ext cx="314047" cy="31010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2" name="TextBox 151"/>
              <p:cNvSpPr txBox="1"/>
              <p:nvPr/>
            </p:nvSpPr>
            <p:spPr>
              <a:xfrm>
                <a:off x="11327919" y="16207953"/>
                <a:ext cx="5275660" cy="276999"/>
              </a:xfrm>
              <a:prstGeom prst="rect">
                <a:avLst/>
              </a:prstGeom>
              <a:noFill/>
            </p:spPr>
            <p:txBody>
              <a:bodyPr wrap="square" rtlCol="0">
                <a:spAutoFit/>
              </a:bodyPr>
              <a:lstStyle/>
              <a:p>
                <a:pPr algn="ctr"/>
                <a:r>
                  <a:rPr lang="en-US" sz="1200" i="1" dirty="0" smtClean="0">
                    <a:latin typeface="Cambria" panose="02040503050406030204" pitchFamily="18" charset="0"/>
                  </a:rPr>
                  <a:t>Figure 1: </a:t>
                </a:r>
                <a:r>
                  <a:rPr lang="en-US" sz="1200" dirty="0" smtClean="0">
                    <a:latin typeface="Cambria" panose="02040503050406030204" pitchFamily="18" charset="0"/>
                  </a:rPr>
                  <a:t>RMSD plot against State 2 as a function of simulation time.</a:t>
                </a:r>
                <a:endParaRPr lang="en-US" sz="1200" dirty="0">
                  <a:latin typeface="Cambria" panose="02040503050406030204" pitchFamily="18" charset="0"/>
                </a:endParaRPr>
              </a:p>
            </p:txBody>
          </p:sp>
        </p:grpSp>
        <p:grpSp>
          <p:nvGrpSpPr>
            <p:cNvPr id="155" name="Group 154"/>
            <p:cNvGrpSpPr/>
            <p:nvPr/>
          </p:nvGrpSpPr>
          <p:grpSpPr>
            <a:xfrm>
              <a:off x="16599045" y="12027375"/>
              <a:ext cx="2369758" cy="5824905"/>
              <a:chOff x="16798778" y="11889804"/>
              <a:chExt cx="2150034" cy="5156835"/>
            </a:xfrm>
          </p:grpSpPr>
          <p:pic>
            <p:nvPicPr>
              <p:cNvPr id="156" name="Picture 155"/>
              <p:cNvPicPr>
                <a:picLocks noChangeAspect="1"/>
              </p:cNvPicPr>
              <p:nvPr/>
            </p:nvPicPr>
            <p:blipFill>
              <a:blip r:embed="rId16"/>
              <a:stretch>
                <a:fillRect/>
              </a:stretch>
            </p:blipFill>
            <p:spPr>
              <a:xfrm>
                <a:off x="16909547" y="11889804"/>
                <a:ext cx="2039265" cy="4504486"/>
              </a:xfrm>
              <a:prstGeom prst="rect">
                <a:avLst/>
              </a:prstGeom>
            </p:spPr>
          </p:pic>
          <p:sp>
            <p:nvSpPr>
              <p:cNvPr id="157" name="TextBox 156"/>
              <p:cNvSpPr txBox="1"/>
              <p:nvPr/>
            </p:nvSpPr>
            <p:spPr>
              <a:xfrm>
                <a:off x="16798778" y="16474437"/>
                <a:ext cx="2150034" cy="572202"/>
              </a:xfrm>
              <a:prstGeom prst="rect">
                <a:avLst/>
              </a:prstGeom>
              <a:noFill/>
            </p:spPr>
            <p:txBody>
              <a:bodyPr wrap="square" rtlCol="0">
                <a:spAutoFit/>
              </a:bodyPr>
              <a:lstStyle/>
              <a:p>
                <a:r>
                  <a:rPr lang="en-US" sz="1200" i="1" dirty="0" smtClean="0">
                    <a:latin typeface="Cambria" panose="02040503050406030204" pitchFamily="18" charset="0"/>
                  </a:rPr>
                  <a:t>Figure 2: </a:t>
                </a:r>
                <a:r>
                  <a:rPr lang="en-US" sz="1200" dirty="0" smtClean="0">
                    <a:latin typeface="Cambria" panose="02040503050406030204" pitchFamily="18" charset="0"/>
                  </a:rPr>
                  <a:t>State 2 (red) overlaid with the closest conformation from simulation data (blue).</a:t>
                </a:r>
                <a:endParaRPr lang="en-US" sz="1200" dirty="0">
                  <a:latin typeface="Cambria" panose="02040503050406030204" pitchFamily="18" charset="0"/>
                </a:endParaRPr>
              </a:p>
            </p:txBody>
          </p:sp>
        </p:grpSp>
      </p:grpSp>
      <p:cxnSp>
        <p:nvCxnSpPr>
          <p:cNvPr id="159" name="Straight Connector 158"/>
          <p:cNvCxnSpPr/>
          <p:nvPr/>
        </p:nvCxnSpPr>
        <p:spPr>
          <a:xfrm flipH="1">
            <a:off x="19127060" y="12618866"/>
            <a:ext cx="6089" cy="6324118"/>
          </a:xfrm>
          <a:prstGeom prst="line">
            <a:avLst/>
          </a:prstGeom>
          <a:ln>
            <a:solidFill>
              <a:schemeClr val="bg1">
                <a:lumMod val="75000"/>
              </a:schemeClr>
            </a:solidFill>
            <a:prstDash val="solid"/>
          </a:ln>
        </p:spPr>
        <p:style>
          <a:lnRef idx="2">
            <a:schemeClr val="dk1"/>
          </a:lnRef>
          <a:fillRef idx="0">
            <a:schemeClr val="dk1"/>
          </a:fillRef>
          <a:effectRef idx="1">
            <a:schemeClr val="dk1"/>
          </a:effectRef>
          <a:fontRef idx="minor">
            <a:schemeClr val="tx1"/>
          </a:fontRef>
        </p:style>
      </p:cxnSp>
      <p:pic>
        <p:nvPicPr>
          <p:cNvPr id="161" name="Picture 160"/>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2324559" y="1022873"/>
            <a:ext cx="2011254" cy="2661954"/>
          </a:xfrm>
          <a:prstGeom prst="rect">
            <a:avLst/>
          </a:prstGeom>
        </p:spPr>
      </p:pic>
      <p:sp>
        <p:nvSpPr>
          <p:cNvPr id="85" name="Subtitle 2"/>
          <p:cNvSpPr txBox="1">
            <a:spLocks/>
          </p:cNvSpPr>
          <p:nvPr/>
        </p:nvSpPr>
        <p:spPr>
          <a:xfrm>
            <a:off x="28483292" y="25576099"/>
            <a:ext cx="9550400" cy="2504029"/>
          </a:xfrm>
          <a:prstGeom prst="rect">
            <a:avLst/>
          </a:prstGeom>
          <a:noFill/>
          <a:ln>
            <a:solidFill>
              <a:srgbClr val="002060"/>
            </a:solidFill>
          </a:ln>
        </p:spPr>
        <p:txBody>
          <a:bodyPr vert="horz" lIns="91440" tIns="45720" rIns="91440" bIns="45720"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endParaRPr lang="en-US" sz="800" dirty="0" smtClean="0">
              <a:latin typeface="Cambria" panose="02040503050406030204" pitchFamily="18" charset="0"/>
            </a:endParaRPr>
          </a:p>
          <a:p>
            <a:pPr algn="l">
              <a:spcBef>
                <a:spcPts val="0"/>
              </a:spcBef>
            </a:pPr>
            <a:r>
              <a:rPr lang="en-US" sz="1400" dirty="0" smtClean="0">
                <a:latin typeface="Cambria" panose="02040503050406030204" pitchFamily="18" charset="0"/>
              </a:rPr>
              <a:t>[1] Vashisth</a:t>
            </a:r>
            <a:r>
              <a:rPr lang="en-US" sz="1400" dirty="0">
                <a:latin typeface="Cambria" panose="02040503050406030204" pitchFamily="18" charset="0"/>
              </a:rPr>
              <a:t>, Harish, and C. L. Brooks, III. "Conformational Sampling of Maltose-Transporter Components in Cartesian Collective Variables Is Governed by the Low-Frequency Normal </a:t>
            </a:r>
            <a:r>
              <a:rPr lang="en-US" sz="1400" err="1">
                <a:latin typeface="Cambria" panose="02040503050406030204" pitchFamily="18" charset="0"/>
              </a:rPr>
              <a:t>Modes</a:t>
            </a:r>
            <a:r>
              <a:rPr lang="en-US" sz="1400" smtClean="0">
                <a:latin typeface="Cambria" panose="02040503050406030204" pitchFamily="18" charset="0"/>
              </a:rPr>
              <a:t>. "</a:t>
            </a:r>
            <a:r>
              <a:rPr lang="en-US" sz="1400" i="1" dirty="0" err="1">
                <a:latin typeface="Cambria" panose="02040503050406030204" pitchFamily="18" charset="0"/>
              </a:rPr>
              <a:t>Journal</a:t>
            </a:r>
            <a:r>
              <a:rPr lang="en-US" sz="1400" i="1" dirty="0">
                <a:latin typeface="Cambria" panose="02040503050406030204" pitchFamily="18" charset="0"/>
              </a:rPr>
              <a:t> of Physical Chemistry Letters</a:t>
            </a:r>
            <a:r>
              <a:rPr lang="en-US" sz="1400" dirty="0">
                <a:latin typeface="Cambria" panose="02040503050406030204" pitchFamily="18" charset="0"/>
              </a:rPr>
              <a:t> 3.22 (2012): 3379-384. 01 Nov. 2012. Web. 07 Mar. 2016</a:t>
            </a:r>
            <a:r>
              <a:rPr lang="en-US" sz="1400" dirty="0" smtClean="0">
                <a:latin typeface="Cambria" panose="02040503050406030204" pitchFamily="18" charset="0"/>
              </a:rPr>
              <a:t>.</a:t>
            </a:r>
          </a:p>
          <a:p>
            <a:pPr algn="l">
              <a:spcBef>
                <a:spcPts val="0"/>
              </a:spcBef>
            </a:pPr>
            <a:r>
              <a:rPr lang="en-US" sz="1400" dirty="0" smtClean="0">
                <a:latin typeface="Cambria" panose="02040503050406030204" pitchFamily="18" charset="0"/>
              </a:rPr>
              <a:t>[2] </a:t>
            </a:r>
            <a:r>
              <a:rPr lang="en-US" sz="1400" dirty="0" err="1" smtClean="0">
                <a:latin typeface="Cambria" panose="02040503050406030204" pitchFamily="18" charset="0"/>
              </a:rPr>
              <a:t>Vashisth</a:t>
            </a:r>
            <a:r>
              <a:rPr lang="en-US" sz="1400" dirty="0">
                <a:latin typeface="Cambria" panose="02040503050406030204" pitchFamily="18" charset="0"/>
              </a:rPr>
              <a:t>, H., </a:t>
            </a:r>
            <a:r>
              <a:rPr lang="en-US" sz="1400" dirty="0" err="1">
                <a:latin typeface="Cambria" panose="02040503050406030204" pitchFamily="18" charset="0"/>
              </a:rPr>
              <a:t>Skiniotis</a:t>
            </a:r>
            <a:r>
              <a:rPr lang="en-US" sz="1400" dirty="0">
                <a:latin typeface="Cambria" panose="02040503050406030204" pitchFamily="18" charset="0"/>
              </a:rPr>
              <a:t>, G., &amp; Brooks, C. L. III (2014). Collective variable approaches for single molecule flexible fitting and enhanced sampling. Chemical Reviews, 114, 3353- 3365</a:t>
            </a:r>
            <a:r>
              <a:rPr lang="en-US" sz="1400" dirty="0" smtClean="0">
                <a:latin typeface="Cambria" panose="02040503050406030204" pitchFamily="18" charset="0"/>
              </a:rPr>
              <a:t>.</a:t>
            </a:r>
          </a:p>
          <a:p>
            <a:pPr algn="l">
              <a:spcBef>
                <a:spcPts val="0"/>
              </a:spcBef>
            </a:pPr>
            <a:r>
              <a:rPr lang="en-US" sz="1400" dirty="0" smtClean="0">
                <a:latin typeface="Cambria" panose="02040503050406030204" pitchFamily="18" charset="0"/>
              </a:rPr>
              <a:t>[3] </a:t>
            </a:r>
            <a:r>
              <a:rPr lang="en-US" sz="1400" dirty="0">
                <a:latin typeface="Cambria" panose="02040503050406030204" pitchFamily="18" charset="0"/>
              </a:rPr>
              <a:t>Al-</a:t>
            </a:r>
            <a:r>
              <a:rPr lang="en-US" sz="1400" dirty="0" err="1">
                <a:latin typeface="Cambria" panose="02040503050406030204" pitchFamily="18" charset="0"/>
              </a:rPr>
              <a:t>Hashimi</a:t>
            </a:r>
            <a:r>
              <a:rPr lang="en-US" sz="1400" dirty="0">
                <a:latin typeface="Cambria" panose="02040503050406030204" pitchFamily="18" charset="0"/>
              </a:rPr>
              <a:t>, H. M.; Walter, N. G (2008). RNA dynamics: It is about time. Current Opinion in Structural Biology, 18, 321– 329</a:t>
            </a:r>
            <a:endParaRPr lang="en-US" sz="1400" dirty="0" smtClean="0">
              <a:latin typeface="Cambria" panose="02040503050406030204" pitchFamily="18" charset="0"/>
            </a:endParaRPr>
          </a:p>
          <a:p>
            <a:pPr algn="l">
              <a:spcBef>
                <a:spcPts val="0"/>
              </a:spcBef>
            </a:pPr>
            <a:r>
              <a:rPr lang="en-US" sz="1400" dirty="0" smtClean="0">
                <a:latin typeface="Cambria" panose="02040503050406030204" pitchFamily="18" charset="0"/>
              </a:rPr>
              <a:t>[4] </a:t>
            </a:r>
            <a:r>
              <a:rPr lang="en-US" sz="1400" dirty="0">
                <a:latin typeface="Cambria" panose="02040503050406030204" pitchFamily="18" charset="0"/>
              </a:rPr>
              <a:t>Bailor et al. (2011). Topological constraints: using RNA secondary structure to model 3D conformation, folding pathways, and dynamic adaptation. Current Opinion in Structural Biology, 21, 296-305</a:t>
            </a:r>
            <a:r>
              <a:rPr lang="en-US" sz="1400" dirty="0" smtClean="0">
                <a:latin typeface="Cambria" panose="02040503050406030204" pitchFamily="18" charset="0"/>
              </a:rPr>
              <a:t>.</a:t>
            </a:r>
          </a:p>
          <a:p>
            <a:pPr algn="l">
              <a:spcBef>
                <a:spcPts val="0"/>
              </a:spcBef>
            </a:pPr>
            <a:r>
              <a:rPr lang="en-US" sz="1400" dirty="0" smtClean="0">
                <a:latin typeface="Cambria" panose="02040503050406030204" pitchFamily="18" charset="0"/>
              </a:rPr>
              <a:t>[5] </a:t>
            </a:r>
            <a:r>
              <a:rPr lang="en-US" sz="1400" dirty="0" err="1">
                <a:latin typeface="Cambria" panose="02040503050406030204" pitchFamily="18" charset="0"/>
              </a:rPr>
              <a:t>Maragliano</a:t>
            </a:r>
            <a:r>
              <a:rPr lang="en-US" sz="1400" dirty="0">
                <a:latin typeface="Cambria" panose="02040503050406030204" pitchFamily="18" charset="0"/>
              </a:rPr>
              <a:t>, L.; </a:t>
            </a:r>
            <a:r>
              <a:rPr lang="en-US" sz="1400" dirty="0" err="1">
                <a:latin typeface="Cambria" panose="02040503050406030204" pitchFamily="18" charset="0"/>
              </a:rPr>
              <a:t>Vanden-Eijnden</a:t>
            </a:r>
            <a:r>
              <a:rPr lang="en-US" sz="1400" dirty="0">
                <a:latin typeface="Cambria" panose="02040503050406030204" pitchFamily="18" charset="0"/>
              </a:rPr>
              <a:t>, E (2006). A temperature accelerated method for sampling free energy and determining reaction pathways in rare events simulations. Chemical Physics Letters, 426, 168– 175.</a:t>
            </a:r>
            <a:endParaRPr lang="en-US" sz="1400" dirty="0" smtClean="0">
              <a:latin typeface="Cambria" panose="02040503050406030204" pitchFamily="18" charset="0"/>
            </a:endParaRPr>
          </a:p>
          <a:p>
            <a:pPr algn="l">
              <a:spcBef>
                <a:spcPts val="0"/>
              </a:spcBef>
            </a:pPr>
            <a:endParaRPr lang="en-US" sz="4200" dirty="0" smtClean="0">
              <a:latin typeface="Cambria" panose="02040503050406030204" pitchFamily="18" charset="0"/>
            </a:endParaRPr>
          </a:p>
          <a:p>
            <a:pPr algn="l"/>
            <a:endParaRPr lang="en-US" sz="4200" dirty="0">
              <a:latin typeface="Cambria" panose="02040503050406030204" pitchFamily="18" charset="0"/>
            </a:endParaRPr>
          </a:p>
        </p:txBody>
      </p:sp>
      <p:sp>
        <p:nvSpPr>
          <p:cNvPr id="93" name="Subtitle 2"/>
          <p:cNvSpPr txBox="1">
            <a:spLocks/>
          </p:cNvSpPr>
          <p:nvPr/>
        </p:nvSpPr>
        <p:spPr>
          <a:xfrm>
            <a:off x="28500584" y="24778061"/>
            <a:ext cx="9550400" cy="554422"/>
          </a:xfrm>
          <a:prstGeom prst="rect">
            <a:avLst/>
          </a:prstGeom>
          <a:solidFill>
            <a:srgbClr val="002060"/>
          </a:solidFill>
          <a:ln>
            <a:solidFill>
              <a:srgbClr val="002060"/>
            </a:solidFill>
          </a:ln>
        </p:spPr>
        <p:txBody>
          <a:bodyPr vert="horz" lIns="91440" tIns="45720" rIns="91440" bIns="45720"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000" dirty="0" smtClean="0">
                <a:solidFill>
                  <a:schemeClr val="bg1"/>
                </a:solidFill>
                <a:latin typeface="Cambria" panose="02040503050406030204" pitchFamily="18" charset="0"/>
              </a:rPr>
              <a:t>References</a:t>
            </a:r>
            <a:endParaRPr lang="en-US" sz="4000" dirty="0">
              <a:solidFill>
                <a:schemeClr val="bg1"/>
              </a:solidFill>
              <a:latin typeface="Cambria" panose="02040503050406030204" pitchFamily="18" charset="0"/>
            </a:endParaRPr>
          </a:p>
        </p:txBody>
      </p:sp>
      <p:sp>
        <p:nvSpPr>
          <p:cNvPr id="4" name="TextBox 3"/>
          <p:cNvSpPr txBox="1"/>
          <p:nvPr/>
        </p:nvSpPr>
        <p:spPr>
          <a:xfrm>
            <a:off x="28861805" y="10689750"/>
            <a:ext cx="4950226" cy="477054"/>
          </a:xfrm>
          <a:prstGeom prst="rect">
            <a:avLst/>
          </a:prstGeom>
          <a:noFill/>
        </p:spPr>
        <p:txBody>
          <a:bodyPr wrap="square" rtlCol="0">
            <a:spAutoFit/>
          </a:bodyPr>
          <a:lstStyle/>
          <a:p>
            <a:endParaRPr lang="en-US" sz="2500" dirty="0">
              <a:latin typeface="Cambria" panose="02040503050406030204" pitchFamily="18" charset="0"/>
            </a:endParaRPr>
          </a:p>
        </p:txBody>
      </p:sp>
      <p:grpSp>
        <p:nvGrpSpPr>
          <p:cNvPr id="21" name="Group 20"/>
          <p:cNvGrpSpPr/>
          <p:nvPr/>
        </p:nvGrpSpPr>
        <p:grpSpPr>
          <a:xfrm>
            <a:off x="29986355" y="10822799"/>
            <a:ext cx="7006420" cy="4831927"/>
            <a:chOff x="29919194" y="10827673"/>
            <a:chExt cx="7006420" cy="4831927"/>
          </a:xfrm>
        </p:grpSpPr>
        <p:sp>
          <p:nvSpPr>
            <p:cNvPr id="95" name="TextBox 94"/>
            <p:cNvSpPr txBox="1"/>
            <p:nvPr/>
          </p:nvSpPr>
          <p:spPr>
            <a:xfrm>
              <a:off x="29919194" y="14957419"/>
              <a:ext cx="7006420" cy="702181"/>
            </a:xfrm>
            <a:prstGeom prst="rect">
              <a:avLst/>
            </a:prstGeom>
            <a:noFill/>
          </p:spPr>
          <p:txBody>
            <a:bodyPr wrap="square" rtlCol="0">
              <a:spAutoFit/>
            </a:bodyPr>
            <a:lstStyle/>
            <a:p>
              <a:r>
                <a:rPr lang="en-US" sz="1200" i="1" dirty="0" smtClean="0">
                  <a:latin typeface="Cambria" panose="02040503050406030204" pitchFamily="18" charset="0"/>
                </a:rPr>
                <a:t>Figure 10: </a:t>
              </a:r>
              <a:r>
                <a:rPr lang="en-US" sz="1200" dirty="0" smtClean="0">
                  <a:latin typeface="Cambria" panose="02040503050406030204" pitchFamily="18" charset="0"/>
                </a:rPr>
                <a:t>Comparison of lowest RMSD values for the U1A-UTR RNA and the SRP RNA  for classical MD simulation (blue) and sTAMD (red) with the corresponding simulation time to achieve plotted RMSD value. </a:t>
              </a:r>
              <a:endParaRPr lang="en-US" sz="1200" dirty="0">
                <a:latin typeface="Cambria" panose="02040503050406030204" pitchFamily="18" charset="0"/>
              </a:endParaRPr>
            </a:p>
          </p:txBody>
        </p:sp>
        <p:pic>
          <p:nvPicPr>
            <p:cNvPr id="14" name="Picture 13"/>
            <p:cNvPicPr>
              <a:picLocks noChangeAspect="1"/>
            </p:cNvPicPr>
            <p:nvPr/>
          </p:nvPicPr>
          <p:blipFill>
            <a:blip r:embed="rId18"/>
            <a:stretch>
              <a:fillRect/>
            </a:stretch>
          </p:blipFill>
          <p:spPr>
            <a:xfrm>
              <a:off x="30133437" y="10827673"/>
              <a:ext cx="6432217" cy="4148110"/>
            </a:xfrm>
            <a:prstGeom prst="rect">
              <a:avLst/>
            </a:prstGeom>
          </p:spPr>
        </p:pic>
      </p:grpSp>
      <p:grpSp>
        <p:nvGrpSpPr>
          <p:cNvPr id="24" name="Group 23"/>
          <p:cNvGrpSpPr/>
          <p:nvPr/>
        </p:nvGrpSpPr>
        <p:grpSpPr>
          <a:xfrm>
            <a:off x="29832410" y="5782382"/>
            <a:ext cx="7119676" cy="4933849"/>
            <a:chOff x="29973112" y="5778442"/>
            <a:chExt cx="7119676" cy="4933849"/>
          </a:xfrm>
        </p:grpSpPr>
        <p:sp>
          <p:nvSpPr>
            <p:cNvPr id="94" name="TextBox 93"/>
            <p:cNvSpPr txBox="1"/>
            <p:nvPr/>
          </p:nvSpPr>
          <p:spPr>
            <a:xfrm>
              <a:off x="29973112" y="9986127"/>
              <a:ext cx="7119676" cy="726164"/>
            </a:xfrm>
            <a:prstGeom prst="rect">
              <a:avLst/>
            </a:prstGeom>
            <a:noFill/>
          </p:spPr>
          <p:txBody>
            <a:bodyPr wrap="square" rtlCol="0">
              <a:spAutoFit/>
            </a:bodyPr>
            <a:lstStyle/>
            <a:p>
              <a:r>
                <a:rPr lang="en-US" sz="1200" i="1" dirty="0" smtClean="0">
                  <a:latin typeface="Cambria" panose="02040503050406030204" pitchFamily="18" charset="0"/>
                </a:rPr>
                <a:t>Figure </a:t>
              </a:r>
              <a:r>
                <a:rPr lang="en-US" sz="1200" i="1" dirty="0">
                  <a:latin typeface="Cambria" panose="02040503050406030204" pitchFamily="18" charset="0"/>
                </a:rPr>
                <a:t>9</a:t>
              </a:r>
              <a:r>
                <a:rPr lang="en-US" sz="1200" i="1" dirty="0" smtClean="0">
                  <a:latin typeface="Cambria" panose="02040503050406030204" pitchFamily="18" charset="0"/>
                </a:rPr>
                <a:t>: </a:t>
              </a:r>
              <a:r>
                <a:rPr lang="en-US" sz="1200" dirty="0" smtClean="0">
                  <a:latin typeface="Cambria" panose="02040503050406030204" pitchFamily="18" charset="0"/>
                </a:rPr>
                <a:t>Comparison of lowest RMSD values for the U1A-UTR RNA (blue) and the SRP RNA (orange) for classical molecular dynamics simulation (MD) and enhanced sampling method (sTAMD). </a:t>
              </a:r>
              <a:endParaRPr lang="en-US" sz="1200" dirty="0">
                <a:latin typeface="Cambria" panose="02040503050406030204" pitchFamily="18" charset="0"/>
              </a:endParaRPr>
            </a:p>
          </p:txBody>
        </p:sp>
        <p:pic>
          <p:nvPicPr>
            <p:cNvPr id="22" name="Picture 21"/>
            <p:cNvPicPr>
              <a:picLocks noChangeAspect="1"/>
            </p:cNvPicPr>
            <p:nvPr/>
          </p:nvPicPr>
          <p:blipFill>
            <a:blip r:embed="rId19"/>
            <a:stretch>
              <a:fillRect/>
            </a:stretch>
          </p:blipFill>
          <p:spPr>
            <a:xfrm>
              <a:off x="30151990" y="5778442"/>
              <a:ext cx="6390454" cy="4243255"/>
            </a:xfrm>
            <a:prstGeom prst="rect">
              <a:avLst/>
            </a:prstGeom>
          </p:spPr>
        </p:pic>
      </p:grpSp>
      <p:pic>
        <p:nvPicPr>
          <p:cNvPr id="26" name="Picture 25"/>
          <p:cNvPicPr>
            <a:picLocks noChangeAspect="1"/>
          </p:cNvPicPr>
          <p:nvPr/>
        </p:nvPicPr>
        <p:blipFill>
          <a:blip r:embed="rId20"/>
          <a:stretch>
            <a:fillRect/>
          </a:stretch>
        </p:blipFill>
        <p:spPr>
          <a:xfrm>
            <a:off x="36428364" y="22886740"/>
            <a:ext cx="1337933" cy="1337933"/>
          </a:xfrm>
          <a:prstGeom prst="rect">
            <a:avLst/>
          </a:prstGeom>
        </p:spPr>
      </p:pic>
      <p:sp>
        <p:nvSpPr>
          <p:cNvPr id="96" name="Subtitle 2"/>
          <p:cNvSpPr txBox="1">
            <a:spLocks/>
          </p:cNvSpPr>
          <p:nvPr/>
        </p:nvSpPr>
        <p:spPr>
          <a:xfrm>
            <a:off x="28575922" y="22669550"/>
            <a:ext cx="9433590" cy="1902443"/>
          </a:xfrm>
          <a:prstGeom prst="rect">
            <a:avLst/>
          </a:prstGeom>
          <a:noFill/>
          <a:ln>
            <a:solidFill>
              <a:srgbClr val="002060"/>
            </a:solidFill>
          </a:ln>
        </p:spPr>
        <p:txBody>
          <a:bodyPr vert="horz" lIns="91440" tIns="45720" rIns="91440" bIns="45720"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spcBef>
                <a:spcPts val="0"/>
              </a:spcBef>
            </a:pPr>
            <a:endParaRPr lang="en-US" sz="2500" dirty="0" smtClean="0">
              <a:latin typeface="Cambria" panose="02040503050406030204" pitchFamily="18" charset="0"/>
            </a:endParaRPr>
          </a:p>
          <a:p>
            <a:pPr algn="l">
              <a:spcBef>
                <a:spcPts val="0"/>
              </a:spcBef>
            </a:pPr>
            <a:endParaRPr lang="en-US" sz="2600" dirty="0" smtClean="0">
              <a:latin typeface="Cambria" panose="02040503050406030204" pitchFamily="18" charset="0"/>
            </a:endParaRPr>
          </a:p>
          <a:p>
            <a:pPr algn="l">
              <a:spcBef>
                <a:spcPts val="0"/>
              </a:spcBef>
            </a:pPr>
            <a:endParaRPr lang="en-US" sz="4200" dirty="0" smtClean="0">
              <a:latin typeface="Cambria" panose="02040503050406030204" pitchFamily="18" charset="0"/>
            </a:endParaRPr>
          </a:p>
          <a:p>
            <a:pPr algn="l"/>
            <a:endParaRPr lang="en-US" sz="4200" dirty="0">
              <a:latin typeface="Cambria" panose="02040503050406030204" pitchFamily="18" charset="0"/>
            </a:endParaRPr>
          </a:p>
        </p:txBody>
      </p:sp>
    </p:spTree>
    <p:extLst>
      <p:ext uri="{BB962C8B-B14F-4D97-AF65-F5344CB8AC3E}">
        <p14:creationId xmlns:p14="http://schemas.microsoft.com/office/powerpoint/2010/main" val="37603044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2101</TotalTime>
  <Words>801</Words>
  <Application>Microsoft Office PowerPoint</Application>
  <PresentationFormat>Custom</PresentationFormat>
  <Paragraphs>80</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Cambria</vt:lpstr>
      <vt:lpstr>Wingdings</vt:lpstr>
      <vt:lpstr>Office Theme</vt:lpstr>
      <vt:lpstr>A Computational Study of RNA Structure and Dynamics Rhiannon Jacobs and Harish Vashisth  Department of Chemical Engineering, University of New Hampshire, Durham, NH 03824</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Rhiannon Jacobs</cp:lastModifiedBy>
  <cp:revision>138</cp:revision>
  <dcterms:created xsi:type="dcterms:W3CDTF">2016-03-05T16:55:12Z</dcterms:created>
  <dcterms:modified xsi:type="dcterms:W3CDTF">2016-03-08T19:07:31Z</dcterms:modified>
</cp:coreProperties>
</file>