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30275213" cy="42803763"/>
  <p:notesSz cx="6858000" cy="9296400"/>
  <p:defaultTextStyle>
    <a:defPPr>
      <a:defRPr lang="en-US"/>
    </a:defPPr>
    <a:lvl1pPr algn="ctr" rtl="0" fontAlgn="base">
      <a:spcBef>
        <a:spcPct val="0"/>
      </a:spcBef>
      <a:spcAft>
        <a:spcPct val="0"/>
      </a:spcAft>
      <a:defRPr sz="8200" kern="1200">
        <a:solidFill>
          <a:schemeClr val="tx1"/>
        </a:solidFill>
        <a:latin typeface="Arial" charset="0"/>
        <a:ea typeface="+mn-ea"/>
        <a:cs typeface="+mn-cs"/>
      </a:defRPr>
    </a:lvl1pPr>
    <a:lvl2pPr marL="434980" algn="ctr" rtl="0" fontAlgn="base">
      <a:spcBef>
        <a:spcPct val="0"/>
      </a:spcBef>
      <a:spcAft>
        <a:spcPct val="0"/>
      </a:spcAft>
      <a:defRPr sz="8200" kern="1200">
        <a:solidFill>
          <a:schemeClr val="tx1"/>
        </a:solidFill>
        <a:latin typeface="Arial" charset="0"/>
        <a:ea typeface="+mn-ea"/>
        <a:cs typeface="+mn-cs"/>
      </a:defRPr>
    </a:lvl2pPr>
    <a:lvl3pPr marL="869960" algn="ctr" rtl="0" fontAlgn="base">
      <a:spcBef>
        <a:spcPct val="0"/>
      </a:spcBef>
      <a:spcAft>
        <a:spcPct val="0"/>
      </a:spcAft>
      <a:defRPr sz="8200" kern="1200">
        <a:solidFill>
          <a:schemeClr val="tx1"/>
        </a:solidFill>
        <a:latin typeface="Arial" charset="0"/>
        <a:ea typeface="+mn-ea"/>
        <a:cs typeface="+mn-cs"/>
      </a:defRPr>
    </a:lvl3pPr>
    <a:lvl4pPr marL="1304940" algn="ctr" rtl="0" fontAlgn="base">
      <a:spcBef>
        <a:spcPct val="0"/>
      </a:spcBef>
      <a:spcAft>
        <a:spcPct val="0"/>
      </a:spcAft>
      <a:defRPr sz="8200" kern="1200">
        <a:solidFill>
          <a:schemeClr val="tx1"/>
        </a:solidFill>
        <a:latin typeface="Arial" charset="0"/>
        <a:ea typeface="+mn-ea"/>
        <a:cs typeface="+mn-cs"/>
      </a:defRPr>
    </a:lvl4pPr>
    <a:lvl5pPr marL="1739920" algn="ctr" rtl="0" fontAlgn="base">
      <a:spcBef>
        <a:spcPct val="0"/>
      </a:spcBef>
      <a:spcAft>
        <a:spcPct val="0"/>
      </a:spcAft>
      <a:defRPr sz="8200" kern="1200">
        <a:solidFill>
          <a:schemeClr val="tx1"/>
        </a:solidFill>
        <a:latin typeface="Arial" charset="0"/>
        <a:ea typeface="+mn-ea"/>
        <a:cs typeface="+mn-cs"/>
      </a:defRPr>
    </a:lvl5pPr>
    <a:lvl6pPr marL="2174900" algn="l" defTabSz="869960" rtl="0" eaLnBrk="1" latinLnBrk="0" hangingPunct="1">
      <a:defRPr sz="8200" kern="1200">
        <a:solidFill>
          <a:schemeClr val="tx1"/>
        </a:solidFill>
        <a:latin typeface="Arial" charset="0"/>
        <a:ea typeface="+mn-ea"/>
        <a:cs typeface="+mn-cs"/>
      </a:defRPr>
    </a:lvl6pPr>
    <a:lvl7pPr marL="2609880" algn="l" defTabSz="869960" rtl="0" eaLnBrk="1" latinLnBrk="0" hangingPunct="1">
      <a:defRPr sz="8200" kern="1200">
        <a:solidFill>
          <a:schemeClr val="tx1"/>
        </a:solidFill>
        <a:latin typeface="Arial" charset="0"/>
        <a:ea typeface="+mn-ea"/>
        <a:cs typeface="+mn-cs"/>
      </a:defRPr>
    </a:lvl7pPr>
    <a:lvl8pPr marL="3044861" algn="l" defTabSz="869960" rtl="0" eaLnBrk="1" latinLnBrk="0" hangingPunct="1">
      <a:defRPr sz="8200" kern="1200">
        <a:solidFill>
          <a:schemeClr val="tx1"/>
        </a:solidFill>
        <a:latin typeface="Arial" charset="0"/>
        <a:ea typeface="+mn-ea"/>
        <a:cs typeface="+mn-cs"/>
      </a:defRPr>
    </a:lvl8pPr>
    <a:lvl9pPr marL="3479841" algn="l" defTabSz="869960" rtl="0" eaLnBrk="1" latinLnBrk="0" hangingPunct="1">
      <a:defRPr sz="82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6288">
          <p15:clr>
            <a:srgbClr val="A4A3A4"/>
          </p15:clr>
        </p15:guide>
        <p15:guide id="2" orient="horz" pos="26261">
          <p15:clr>
            <a:srgbClr val="A4A3A4"/>
          </p15:clr>
        </p15:guide>
        <p15:guide id="3" orient="horz" pos="2793">
          <p15:clr>
            <a:srgbClr val="A4A3A4"/>
          </p15:clr>
        </p15:guide>
        <p15:guide id="4" pos="953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0046D2"/>
    <a:srgbClr val="FF0000"/>
    <a:srgbClr val="698ED9"/>
    <a:srgbClr val="A7C4FF"/>
    <a:srgbClr val="003064"/>
    <a:srgbClr val="003399"/>
    <a:srgbClr val="0021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4660"/>
  </p:normalViewPr>
  <p:slideViewPr>
    <p:cSldViewPr snapToGrid="0">
      <p:cViewPr>
        <p:scale>
          <a:sx n="30" d="100"/>
          <a:sy n="30" d="100"/>
        </p:scale>
        <p:origin x="1134" y="-834"/>
      </p:cViewPr>
      <p:guideLst>
        <p:guide orient="horz" pos="6288"/>
        <p:guide orient="horz" pos="26261"/>
        <p:guide orient="horz" pos="2793"/>
        <p:guide pos="9536"/>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9.emf"/><Relationship Id="rId13" Type="http://schemas.openxmlformats.org/officeDocument/2006/relationships/image" Target="../media/image14.emf"/><Relationship Id="rId18" Type="http://schemas.openxmlformats.org/officeDocument/2006/relationships/image" Target="../media/image19.emf"/><Relationship Id="rId3" Type="http://schemas.openxmlformats.org/officeDocument/2006/relationships/image" Target="../media/image4.emf"/><Relationship Id="rId21" Type="http://schemas.openxmlformats.org/officeDocument/2006/relationships/image" Target="../media/image22.emf"/><Relationship Id="rId7" Type="http://schemas.openxmlformats.org/officeDocument/2006/relationships/image" Target="../media/image8.wmf"/><Relationship Id="rId12" Type="http://schemas.openxmlformats.org/officeDocument/2006/relationships/image" Target="../media/image13.emf"/><Relationship Id="rId17" Type="http://schemas.openxmlformats.org/officeDocument/2006/relationships/image" Target="../media/image18.emf"/><Relationship Id="rId2" Type="http://schemas.openxmlformats.org/officeDocument/2006/relationships/image" Target="../media/image3.emf"/><Relationship Id="rId16" Type="http://schemas.openxmlformats.org/officeDocument/2006/relationships/image" Target="../media/image17.emf"/><Relationship Id="rId20" Type="http://schemas.openxmlformats.org/officeDocument/2006/relationships/image" Target="../media/image21.emf"/><Relationship Id="rId1" Type="http://schemas.openxmlformats.org/officeDocument/2006/relationships/image" Target="../media/image2.emf"/><Relationship Id="rId6" Type="http://schemas.openxmlformats.org/officeDocument/2006/relationships/image" Target="../media/image7.emf"/><Relationship Id="rId11" Type="http://schemas.openxmlformats.org/officeDocument/2006/relationships/image" Target="../media/image12.emf"/><Relationship Id="rId5" Type="http://schemas.openxmlformats.org/officeDocument/2006/relationships/image" Target="../media/image6.emf"/><Relationship Id="rId15" Type="http://schemas.openxmlformats.org/officeDocument/2006/relationships/image" Target="../media/image16.emf"/><Relationship Id="rId10" Type="http://schemas.openxmlformats.org/officeDocument/2006/relationships/image" Target="../media/image11.emf"/><Relationship Id="rId19" Type="http://schemas.openxmlformats.org/officeDocument/2006/relationships/image" Target="../media/image20.emf"/><Relationship Id="rId4" Type="http://schemas.openxmlformats.org/officeDocument/2006/relationships/image" Target="../media/image5.emf"/><Relationship Id="rId9" Type="http://schemas.openxmlformats.org/officeDocument/2006/relationships/image" Target="../media/image10.emf"/><Relationship Id="rId14" Type="http://schemas.openxmlformats.org/officeDocument/2006/relationships/image" Target="../media/image1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1" cy="464821"/>
          </a:xfrm>
          <a:prstGeom prst="rect">
            <a:avLst/>
          </a:prstGeom>
          <a:noFill/>
          <a:ln w="9525">
            <a:noFill/>
            <a:miter lim="800000"/>
            <a:headEnd/>
            <a:tailEnd/>
          </a:ln>
          <a:effectLst/>
        </p:spPr>
        <p:txBody>
          <a:bodyPr vert="horz" wrap="square" lIns="92583" tIns="46292" rIns="92583" bIns="46292" numCol="1" anchor="t" anchorCtr="0" compatLnSpc="1">
            <a:prstTxWarp prst="textNoShape">
              <a:avLst/>
            </a:prstTxWarp>
          </a:bodyPr>
          <a:lstStyle>
            <a:lvl1pPr algn="l">
              <a:defRPr sz="1200"/>
            </a:lvl1pPr>
          </a:lstStyle>
          <a:p>
            <a:endParaRPr lang="en-US" dirty="0"/>
          </a:p>
        </p:txBody>
      </p:sp>
      <p:sp>
        <p:nvSpPr>
          <p:cNvPr id="3075" name="Rectangle 3"/>
          <p:cNvSpPr>
            <a:spLocks noGrp="1" noChangeArrowheads="1"/>
          </p:cNvSpPr>
          <p:nvPr>
            <p:ph type="dt" idx="1"/>
          </p:nvPr>
        </p:nvSpPr>
        <p:spPr bwMode="auto">
          <a:xfrm>
            <a:off x="3884578" y="0"/>
            <a:ext cx="2971801" cy="464821"/>
          </a:xfrm>
          <a:prstGeom prst="rect">
            <a:avLst/>
          </a:prstGeom>
          <a:noFill/>
          <a:ln w="9525">
            <a:noFill/>
            <a:miter lim="800000"/>
            <a:headEnd/>
            <a:tailEnd/>
          </a:ln>
          <a:effectLst/>
        </p:spPr>
        <p:txBody>
          <a:bodyPr vert="horz" wrap="square" lIns="92583" tIns="46292" rIns="92583" bIns="46292" numCol="1" anchor="t" anchorCtr="0" compatLnSpc="1">
            <a:prstTxWarp prst="textNoShape">
              <a:avLst/>
            </a:prstTxWarp>
          </a:bodyPr>
          <a:lstStyle>
            <a:lvl1pPr algn="r">
              <a:defRPr sz="1200"/>
            </a:lvl1pPr>
          </a:lstStyle>
          <a:p>
            <a:endParaRPr lang="en-US" dirty="0"/>
          </a:p>
        </p:txBody>
      </p:sp>
      <p:sp>
        <p:nvSpPr>
          <p:cNvPr id="3076" name="Rectangle 4"/>
          <p:cNvSpPr>
            <a:spLocks noGrp="1" noRot="1" noChangeAspect="1" noChangeArrowheads="1" noTextEdit="1"/>
          </p:cNvSpPr>
          <p:nvPr>
            <p:ph type="sldImg" idx="2"/>
          </p:nvPr>
        </p:nvSpPr>
        <p:spPr bwMode="auto">
          <a:xfrm>
            <a:off x="2197100" y="696913"/>
            <a:ext cx="2465388" cy="348615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85801" y="4416589"/>
            <a:ext cx="5486400" cy="4183379"/>
          </a:xfrm>
          <a:prstGeom prst="rect">
            <a:avLst/>
          </a:prstGeom>
          <a:noFill/>
          <a:ln w="9525">
            <a:noFill/>
            <a:miter lim="800000"/>
            <a:headEnd/>
            <a:tailEnd/>
          </a:ln>
          <a:effectLst/>
        </p:spPr>
        <p:txBody>
          <a:bodyPr vert="horz" wrap="square" lIns="92583" tIns="46292" rIns="92583" bIns="46292"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8" name="Rectangle 6"/>
          <p:cNvSpPr>
            <a:spLocks noGrp="1" noChangeArrowheads="1"/>
          </p:cNvSpPr>
          <p:nvPr>
            <p:ph type="ftr" sz="quarter" idx="4"/>
          </p:nvPr>
        </p:nvSpPr>
        <p:spPr bwMode="auto">
          <a:xfrm>
            <a:off x="0" y="8829983"/>
            <a:ext cx="2971801" cy="464821"/>
          </a:xfrm>
          <a:prstGeom prst="rect">
            <a:avLst/>
          </a:prstGeom>
          <a:noFill/>
          <a:ln w="9525">
            <a:noFill/>
            <a:miter lim="800000"/>
            <a:headEnd/>
            <a:tailEnd/>
          </a:ln>
          <a:effectLst/>
        </p:spPr>
        <p:txBody>
          <a:bodyPr vert="horz" wrap="square" lIns="92583" tIns="46292" rIns="92583" bIns="46292" numCol="1" anchor="b" anchorCtr="0" compatLnSpc="1">
            <a:prstTxWarp prst="textNoShape">
              <a:avLst/>
            </a:prstTxWarp>
          </a:bodyPr>
          <a:lstStyle>
            <a:lvl1pPr algn="l">
              <a:defRPr sz="1200"/>
            </a:lvl1pPr>
          </a:lstStyle>
          <a:p>
            <a:endParaRPr lang="en-US" dirty="0"/>
          </a:p>
        </p:txBody>
      </p:sp>
      <p:sp>
        <p:nvSpPr>
          <p:cNvPr id="3079" name="Rectangle 7"/>
          <p:cNvSpPr>
            <a:spLocks noGrp="1" noChangeArrowheads="1"/>
          </p:cNvSpPr>
          <p:nvPr>
            <p:ph type="sldNum" sz="quarter" idx="5"/>
          </p:nvPr>
        </p:nvSpPr>
        <p:spPr bwMode="auto">
          <a:xfrm>
            <a:off x="3884578" y="8829983"/>
            <a:ext cx="2971801" cy="464821"/>
          </a:xfrm>
          <a:prstGeom prst="rect">
            <a:avLst/>
          </a:prstGeom>
          <a:noFill/>
          <a:ln w="9525">
            <a:noFill/>
            <a:miter lim="800000"/>
            <a:headEnd/>
            <a:tailEnd/>
          </a:ln>
          <a:effectLst/>
        </p:spPr>
        <p:txBody>
          <a:bodyPr vert="horz" wrap="square" lIns="92583" tIns="46292" rIns="92583" bIns="46292" numCol="1" anchor="b" anchorCtr="0" compatLnSpc="1">
            <a:prstTxWarp prst="textNoShape">
              <a:avLst/>
            </a:prstTxWarp>
          </a:bodyPr>
          <a:lstStyle>
            <a:lvl1pPr algn="r">
              <a:defRPr sz="1200"/>
            </a:lvl1pPr>
          </a:lstStyle>
          <a:p>
            <a:fld id="{A645BAB7-E9F9-435A-B8BD-F70ADBBCBAF6}" type="slidenum">
              <a:rPr lang="en-US"/>
              <a:pPr/>
              <a:t>‹#›</a:t>
            </a:fld>
            <a:endParaRPr lang="en-US" dirty="0"/>
          </a:p>
        </p:txBody>
      </p:sp>
    </p:spTree>
    <p:extLst>
      <p:ext uri="{BB962C8B-B14F-4D97-AF65-F5344CB8AC3E}">
        <p14:creationId xmlns:p14="http://schemas.microsoft.com/office/powerpoint/2010/main" val="54428414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100" kern="1200">
        <a:solidFill>
          <a:schemeClr val="tx1"/>
        </a:solidFill>
        <a:latin typeface="Arial" charset="0"/>
        <a:ea typeface="+mn-ea"/>
        <a:cs typeface="+mn-cs"/>
      </a:defRPr>
    </a:lvl1pPr>
    <a:lvl2pPr marL="434980" algn="l" rtl="0" fontAlgn="base">
      <a:spcBef>
        <a:spcPct val="30000"/>
      </a:spcBef>
      <a:spcAft>
        <a:spcPct val="0"/>
      </a:spcAft>
      <a:defRPr sz="1100" kern="1200">
        <a:solidFill>
          <a:schemeClr val="tx1"/>
        </a:solidFill>
        <a:latin typeface="Arial" charset="0"/>
        <a:ea typeface="+mn-ea"/>
        <a:cs typeface="+mn-cs"/>
      </a:defRPr>
    </a:lvl2pPr>
    <a:lvl3pPr marL="869960" algn="l" rtl="0" fontAlgn="base">
      <a:spcBef>
        <a:spcPct val="30000"/>
      </a:spcBef>
      <a:spcAft>
        <a:spcPct val="0"/>
      </a:spcAft>
      <a:defRPr sz="1100" kern="1200">
        <a:solidFill>
          <a:schemeClr val="tx1"/>
        </a:solidFill>
        <a:latin typeface="Arial" charset="0"/>
        <a:ea typeface="+mn-ea"/>
        <a:cs typeface="+mn-cs"/>
      </a:defRPr>
    </a:lvl3pPr>
    <a:lvl4pPr marL="1304940" algn="l" rtl="0" fontAlgn="base">
      <a:spcBef>
        <a:spcPct val="30000"/>
      </a:spcBef>
      <a:spcAft>
        <a:spcPct val="0"/>
      </a:spcAft>
      <a:defRPr sz="1100" kern="1200">
        <a:solidFill>
          <a:schemeClr val="tx1"/>
        </a:solidFill>
        <a:latin typeface="Arial" charset="0"/>
        <a:ea typeface="+mn-ea"/>
        <a:cs typeface="+mn-cs"/>
      </a:defRPr>
    </a:lvl4pPr>
    <a:lvl5pPr marL="1739920" algn="l" rtl="0" fontAlgn="base">
      <a:spcBef>
        <a:spcPct val="30000"/>
      </a:spcBef>
      <a:spcAft>
        <a:spcPct val="0"/>
      </a:spcAft>
      <a:defRPr sz="1100" kern="1200">
        <a:solidFill>
          <a:schemeClr val="tx1"/>
        </a:solidFill>
        <a:latin typeface="Arial" charset="0"/>
        <a:ea typeface="+mn-ea"/>
        <a:cs typeface="+mn-cs"/>
      </a:defRPr>
    </a:lvl5pPr>
    <a:lvl6pPr marL="2174900" algn="l" defTabSz="869960" rtl="0" eaLnBrk="1" latinLnBrk="0" hangingPunct="1">
      <a:defRPr sz="1100" kern="1200">
        <a:solidFill>
          <a:schemeClr val="tx1"/>
        </a:solidFill>
        <a:latin typeface="+mn-lt"/>
        <a:ea typeface="+mn-ea"/>
        <a:cs typeface="+mn-cs"/>
      </a:defRPr>
    </a:lvl6pPr>
    <a:lvl7pPr marL="2609880" algn="l" defTabSz="869960" rtl="0" eaLnBrk="1" latinLnBrk="0" hangingPunct="1">
      <a:defRPr sz="1100" kern="1200">
        <a:solidFill>
          <a:schemeClr val="tx1"/>
        </a:solidFill>
        <a:latin typeface="+mn-lt"/>
        <a:ea typeface="+mn-ea"/>
        <a:cs typeface="+mn-cs"/>
      </a:defRPr>
    </a:lvl7pPr>
    <a:lvl8pPr marL="3044861" algn="l" defTabSz="869960" rtl="0" eaLnBrk="1" latinLnBrk="0" hangingPunct="1">
      <a:defRPr sz="1100" kern="1200">
        <a:solidFill>
          <a:schemeClr val="tx1"/>
        </a:solidFill>
        <a:latin typeface="+mn-lt"/>
        <a:ea typeface="+mn-ea"/>
        <a:cs typeface="+mn-cs"/>
      </a:defRPr>
    </a:lvl8pPr>
    <a:lvl9pPr marL="3479841" algn="l" defTabSz="869960"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2C7B9C-DA46-4FE0-B590-97F24EE1DB0E}" type="slidenum">
              <a:rPr lang="en-US"/>
              <a:pPr/>
              <a:t>1</a:t>
            </a:fld>
            <a:endParaRPr lang="en-US" dirty="0"/>
          </a:p>
        </p:txBody>
      </p:sp>
      <p:sp>
        <p:nvSpPr>
          <p:cNvPr id="4098" name="Rectangle 2"/>
          <p:cNvSpPr>
            <a:spLocks noGrp="1" noRot="1" noChangeAspect="1" noChangeArrowheads="1" noTextEdit="1"/>
          </p:cNvSpPr>
          <p:nvPr>
            <p:ph type="sldImg"/>
          </p:nvPr>
        </p:nvSpPr>
        <p:spPr>
          <a:xfrm>
            <a:off x="2197100" y="696913"/>
            <a:ext cx="2465388" cy="3486150"/>
          </a:xfrm>
          <a:ln/>
        </p:spPr>
      </p:sp>
      <p:sp>
        <p:nvSpPr>
          <p:cNvPr id="4099"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1424123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hyperlink" Target="http://www.postersession.com/" TargetMode="External"/><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1.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extBox 1"/>
          <p:cNvSpPr txBox="1"/>
          <p:nvPr userDrawn="1"/>
        </p:nvSpPr>
        <p:spPr>
          <a:xfrm rot="16200000">
            <a:off x="24748747" y="42184203"/>
            <a:ext cx="388281" cy="103234"/>
          </a:xfrm>
          <a:prstGeom prst="rect">
            <a:avLst/>
          </a:prstGeom>
          <a:noFill/>
        </p:spPr>
        <p:txBody>
          <a:bodyPr wrap="square" lIns="86996" tIns="43498" rIns="86996" bIns="43498" rtlCol="0">
            <a:spAutoFit/>
          </a:bodyPr>
          <a:lstStyle/>
          <a:p>
            <a:pPr marL="0" marR="0" indent="0" algn="ctr" defTabSz="869960" rtl="0" eaLnBrk="1" fontAlgn="base" latinLnBrk="0" hangingPunct="1">
              <a:lnSpc>
                <a:spcPct val="100000"/>
              </a:lnSpc>
              <a:spcBef>
                <a:spcPct val="0"/>
              </a:spcBef>
              <a:spcAft>
                <a:spcPct val="0"/>
              </a:spcAft>
              <a:buClrTx/>
              <a:buSzTx/>
              <a:buFontTx/>
              <a:buNone/>
              <a:tabLst/>
              <a:defRPr/>
            </a:pPr>
            <a:r>
              <a:rPr lang="en-US" sz="100" dirty="0" smtClean="0">
                <a:effectLst/>
                <a:hlinkClick r:id="rId3"/>
              </a:rPr>
              <a:t>www.postersession.com</a:t>
            </a:r>
            <a:endParaRPr lang="en-US" sz="100" dirty="0" smtClean="0">
              <a:effectLst/>
            </a:endParaRPr>
          </a:p>
        </p:txBody>
      </p:sp>
      <p:pic>
        <p:nvPicPr>
          <p:cNvPr id="4" name="Picture 3"/>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r="38727"/>
          <a:stretch>
            <a:fillRect/>
          </a:stretch>
        </p:blipFill>
        <p:spPr bwMode="auto">
          <a:xfrm>
            <a:off x="22904336" y="42144693"/>
            <a:ext cx="3809222" cy="207455"/>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TextBox 1"/>
          <p:cNvSpPr txBox="1"/>
          <p:nvPr userDrawn="1"/>
        </p:nvSpPr>
        <p:spPr>
          <a:xfrm>
            <a:off x="26713557" y="42062330"/>
            <a:ext cx="2242539" cy="318678"/>
          </a:xfrm>
          <a:prstGeom prst="rect">
            <a:avLst/>
          </a:prstGeom>
          <a:noFill/>
        </p:spPr>
        <p:txBody>
          <a:bodyPr wrap="none" lIns="86996" tIns="43498" rIns="86996" bIns="43498"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US" sz="1500" dirty="0" smtClean="0">
                <a:solidFill>
                  <a:schemeClr val="bg1"/>
                </a:solidFill>
              </a:rPr>
              <a:t>www.postersession.com</a:t>
            </a:r>
            <a:endParaRPr lang="en-US" sz="1500" dirty="0">
              <a:solidFill>
                <a:schemeClr val="bg1"/>
              </a:solidFill>
            </a:endParaRPr>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4176111" rtl="0" fontAlgn="base">
        <a:spcBef>
          <a:spcPct val="0"/>
        </a:spcBef>
        <a:spcAft>
          <a:spcPct val="0"/>
        </a:spcAft>
        <a:defRPr sz="20100">
          <a:solidFill>
            <a:schemeClr val="tx2"/>
          </a:solidFill>
          <a:latin typeface="+mj-lt"/>
          <a:ea typeface="+mj-ea"/>
          <a:cs typeface="+mj-cs"/>
        </a:defRPr>
      </a:lvl1pPr>
      <a:lvl2pPr algn="ctr" defTabSz="4176111" rtl="0" fontAlgn="base">
        <a:spcBef>
          <a:spcPct val="0"/>
        </a:spcBef>
        <a:spcAft>
          <a:spcPct val="0"/>
        </a:spcAft>
        <a:defRPr sz="20100">
          <a:solidFill>
            <a:schemeClr val="tx2"/>
          </a:solidFill>
          <a:latin typeface="Arial" charset="0"/>
        </a:defRPr>
      </a:lvl2pPr>
      <a:lvl3pPr algn="ctr" defTabSz="4176111" rtl="0" fontAlgn="base">
        <a:spcBef>
          <a:spcPct val="0"/>
        </a:spcBef>
        <a:spcAft>
          <a:spcPct val="0"/>
        </a:spcAft>
        <a:defRPr sz="20100">
          <a:solidFill>
            <a:schemeClr val="tx2"/>
          </a:solidFill>
          <a:latin typeface="Arial" charset="0"/>
        </a:defRPr>
      </a:lvl3pPr>
      <a:lvl4pPr algn="ctr" defTabSz="4176111" rtl="0" fontAlgn="base">
        <a:spcBef>
          <a:spcPct val="0"/>
        </a:spcBef>
        <a:spcAft>
          <a:spcPct val="0"/>
        </a:spcAft>
        <a:defRPr sz="20100">
          <a:solidFill>
            <a:schemeClr val="tx2"/>
          </a:solidFill>
          <a:latin typeface="Arial" charset="0"/>
        </a:defRPr>
      </a:lvl4pPr>
      <a:lvl5pPr algn="ctr" defTabSz="4176111" rtl="0" fontAlgn="base">
        <a:spcBef>
          <a:spcPct val="0"/>
        </a:spcBef>
        <a:spcAft>
          <a:spcPct val="0"/>
        </a:spcAft>
        <a:defRPr sz="20100">
          <a:solidFill>
            <a:schemeClr val="tx2"/>
          </a:solidFill>
          <a:latin typeface="Arial" charset="0"/>
        </a:defRPr>
      </a:lvl5pPr>
      <a:lvl6pPr marL="434980" algn="ctr" defTabSz="4176111" rtl="0" fontAlgn="base">
        <a:spcBef>
          <a:spcPct val="0"/>
        </a:spcBef>
        <a:spcAft>
          <a:spcPct val="0"/>
        </a:spcAft>
        <a:defRPr sz="20100">
          <a:solidFill>
            <a:schemeClr val="tx2"/>
          </a:solidFill>
          <a:latin typeface="Arial" charset="0"/>
        </a:defRPr>
      </a:lvl6pPr>
      <a:lvl7pPr marL="869960" algn="ctr" defTabSz="4176111" rtl="0" fontAlgn="base">
        <a:spcBef>
          <a:spcPct val="0"/>
        </a:spcBef>
        <a:spcAft>
          <a:spcPct val="0"/>
        </a:spcAft>
        <a:defRPr sz="20100">
          <a:solidFill>
            <a:schemeClr val="tx2"/>
          </a:solidFill>
          <a:latin typeface="Arial" charset="0"/>
        </a:defRPr>
      </a:lvl7pPr>
      <a:lvl8pPr marL="1304940" algn="ctr" defTabSz="4176111" rtl="0" fontAlgn="base">
        <a:spcBef>
          <a:spcPct val="0"/>
        </a:spcBef>
        <a:spcAft>
          <a:spcPct val="0"/>
        </a:spcAft>
        <a:defRPr sz="20100">
          <a:solidFill>
            <a:schemeClr val="tx2"/>
          </a:solidFill>
          <a:latin typeface="Arial" charset="0"/>
        </a:defRPr>
      </a:lvl8pPr>
      <a:lvl9pPr marL="1739920" algn="ctr" defTabSz="4176111" rtl="0" fontAlgn="base">
        <a:spcBef>
          <a:spcPct val="0"/>
        </a:spcBef>
        <a:spcAft>
          <a:spcPct val="0"/>
        </a:spcAft>
        <a:defRPr sz="20100">
          <a:solidFill>
            <a:schemeClr val="tx2"/>
          </a:solidFill>
          <a:latin typeface="Arial" charset="0"/>
        </a:defRPr>
      </a:lvl9pPr>
    </p:titleStyle>
    <p:bodyStyle>
      <a:lvl1pPr marL="1566231" indent="-1566231" algn="l" defTabSz="4176111" rtl="0" fontAlgn="base">
        <a:spcBef>
          <a:spcPct val="20000"/>
        </a:spcBef>
        <a:spcAft>
          <a:spcPct val="0"/>
        </a:spcAft>
        <a:buChar char="•"/>
        <a:defRPr sz="14700">
          <a:solidFill>
            <a:schemeClr val="tx1"/>
          </a:solidFill>
          <a:latin typeface="+mn-lt"/>
          <a:ea typeface="+mn-ea"/>
          <a:cs typeface="+mn-cs"/>
        </a:defRPr>
      </a:lvl1pPr>
      <a:lvl2pPr marL="3392240" indent="-1304940" algn="l" defTabSz="4176111" rtl="0" fontAlgn="base">
        <a:spcBef>
          <a:spcPct val="20000"/>
        </a:spcBef>
        <a:spcAft>
          <a:spcPct val="0"/>
        </a:spcAft>
        <a:buChar char="–"/>
        <a:defRPr sz="12700">
          <a:solidFill>
            <a:schemeClr val="tx1"/>
          </a:solidFill>
          <a:latin typeface="+mn-lt"/>
        </a:defRPr>
      </a:lvl2pPr>
      <a:lvl3pPr marL="5219761" indent="-1043651" algn="l" defTabSz="4176111" rtl="0" fontAlgn="base">
        <a:spcBef>
          <a:spcPct val="20000"/>
        </a:spcBef>
        <a:spcAft>
          <a:spcPct val="0"/>
        </a:spcAft>
        <a:buChar char="•"/>
        <a:defRPr sz="10900">
          <a:solidFill>
            <a:schemeClr val="tx1"/>
          </a:solidFill>
          <a:latin typeface="+mn-lt"/>
        </a:defRPr>
      </a:lvl3pPr>
      <a:lvl4pPr marL="7307061" indent="-1043651" algn="l" defTabSz="4176111" rtl="0" fontAlgn="base">
        <a:spcBef>
          <a:spcPct val="20000"/>
        </a:spcBef>
        <a:spcAft>
          <a:spcPct val="0"/>
        </a:spcAft>
        <a:buChar char="–"/>
        <a:defRPr sz="9100">
          <a:solidFill>
            <a:schemeClr val="tx1"/>
          </a:solidFill>
          <a:latin typeface="+mn-lt"/>
        </a:defRPr>
      </a:lvl4pPr>
      <a:lvl5pPr marL="9395872" indent="-1043651" algn="l" defTabSz="4176111" rtl="0" fontAlgn="base">
        <a:spcBef>
          <a:spcPct val="20000"/>
        </a:spcBef>
        <a:spcAft>
          <a:spcPct val="0"/>
        </a:spcAft>
        <a:buChar char="»"/>
        <a:defRPr sz="9100">
          <a:solidFill>
            <a:schemeClr val="tx1"/>
          </a:solidFill>
          <a:latin typeface="+mn-lt"/>
        </a:defRPr>
      </a:lvl5pPr>
      <a:lvl6pPr marL="9830852" indent="-1043651" algn="l" defTabSz="4176111" rtl="0" fontAlgn="base">
        <a:spcBef>
          <a:spcPct val="20000"/>
        </a:spcBef>
        <a:spcAft>
          <a:spcPct val="0"/>
        </a:spcAft>
        <a:buChar char="»"/>
        <a:defRPr sz="9100">
          <a:solidFill>
            <a:schemeClr val="tx1"/>
          </a:solidFill>
          <a:latin typeface="+mn-lt"/>
        </a:defRPr>
      </a:lvl6pPr>
      <a:lvl7pPr marL="10265832" indent="-1043651" algn="l" defTabSz="4176111" rtl="0" fontAlgn="base">
        <a:spcBef>
          <a:spcPct val="20000"/>
        </a:spcBef>
        <a:spcAft>
          <a:spcPct val="0"/>
        </a:spcAft>
        <a:buChar char="»"/>
        <a:defRPr sz="9100">
          <a:solidFill>
            <a:schemeClr val="tx1"/>
          </a:solidFill>
          <a:latin typeface="+mn-lt"/>
        </a:defRPr>
      </a:lvl7pPr>
      <a:lvl8pPr marL="10700813" indent="-1043651" algn="l" defTabSz="4176111" rtl="0" fontAlgn="base">
        <a:spcBef>
          <a:spcPct val="20000"/>
        </a:spcBef>
        <a:spcAft>
          <a:spcPct val="0"/>
        </a:spcAft>
        <a:buChar char="»"/>
        <a:defRPr sz="9100">
          <a:solidFill>
            <a:schemeClr val="tx1"/>
          </a:solidFill>
          <a:latin typeface="+mn-lt"/>
        </a:defRPr>
      </a:lvl8pPr>
      <a:lvl9pPr marL="11135793" indent="-1043651" algn="l" defTabSz="4176111" rtl="0" fontAlgn="base">
        <a:spcBef>
          <a:spcPct val="20000"/>
        </a:spcBef>
        <a:spcAft>
          <a:spcPct val="0"/>
        </a:spcAft>
        <a:buChar char="»"/>
        <a:defRPr sz="9100">
          <a:solidFill>
            <a:schemeClr val="tx1"/>
          </a:solidFill>
          <a:latin typeface="+mn-lt"/>
        </a:defRPr>
      </a:lvl9pPr>
    </p:bodyStyle>
    <p:otherStyle>
      <a:defPPr>
        <a:defRPr lang="en-US"/>
      </a:defPPr>
      <a:lvl1pPr marL="0" algn="l" defTabSz="869960" rtl="0" eaLnBrk="1" latinLnBrk="0" hangingPunct="1">
        <a:defRPr sz="1700" kern="1200">
          <a:solidFill>
            <a:schemeClr val="tx1"/>
          </a:solidFill>
          <a:latin typeface="+mn-lt"/>
          <a:ea typeface="+mn-ea"/>
          <a:cs typeface="+mn-cs"/>
        </a:defRPr>
      </a:lvl1pPr>
      <a:lvl2pPr marL="434980" algn="l" defTabSz="869960" rtl="0" eaLnBrk="1" latinLnBrk="0" hangingPunct="1">
        <a:defRPr sz="1700" kern="1200">
          <a:solidFill>
            <a:schemeClr val="tx1"/>
          </a:solidFill>
          <a:latin typeface="+mn-lt"/>
          <a:ea typeface="+mn-ea"/>
          <a:cs typeface="+mn-cs"/>
        </a:defRPr>
      </a:lvl2pPr>
      <a:lvl3pPr marL="869960" algn="l" defTabSz="869960" rtl="0" eaLnBrk="1" latinLnBrk="0" hangingPunct="1">
        <a:defRPr sz="1700" kern="1200">
          <a:solidFill>
            <a:schemeClr val="tx1"/>
          </a:solidFill>
          <a:latin typeface="+mn-lt"/>
          <a:ea typeface="+mn-ea"/>
          <a:cs typeface="+mn-cs"/>
        </a:defRPr>
      </a:lvl3pPr>
      <a:lvl4pPr marL="1304940" algn="l" defTabSz="869960" rtl="0" eaLnBrk="1" latinLnBrk="0" hangingPunct="1">
        <a:defRPr sz="1700" kern="1200">
          <a:solidFill>
            <a:schemeClr val="tx1"/>
          </a:solidFill>
          <a:latin typeface="+mn-lt"/>
          <a:ea typeface="+mn-ea"/>
          <a:cs typeface="+mn-cs"/>
        </a:defRPr>
      </a:lvl4pPr>
      <a:lvl5pPr marL="1739920" algn="l" defTabSz="869960" rtl="0" eaLnBrk="1" latinLnBrk="0" hangingPunct="1">
        <a:defRPr sz="1700" kern="1200">
          <a:solidFill>
            <a:schemeClr val="tx1"/>
          </a:solidFill>
          <a:latin typeface="+mn-lt"/>
          <a:ea typeface="+mn-ea"/>
          <a:cs typeface="+mn-cs"/>
        </a:defRPr>
      </a:lvl5pPr>
      <a:lvl6pPr marL="2174900" algn="l" defTabSz="869960" rtl="0" eaLnBrk="1" latinLnBrk="0" hangingPunct="1">
        <a:defRPr sz="1700" kern="1200">
          <a:solidFill>
            <a:schemeClr val="tx1"/>
          </a:solidFill>
          <a:latin typeface="+mn-lt"/>
          <a:ea typeface="+mn-ea"/>
          <a:cs typeface="+mn-cs"/>
        </a:defRPr>
      </a:lvl6pPr>
      <a:lvl7pPr marL="2609880" algn="l" defTabSz="869960" rtl="0" eaLnBrk="1" latinLnBrk="0" hangingPunct="1">
        <a:defRPr sz="1700" kern="1200">
          <a:solidFill>
            <a:schemeClr val="tx1"/>
          </a:solidFill>
          <a:latin typeface="+mn-lt"/>
          <a:ea typeface="+mn-ea"/>
          <a:cs typeface="+mn-cs"/>
        </a:defRPr>
      </a:lvl7pPr>
      <a:lvl8pPr marL="3044861" algn="l" defTabSz="869960" rtl="0" eaLnBrk="1" latinLnBrk="0" hangingPunct="1">
        <a:defRPr sz="1700" kern="1200">
          <a:solidFill>
            <a:schemeClr val="tx1"/>
          </a:solidFill>
          <a:latin typeface="+mn-lt"/>
          <a:ea typeface="+mn-ea"/>
          <a:cs typeface="+mn-cs"/>
        </a:defRPr>
      </a:lvl8pPr>
      <a:lvl9pPr marL="3479841" algn="l" defTabSz="869960"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emf"/><Relationship Id="rId13" Type="http://schemas.openxmlformats.org/officeDocument/2006/relationships/oleObject" Target="../embeddings/oleObject5.bin"/><Relationship Id="rId18" Type="http://schemas.openxmlformats.org/officeDocument/2006/relationships/image" Target="../media/image8.wmf"/><Relationship Id="rId26" Type="http://schemas.openxmlformats.org/officeDocument/2006/relationships/image" Target="../media/image12.emf"/><Relationship Id="rId39" Type="http://schemas.openxmlformats.org/officeDocument/2006/relationships/oleObject" Target="../embeddings/oleObject18.bin"/><Relationship Id="rId3" Type="http://schemas.openxmlformats.org/officeDocument/2006/relationships/notesSlide" Target="../notesSlides/notesSlide1.xml"/><Relationship Id="rId21" Type="http://schemas.openxmlformats.org/officeDocument/2006/relationships/oleObject" Target="../embeddings/oleObject9.bin"/><Relationship Id="rId34" Type="http://schemas.openxmlformats.org/officeDocument/2006/relationships/image" Target="../media/image16.emf"/><Relationship Id="rId42" Type="http://schemas.openxmlformats.org/officeDocument/2006/relationships/image" Target="../media/image20.emf"/><Relationship Id="rId7" Type="http://schemas.openxmlformats.org/officeDocument/2006/relationships/oleObject" Target="../embeddings/oleObject2.bin"/><Relationship Id="rId12" Type="http://schemas.openxmlformats.org/officeDocument/2006/relationships/image" Target="../media/image5.emf"/><Relationship Id="rId17" Type="http://schemas.openxmlformats.org/officeDocument/2006/relationships/oleObject" Target="../embeddings/oleObject7.bin"/><Relationship Id="rId25" Type="http://schemas.openxmlformats.org/officeDocument/2006/relationships/oleObject" Target="../embeddings/oleObject11.bin"/><Relationship Id="rId33" Type="http://schemas.openxmlformats.org/officeDocument/2006/relationships/oleObject" Target="../embeddings/oleObject15.bin"/><Relationship Id="rId38" Type="http://schemas.openxmlformats.org/officeDocument/2006/relationships/image" Target="../media/image18.emf"/><Relationship Id="rId46" Type="http://schemas.openxmlformats.org/officeDocument/2006/relationships/image" Target="../media/image22.emf"/><Relationship Id="rId2" Type="http://schemas.openxmlformats.org/officeDocument/2006/relationships/slideLayout" Target="../slideLayouts/slideLayout1.xml"/><Relationship Id="rId16" Type="http://schemas.openxmlformats.org/officeDocument/2006/relationships/image" Target="../media/image7.emf"/><Relationship Id="rId20" Type="http://schemas.openxmlformats.org/officeDocument/2006/relationships/image" Target="../media/image9.emf"/><Relationship Id="rId29" Type="http://schemas.openxmlformats.org/officeDocument/2006/relationships/oleObject" Target="../embeddings/oleObject13.bin"/><Relationship Id="rId41" Type="http://schemas.openxmlformats.org/officeDocument/2006/relationships/oleObject" Target="../embeddings/oleObject19.bin"/><Relationship Id="rId1" Type="http://schemas.openxmlformats.org/officeDocument/2006/relationships/vmlDrawing" Target="../drawings/vmlDrawing1.vml"/><Relationship Id="rId6" Type="http://schemas.openxmlformats.org/officeDocument/2006/relationships/image" Target="../media/image2.emf"/><Relationship Id="rId11" Type="http://schemas.openxmlformats.org/officeDocument/2006/relationships/oleObject" Target="../embeddings/oleObject4.bin"/><Relationship Id="rId24" Type="http://schemas.openxmlformats.org/officeDocument/2006/relationships/image" Target="../media/image11.emf"/><Relationship Id="rId32" Type="http://schemas.openxmlformats.org/officeDocument/2006/relationships/image" Target="../media/image15.emf"/><Relationship Id="rId37" Type="http://schemas.openxmlformats.org/officeDocument/2006/relationships/oleObject" Target="../embeddings/oleObject17.bin"/><Relationship Id="rId40" Type="http://schemas.openxmlformats.org/officeDocument/2006/relationships/image" Target="../media/image19.emf"/><Relationship Id="rId45" Type="http://schemas.openxmlformats.org/officeDocument/2006/relationships/oleObject" Target="../embeddings/oleObject21.bin"/><Relationship Id="rId5" Type="http://schemas.openxmlformats.org/officeDocument/2006/relationships/oleObject" Target="../embeddings/oleObject1.bin"/><Relationship Id="rId15" Type="http://schemas.openxmlformats.org/officeDocument/2006/relationships/oleObject" Target="../embeddings/oleObject6.bin"/><Relationship Id="rId23" Type="http://schemas.openxmlformats.org/officeDocument/2006/relationships/oleObject" Target="../embeddings/oleObject10.bin"/><Relationship Id="rId28" Type="http://schemas.openxmlformats.org/officeDocument/2006/relationships/image" Target="../media/image13.emf"/><Relationship Id="rId36" Type="http://schemas.openxmlformats.org/officeDocument/2006/relationships/image" Target="../media/image17.emf"/><Relationship Id="rId10" Type="http://schemas.openxmlformats.org/officeDocument/2006/relationships/image" Target="../media/image4.emf"/><Relationship Id="rId19" Type="http://schemas.openxmlformats.org/officeDocument/2006/relationships/oleObject" Target="../embeddings/oleObject8.bin"/><Relationship Id="rId31" Type="http://schemas.openxmlformats.org/officeDocument/2006/relationships/oleObject" Target="../embeddings/oleObject14.bin"/><Relationship Id="rId44" Type="http://schemas.openxmlformats.org/officeDocument/2006/relationships/image" Target="../media/image21.emf"/><Relationship Id="rId4" Type="http://schemas.openxmlformats.org/officeDocument/2006/relationships/image" Target="../media/image23.png"/><Relationship Id="rId9" Type="http://schemas.openxmlformats.org/officeDocument/2006/relationships/oleObject" Target="../embeddings/oleObject3.bin"/><Relationship Id="rId14" Type="http://schemas.openxmlformats.org/officeDocument/2006/relationships/image" Target="../media/image6.emf"/><Relationship Id="rId22" Type="http://schemas.openxmlformats.org/officeDocument/2006/relationships/image" Target="../media/image10.emf"/><Relationship Id="rId27" Type="http://schemas.openxmlformats.org/officeDocument/2006/relationships/oleObject" Target="../embeddings/oleObject12.bin"/><Relationship Id="rId30" Type="http://schemas.openxmlformats.org/officeDocument/2006/relationships/image" Target="../media/image14.emf"/><Relationship Id="rId35" Type="http://schemas.openxmlformats.org/officeDocument/2006/relationships/oleObject" Target="../embeddings/oleObject16.bin"/><Relationship Id="rId43" Type="http://schemas.openxmlformats.org/officeDocument/2006/relationships/oleObject" Target="../embeddings/oleObject20.bin"/></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3064"/>
            </a:gs>
            <a:gs pos="50000">
              <a:schemeClr val="bg1"/>
            </a:gs>
            <a:gs pos="100000">
              <a:srgbClr val="003064"/>
            </a:gs>
          </a:gsLst>
          <a:lin ang="5400000" scaled="1"/>
        </a:gradFill>
        <a:effectLst/>
      </p:bgPr>
    </p:bg>
    <p:spTree>
      <p:nvGrpSpPr>
        <p:cNvPr id="1" name=""/>
        <p:cNvGrpSpPr/>
        <p:nvPr/>
      </p:nvGrpSpPr>
      <p:grpSpPr>
        <a:xfrm>
          <a:off x="0" y="0"/>
          <a:ext cx="0" cy="0"/>
          <a:chOff x="0" y="0"/>
          <a:chExt cx="0" cy="0"/>
        </a:xfrm>
      </p:grpSpPr>
      <p:sp>
        <p:nvSpPr>
          <p:cNvPr id="22" name="AutoShape 50"/>
          <p:cNvSpPr>
            <a:spLocks noChangeArrowheads="1"/>
          </p:cNvSpPr>
          <p:nvPr/>
        </p:nvSpPr>
        <p:spPr bwMode="auto">
          <a:xfrm>
            <a:off x="15544800" y="8166100"/>
            <a:ext cx="14173200" cy="33523238"/>
          </a:xfrm>
          <a:prstGeom prst="roundRect">
            <a:avLst>
              <a:gd name="adj" fmla="val 7000"/>
            </a:avLst>
          </a:prstGeom>
          <a:solidFill>
            <a:schemeClr val="bg1"/>
          </a:solidFill>
          <a:ln w="9525">
            <a:solidFill>
              <a:schemeClr val="tx1"/>
            </a:solidFill>
            <a:round/>
            <a:headEnd/>
            <a:tailEnd/>
          </a:ln>
          <a:effectLst/>
        </p:spPr>
        <p:txBody>
          <a:bodyPr wrap="none" anchor="ctr"/>
          <a:lstStyle/>
          <a:p>
            <a:endParaRPr lang="en-US" dirty="0"/>
          </a:p>
        </p:txBody>
      </p:sp>
      <p:sp>
        <p:nvSpPr>
          <p:cNvPr id="23" name="AutoShape 4"/>
          <p:cNvSpPr>
            <a:spLocks noChangeArrowheads="1"/>
          </p:cNvSpPr>
          <p:nvPr/>
        </p:nvSpPr>
        <p:spPr bwMode="auto">
          <a:xfrm>
            <a:off x="557224" y="8208607"/>
            <a:ext cx="14058900" cy="33561338"/>
          </a:xfrm>
          <a:prstGeom prst="roundRect">
            <a:avLst>
              <a:gd name="adj" fmla="val 7000"/>
            </a:avLst>
          </a:prstGeom>
          <a:solidFill>
            <a:schemeClr val="bg1"/>
          </a:solidFill>
          <a:ln w="9525">
            <a:solidFill>
              <a:schemeClr val="tx1"/>
            </a:solidFill>
            <a:round/>
            <a:headEnd/>
            <a:tailEnd/>
          </a:ln>
          <a:effectLst/>
        </p:spPr>
        <p:txBody>
          <a:bodyPr wrap="none" anchor="ctr"/>
          <a:lstStyle/>
          <a:p>
            <a:endParaRPr lang="en-US" dirty="0"/>
          </a:p>
        </p:txBody>
      </p:sp>
      <p:sp>
        <p:nvSpPr>
          <p:cNvPr id="24" name="Text Box 9"/>
          <p:cNvSpPr txBox="1">
            <a:spLocks noChangeArrowheads="1"/>
          </p:cNvSpPr>
          <p:nvPr/>
        </p:nvSpPr>
        <p:spPr bwMode="auto">
          <a:xfrm>
            <a:off x="1085850" y="9459913"/>
            <a:ext cx="13087350" cy="29130539"/>
          </a:xfrm>
          <a:prstGeom prst="rect">
            <a:avLst/>
          </a:prstGeom>
          <a:noFill/>
          <a:ln w="9525">
            <a:noFill/>
            <a:miter lim="800000"/>
            <a:headEnd/>
            <a:tailEnd/>
          </a:ln>
          <a:effectLst/>
        </p:spPr>
        <p:txBody>
          <a:bodyPr wrap="square">
            <a:spAutoFit/>
          </a:bodyPr>
          <a:lstStyle/>
          <a:p>
            <a:pPr algn="just" defTabSz="4389438" eaLnBrk="0" hangingPunct="0">
              <a:spcBef>
                <a:spcPts val="0"/>
              </a:spcBef>
            </a:pPr>
            <a:r>
              <a:rPr lang="en-US" sz="2800" dirty="0"/>
              <a:t>The zinc-mediated homologation developed in the Zercher group has been applied to the formation of peptide </a:t>
            </a:r>
            <a:r>
              <a:rPr lang="en-US" sz="2800" dirty="0" smtClean="0"/>
              <a:t>isosteres.</a:t>
            </a:r>
            <a:r>
              <a:rPr lang="en-US" sz="2800" baseline="30000" dirty="0" smtClean="0"/>
              <a:t>1</a:t>
            </a:r>
            <a:r>
              <a:rPr lang="en-US" sz="2800" dirty="0" smtClean="0"/>
              <a:t> </a:t>
            </a:r>
            <a:r>
              <a:rPr lang="en-US" sz="2800" dirty="0"/>
              <a:t>The zinc carbenoid-based methodology has been developed further to modify amino acid residues into bicyclic cyclopropyl-lactones, which are synthetic precursors to a novel class of peptide isosteres referred to as hydroxycyclopropane isosteres. Current research involves manipulation of phenylalanine to form the bicyclic lactones </a:t>
            </a:r>
            <a:r>
              <a:rPr lang="en-US" sz="2800" dirty="0" smtClean="0"/>
              <a:t>using the </a:t>
            </a:r>
            <a:r>
              <a:rPr lang="en-US" sz="2800" dirty="0"/>
              <a:t>zinc carbenoid-mediated </a:t>
            </a:r>
            <a:r>
              <a:rPr lang="en-US" sz="2800" dirty="0" smtClean="0"/>
              <a:t>reaction.  These lactones can </a:t>
            </a:r>
            <a:r>
              <a:rPr lang="en-US" sz="2800" dirty="0"/>
              <a:t>be further derivatized at the carbon adjacent to the cyclopropyl moiety and then opened with amines to provide access to the hydroxycyclopropane isostere. α-Functionalization of these lactones can provide access to a wide variety of peptide isostere side chains. </a:t>
            </a:r>
            <a:endParaRPr lang="en-US" sz="2800" dirty="0" smtClean="0"/>
          </a:p>
          <a:p>
            <a:pPr algn="l" defTabSz="4389438" eaLnBrk="0" hangingPunct="0">
              <a:lnSpc>
                <a:spcPct val="95000"/>
              </a:lnSpc>
            </a:pPr>
            <a:endParaRPr lang="en-US" sz="2800" dirty="0"/>
          </a:p>
          <a:p>
            <a:pPr algn="l" defTabSz="4389438" eaLnBrk="0" hangingPunct="0">
              <a:lnSpc>
                <a:spcPct val="95000"/>
              </a:lnSpc>
              <a:spcBef>
                <a:spcPts val="672"/>
              </a:spcBef>
            </a:pPr>
            <a:endParaRPr lang="en-US" sz="2800" dirty="0">
              <a:latin typeface="Times New Roman" pitchFamily="18" charset="0"/>
            </a:endParaRPr>
          </a:p>
          <a:p>
            <a:pPr algn="just">
              <a:spcBef>
                <a:spcPts val="0"/>
              </a:spcBef>
            </a:pPr>
            <a:r>
              <a:rPr lang="en-US" sz="2800" dirty="0" smtClean="0"/>
              <a:t>The </a:t>
            </a:r>
            <a:r>
              <a:rPr lang="en-US" sz="2800" dirty="0"/>
              <a:t>zinc carbenoid-mediated reaction is a one-pot homologation reaction which converts </a:t>
            </a:r>
            <a:r>
              <a:rPr lang="el-GR" sz="2800" dirty="0"/>
              <a:t>β</a:t>
            </a:r>
            <a:r>
              <a:rPr lang="en-US" sz="2800" dirty="0"/>
              <a:t>-keto imides, amides, esters, </a:t>
            </a:r>
            <a:r>
              <a:rPr lang="en-US" sz="2800" dirty="0" smtClean="0"/>
              <a:t>and phosphonates </a:t>
            </a:r>
            <a:r>
              <a:rPr lang="en-US" sz="2800" dirty="0"/>
              <a:t>to their homologated </a:t>
            </a:r>
            <a:r>
              <a:rPr lang="en-US" sz="2800" dirty="0" smtClean="0"/>
              <a:t>products.</a:t>
            </a:r>
            <a:r>
              <a:rPr lang="en-US" sz="2800" baseline="30000" dirty="0" smtClean="0"/>
              <a:t>1</a:t>
            </a:r>
            <a:r>
              <a:rPr lang="en-US" sz="2800" dirty="0" smtClean="0"/>
              <a:t> </a:t>
            </a:r>
            <a:r>
              <a:rPr lang="en-US" sz="2800" dirty="0"/>
              <a:t>The mechanism </a:t>
            </a:r>
            <a:r>
              <a:rPr lang="en-US" sz="2800" dirty="0" smtClean="0"/>
              <a:t>proposed </a:t>
            </a:r>
            <a:r>
              <a:rPr lang="en-US" sz="2800" dirty="0"/>
              <a:t>is supported experimentally and computationally.</a:t>
            </a:r>
            <a:r>
              <a:rPr lang="en-US" sz="2800" baseline="30000" dirty="0"/>
              <a:t> </a:t>
            </a:r>
            <a:r>
              <a:rPr lang="en-US" sz="2800" baseline="30000" dirty="0" smtClean="0"/>
              <a:t>2</a:t>
            </a:r>
          </a:p>
          <a:p>
            <a:pPr algn="just">
              <a:spcBef>
                <a:spcPts val="672"/>
              </a:spcBef>
            </a:pPr>
            <a:endParaRPr lang="en-US" sz="2800" baseline="30000" dirty="0" smtClean="0"/>
          </a:p>
          <a:p>
            <a:pPr algn="just">
              <a:spcBef>
                <a:spcPts val="672"/>
              </a:spcBef>
            </a:pPr>
            <a:endParaRPr lang="en-US" sz="2800" baseline="30000" dirty="0"/>
          </a:p>
          <a:p>
            <a:pPr algn="just">
              <a:spcBef>
                <a:spcPts val="672"/>
              </a:spcBef>
            </a:pPr>
            <a:endParaRPr lang="en-US" sz="2800" baseline="30000" dirty="0" smtClean="0"/>
          </a:p>
          <a:p>
            <a:pPr algn="just">
              <a:spcBef>
                <a:spcPts val="672"/>
              </a:spcBef>
            </a:pPr>
            <a:endParaRPr lang="en-US" sz="2800" baseline="30000" dirty="0"/>
          </a:p>
          <a:p>
            <a:pPr algn="just">
              <a:spcBef>
                <a:spcPts val="672"/>
              </a:spcBef>
            </a:pPr>
            <a:endParaRPr lang="en-US" sz="2800" baseline="30000" dirty="0" smtClean="0"/>
          </a:p>
          <a:p>
            <a:pPr algn="just">
              <a:spcBef>
                <a:spcPts val="672"/>
              </a:spcBef>
            </a:pPr>
            <a:endParaRPr lang="en-US" sz="2800" baseline="30000" dirty="0"/>
          </a:p>
          <a:p>
            <a:pPr algn="just">
              <a:spcBef>
                <a:spcPts val="672"/>
              </a:spcBef>
            </a:pPr>
            <a:endParaRPr lang="en-US" sz="2800" baseline="30000" dirty="0" smtClean="0"/>
          </a:p>
          <a:p>
            <a:pPr algn="just">
              <a:spcBef>
                <a:spcPts val="672"/>
              </a:spcBef>
            </a:pPr>
            <a:endParaRPr lang="en-US" sz="2800" baseline="30000" dirty="0"/>
          </a:p>
          <a:p>
            <a:pPr algn="just">
              <a:spcBef>
                <a:spcPts val="672"/>
              </a:spcBef>
            </a:pPr>
            <a:endParaRPr lang="en-US" sz="2800" baseline="30000" dirty="0" smtClean="0"/>
          </a:p>
          <a:p>
            <a:pPr algn="just">
              <a:spcBef>
                <a:spcPts val="672"/>
              </a:spcBef>
            </a:pPr>
            <a:endParaRPr lang="en-US" sz="2800" baseline="30000" dirty="0"/>
          </a:p>
          <a:p>
            <a:pPr algn="just">
              <a:spcBef>
                <a:spcPts val="672"/>
              </a:spcBef>
            </a:pPr>
            <a:endParaRPr lang="en-US" sz="2800" baseline="30000" dirty="0" smtClean="0"/>
          </a:p>
          <a:p>
            <a:pPr algn="just">
              <a:spcBef>
                <a:spcPts val="672"/>
              </a:spcBef>
            </a:pPr>
            <a:endParaRPr lang="en-US" sz="2800" baseline="30000" dirty="0"/>
          </a:p>
          <a:p>
            <a:pPr algn="just">
              <a:spcBef>
                <a:spcPts val="672"/>
              </a:spcBef>
            </a:pPr>
            <a:endParaRPr lang="en-US" sz="2800" baseline="30000" dirty="0" smtClean="0"/>
          </a:p>
          <a:p>
            <a:pPr algn="just">
              <a:spcBef>
                <a:spcPts val="672"/>
              </a:spcBef>
            </a:pPr>
            <a:endParaRPr lang="en-US" sz="2800" baseline="30000" dirty="0"/>
          </a:p>
          <a:p>
            <a:pPr algn="just">
              <a:spcBef>
                <a:spcPts val="672"/>
              </a:spcBef>
            </a:pPr>
            <a:endParaRPr lang="en-US" sz="2800" baseline="30000" dirty="0" smtClean="0"/>
          </a:p>
          <a:p>
            <a:pPr algn="just">
              <a:spcBef>
                <a:spcPts val="672"/>
              </a:spcBef>
            </a:pPr>
            <a:endParaRPr lang="en-US" sz="2800" baseline="30000" dirty="0"/>
          </a:p>
          <a:p>
            <a:pPr algn="just">
              <a:spcBef>
                <a:spcPts val="672"/>
              </a:spcBef>
            </a:pPr>
            <a:endParaRPr lang="en-US" sz="2800" baseline="30000" dirty="0" smtClean="0">
              <a:latin typeface="+mn-lt"/>
            </a:endParaRPr>
          </a:p>
          <a:p>
            <a:pPr lvl="0" algn="just">
              <a:spcBef>
                <a:spcPts val="0"/>
              </a:spcBef>
            </a:pPr>
            <a:r>
              <a:rPr lang="en-US" sz="2800" dirty="0" smtClean="0">
                <a:latin typeface="+mn-lt"/>
                <a:cs typeface="Times New Roman" pitchFamily="18" charset="0"/>
              </a:rPr>
              <a:t>Formation </a:t>
            </a:r>
            <a:r>
              <a:rPr lang="en-US" sz="2800" dirty="0">
                <a:latin typeface="+mn-lt"/>
                <a:cs typeface="Times New Roman" pitchFamily="18" charset="0"/>
              </a:rPr>
              <a:t>of lactones during the chain extension reaction of </a:t>
            </a:r>
            <a:r>
              <a:rPr lang="el-GR" sz="2800" dirty="0">
                <a:latin typeface="+mn-lt"/>
                <a:cs typeface="Times New Roman" pitchFamily="18" charset="0"/>
              </a:rPr>
              <a:t>β</a:t>
            </a:r>
            <a:r>
              <a:rPr lang="en-US" sz="2800" dirty="0">
                <a:latin typeface="+mn-lt"/>
                <a:cs typeface="Times New Roman" pitchFamily="18" charset="0"/>
              </a:rPr>
              <a:t>-keto imide has been observed by </a:t>
            </a:r>
            <a:r>
              <a:rPr lang="en-US" sz="2800" dirty="0" err="1">
                <a:latin typeface="+mn-lt"/>
                <a:cs typeface="Times New Roman" pitchFamily="18" charset="0"/>
              </a:rPr>
              <a:t>Taschner</a:t>
            </a:r>
            <a:r>
              <a:rPr lang="en-US" sz="2800" dirty="0">
                <a:latin typeface="+mn-lt"/>
                <a:cs typeface="Times New Roman" pitchFamily="18" charset="0"/>
              </a:rPr>
              <a:t> in Zercher </a:t>
            </a:r>
            <a:r>
              <a:rPr lang="en-US" sz="2800" dirty="0" smtClean="0">
                <a:latin typeface="+mn-lt"/>
                <a:cs typeface="Times New Roman" pitchFamily="18" charset="0"/>
              </a:rPr>
              <a:t>group.</a:t>
            </a:r>
            <a:r>
              <a:rPr lang="en-US" sz="2800" baseline="30000" dirty="0" smtClean="0">
                <a:latin typeface="+mn-lt"/>
              </a:rPr>
              <a:t>3</a:t>
            </a:r>
          </a:p>
          <a:p>
            <a:pPr lvl="0" algn="just">
              <a:spcBef>
                <a:spcPts val="672"/>
              </a:spcBef>
            </a:pPr>
            <a:endParaRPr lang="en-US" sz="2800" baseline="30000" dirty="0" smtClean="0">
              <a:latin typeface="+mn-lt"/>
            </a:endParaRPr>
          </a:p>
          <a:p>
            <a:pPr lvl="0" algn="just">
              <a:spcBef>
                <a:spcPts val="672"/>
              </a:spcBef>
            </a:pPr>
            <a:endParaRPr lang="en-US" sz="2800" baseline="30000" dirty="0">
              <a:latin typeface="+mn-lt"/>
              <a:cs typeface="Times New Roman" pitchFamily="18" charset="0"/>
            </a:endParaRPr>
          </a:p>
          <a:p>
            <a:pPr lvl="0" algn="just">
              <a:spcBef>
                <a:spcPts val="672"/>
              </a:spcBef>
            </a:pPr>
            <a:endParaRPr lang="en-US" sz="2800" baseline="30000" dirty="0" smtClean="0">
              <a:latin typeface="+mn-lt"/>
              <a:cs typeface="Times New Roman" pitchFamily="18" charset="0"/>
            </a:endParaRPr>
          </a:p>
          <a:p>
            <a:pPr lvl="0" algn="just">
              <a:spcBef>
                <a:spcPts val="672"/>
              </a:spcBef>
            </a:pPr>
            <a:endParaRPr lang="en-US" sz="2800" baseline="30000" dirty="0">
              <a:latin typeface="+mn-lt"/>
              <a:cs typeface="Times New Roman" pitchFamily="18" charset="0"/>
            </a:endParaRPr>
          </a:p>
          <a:p>
            <a:pPr algn="just">
              <a:spcBef>
                <a:spcPts val="672"/>
              </a:spcBef>
            </a:pPr>
            <a:endParaRPr lang="en-US" sz="2800" dirty="0" smtClean="0">
              <a:latin typeface="+mn-lt"/>
              <a:cs typeface="Times New Roman" pitchFamily="18" charset="0"/>
            </a:endParaRPr>
          </a:p>
          <a:p>
            <a:pPr algn="just">
              <a:spcBef>
                <a:spcPts val="672"/>
              </a:spcBef>
            </a:pPr>
            <a:endParaRPr lang="en-US" sz="2800" dirty="0">
              <a:latin typeface="+mn-lt"/>
              <a:cs typeface="Times New Roman" pitchFamily="18" charset="0"/>
            </a:endParaRPr>
          </a:p>
          <a:p>
            <a:pPr algn="just">
              <a:spcBef>
                <a:spcPts val="672"/>
              </a:spcBef>
            </a:pPr>
            <a:endParaRPr lang="en-US" sz="2800" dirty="0" smtClean="0">
              <a:latin typeface="+mn-lt"/>
              <a:cs typeface="Times New Roman" pitchFamily="18" charset="0"/>
            </a:endParaRPr>
          </a:p>
          <a:p>
            <a:pPr algn="just">
              <a:spcBef>
                <a:spcPts val="672"/>
              </a:spcBef>
            </a:pPr>
            <a:endParaRPr lang="en-US" sz="2800" dirty="0">
              <a:latin typeface="+mn-lt"/>
              <a:cs typeface="Times New Roman" pitchFamily="18" charset="0"/>
            </a:endParaRPr>
          </a:p>
          <a:p>
            <a:pPr algn="just">
              <a:spcBef>
                <a:spcPts val="672"/>
              </a:spcBef>
            </a:pPr>
            <a:endParaRPr lang="en-US" sz="2800" dirty="0" smtClean="0">
              <a:latin typeface="+mn-lt"/>
              <a:cs typeface="Times New Roman" pitchFamily="18" charset="0"/>
            </a:endParaRPr>
          </a:p>
          <a:p>
            <a:pPr algn="just">
              <a:spcBef>
                <a:spcPts val="672"/>
              </a:spcBef>
            </a:pPr>
            <a:endParaRPr lang="en-US" sz="2800" dirty="0">
              <a:latin typeface="+mn-lt"/>
              <a:cs typeface="Times New Roman" pitchFamily="18" charset="0"/>
            </a:endParaRPr>
          </a:p>
          <a:p>
            <a:pPr algn="just">
              <a:spcBef>
                <a:spcPts val="672"/>
              </a:spcBef>
            </a:pPr>
            <a:endParaRPr lang="en-US" sz="2800" dirty="0" smtClean="0">
              <a:latin typeface="+mn-lt"/>
              <a:cs typeface="Times New Roman" pitchFamily="18" charset="0"/>
            </a:endParaRPr>
          </a:p>
          <a:p>
            <a:pPr algn="just">
              <a:spcBef>
                <a:spcPts val="672"/>
              </a:spcBef>
            </a:pPr>
            <a:endParaRPr lang="en-US" sz="2800" dirty="0">
              <a:latin typeface="+mn-lt"/>
              <a:cs typeface="Times New Roman" pitchFamily="18" charset="0"/>
            </a:endParaRPr>
          </a:p>
          <a:p>
            <a:pPr algn="just">
              <a:spcBef>
                <a:spcPts val="672"/>
              </a:spcBef>
            </a:pPr>
            <a:endParaRPr lang="en-US" sz="2800" dirty="0" smtClean="0">
              <a:latin typeface="+mn-lt"/>
              <a:cs typeface="Times New Roman" pitchFamily="18" charset="0"/>
            </a:endParaRPr>
          </a:p>
          <a:p>
            <a:pPr algn="just">
              <a:spcBef>
                <a:spcPts val="0"/>
              </a:spcBef>
            </a:pPr>
            <a:r>
              <a:rPr lang="en-US" sz="2800" dirty="0" smtClean="0">
                <a:latin typeface="+mn-lt"/>
                <a:cs typeface="Times New Roman" pitchFamily="18" charset="0"/>
              </a:rPr>
              <a:t>Reactive </a:t>
            </a:r>
            <a:r>
              <a:rPr lang="en-US" sz="2800" dirty="0">
                <a:latin typeface="+mn-lt"/>
                <a:cs typeface="Times New Roman" pitchFamily="18" charset="0"/>
              </a:rPr>
              <a:t>intermediates can be trapped with TMSCl to obtain the </a:t>
            </a:r>
            <a:r>
              <a:rPr lang="en-US" sz="2800" dirty="0" smtClean="0">
                <a:latin typeface="+mn-lt"/>
                <a:cs typeface="Times New Roman" pitchFamily="18" charset="0"/>
              </a:rPr>
              <a:t>cyclopropyl-silyl ethers, </a:t>
            </a:r>
            <a:r>
              <a:rPr lang="en-US" sz="2800" dirty="0">
                <a:latin typeface="+mn-lt"/>
                <a:cs typeface="Times New Roman" pitchFamily="18" charset="0"/>
              </a:rPr>
              <a:t>which on deprotection provide the lactones. Formation of lactone requires cyclopropanoxide rearrangement and intramolecular acylation using the imide carbonyl. Hence the reaction is named </a:t>
            </a:r>
            <a:r>
              <a:rPr lang="en-US" sz="2800" dirty="0" smtClean="0">
                <a:latin typeface="+mn-lt"/>
                <a:cs typeface="Times New Roman" pitchFamily="18" charset="0"/>
              </a:rPr>
              <a:t>Homologation-Cyclopropanation-Rearrangement-</a:t>
            </a:r>
            <a:r>
              <a:rPr lang="en-US" sz="2800" dirty="0" err="1" smtClean="0">
                <a:latin typeface="+mn-lt"/>
                <a:cs typeface="Times New Roman" pitchFamily="18" charset="0"/>
              </a:rPr>
              <a:t>Lactonization</a:t>
            </a:r>
            <a:r>
              <a:rPr lang="en-US" sz="2800" dirty="0" smtClean="0">
                <a:latin typeface="+mn-lt"/>
                <a:cs typeface="Times New Roman" pitchFamily="18" charset="0"/>
              </a:rPr>
              <a:t> </a:t>
            </a:r>
            <a:r>
              <a:rPr lang="en-US" sz="2800" dirty="0">
                <a:latin typeface="+mn-lt"/>
                <a:cs typeface="Times New Roman" pitchFamily="18" charset="0"/>
              </a:rPr>
              <a:t>(HCRL</a:t>
            </a:r>
            <a:r>
              <a:rPr lang="en-US" sz="2800" dirty="0" smtClean="0">
                <a:latin typeface="+mn-lt"/>
                <a:cs typeface="Times New Roman" pitchFamily="18" charset="0"/>
              </a:rPr>
              <a:t>).</a:t>
            </a:r>
          </a:p>
          <a:p>
            <a:pPr algn="just">
              <a:spcBef>
                <a:spcPts val="672"/>
              </a:spcBef>
            </a:pPr>
            <a:endParaRPr lang="en-US" sz="2800" dirty="0">
              <a:latin typeface="+mn-lt"/>
              <a:cs typeface="Times New Roman" pitchFamily="18" charset="0"/>
            </a:endParaRPr>
          </a:p>
          <a:p>
            <a:pPr algn="just">
              <a:spcBef>
                <a:spcPts val="672"/>
              </a:spcBef>
            </a:pPr>
            <a:endParaRPr lang="en-US" sz="2800" dirty="0" smtClean="0">
              <a:latin typeface="+mn-lt"/>
              <a:cs typeface="Times New Roman" pitchFamily="18" charset="0"/>
            </a:endParaRPr>
          </a:p>
          <a:p>
            <a:pPr algn="just">
              <a:spcBef>
                <a:spcPts val="672"/>
              </a:spcBef>
            </a:pPr>
            <a:endParaRPr lang="en-US" sz="2800" dirty="0">
              <a:latin typeface="+mn-lt"/>
              <a:cs typeface="Times New Roman" pitchFamily="18" charset="0"/>
            </a:endParaRPr>
          </a:p>
          <a:p>
            <a:pPr algn="just">
              <a:spcBef>
                <a:spcPts val="672"/>
              </a:spcBef>
            </a:pPr>
            <a:endParaRPr lang="en-US" sz="2800" dirty="0" smtClean="0">
              <a:latin typeface="+mn-lt"/>
              <a:cs typeface="Times New Roman" pitchFamily="18" charset="0"/>
            </a:endParaRPr>
          </a:p>
          <a:p>
            <a:pPr algn="just">
              <a:spcBef>
                <a:spcPts val="0"/>
              </a:spcBef>
            </a:pPr>
            <a:r>
              <a:rPr lang="en-US" sz="2800" dirty="0" smtClean="0">
                <a:latin typeface="+mn-lt"/>
                <a:cs typeface="Times New Roman" pitchFamily="18" charset="0"/>
              </a:rPr>
              <a:t>Formation of </a:t>
            </a:r>
            <a:r>
              <a:rPr lang="en-US" sz="2800" dirty="0">
                <a:latin typeface="+mn-lt"/>
                <a:cs typeface="Times New Roman" pitchFamily="18" charset="0"/>
              </a:rPr>
              <a:t>bicyclic lactones derived from various amino acid has been </a:t>
            </a:r>
            <a:r>
              <a:rPr lang="en-US" sz="2800" dirty="0" smtClean="0">
                <a:latin typeface="+mn-lt"/>
                <a:cs typeface="Times New Roman" pitchFamily="18" charset="0"/>
              </a:rPr>
              <a:t>successful in </a:t>
            </a:r>
            <a:r>
              <a:rPr lang="en-US" sz="2800" dirty="0">
                <a:latin typeface="+mn-lt"/>
                <a:cs typeface="Times New Roman" pitchFamily="18" charset="0"/>
              </a:rPr>
              <a:t>good yields. </a:t>
            </a:r>
            <a:r>
              <a:rPr lang="en-US" sz="2800" dirty="0" err="1" smtClean="0">
                <a:latin typeface="+mn-lt"/>
                <a:cs typeface="Times New Roman" pitchFamily="18" charset="0"/>
              </a:rPr>
              <a:t>Proline</a:t>
            </a:r>
            <a:r>
              <a:rPr lang="en-US" sz="2800" dirty="0" smtClean="0">
                <a:latin typeface="+mn-lt"/>
                <a:cs typeface="Times New Roman" pitchFamily="18" charset="0"/>
              </a:rPr>
              <a:t>-derived </a:t>
            </a:r>
            <a:r>
              <a:rPr lang="en-US" sz="2800" dirty="0">
                <a:latin typeface="+mn-lt"/>
                <a:cs typeface="Times New Roman" pitchFamily="18" charset="0"/>
              </a:rPr>
              <a:t>imides are found to </a:t>
            </a:r>
            <a:r>
              <a:rPr lang="en-US" sz="2800" dirty="0" smtClean="0">
                <a:latin typeface="+mn-lt"/>
                <a:cs typeface="Times New Roman" pitchFamily="18" charset="0"/>
              </a:rPr>
              <a:t>provide </a:t>
            </a:r>
            <a:r>
              <a:rPr lang="en-US" sz="2800" dirty="0">
                <a:latin typeface="+mn-lt"/>
                <a:cs typeface="Times New Roman" pitchFamily="18" charset="0"/>
              </a:rPr>
              <a:t>lactones with a variety of protecting groups.</a:t>
            </a:r>
          </a:p>
          <a:p>
            <a:pPr algn="just">
              <a:spcBef>
                <a:spcPts val="672"/>
              </a:spcBef>
            </a:pPr>
            <a:endParaRPr lang="en-US" sz="2800" dirty="0">
              <a:latin typeface="+mn-lt"/>
              <a:cs typeface="Times New Roman" pitchFamily="18" charset="0"/>
            </a:endParaRPr>
          </a:p>
          <a:p>
            <a:pPr lvl="0" algn="just">
              <a:spcBef>
                <a:spcPts val="672"/>
              </a:spcBef>
            </a:pPr>
            <a:endParaRPr lang="en-US" sz="2800" dirty="0">
              <a:latin typeface="+mn-lt"/>
              <a:cs typeface="Times New Roman" pitchFamily="18" charset="0"/>
            </a:endParaRPr>
          </a:p>
          <a:p>
            <a:pPr algn="just" defTabSz="4389438" eaLnBrk="0" hangingPunct="0">
              <a:spcBef>
                <a:spcPts val="0"/>
              </a:spcBef>
            </a:pPr>
            <a:endParaRPr lang="en-US" sz="2800" dirty="0" smtClean="0">
              <a:cs typeface="Times New Roman" pitchFamily="18" charset="0"/>
            </a:endParaRPr>
          </a:p>
          <a:p>
            <a:pPr algn="just" defTabSz="4389438" eaLnBrk="0" hangingPunct="0">
              <a:spcBef>
                <a:spcPts val="0"/>
              </a:spcBef>
            </a:pPr>
            <a:r>
              <a:rPr lang="en-US" sz="2800" dirty="0" smtClean="0">
                <a:cs typeface="Times New Roman" pitchFamily="18" charset="0"/>
              </a:rPr>
              <a:t>The </a:t>
            </a:r>
            <a:r>
              <a:rPr lang="en-US" sz="2800" dirty="0">
                <a:cs typeface="Times New Roman" pitchFamily="18" charset="0"/>
              </a:rPr>
              <a:t>diprotected </a:t>
            </a:r>
            <a:r>
              <a:rPr lang="en-US" sz="2800" dirty="0" smtClean="0">
                <a:cs typeface="Times New Roman" pitchFamily="18" charset="0"/>
              </a:rPr>
              <a:t>L-phenylalanine </a:t>
            </a:r>
            <a:r>
              <a:rPr lang="en-US" sz="2800" dirty="0">
                <a:cs typeface="Times New Roman" pitchFamily="18" charset="0"/>
              </a:rPr>
              <a:t>was converted to </a:t>
            </a:r>
            <a:r>
              <a:rPr lang="el-GR" sz="2800" dirty="0">
                <a:cs typeface="Times New Roman" pitchFamily="18" charset="0"/>
              </a:rPr>
              <a:t>β</a:t>
            </a:r>
            <a:r>
              <a:rPr lang="en-US" sz="2800" dirty="0">
                <a:cs typeface="Times New Roman" pitchFamily="18" charset="0"/>
              </a:rPr>
              <a:t>-keto imide using mixed </a:t>
            </a:r>
            <a:r>
              <a:rPr lang="en-US" sz="2800" dirty="0" err="1" smtClean="0">
                <a:cs typeface="Times New Roman" pitchFamily="18" charset="0"/>
              </a:rPr>
              <a:t>Claisen</a:t>
            </a:r>
            <a:r>
              <a:rPr lang="en-US" sz="2800" dirty="0" smtClean="0">
                <a:cs typeface="Times New Roman" pitchFamily="18" charset="0"/>
              </a:rPr>
              <a:t> </a:t>
            </a:r>
            <a:r>
              <a:rPr lang="en-US" sz="2800" dirty="0">
                <a:cs typeface="Times New Roman" pitchFamily="18" charset="0"/>
              </a:rPr>
              <a:t>reaction. The derivatized phenylalanine was subjected to zinc carbenoid-mediated HCRL reaction  to obtain </a:t>
            </a:r>
            <a:r>
              <a:rPr lang="en-US" sz="2800" dirty="0" smtClean="0">
                <a:cs typeface="Times New Roman" pitchFamily="18" charset="0"/>
              </a:rPr>
              <a:t>a mixture of diastereomeric </a:t>
            </a:r>
            <a:r>
              <a:rPr lang="en-US" sz="2800" dirty="0">
                <a:cs typeface="Times New Roman" pitchFamily="18" charset="0"/>
              </a:rPr>
              <a:t>lactones.</a:t>
            </a:r>
          </a:p>
          <a:p>
            <a:pPr algn="l" defTabSz="4389438" eaLnBrk="0" hangingPunct="0">
              <a:lnSpc>
                <a:spcPct val="95000"/>
              </a:lnSpc>
            </a:pPr>
            <a:endParaRPr lang="en-US" sz="2800" dirty="0" smtClean="0">
              <a:latin typeface="Times New Roman" pitchFamily="18" charset="0"/>
            </a:endParaRPr>
          </a:p>
        </p:txBody>
      </p:sp>
      <p:sp>
        <p:nvSpPr>
          <p:cNvPr id="27" name="AutoShape 13"/>
          <p:cNvSpPr>
            <a:spLocks noChangeArrowheads="1"/>
          </p:cNvSpPr>
          <p:nvPr/>
        </p:nvSpPr>
        <p:spPr bwMode="auto">
          <a:xfrm>
            <a:off x="514350" y="508000"/>
            <a:ext cx="29203650" cy="7010400"/>
          </a:xfrm>
          <a:prstGeom prst="roundRect">
            <a:avLst>
              <a:gd name="adj" fmla="val 10870"/>
            </a:avLst>
          </a:prstGeom>
          <a:gradFill rotWithShape="1">
            <a:gsLst>
              <a:gs pos="0">
                <a:srgbClr val="A7C4FF"/>
              </a:gs>
              <a:gs pos="100000">
                <a:schemeClr val="bg1"/>
              </a:gs>
            </a:gsLst>
            <a:lin ang="5400000" scaled="1"/>
          </a:gradFill>
          <a:ln w="9525">
            <a:solidFill>
              <a:schemeClr val="tx1"/>
            </a:solidFill>
            <a:round/>
            <a:headEnd/>
            <a:tailEnd/>
          </a:ln>
          <a:effectLst/>
        </p:spPr>
        <p:txBody>
          <a:bodyPr wrap="none" anchor="ctr"/>
          <a:lstStyle/>
          <a:p>
            <a:endParaRPr lang="en-US" sz="6500" dirty="0"/>
          </a:p>
        </p:txBody>
      </p:sp>
      <p:sp>
        <p:nvSpPr>
          <p:cNvPr id="37" name="Text Box 39"/>
          <p:cNvSpPr txBox="1">
            <a:spLocks noChangeArrowheads="1"/>
          </p:cNvSpPr>
          <p:nvPr/>
        </p:nvSpPr>
        <p:spPr bwMode="auto">
          <a:xfrm>
            <a:off x="16049625" y="9893300"/>
            <a:ext cx="13096875" cy="31696066"/>
          </a:xfrm>
          <a:prstGeom prst="rect">
            <a:avLst/>
          </a:prstGeom>
          <a:noFill/>
          <a:ln w="57150" cmpd="thinThick">
            <a:noFill/>
            <a:miter lim="800000"/>
            <a:headEnd/>
            <a:tailEnd/>
          </a:ln>
          <a:effectLst/>
        </p:spPr>
        <p:txBody>
          <a:bodyPr wrap="square" lIns="61170" tIns="30584" rIns="61170" bIns="30584">
            <a:spAutoFit/>
          </a:bodyPr>
          <a:lstStyle/>
          <a:p>
            <a:pPr algn="just"/>
            <a:endParaRPr lang="en-US" sz="2800" dirty="0">
              <a:latin typeface="+mn-lt"/>
              <a:cs typeface="Times New Roman" pitchFamily="18" charset="0"/>
            </a:endParaRPr>
          </a:p>
          <a:p>
            <a:pPr algn="just"/>
            <a:endParaRPr lang="en-US" sz="2800" dirty="0" smtClean="0">
              <a:latin typeface="+mn-lt"/>
              <a:cs typeface="Times New Roman" pitchFamily="18" charset="0"/>
            </a:endParaRPr>
          </a:p>
          <a:p>
            <a:pPr algn="just"/>
            <a:endParaRPr lang="en-US" sz="2800" dirty="0">
              <a:latin typeface="+mn-lt"/>
              <a:cs typeface="Times New Roman" pitchFamily="18" charset="0"/>
            </a:endParaRPr>
          </a:p>
          <a:p>
            <a:pPr algn="just"/>
            <a:endParaRPr lang="en-US" sz="2800" dirty="0" smtClean="0">
              <a:latin typeface="+mn-lt"/>
              <a:cs typeface="Times New Roman" pitchFamily="18" charset="0"/>
            </a:endParaRPr>
          </a:p>
          <a:p>
            <a:pPr algn="just"/>
            <a:endParaRPr lang="en-US" sz="2800" dirty="0">
              <a:latin typeface="+mn-lt"/>
              <a:cs typeface="Times New Roman" pitchFamily="18" charset="0"/>
            </a:endParaRPr>
          </a:p>
          <a:p>
            <a:pPr algn="just"/>
            <a:endParaRPr lang="en-US" sz="2800" dirty="0" smtClean="0">
              <a:latin typeface="+mn-lt"/>
              <a:cs typeface="Times New Roman" pitchFamily="18" charset="0"/>
            </a:endParaRPr>
          </a:p>
          <a:p>
            <a:pPr algn="just"/>
            <a:endParaRPr lang="en-US" sz="2800" dirty="0">
              <a:latin typeface="+mn-lt"/>
              <a:cs typeface="Times New Roman" pitchFamily="18" charset="0"/>
            </a:endParaRPr>
          </a:p>
          <a:p>
            <a:pPr algn="just"/>
            <a:endParaRPr lang="en-US" sz="2800" dirty="0" smtClean="0">
              <a:latin typeface="+mn-lt"/>
              <a:cs typeface="Times New Roman" pitchFamily="18" charset="0"/>
            </a:endParaRPr>
          </a:p>
          <a:p>
            <a:pPr algn="just"/>
            <a:endParaRPr lang="en-US" sz="2800" dirty="0">
              <a:latin typeface="+mn-lt"/>
              <a:cs typeface="Times New Roman" pitchFamily="18" charset="0"/>
            </a:endParaRPr>
          </a:p>
          <a:p>
            <a:pPr algn="just"/>
            <a:endParaRPr lang="en-US" sz="2800" dirty="0" smtClean="0">
              <a:latin typeface="+mn-lt"/>
              <a:cs typeface="Times New Roman" pitchFamily="18" charset="0"/>
            </a:endParaRPr>
          </a:p>
          <a:p>
            <a:pPr algn="just"/>
            <a:endParaRPr lang="en-US" sz="2800" dirty="0">
              <a:latin typeface="+mn-lt"/>
              <a:cs typeface="Times New Roman" pitchFamily="18" charset="0"/>
            </a:endParaRPr>
          </a:p>
          <a:p>
            <a:pPr algn="just"/>
            <a:r>
              <a:rPr lang="en-US" sz="2800" dirty="0" smtClean="0">
                <a:latin typeface="+mn-lt"/>
                <a:cs typeface="Times New Roman" pitchFamily="18" charset="0"/>
              </a:rPr>
              <a:t>Alkylation of the lactones was performed for the two diastereomers separately by using LDA and methyl iodide. In both lactones the approach of the methyl nucleophile was from the opposite face of the </a:t>
            </a:r>
            <a:r>
              <a:rPr lang="en-US" sz="2800" dirty="0" err="1" smtClean="0">
                <a:latin typeface="+mn-lt"/>
                <a:cs typeface="Times New Roman" pitchFamily="18" charset="0"/>
              </a:rPr>
              <a:t>cyclopropyl</a:t>
            </a:r>
            <a:r>
              <a:rPr lang="en-US" sz="2800" dirty="0" smtClean="0">
                <a:latin typeface="+mn-lt"/>
                <a:cs typeface="Times New Roman" pitchFamily="18" charset="0"/>
              </a:rPr>
              <a:t> methylene group.</a:t>
            </a:r>
            <a:endParaRPr lang="en-US" sz="2800" dirty="0">
              <a:latin typeface="+mn-lt"/>
              <a:cs typeface="Times New Roman" pitchFamily="18" charset="0"/>
            </a:endParaRPr>
          </a:p>
          <a:p>
            <a:pPr algn="just"/>
            <a:endParaRPr lang="en-US" sz="2800" dirty="0" smtClean="0">
              <a:latin typeface="+mn-lt"/>
              <a:cs typeface="Times New Roman" pitchFamily="18" charset="0"/>
            </a:endParaRPr>
          </a:p>
          <a:p>
            <a:pPr algn="just"/>
            <a:endParaRPr lang="en-US" sz="2800" dirty="0">
              <a:latin typeface="+mn-lt"/>
              <a:cs typeface="Times New Roman" pitchFamily="18" charset="0"/>
            </a:endParaRPr>
          </a:p>
          <a:p>
            <a:pPr algn="just"/>
            <a:endParaRPr lang="en-US" sz="2800" dirty="0" smtClean="0">
              <a:latin typeface="+mn-lt"/>
              <a:cs typeface="Times New Roman" pitchFamily="18" charset="0"/>
            </a:endParaRPr>
          </a:p>
          <a:p>
            <a:pPr algn="just"/>
            <a:endParaRPr lang="en-US" sz="2800" dirty="0">
              <a:latin typeface="+mn-lt"/>
              <a:cs typeface="Times New Roman" pitchFamily="18" charset="0"/>
            </a:endParaRPr>
          </a:p>
          <a:p>
            <a:pPr algn="just"/>
            <a:endParaRPr lang="en-US" sz="2800" dirty="0" smtClean="0">
              <a:latin typeface="+mn-lt"/>
              <a:cs typeface="Times New Roman" pitchFamily="18" charset="0"/>
            </a:endParaRPr>
          </a:p>
          <a:p>
            <a:pPr algn="just"/>
            <a:endParaRPr lang="en-US" sz="2800" kern="0" dirty="0"/>
          </a:p>
          <a:p>
            <a:pPr algn="just"/>
            <a:endParaRPr lang="en-US" sz="2800" kern="0" dirty="0" smtClean="0"/>
          </a:p>
          <a:p>
            <a:pPr algn="just"/>
            <a:endParaRPr lang="en-US" sz="2800" kern="0" dirty="0" smtClean="0"/>
          </a:p>
          <a:p>
            <a:pPr algn="just"/>
            <a:endParaRPr lang="en-US" sz="2800" kern="0" dirty="0"/>
          </a:p>
          <a:p>
            <a:pPr algn="just"/>
            <a:endParaRPr lang="en-US" sz="2800" kern="0" dirty="0" smtClean="0"/>
          </a:p>
          <a:p>
            <a:pPr algn="just"/>
            <a:endParaRPr lang="en-US" sz="2800" kern="0" dirty="0"/>
          </a:p>
          <a:p>
            <a:pPr algn="just"/>
            <a:endParaRPr lang="en-US" sz="2800" kern="0" dirty="0" smtClean="0"/>
          </a:p>
          <a:p>
            <a:pPr algn="just"/>
            <a:endParaRPr lang="en-US" sz="2800" kern="0" dirty="0"/>
          </a:p>
          <a:p>
            <a:pPr algn="just"/>
            <a:endParaRPr lang="en-US" sz="2800" kern="0" dirty="0" smtClean="0"/>
          </a:p>
          <a:p>
            <a:pPr algn="just"/>
            <a:endParaRPr lang="en-US" sz="2800" kern="0" dirty="0"/>
          </a:p>
          <a:p>
            <a:pPr algn="just"/>
            <a:endParaRPr lang="en-US" sz="2800" kern="0" dirty="0" smtClean="0"/>
          </a:p>
          <a:p>
            <a:pPr algn="just"/>
            <a:endParaRPr lang="en-US" sz="2800" kern="0" dirty="0"/>
          </a:p>
          <a:p>
            <a:pPr algn="just"/>
            <a:endParaRPr lang="en-US" sz="2800" kern="0" dirty="0"/>
          </a:p>
          <a:p>
            <a:pPr algn="just">
              <a:spcBef>
                <a:spcPts val="0"/>
              </a:spcBef>
            </a:pPr>
            <a:r>
              <a:rPr lang="en-US" sz="2800" kern="0" dirty="0" smtClean="0"/>
              <a:t>Benzylamine opening of the </a:t>
            </a:r>
            <a:r>
              <a:rPr lang="en-US" sz="2800" kern="0" dirty="0"/>
              <a:t>diastereomeric lactones </a:t>
            </a:r>
            <a:r>
              <a:rPr lang="en-US" sz="2800" kern="0" dirty="0" smtClean="0"/>
              <a:t>and subsequence cyclization using potassium </a:t>
            </a:r>
            <a:r>
              <a:rPr lang="en-US" sz="2800" i="1" kern="0" dirty="0" err="1" smtClean="0"/>
              <a:t>tert</a:t>
            </a:r>
            <a:r>
              <a:rPr lang="en-US" sz="2800" kern="0" dirty="0" err="1" smtClean="0"/>
              <a:t>-butoxide</a:t>
            </a:r>
            <a:r>
              <a:rPr lang="en-US" sz="2800" kern="0" dirty="0" smtClean="0"/>
              <a:t> were performed in order to probe the relative stereochemistry of the cyclopropanol with respect to the benzyl group of the phenylalanine residue.</a:t>
            </a:r>
          </a:p>
          <a:p>
            <a:pPr algn="just"/>
            <a:endParaRPr lang="en-US" sz="2800" kern="0" dirty="0"/>
          </a:p>
          <a:p>
            <a:pPr algn="just"/>
            <a:endParaRPr lang="en-US" sz="2800" kern="0" dirty="0" smtClean="0"/>
          </a:p>
          <a:p>
            <a:pPr algn="just"/>
            <a:endParaRPr lang="en-US" sz="2800" kern="0" dirty="0"/>
          </a:p>
          <a:p>
            <a:pPr algn="just"/>
            <a:endParaRPr lang="en-US" sz="2800" kern="0" dirty="0" smtClean="0"/>
          </a:p>
          <a:p>
            <a:pPr algn="just"/>
            <a:endParaRPr lang="en-US" sz="2800" kern="0" dirty="0"/>
          </a:p>
          <a:p>
            <a:pPr algn="just"/>
            <a:endParaRPr lang="en-US" sz="2800" kern="0" dirty="0" smtClean="0"/>
          </a:p>
          <a:p>
            <a:pPr algn="just"/>
            <a:endParaRPr lang="en-US" sz="2800" kern="0" dirty="0"/>
          </a:p>
          <a:p>
            <a:pPr algn="just"/>
            <a:endParaRPr lang="en-US" sz="2800" kern="0" dirty="0" smtClean="0"/>
          </a:p>
          <a:p>
            <a:pPr algn="just"/>
            <a:endParaRPr lang="en-US" sz="2800" kern="0" dirty="0"/>
          </a:p>
          <a:p>
            <a:pPr algn="just"/>
            <a:endParaRPr lang="en-US" sz="2800" kern="0" dirty="0" smtClean="0"/>
          </a:p>
          <a:p>
            <a:pPr algn="just"/>
            <a:endParaRPr lang="en-US" sz="2800" kern="0" dirty="0"/>
          </a:p>
          <a:p>
            <a:pPr algn="just"/>
            <a:endParaRPr lang="en-US" sz="2800" kern="0" dirty="0" smtClean="0"/>
          </a:p>
          <a:p>
            <a:pPr algn="just"/>
            <a:endParaRPr lang="en-US" sz="2800" kern="0" dirty="0"/>
          </a:p>
          <a:p>
            <a:pPr algn="just"/>
            <a:endParaRPr lang="en-US" sz="2800" kern="0" dirty="0" smtClean="0"/>
          </a:p>
          <a:p>
            <a:pPr algn="just"/>
            <a:endParaRPr lang="en-US" sz="2800" kern="0" dirty="0"/>
          </a:p>
          <a:p>
            <a:pPr algn="just">
              <a:spcBef>
                <a:spcPts val="0"/>
              </a:spcBef>
            </a:pPr>
            <a:endParaRPr lang="en-US" sz="2800" kern="0" dirty="0" smtClean="0"/>
          </a:p>
          <a:p>
            <a:pPr algn="just">
              <a:spcBef>
                <a:spcPts val="0"/>
              </a:spcBef>
            </a:pPr>
            <a:r>
              <a:rPr lang="en-US" sz="2800" kern="0" dirty="0" smtClean="0"/>
              <a:t>From </a:t>
            </a:r>
            <a:r>
              <a:rPr lang="en-US" sz="2800" kern="0" dirty="0"/>
              <a:t>the Noe studies, it was confirmed that the major </a:t>
            </a:r>
            <a:r>
              <a:rPr lang="en-US" sz="2800" kern="0" dirty="0" smtClean="0"/>
              <a:t>lactone has </a:t>
            </a:r>
            <a:r>
              <a:rPr lang="en-US" sz="2800" kern="0" dirty="0"/>
              <a:t>R,R configuration whereas the minor </a:t>
            </a:r>
            <a:r>
              <a:rPr lang="en-US" sz="2800" kern="0" dirty="0" smtClean="0"/>
              <a:t>diastereomer </a:t>
            </a:r>
            <a:r>
              <a:rPr lang="en-US" sz="2800" kern="0" dirty="0"/>
              <a:t>has S,R stereochemistry. </a:t>
            </a:r>
            <a:r>
              <a:rPr lang="en-US" sz="2800" kern="0" dirty="0" smtClean="0"/>
              <a:t>Results obtained </a:t>
            </a:r>
            <a:r>
              <a:rPr lang="en-US" sz="2800" kern="0" dirty="0"/>
              <a:t>were </a:t>
            </a:r>
            <a:r>
              <a:rPr lang="en-US" sz="2800" kern="0" dirty="0" smtClean="0"/>
              <a:t>consistent </a:t>
            </a:r>
            <a:r>
              <a:rPr lang="en-US" sz="2800" kern="0" dirty="0"/>
              <a:t>with proline derived lactones.</a:t>
            </a:r>
            <a:endParaRPr lang="en-US" sz="2800" dirty="0"/>
          </a:p>
          <a:p>
            <a:pPr algn="just"/>
            <a:endParaRPr lang="en-US" sz="2800" dirty="0" smtClean="0"/>
          </a:p>
          <a:p>
            <a:pPr algn="just"/>
            <a:endParaRPr lang="en-US" sz="2800" dirty="0"/>
          </a:p>
          <a:p>
            <a:pPr algn="just"/>
            <a:endParaRPr lang="en-US" sz="2800" dirty="0" smtClean="0"/>
          </a:p>
          <a:p>
            <a:pPr algn="just"/>
            <a:endParaRPr lang="en-US" sz="2800" dirty="0"/>
          </a:p>
          <a:p>
            <a:pPr algn="just"/>
            <a:endParaRPr lang="en-US" sz="2800" dirty="0"/>
          </a:p>
          <a:p>
            <a:pPr algn="just"/>
            <a:endParaRPr lang="en-US" sz="2800" dirty="0" smtClean="0"/>
          </a:p>
          <a:p>
            <a:pPr algn="just"/>
            <a:endParaRPr lang="en-US" sz="2800" dirty="0" smtClean="0"/>
          </a:p>
          <a:p>
            <a:pPr algn="just"/>
            <a:endParaRPr lang="en-US" sz="2800" dirty="0" smtClean="0"/>
          </a:p>
          <a:p>
            <a:pPr algn="just"/>
            <a:r>
              <a:rPr lang="en-US" sz="2800" dirty="0" smtClean="0"/>
              <a:t>We </a:t>
            </a:r>
            <a:r>
              <a:rPr lang="en-US" sz="2800" dirty="0"/>
              <a:t>are grateful for the generous support of NIH NIGMS R15 GM060967-03 and Robert E. and Gloria F. Lyle Professorship</a:t>
            </a:r>
          </a:p>
          <a:p>
            <a:pPr algn="just"/>
            <a:endParaRPr lang="en-US" sz="2800" kern="0" dirty="0" smtClean="0"/>
          </a:p>
          <a:p>
            <a:pPr algn="just"/>
            <a:endParaRPr lang="en-US" sz="2800" kern="0" dirty="0"/>
          </a:p>
          <a:p>
            <a:pPr algn="l"/>
            <a:endParaRPr lang="en-US" sz="2800" dirty="0" smtClean="0">
              <a:latin typeface="Times New Roman" pitchFamily="18" charset="0"/>
              <a:cs typeface="Times New Roman" pitchFamily="18" charset="0"/>
            </a:endParaRPr>
          </a:p>
          <a:p>
            <a:pPr algn="l"/>
            <a:r>
              <a:rPr lang="en-US" sz="2800" dirty="0" smtClean="0">
                <a:latin typeface="Times New Roman" pitchFamily="18" charset="0"/>
                <a:cs typeface="Times New Roman" pitchFamily="18" charset="0"/>
              </a:rPr>
              <a:t>1. Brogan</a:t>
            </a:r>
            <a:r>
              <a:rPr lang="en-US" sz="2800" dirty="0">
                <a:latin typeface="Times New Roman" pitchFamily="18" charset="0"/>
                <a:cs typeface="Times New Roman" pitchFamily="18" charset="0"/>
              </a:rPr>
              <a:t>, J. B; Zercher, C. K. </a:t>
            </a:r>
            <a:r>
              <a:rPr lang="en-US" sz="2800" i="1" dirty="0">
                <a:latin typeface="Times New Roman" pitchFamily="18" charset="0"/>
                <a:cs typeface="Times New Roman" pitchFamily="18" charset="0"/>
              </a:rPr>
              <a:t>J. Org. Chem. </a:t>
            </a:r>
            <a:r>
              <a:rPr lang="en-US" sz="2800" b="1" dirty="0">
                <a:latin typeface="Times New Roman" pitchFamily="18" charset="0"/>
                <a:cs typeface="Times New Roman" pitchFamily="18" charset="0"/>
              </a:rPr>
              <a:t>1997</a:t>
            </a:r>
            <a:r>
              <a:rPr lang="en-US" sz="2800" dirty="0">
                <a:latin typeface="Times New Roman" pitchFamily="18" charset="0"/>
                <a:cs typeface="Times New Roman" pitchFamily="18" charset="0"/>
              </a:rPr>
              <a:t>, </a:t>
            </a:r>
            <a:r>
              <a:rPr lang="en-US" sz="2800" i="1" dirty="0">
                <a:latin typeface="Times New Roman" pitchFamily="18" charset="0"/>
                <a:cs typeface="Times New Roman" pitchFamily="18" charset="0"/>
              </a:rPr>
              <a:t>62</a:t>
            </a:r>
            <a:r>
              <a:rPr lang="en-US" sz="2800" dirty="0">
                <a:latin typeface="Times New Roman" pitchFamily="18" charset="0"/>
                <a:cs typeface="Times New Roman" pitchFamily="18" charset="0"/>
              </a:rPr>
              <a:t>, 6444-</a:t>
            </a:r>
            <a:r>
              <a:rPr lang="en-US" sz="2800" dirty="0" smtClean="0">
                <a:latin typeface="Times New Roman" pitchFamily="18" charset="0"/>
                <a:cs typeface="Times New Roman" pitchFamily="18" charset="0"/>
              </a:rPr>
              <a:t>6446.</a:t>
            </a:r>
            <a:endParaRPr lang="en-US" sz="2800" dirty="0">
              <a:latin typeface="Times New Roman" pitchFamily="18" charset="0"/>
              <a:cs typeface="Times New Roman" pitchFamily="18" charset="0"/>
            </a:endParaRPr>
          </a:p>
          <a:p>
            <a:pPr algn="l"/>
            <a:r>
              <a:rPr lang="en-US" sz="2800" dirty="0">
                <a:latin typeface="Times New Roman" pitchFamily="18" charset="0"/>
                <a:cs typeface="Times New Roman" pitchFamily="18" charset="0"/>
              </a:rPr>
              <a:t>2</a:t>
            </a:r>
            <a:r>
              <a:rPr lang="en-US" sz="2800" dirty="0" smtClean="0">
                <a:latin typeface="Times New Roman" pitchFamily="18" charset="0"/>
                <a:cs typeface="Times New Roman" pitchFamily="18" charset="0"/>
              </a:rPr>
              <a:t>. Eger</a:t>
            </a:r>
            <a:r>
              <a:rPr lang="en-US" sz="2800" dirty="0">
                <a:latin typeface="Times New Roman" pitchFamily="18" charset="0"/>
                <a:cs typeface="Times New Roman" pitchFamily="18" charset="0"/>
              </a:rPr>
              <a:t>, W. A.; Zercher, C. K. Williams, C. M. </a:t>
            </a:r>
            <a:r>
              <a:rPr lang="en-US" sz="2800" i="1" dirty="0">
                <a:latin typeface="Times New Roman" pitchFamily="18" charset="0"/>
                <a:cs typeface="Times New Roman" pitchFamily="18" charset="0"/>
              </a:rPr>
              <a:t>J. Org. Chem</a:t>
            </a:r>
            <a:r>
              <a:rPr lang="en-US" sz="2800" dirty="0">
                <a:latin typeface="Times New Roman" pitchFamily="18" charset="0"/>
                <a:cs typeface="Times New Roman" pitchFamily="18" charset="0"/>
              </a:rPr>
              <a:t>. </a:t>
            </a:r>
            <a:r>
              <a:rPr lang="en-US" sz="2800" b="1" dirty="0">
                <a:latin typeface="Times New Roman" pitchFamily="18" charset="0"/>
                <a:cs typeface="Times New Roman" pitchFamily="18" charset="0"/>
              </a:rPr>
              <a:t>2010</a:t>
            </a:r>
            <a:r>
              <a:rPr lang="en-US" sz="2800" dirty="0">
                <a:latin typeface="Times New Roman" pitchFamily="18" charset="0"/>
                <a:cs typeface="Times New Roman" pitchFamily="18" charset="0"/>
              </a:rPr>
              <a:t>, </a:t>
            </a:r>
            <a:r>
              <a:rPr lang="en-US" sz="2800" i="1" dirty="0">
                <a:latin typeface="Times New Roman" pitchFamily="18" charset="0"/>
                <a:cs typeface="Times New Roman" pitchFamily="18" charset="0"/>
              </a:rPr>
              <a:t>75</a:t>
            </a:r>
            <a:r>
              <a:rPr lang="en-US" sz="2800" dirty="0">
                <a:latin typeface="Times New Roman" pitchFamily="18" charset="0"/>
                <a:cs typeface="Times New Roman" pitchFamily="18" charset="0"/>
              </a:rPr>
              <a:t>, 7322-</a:t>
            </a:r>
            <a:r>
              <a:rPr lang="en-US" sz="2800" dirty="0" smtClean="0">
                <a:latin typeface="Times New Roman" pitchFamily="18" charset="0"/>
                <a:cs typeface="Times New Roman" pitchFamily="18" charset="0"/>
              </a:rPr>
              <a:t>7331.</a:t>
            </a:r>
            <a:endParaRPr lang="en-US" sz="2800" dirty="0">
              <a:latin typeface="Times New Roman" pitchFamily="18" charset="0"/>
              <a:cs typeface="Times New Roman" pitchFamily="18" charset="0"/>
            </a:endParaRPr>
          </a:p>
          <a:p>
            <a:pPr algn="l"/>
            <a:r>
              <a:rPr lang="en-US" sz="2800" dirty="0">
                <a:latin typeface="Times New Roman" pitchFamily="18" charset="0"/>
                <a:cs typeface="Times New Roman" pitchFamily="18" charset="0"/>
              </a:rPr>
              <a:t>3</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Taschner</a:t>
            </a:r>
            <a:r>
              <a:rPr lang="en-US" sz="2800" dirty="0">
                <a:latin typeface="Times New Roman" pitchFamily="18" charset="0"/>
                <a:cs typeface="Times New Roman" pitchFamily="18" charset="0"/>
              </a:rPr>
              <a:t>, I. S. Ph.D</a:t>
            </a:r>
            <a:r>
              <a:rPr lang="en-US" sz="2800" dirty="0" smtClean="0">
                <a:latin typeface="Times New Roman" pitchFamily="18" charset="0"/>
                <a:cs typeface="Times New Roman" pitchFamily="18" charset="0"/>
              </a:rPr>
              <a:t>. Thesis</a:t>
            </a:r>
            <a:r>
              <a:rPr lang="en-US" sz="2800" dirty="0">
                <a:latin typeface="Times New Roman" pitchFamily="18" charset="0"/>
                <a:cs typeface="Times New Roman" pitchFamily="18" charset="0"/>
              </a:rPr>
              <a:t>, University of New Hampshire, </a:t>
            </a:r>
            <a:r>
              <a:rPr lang="en-US" sz="2800" b="1" dirty="0" smtClean="0">
                <a:latin typeface="Times New Roman" pitchFamily="18" charset="0"/>
                <a:cs typeface="Times New Roman" pitchFamily="18" charset="0"/>
              </a:rPr>
              <a:t>2011</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a:p>
            <a:pPr algn="just"/>
            <a:endParaRPr lang="en-US" sz="2800" kern="0" dirty="0"/>
          </a:p>
          <a:p>
            <a:pPr algn="just"/>
            <a:endParaRPr lang="en-US" sz="2800" dirty="0">
              <a:latin typeface="+mn-lt"/>
              <a:cs typeface="Times New Roman" pitchFamily="18" charset="0"/>
            </a:endParaRPr>
          </a:p>
        </p:txBody>
      </p:sp>
      <p:sp>
        <p:nvSpPr>
          <p:cNvPr id="39" name="Text Box 42"/>
          <p:cNvSpPr txBox="1">
            <a:spLocks noChangeArrowheads="1"/>
          </p:cNvSpPr>
          <p:nvPr/>
        </p:nvSpPr>
        <p:spPr bwMode="auto">
          <a:xfrm>
            <a:off x="3531579" y="8733030"/>
            <a:ext cx="7372350" cy="646331"/>
          </a:xfrm>
          <a:prstGeom prst="rect">
            <a:avLst/>
          </a:prstGeom>
          <a:noFill/>
          <a:ln w="9525">
            <a:noFill/>
            <a:miter lim="800000"/>
            <a:headEnd/>
            <a:tailEnd/>
          </a:ln>
          <a:effectLst/>
        </p:spPr>
        <p:txBody>
          <a:bodyPr>
            <a:spAutoFit/>
          </a:bodyPr>
          <a:lstStyle/>
          <a:p>
            <a:r>
              <a:rPr lang="en-US" sz="3600" b="1" u="sng" dirty="0"/>
              <a:t>Abstract</a:t>
            </a:r>
          </a:p>
        </p:txBody>
      </p:sp>
      <p:pic>
        <p:nvPicPr>
          <p:cNvPr id="30" name="Picture 29" descr="1476070_10151731643331237_486242681_n.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35741" y="2124438"/>
            <a:ext cx="2849548" cy="2849548"/>
          </a:xfrm>
          <a:prstGeom prst="rect">
            <a:avLst/>
          </a:prstGeom>
        </p:spPr>
      </p:pic>
      <p:pic>
        <p:nvPicPr>
          <p:cNvPr id="31" name="Picture 30" descr="1476070_10151731643331237_486242681_n.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231850" y="2168190"/>
            <a:ext cx="2849548" cy="2849548"/>
          </a:xfrm>
          <a:prstGeom prst="rect">
            <a:avLst/>
          </a:prstGeom>
        </p:spPr>
      </p:pic>
      <p:sp>
        <p:nvSpPr>
          <p:cNvPr id="32" name="Text Placeholder 466"/>
          <p:cNvSpPr txBox="1">
            <a:spLocks/>
          </p:cNvSpPr>
          <p:nvPr/>
        </p:nvSpPr>
        <p:spPr>
          <a:xfrm>
            <a:off x="2453640" y="1198207"/>
            <a:ext cx="23397210" cy="2997543"/>
          </a:xfrm>
          <a:prstGeom prst="rect">
            <a:avLst/>
          </a:prstGeom>
        </p:spPr>
        <p:txBody>
          <a:bodyPr>
            <a:normAutofit/>
          </a:bodyPr>
          <a:lstStyle>
            <a:lvl1pPr marL="1566231" indent="-1566231" algn="l" defTabSz="4176111" rtl="0" fontAlgn="base">
              <a:spcBef>
                <a:spcPct val="20000"/>
              </a:spcBef>
              <a:spcAft>
                <a:spcPct val="0"/>
              </a:spcAft>
              <a:buChar char="•"/>
              <a:defRPr sz="14700">
                <a:solidFill>
                  <a:schemeClr val="tx1"/>
                </a:solidFill>
                <a:latin typeface="+mn-lt"/>
                <a:ea typeface="+mn-ea"/>
                <a:cs typeface="+mn-cs"/>
              </a:defRPr>
            </a:lvl1pPr>
            <a:lvl2pPr marL="3392240" indent="-1304940" algn="l" defTabSz="4176111" rtl="0" fontAlgn="base">
              <a:spcBef>
                <a:spcPct val="20000"/>
              </a:spcBef>
              <a:spcAft>
                <a:spcPct val="0"/>
              </a:spcAft>
              <a:buChar char="–"/>
              <a:defRPr sz="12700">
                <a:solidFill>
                  <a:schemeClr val="tx1"/>
                </a:solidFill>
                <a:latin typeface="+mn-lt"/>
              </a:defRPr>
            </a:lvl2pPr>
            <a:lvl3pPr marL="5219761" indent="-1043651" algn="l" defTabSz="4176111" rtl="0" fontAlgn="base">
              <a:spcBef>
                <a:spcPct val="20000"/>
              </a:spcBef>
              <a:spcAft>
                <a:spcPct val="0"/>
              </a:spcAft>
              <a:buChar char="•"/>
              <a:defRPr sz="10900">
                <a:solidFill>
                  <a:schemeClr val="tx1"/>
                </a:solidFill>
                <a:latin typeface="+mn-lt"/>
              </a:defRPr>
            </a:lvl3pPr>
            <a:lvl4pPr marL="7307061" indent="-1043651" algn="l" defTabSz="4176111" rtl="0" fontAlgn="base">
              <a:spcBef>
                <a:spcPct val="20000"/>
              </a:spcBef>
              <a:spcAft>
                <a:spcPct val="0"/>
              </a:spcAft>
              <a:buChar char="–"/>
              <a:defRPr sz="9100">
                <a:solidFill>
                  <a:schemeClr val="tx1"/>
                </a:solidFill>
                <a:latin typeface="+mn-lt"/>
              </a:defRPr>
            </a:lvl4pPr>
            <a:lvl5pPr marL="9395872" indent="-1043651" algn="l" defTabSz="4176111" rtl="0" fontAlgn="base">
              <a:spcBef>
                <a:spcPct val="20000"/>
              </a:spcBef>
              <a:spcAft>
                <a:spcPct val="0"/>
              </a:spcAft>
              <a:buChar char="»"/>
              <a:defRPr sz="9100">
                <a:solidFill>
                  <a:schemeClr val="tx1"/>
                </a:solidFill>
                <a:latin typeface="+mn-lt"/>
              </a:defRPr>
            </a:lvl5pPr>
            <a:lvl6pPr marL="9830852" indent="-1043651" algn="l" defTabSz="4176111" rtl="0" fontAlgn="base">
              <a:spcBef>
                <a:spcPct val="20000"/>
              </a:spcBef>
              <a:spcAft>
                <a:spcPct val="0"/>
              </a:spcAft>
              <a:buChar char="»"/>
              <a:defRPr sz="9100">
                <a:solidFill>
                  <a:schemeClr val="tx1"/>
                </a:solidFill>
                <a:latin typeface="+mn-lt"/>
              </a:defRPr>
            </a:lvl6pPr>
            <a:lvl7pPr marL="10265832" indent="-1043651" algn="l" defTabSz="4176111" rtl="0" fontAlgn="base">
              <a:spcBef>
                <a:spcPct val="20000"/>
              </a:spcBef>
              <a:spcAft>
                <a:spcPct val="0"/>
              </a:spcAft>
              <a:buChar char="»"/>
              <a:defRPr sz="9100">
                <a:solidFill>
                  <a:schemeClr val="tx1"/>
                </a:solidFill>
                <a:latin typeface="+mn-lt"/>
              </a:defRPr>
            </a:lvl7pPr>
            <a:lvl8pPr marL="10700813" indent="-1043651" algn="l" defTabSz="4176111" rtl="0" fontAlgn="base">
              <a:spcBef>
                <a:spcPct val="20000"/>
              </a:spcBef>
              <a:spcAft>
                <a:spcPct val="0"/>
              </a:spcAft>
              <a:buChar char="»"/>
              <a:defRPr sz="9100">
                <a:solidFill>
                  <a:schemeClr val="tx1"/>
                </a:solidFill>
                <a:latin typeface="+mn-lt"/>
              </a:defRPr>
            </a:lvl8pPr>
            <a:lvl9pPr marL="11135793" indent="-1043651" algn="l" defTabSz="4176111" rtl="0" fontAlgn="base">
              <a:spcBef>
                <a:spcPct val="20000"/>
              </a:spcBef>
              <a:spcAft>
                <a:spcPct val="0"/>
              </a:spcAft>
              <a:buChar char="»"/>
              <a:defRPr sz="9100">
                <a:solidFill>
                  <a:schemeClr val="tx1"/>
                </a:solidFill>
                <a:latin typeface="+mn-lt"/>
              </a:defRPr>
            </a:lvl9pPr>
          </a:lstStyle>
          <a:p>
            <a:pPr marL="0" indent="0">
              <a:buNone/>
            </a:pPr>
            <a:r>
              <a:rPr lang="en-US" sz="7300" b="1" kern="0" dirty="0"/>
              <a:t> </a:t>
            </a:r>
            <a:r>
              <a:rPr lang="en-US" sz="7300" b="1" kern="0" dirty="0" smtClean="0"/>
              <a:t>     </a:t>
            </a:r>
            <a:r>
              <a:rPr lang="en-US" sz="7000" b="1" kern="0" dirty="0" smtClean="0"/>
              <a:t>Synthesis of the Phenylalanine Derived Lactones 	Using a Zinc Mediated HCRL Reaction</a:t>
            </a:r>
          </a:p>
          <a:p>
            <a:endParaRPr lang="en-US" sz="7300" b="1" kern="0" dirty="0"/>
          </a:p>
          <a:p>
            <a:pPr marL="0" indent="0">
              <a:buNone/>
            </a:pPr>
            <a:endParaRPr lang="en-US" sz="7300" b="1" kern="0" dirty="0" smtClean="0"/>
          </a:p>
          <a:p>
            <a:pPr marL="0" indent="0">
              <a:buNone/>
            </a:pPr>
            <a:endParaRPr lang="en-US" sz="7300" kern="0" dirty="0" smtClean="0"/>
          </a:p>
          <a:p>
            <a:endParaRPr lang="en-US" sz="7300" kern="0" dirty="0"/>
          </a:p>
        </p:txBody>
      </p:sp>
      <p:sp>
        <p:nvSpPr>
          <p:cNvPr id="2" name="TextBox 1"/>
          <p:cNvSpPr txBox="1"/>
          <p:nvPr/>
        </p:nvSpPr>
        <p:spPr>
          <a:xfrm>
            <a:off x="3829050" y="5410380"/>
            <a:ext cx="22402801" cy="1015663"/>
          </a:xfrm>
          <a:prstGeom prst="rect">
            <a:avLst/>
          </a:prstGeom>
          <a:noFill/>
        </p:spPr>
        <p:txBody>
          <a:bodyPr wrap="square" rtlCol="0">
            <a:spAutoFit/>
          </a:bodyPr>
          <a:lstStyle/>
          <a:p>
            <a:r>
              <a:rPr lang="en-US" sz="6000" dirty="0"/>
              <a:t>Department of Chemistry, University of New Hampshire, NH</a:t>
            </a:r>
          </a:p>
        </p:txBody>
      </p:sp>
      <p:sp>
        <p:nvSpPr>
          <p:cNvPr id="3" name="TextBox 2"/>
          <p:cNvSpPr txBox="1"/>
          <p:nvPr/>
        </p:nvSpPr>
        <p:spPr>
          <a:xfrm>
            <a:off x="6582754" y="3931920"/>
            <a:ext cx="17923166" cy="1015663"/>
          </a:xfrm>
          <a:prstGeom prst="rect">
            <a:avLst/>
          </a:prstGeom>
          <a:noFill/>
        </p:spPr>
        <p:txBody>
          <a:bodyPr wrap="square" rtlCol="0">
            <a:spAutoFit/>
          </a:bodyPr>
          <a:lstStyle/>
          <a:p>
            <a:r>
              <a:rPr lang="en-US" sz="6000" dirty="0" err="1"/>
              <a:t>Rekha</a:t>
            </a:r>
            <a:r>
              <a:rPr lang="en-US" sz="6000" dirty="0"/>
              <a:t> K. </a:t>
            </a:r>
            <a:r>
              <a:rPr lang="en-US" sz="6000" dirty="0" err="1"/>
              <a:t>Chhetri</a:t>
            </a:r>
            <a:r>
              <a:rPr lang="en-US" sz="6000" dirty="0"/>
              <a:t>, Charles K. Zercher</a:t>
            </a:r>
          </a:p>
        </p:txBody>
      </p:sp>
      <p:sp>
        <p:nvSpPr>
          <p:cNvPr id="47" name="Text Box 42"/>
          <p:cNvSpPr txBox="1">
            <a:spLocks noChangeArrowheads="1"/>
          </p:cNvSpPr>
          <p:nvPr/>
        </p:nvSpPr>
        <p:spPr bwMode="auto">
          <a:xfrm>
            <a:off x="3473450" y="13970000"/>
            <a:ext cx="7372350" cy="646331"/>
          </a:xfrm>
          <a:prstGeom prst="rect">
            <a:avLst/>
          </a:prstGeom>
          <a:noFill/>
          <a:ln w="9525">
            <a:noFill/>
            <a:miter lim="800000"/>
            <a:headEnd/>
            <a:tailEnd/>
          </a:ln>
          <a:effectLst/>
        </p:spPr>
        <p:txBody>
          <a:bodyPr>
            <a:spAutoFit/>
          </a:bodyPr>
          <a:lstStyle/>
          <a:p>
            <a:r>
              <a:rPr lang="en-US" sz="3600" b="1" u="sng" dirty="0"/>
              <a:t>Introduction</a:t>
            </a:r>
          </a:p>
        </p:txBody>
      </p:sp>
      <p:graphicFrame>
        <p:nvGraphicFramePr>
          <p:cNvPr id="48" name="Object 2"/>
          <p:cNvGraphicFramePr>
            <a:graphicFrameLocks noChangeAspect="1"/>
          </p:cNvGraphicFramePr>
          <p:nvPr>
            <p:extLst>
              <p:ext uri="{D42A27DB-BD31-4B8C-83A1-F6EECF244321}">
                <p14:modId xmlns:p14="http://schemas.microsoft.com/office/powerpoint/2010/main" val="2078636705"/>
              </p:ext>
            </p:extLst>
          </p:nvPr>
        </p:nvGraphicFramePr>
        <p:xfrm>
          <a:off x="5016236" y="16459909"/>
          <a:ext cx="5176254" cy="5149213"/>
        </p:xfrm>
        <a:graphic>
          <a:graphicData uri="http://schemas.openxmlformats.org/presentationml/2006/ole">
            <mc:AlternateContent xmlns:mc="http://schemas.openxmlformats.org/markup-compatibility/2006">
              <mc:Choice xmlns:v="urn:schemas-microsoft-com:vml" Requires="v">
                <p:oleObj spid="_x0000_s4267" name="CS ChemDraw Drawing" r:id="rId5" imgW="3235159" imgH="3218258" progId="ChemDraw.Document.6.0">
                  <p:embed/>
                </p:oleObj>
              </mc:Choice>
              <mc:Fallback>
                <p:oleObj name="CS ChemDraw Drawing" r:id="rId5" imgW="3235159" imgH="3218258"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16236" y="16459909"/>
                        <a:ext cx="5176254" cy="51492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oleObj>
              </mc:Fallback>
            </mc:AlternateContent>
          </a:graphicData>
        </a:graphic>
      </p:graphicFrame>
      <p:sp>
        <p:nvSpPr>
          <p:cNvPr id="49" name="Rectangle 48"/>
          <p:cNvSpPr/>
          <p:nvPr/>
        </p:nvSpPr>
        <p:spPr>
          <a:xfrm>
            <a:off x="2961640" y="21312216"/>
            <a:ext cx="8450289" cy="1446550"/>
          </a:xfrm>
          <a:prstGeom prst="rect">
            <a:avLst/>
          </a:prstGeom>
        </p:spPr>
        <p:txBody>
          <a:bodyPr wrap="square">
            <a:spAutoFit/>
          </a:bodyPr>
          <a:lstStyle/>
          <a:p>
            <a:r>
              <a:rPr lang="en-US" sz="8800" b="1" i="1" dirty="0" smtClean="0">
                <a:solidFill>
                  <a:schemeClr val="tx2">
                    <a:lumMod val="75000"/>
                  </a:schemeClr>
                </a:solidFill>
              </a:rPr>
              <a:t> </a:t>
            </a:r>
            <a:r>
              <a:rPr lang="en-US" sz="3600" b="1" u="sng" dirty="0" smtClean="0"/>
              <a:t>Formation of </a:t>
            </a:r>
            <a:r>
              <a:rPr lang="en-US" sz="3600" b="1" u="sng" dirty="0"/>
              <a:t>B</a:t>
            </a:r>
            <a:r>
              <a:rPr lang="en-US" sz="3600" b="1" u="sng" dirty="0" smtClean="0"/>
              <a:t>icyclic Lactones</a:t>
            </a:r>
            <a:endParaRPr lang="en-US" sz="3600" u="sng" dirty="0"/>
          </a:p>
        </p:txBody>
      </p:sp>
      <p:graphicFrame>
        <p:nvGraphicFramePr>
          <p:cNvPr id="50" name="Object 3"/>
          <p:cNvGraphicFramePr>
            <a:graphicFrameLocks noChangeAspect="1"/>
          </p:cNvGraphicFramePr>
          <p:nvPr>
            <p:extLst>
              <p:ext uri="{D42A27DB-BD31-4B8C-83A1-F6EECF244321}">
                <p14:modId xmlns:p14="http://schemas.microsoft.com/office/powerpoint/2010/main" val="1463254526"/>
              </p:ext>
            </p:extLst>
          </p:nvPr>
        </p:nvGraphicFramePr>
        <p:xfrm>
          <a:off x="4707267" y="23858712"/>
          <a:ext cx="4784523" cy="1292427"/>
        </p:xfrm>
        <a:graphic>
          <a:graphicData uri="http://schemas.openxmlformats.org/presentationml/2006/ole">
            <mc:AlternateContent xmlns:mc="http://schemas.openxmlformats.org/markup-compatibility/2006">
              <mc:Choice xmlns:v="urn:schemas-microsoft-com:vml" Requires="v">
                <p:oleObj spid="_x0000_s4268" name="CS ChemDraw Drawing" r:id="rId7" imgW="2990327" imgH="807767" progId="ChemDraw.Document.6.0">
                  <p:embed/>
                </p:oleObj>
              </mc:Choice>
              <mc:Fallback>
                <p:oleObj name="CS ChemDraw Drawing" r:id="rId7" imgW="2990327" imgH="807767" progId="ChemDraw.Document.6.0">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07267" y="23858712"/>
                        <a:ext cx="4784523" cy="1292427"/>
                      </a:xfrm>
                      <a:prstGeom prst="rect">
                        <a:avLst/>
                      </a:prstGeom>
                      <a:noFill/>
                      <a:extLst>
                        <a:ext uri="{909E8E84-426E-40dd-AFC4-6F175D3DCCD1}">
                          <a14:hiddenFill xmlns:a14="http://schemas.microsoft.com/office/drawing/2010/main" xmlns="">
                            <a:solidFill>
                              <a:srgbClr val="FFFFFF"/>
                            </a:solidFill>
                          </a14:hiddenFill>
                        </a:ext>
                      </a:extLst>
                    </p:spPr>
                  </p:pic>
                </p:oleObj>
              </mc:Fallback>
            </mc:AlternateContent>
          </a:graphicData>
        </a:graphic>
      </p:graphicFrame>
      <p:graphicFrame>
        <p:nvGraphicFramePr>
          <p:cNvPr id="51" name="Object 4"/>
          <p:cNvGraphicFramePr>
            <a:graphicFrameLocks noChangeAspect="1"/>
          </p:cNvGraphicFramePr>
          <p:nvPr>
            <p:extLst>
              <p:ext uri="{D42A27DB-BD31-4B8C-83A1-F6EECF244321}">
                <p14:modId xmlns:p14="http://schemas.microsoft.com/office/powerpoint/2010/main" val="3193092026"/>
              </p:ext>
            </p:extLst>
          </p:nvPr>
        </p:nvGraphicFramePr>
        <p:xfrm>
          <a:off x="3641735" y="32155210"/>
          <a:ext cx="7891915" cy="1621014"/>
        </p:xfrm>
        <a:graphic>
          <a:graphicData uri="http://schemas.openxmlformats.org/presentationml/2006/ole">
            <mc:AlternateContent xmlns:mc="http://schemas.openxmlformats.org/markup-compatibility/2006">
              <mc:Choice xmlns:v="urn:schemas-microsoft-com:vml" Requires="v">
                <p:oleObj spid="_x0000_s4269" name="CS ChemDraw Drawing" r:id="rId9" imgW="4932447" imgH="1013134" progId="ChemDraw.Document.6.0">
                  <p:embed/>
                </p:oleObj>
              </mc:Choice>
              <mc:Fallback>
                <p:oleObj name="CS ChemDraw Drawing" r:id="rId9" imgW="4932447" imgH="1013134" progId="ChemDraw.Document.6.0">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641735" y="32155210"/>
                        <a:ext cx="7891915" cy="1621014"/>
                      </a:xfrm>
                      <a:prstGeom prst="rect">
                        <a:avLst/>
                      </a:prstGeom>
                      <a:noFill/>
                      <a:extLst>
                        <a:ext uri="{909E8E84-426E-40dd-AFC4-6F175D3DCCD1}">
                          <a14:hiddenFill xmlns:a14="http://schemas.microsoft.com/office/drawing/2010/main" xmlns="">
                            <a:solidFill>
                              <a:srgbClr val="FFFFFF"/>
                            </a:solidFill>
                          </a14:hiddenFill>
                        </a:ext>
                      </a:extLst>
                    </p:spPr>
                  </p:pic>
                </p:oleObj>
              </mc:Fallback>
            </mc:AlternateContent>
          </a:graphicData>
        </a:graphic>
      </p:graphicFrame>
      <p:sp>
        <p:nvSpPr>
          <p:cNvPr id="4" name="TextBox 3"/>
          <p:cNvSpPr txBox="1"/>
          <p:nvPr/>
        </p:nvSpPr>
        <p:spPr>
          <a:xfrm>
            <a:off x="-251327" y="25216081"/>
            <a:ext cx="7903816" cy="477054"/>
          </a:xfrm>
          <a:prstGeom prst="rect">
            <a:avLst/>
          </a:prstGeom>
          <a:noFill/>
        </p:spPr>
        <p:txBody>
          <a:bodyPr wrap="square" rtlCol="0">
            <a:spAutoFit/>
          </a:bodyPr>
          <a:lstStyle/>
          <a:p>
            <a:r>
              <a:rPr lang="en-US" sz="2500" b="1" u="sng" dirty="0" smtClean="0"/>
              <a:t>Mechanism of </a:t>
            </a:r>
            <a:r>
              <a:rPr lang="en-US" sz="2500" b="1" u="sng" dirty="0"/>
              <a:t>L</a:t>
            </a:r>
            <a:r>
              <a:rPr lang="en-US" sz="2500" b="1" u="sng" dirty="0" smtClean="0"/>
              <a:t>actone Formation</a:t>
            </a:r>
            <a:endParaRPr lang="en-US" sz="2500" b="1" u="sng" dirty="0"/>
          </a:p>
        </p:txBody>
      </p:sp>
      <p:sp>
        <p:nvSpPr>
          <p:cNvPr id="54" name="Rectangle 53"/>
          <p:cNvSpPr/>
          <p:nvPr/>
        </p:nvSpPr>
        <p:spPr>
          <a:xfrm>
            <a:off x="2973263" y="35694075"/>
            <a:ext cx="9202691" cy="1215717"/>
          </a:xfrm>
          <a:prstGeom prst="rect">
            <a:avLst/>
          </a:prstGeom>
        </p:spPr>
        <p:txBody>
          <a:bodyPr wrap="square">
            <a:spAutoFit/>
          </a:bodyPr>
          <a:lstStyle/>
          <a:p>
            <a:r>
              <a:rPr lang="en-US" sz="3600" b="1" u="sng" dirty="0" smtClean="0"/>
              <a:t>Mixed </a:t>
            </a:r>
            <a:r>
              <a:rPr lang="en-US" sz="3600" b="1" u="sng" dirty="0" err="1" smtClean="0"/>
              <a:t>Claisen</a:t>
            </a:r>
            <a:r>
              <a:rPr lang="en-US" sz="3600" b="1" u="sng" dirty="0" smtClean="0"/>
              <a:t> Route to </a:t>
            </a:r>
            <a:r>
              <a:rPr lang="el-GR" sz="3600" b="1" u="sng" dirty="0" smtClean="0"/>
              <a:t>β</a:t>
            </a:r>
            <a:r>
              <a:rPr lang="en-US" sz="3600" b="1" u="sng" dirty="0" smtClean="0"/>
              <a:t>-</a:t>
            </a:r>
            <a:r>
              <a:rPr lang="en-US" sz="3600" b="1" u="sng" dirty="0" err="1" smtClean="0"/>
              <a:t>Keto</a:t>
            </a:r>
            <a:r>
              <a:rPr lang="en-US" sz="3600" b="1" u="sng" dirty="0" smtClean="0"/>
              <a:t> </a:t>
            </a:r>
            <a:r>
              <a:rPr lang="en-US" sz="3600" b="1" u="sng" dirty="0" err="1" smtClean="0"/>
              <a:t>Imide</a:t>
            </a:r>
            <a:endParaRPr lang="en-US" sz="3600" b="1" u="sng" dirty="0" smtClean="0"/>
          </a:p>
          <a:p>
            <a:endParaRPr lang="en-US" sz="3700" u="sng" dirty="0">
              <a:solidFill>
                <a:schemeClr val="accent5">
                  <a:lumMod val="50000"/>
                </a:schemeClr>
              </a:solidFill>
            </a:endParaRPr>
          </a:p>
        </p:txBody>
      </p:sp>
      <p:sp>
        <p:nvSpPr>
          <p:cNvPr id="58" name="Text Placeholder 457"/>
          <p:cNvSpPr txBox="1">
            <a:spLocks/>
          </p:cNvSpPr>
          <p:nvPr/>
        </p:nvSpPr>
        <p:spPr>
          <a:xfrm>
            <a:off x="16302051" y="13810319"/>
            <a:ext cx="10047018" cy="754045"/>
          </a:xfrm>
          <a:prstGeom prst="rect">
            <a:avLst/>
          </a:prstGeom>
        </p:spPr>
        <p:txBody>
          <a:bodyPr/>
          <a:lstStyle>
            <a:lvl1pPr marL="1566231" indent="-1566231" algn="l" defTabSz="4176111" rtl="0" fontAlgn="base">
              <a:spcBef>
                <a:spcPct val="20000"/>
              </a:spcBef>
              <a:spcAft>
                <a:spcPct val="0"/>
              </a:spcAft>
              <a:buChar char="•"/>
              <a:defRPr sz="14700">
                <a:solidFill>
                  <a:schemeClr val="tx1"/>
                </a:solidFill>
                <a:latin typeface="+mn-lt"/>
                <a:ea typeface="+mn-ea"/>
                <a:cs typeface="+mn-cs"/>
              </a:defRPr>
            </a:lvl1pPr>
            <a:lvl2pPr marL="3392240" indent="-1304940" algn="l" defTabSz="4176111" rtl="0" fontAlgn="base">
              <a:spcBef>
                <a:spcPct val="20000"/>
              </a:spcBef>
              <a:spcAft>
                <a:spcPct val="0"/>
              </a:spcAft>
              <a:buChar char="–"/>
              <a:defRPr sz="12700">
                <a:solidFill>
                  <a:schemeClr val="tx1"/>
                </a:solidFill>
                <a:latin typeface="+mn-lt"/>
              </a:defRPr>
            </a:lvl2pPr>
            <a:lvl3pPr marL="5219761" indent="-1043651" algn="l" defTabSz="4176111" rtl="0" fontAlgn="base">
              <a:spcBef>
                <a:spcPct val="20000"/>
              </a:spcBef>
              <a:spcAft>
                <a:spcPct val="0"/>
              </a:spcAft>
              <a:buChar char="•"/>
              <a:defRPr sz="10900">
                <a:solidFill>
                  <a:schemeClr val="tx1"/>
                </a:solidFill>
                <a:latin typeface="+mn-lt"/>
              </a:defRPr>
            </a:lvl3pPr>
            <a:lvl4pPr marL="7307061" indent="-1043651" algn="l" defTabSz="4176111" rtl="0" fontAlgn="base">
              <a:spcBef>
                <a:spcPct val="20000"/>
              </a:spcBef>
              <a:spcAft>
                <a:spcPct val="0"/>
              </a:spcAft>
              <a:buChar char="–"/>
              <a:defRPr sz="9100">
                <a:solidFill>
                  <a:schemeClr val="tx1"/>
                </a:solidFill>
                <a:latin typeface="+mn-lt"/>
              </a:defRPr>
            </a:lvl4pPr>
            <a:lvl5pPr marL="9395872" indent="-1043651" algn="l" defTabSz="4176111" rtl="0" fontAlgn="base">
              <a:spcBef>
                <a:spcPct val="20000"/>
              </a:spcBef>
              <a:spcAft>
                <a:spcPct val="0"/>
              </a:spcAft>
              <a:buChar char="»"/>
              <a:defRPr sz="9100">
                <a:solidFill>
                  <a:schemeClr val="tx1"/>
                </a:solidFill>
                <a:latin typeface="+mn-lt"/>
              </a:defRPr>
            </a:lvl5pPr>
            <a:lvl6pPr marL="9830852" indent="-1043651" algn="l" defTabSz="4176111" rtl="0" fontAlgn="base">
              <a:spcBef>
                <a:spcPct val="20000"/>
              </a:spcBef>
              <a:spcAft>
                <a:spcPct val="0"/>
              </a:spcAft>
              <a:buChar char="»"/>
              <a:defRPr sz="9100">
                <a:solidFill>
                  <a:schemeClr val="tx1"/>
                </a:solidFill>
                <a:latin typeface="+mn-lt"/>
              </a:defRPr>
            </a:lvl6pPr>
            <a:lvl7pPr marL="10265832" indent="-1043651" algn="l" defTabSz="4176111" rtl="0" fontAlgn="base">
              <a:spcBef>
                <a:spcPct val="20000"/>
              </a:spcBef>
              <a:spcAft>
                <a:spcPct val="0"/>
              </a:spcAft>
              <a:buChar char="»"/>
              <a:defRPr sz="9100">
                <a:solidFill>
                  <a:schemeClr val="tx1"/>
                </a:solidFill>
                <a:latin typeface="+mn-lt"/>
              </a:defRPr>
            </a:lvl7pPr>
            <a:lvl8pPr marL="10700813" indent="-1043651" algn="l" defTabSz="4176111" rtl="0" fontAlgn="base">
              <a:spcBef>
                <a:spcPct val="20000"/>
              </a:spcBef>
              <a:spcAft>
                <a:spcPct val="0"/>
              </a:spcAft>
              <a:buChar char="»"/>
              <a:defRPr sz="9100">
                <a:solidFill>
                  <a:schemeClr val="tx1"/>
                </a:solidFill>
                <a:latin typeface="+mn-lt"/>
              </a:defRPr>
            </a:lvl8pPr>
            <a:lvl9pPr marL="11135793" indent="-1043651" algn="l" defTabSz="4176111" rtl="0" fontAlgn="base">
              <a:spcBef>
                <a:spcPct val="20000"/>
              </a:spcBef>
              <a:spcAft>
                <a:spcPct val="0"/>
              </a:spcAft>
              <a:buChar char="»"/>
              <a:defRPr sz="9100">
                <a:solidFill>
                  <a:schemeClr val="tx1"/>
                </a:solidFill>
                <a:latin typeface="+mn-lt"/>
              </a:defRPr>
            </a:lvl9pPr>
          </a:lstStyle>
          <a:p>
            <a:pPr marL="0" indent="0" algn="ctr">
              <a:buNone/>
            </a:pPr>
            <a:r>
              <a:rPr lang="en-US" sz="3600" kern="0" dirty="0" smtClean="0"/>
              <a:t>	</a:t>
            </a:r>
            <a:r>
              <a:rPr lang="en-US" sz="3600" b="1" u="sng" kern="0" dirty="0" smtClean="0"/>
              <a:t>Alkylation of Lactones</a:t>
            </a:r>
            <a:endParaRPr lang="en-US" b="1" u="sng" kern="0" dirty="0"/>
          </a:p>
        </p:txBody>
      </p:sp>
      <p:graphicFrame>
        <p:nvGraphicFramePr>
          <p:cNvPr id="60" name="Object 59"/>
          <p:cNvGraphicFramePr>
            <a:graphicFrameLocks noChangeAspect="1"/>
          </p:cNvGraphicFramePr>
          <p:nvPr>
            <p:extLst>
              <p:ext uri="{D42A27DB-BD31-4B8C-83A1-F6EECF244321}">
                <p14:modId xmlns:p14="http://schemas.microsoft.com/office/powerpoint/2010/main" val="1878556126"/>
              </p:ext>
            </p:extLst>
          </p:nvPr>
        </p:nvGraphicFramePr>
        <p:xfrm>
          <a:off x="16300655" y="27301646"/>
          <a:ext cx="6212255" cy="4332036"/>
        </p:xfrm>
        <a:graphic>
          <a:graphicData uri="http://schemas.openxmlformats.org/presentationml/2006/ole">
            <mc:AlternateContent xmlns:mc="http://schemas.openxmlformats.org/markup-compatibility/2006">
              <mc:Choice xmlns:v="urn:schemas-microsoft-com:vml" Requires="v">
                <p:oleObj spid="_x0000_s4270" name="MestReNova" r:id="rId11" imgW="10353759" imgH="7220060" progId="MestReNova.Document.1">
                  <p:embed/>
                </p:oleObj>
              </mc:Choice>
              <mc:Fallback>
                <p:oleObj name="MestReNova" r:id="rId11" imgW="10353759" imgH="7220060" progId="MestReNova.Document.1">
                  <p:embed/>
                  <p:pic>
                    <p:nvPicPr>
                      <p:cNvPr id="0" name=""/>
                      <p:cNvPicPr/>
                      <p:nvPr/>
                    </p:nvPicPr>
                    <p:blipFill>
                      <a:blip r:embed="rId12"/>
                      <a:stretch>
                        <a:fillRect/>
                      </a:stretch>
                    </p:blipFill>
                    <p:spPr>
                      <a:xfrm>
                        <a:off x="16300655" y="27301646"/>
                        <a:ext cx="6212255" cy="4332036"/>
                      </a:xfrm>
                      <a:prstGeom prst="rect">
                        <a:avLst/>
                      </a:prstGeom>
                      <a:noFill/>
                    </p:spPr>
                  </p:pic>
                </p:oleObj>
              </mc:Fallback>
            </mc:AlternateContent>
          </a:graphicData>
        </a:graphic>
      </p:graphicFrame>
      <p:graphicFrame>
        <p:nvGraphicFramePr>
          <p:cNvPr id="61" name="Object 60"/>
          <p:cNvGraphicFramePr>
            <a:graphicFrameLocks noChangeAspect="1"/>
          </p:cNvGraphicFramePr>
          <p:nvPr>
            <p:extLst>
              <p:ext uri="{D42A27DB-BD31-4B8C-83A1-F6EECF244321}">
                <p14:modId xmlns:p14="http://schemas.microsoft.com/office/powerpoint/2010/main" val="1950425080"/>
              </p:ext>
            </p:extLst>
          </p:nvPr>
        </p:nvGraphicFramePr>
        <p:xfrm>
          <a:off x="22860000" y="27288671"/>
          <a:ext cx="6212255" cy="4332036"/>
        </p:xfrm>
        <a:graphic>
          <a:graphicData uri="http://schemas.openxmlformats.org/presentationml/2006/ole">
            <mc:AlternateContent xmlns:mc="http://schemas.openxmlformats.org/markup-compatibility/2006">
              <mc:Choice xmlns:v="urn:schemas-microsoft-com:vml" Requires="v">
                <p:oleObj spid="_x0000_s4271" name="MestReNova" r:id="rId13" imgW="10353759" imgH="7220060" progId="MestReNova.Document.1">
                  <p:embed/>
                </p:oleObj>
              </mc:Choice>
              <mc:Fallback>
                <p:oleObj name="MestReNova" r:id="rId13" imgW="10353759" imgH="7220060" progId="MestReNova.Document.1">
                  <p:embed/>
                  <p:pic>
                    <p:nvPicPr>
                      <p:cNvPr id="0" name=""/>
                      <p:cNvPicPr/>
                      <p:nvPr/>
                    </p:nvPicPr>
                    <p:blipFill>
                      <a:blip r:embed="rId14"/>
                      <a:stretch>
                        <a:fillRect/>
                      </a:stretch>
                    </p:blipFill>
                    <p:spPr>
                      <a:xfrm>
                        <a:off x="22860000" y="27288671"/>
                        <a:ext cx="6212255" cy="4332036"/>
                      </a:xfrm>
                      <a:prstGeom prst="rect">
                        <a:avLst/>
                      </a:prstGeom>
                      <a:noFill/>
                    </p:spPr>
                  </p:pic>
                </p:oleObj>
              </mc:Fallback>
            </mc:AlternateContent>
          </a:graphicData>
        </a:graphic>
      </p:graphicFrame>
      <p:sp>
        <p:nvSpPr>
          <p:cNvPr id="62" name="Text Placeholder 457"/>
          <p:cNvSpPr txBox="1">
            <a:spLocks/>
          </p:cNvSpPr>
          <p:nvPr/>
        </p:nvSpPr>
        <p:spPr>
          <a:xfrm>
            <a:off x="18165317" y="22571586"/>
            <a:ext cx="10047018" cy="754045"/>
          </a:xfrm>
          <a:prstGeom prst="rect">
            <a:avLst/>
          </a:prstGeom>
        </p:spPr>
        <p:txBody>
          <a:bodyPr/>
          <a:lstStyle>
            <a:lvl1pPr marL="1566231" indent="-1566231" algn="l" defTabSz="4176111" rtl="0" fontAlgn="base">
              <a:spcBef>
                <a:spcPct val="20000"/>
              </a:spcBef>
              <a:spcAft>
                <a:spcPct val="0"/>
              </a:spcAft>
              <a:buChar char="•"/>
              <a:defRPr sz="14700">
                <a:solidFill>
                  <a:schemeClr val="tx1"/>
                </a:solidFill>
                <a:latin typeface="+mn-lt"/>
                <a:ea typeface="+mn-ea"/>
                <a:cs typeface="+mn-cs"/>
              </a:defRPr>
            </a:lvl1pPr>
            <a:lvl2pPr marL="3392240" indent="-1304940" algn="l" defTabSz="4176111" rtl="0" fontAlgn="base">
              <a:spcBef>
                <a:spcPct val="20000"/>
              </a:spcBef>
              <a:spcAft>
                <a:spcPct val="0"/>
              </a:spcAft>
              <a:buChar char="–"/>
              <a:defRPr sz="12700">
                <a:solidFill>
                  <a:schemeClr val="tx1"/>
                </a:solidFill>
                <a:latin typeface="+mn-lt"/>
              </a:defRPr>
            </a:lvl2pPr>
            <a:lvl3pPr marL="5219761" indent="-1043651" algn="l" defTabSz="4176111" rtl="0" fontAlgn="base">
              <a:spcBef>
                <a:spcPct val="20000"/>
              </a:spcBef>
              <a:spcAft>
                <a:spcPct val="0"/>
              </a:spcAft>
              <a:buChar char="•"/>
              <a:defRPr sz="10900">
                <a:solidFill>
                  <a:schemeClr val="tx1"/>
                </a:solidFill>
                <a:latin typeface="+mn-lt"/>
              </a:defRPr>
            </a:lvl3pPr>
            <a:lvl4pPr marL="7307061" indent="-1043651" algn="l" defTabSz="4176111" rtl="0" fontAlgn="base">
              <a:spcBef>
                <a:spcPct val="20000"/>
              </a:spcBef>
              <a:spcAft>
                <a:spcPct val="0"/>
              </a:spcAft>
              <a:buChar char="–"/>
              <a:defRPr sz="9100">
                <a:solidFill>
                  <a:schemeClr val="tx1"/>
                </a:solidFill>
                <a:latin typeface="+mn-lt"/>
              </a:defRPr>
            </a:lvl4pPr>
            <a:lvl5pPr marL="9395872" indent="-1043651" algn="l" defTabSz="4176111" rtl="0" fontAlgn="base">
              <a:spcBef>
                <a:spcPct val="20000"/>
              </a:spcBef>
              <a:spcAft>
                <a:spcPct val="0"/>
              </a:spcAft>
              <a:buChar char="»"/>
              <a:defRPr sz="9100">
                <a:solidFill>
                  <a:schemeClr val="tx1"/>
                </a:solidFill>
                <a:latin typeface="+mn-lt"/>
              </a:defRPr>
            </a:lvl5pPr>
            <a:lvl6pPr marL="9830852" indent="-1043651" algn="l" defTabSz="4176111" rtl="0" fontAlgn="base">
              <a:spcBef>
                <a:spcPct val="20000"/>
              </a:spcBef>
              <a:spcAft>
                <a:spcPct val="0"/>
              </a:spcAft>
              <a:buChar char="»"/>
              <a:defRPr sz="9100">
                <a:solidFill>
                  <a:schemeClr val="tx1"/>
                </a:solidFill>
                <a:latin typeface="+mn-lt"/>
              </a:defRPr>
            </a:lvl6pPr>
            <a:lvl7pPr marL="10265832" indent="-1043651" algn="l" defTabSz="4176111" rtl="0" fontAlgn="base">
              <a:spcBef>
                <a:spcPct val="20000"/>
              </a:spcBef>
              <a:spcAft>
                <a:spcPct val="0"/>
              </a:spcAft>
              <a:buChar char="»"/>
              <a:defRPr sz="9100">
                <a:solidFill>
                  <a:schemeClr val="tx1"/>
                </a:solidFill>
                <a:latin typeface="+mn-lt"/>
              </a:defRPr>
            </a:lvl7pPr>
            <a:lvl8pPr marL="10700813" indent="-1043651" algn="l" defTabSz="4176111" rtl="0" fontAlgn="base">
              <a:spcBef>
                <a:spcPct val="20000"/>
              </a:spcBef>
              <a:spcAft>
                <a:spcPct val="0"/>
              </a:spcAft>
              <a:buChar char="»"/>
              <a:defRPr sz="9100">
                <a:solidFill>
                  <a:schemeClr val="tx1"/>
                </a:solidFill>
                <a:latin typeface="+mn-lt"/>
              </a:defRPr>
            </a:lvl8pPr>
            <a:lvl9pPr marL="11135793" indent="-1043651" algn="l" defTabSz="4176111" rtl="0" fontAlgn="base">
              <a:spcBef>
                <a:spcPct val="20000"/>
              </a:spcBef>
              <a:spcAft>
                <a:spcPct val="0"/>
              </a:spcAft>
              <a:buChar char="»"/>
              <a:defRPr sz="9100">
                <a:solidFill>
                  <a:schemeClr val="tx1"/>
                </a:solidFill>
                <a:latin typeface="+mn-lt"/>
              </a:defRPr>
            </a:lvl9pPr>
          </a:lstStyle>
          <a:p>
            <a:pPr marL="0" indent="0">
              <a:buNone/>
            </a:pPr>
            <a:r>
              <a:rPr lang="en-US" sz="3600" b="1" u="sng" kern="0" dirty="0" err="1" smtClean="0"/>
              <a:t>Benzylamine</a:t>
            </a:r>
            <a:r>
              <a:rPr lang="en-US" sz="3600" b="1" u="sng" kern="0" dirty="0" smtClean="0"/>
              <a:t> Opening of the Lactones</a:t>
            </a:r>
            <a:endParaRPr lang="en-US" b="1" u="sng" kern="0" dirty="0"/>
          </a:p>
        </p:txBody>
      </p:sp>
      <p:graphicFrame>
        <p:nvGraphicFramePr>
          <p:cNvPr id="5" name="Object 4"/>
          <p:cNvGraphicFramePr>
            <a:graphicFrameLocks noChangeAspect="1"/>
          </p:cNvGraphicFramePr>
          <p:nvPr>
            <p:extLst>
              <p:ext uri="{D42A27DB-BD31-4B8C-83A1-F6EECF244321}">
                <p14:modId xmlns:p14="http://schemas.microsoft.com/office/powerpoint/2010/main" val="3776628880"/>
              </p:ext>
            </p:extLst>
          </p:nvPr>
        </p:nvGraphicFramePr>
        <p:xfrm>
          <a:off x="18019713" y="25423486"/>
          <a:ext cx="9461500" cy="1550987"/>
        </p:xfrm>
        <a:graphic>
          <a:graphicData uri="http://schemas.openxmlformats.org/presentationml/2006/ole">
            <mc:AlternateContent xmlns:mc="http://schemas.openxmlformats.org/markup-compatibility/2006">
              <mc:Choice xmlns:v="urn:schemas-microsoft-com:vml" Requires="v">
                <p:oleObj spid="_x0000_s4272" name="CS ChemDraw Drawing" r:id="rId15" imgW="5912704" imgH="968735" progId="ChemDraw.Document.6.0">
                  <p:embed/>
                </p:oleObj>
              </mc:Choice>
              <mc:Fallback>
                <p:oleObj name="CS ChemDraw Drawing" r:id="rId15" imgW="5912704" imgH="968735" progId="ChemDraw.Document.6.0">
                  <p:embed/>
                  <p:pic>
                    <p:nvPicPr>
                      <p:cNvPr id="0" name=""/>
                      <p:cNvPicPr/>
                      <p:nvPr/>
                    </p:nvPicPr>
                    <p:blipFill>
                      <a:blip r:embed="rId16"/>
                      <a:stretch>
                        <a:fillRect/>
                      </a:stretch>
                    </p:blipFill>
                    <p:spPr>
                      <a:xfrm>
                        <a:off x="18019713" y="25423486"/>
                        <a:ext cx="9461500" cy="1550987"/>
                      </a:xfrm>
                      <a:prstGeom prst="rect">
                        <a:avLst/>
                      </a:prstGeom>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2290372049"/>
              </p:ext>
            </p:extLst>
          </p:nvPr>
        </p:nvGraphicFramePr>
        <p:xfrm>
          <a:off x="19308763" y="16084049"/>
          <a:ext cx="5338762" cy="1593850"/>
        </p:xfrm>
        <a:graphic>
          <a:graphicData uri="http://schemas.openxmlformats.org/presentationml/2006/ole">
            <mc:AlternateContent xmlns:mc="http://schemas.openxmlformats.org/markup-compatibility/2006">
              <mc:Choice xmlns:v="urn:schemas-microsoft-com:vml" Requires="v">
                <p:oleObj spid="_x0000_s4273" name="CS ChemDraw Drawing" r:id="rId17" imgW="3336840" imgH="996840" progId="ChemDraw.Document.6.0">
                  <p:embed/>
                </p:oleObj>
              </mc:Choice>
              <mc:Fallback>
                <p:oleObj name="CS ChemDraw Drawing" r:id="rId17" imgW="3336840" imgH="996840" progId="ChemDraw.Document.6.0">
                  <p:embed/>
                  <p:pic>
                    <p:nvPicPr>
                      <p:cNvPr id="0" name=""/>
                      <p:cNvPicPr/>
                      <p:nvPr/>
                    </p:nvPicPr>
                    <p:blipFill>
                      <a:blip r:embed="rId18"/>
                      <a:stretch>
                        <a:fillRect/>
                      </a:stretch>
                    </p:blipFill>
                    <p:spPr>
                      <a:xfrm>
                        <a:off x="19308763" y="16084049"/>
                        <a:ext cx="5338762" cy="1593850"/>
                      </a:xfrm>
                      <a:prstGeom prst="rect">
                        <a:avLst/>
                      </a:prstGeom>
                    </p:spPr>
                  </p:pic>
                </p:oleObj>
              </mc:Fallback>
            </mc:AlternateContent>
          </a:graphicData>
        </a:graphic>
      </p:graphicFrame>
      <p:sp>
        <p:nvSpPr>
          <p:cNvPr id="7" name="TextBox 6"/>
          <p:cNvSpPr txBox="1"/>
          <p:nvPr/>
        </p:nvSpPr>
        <p:spPr>
          <a:xfrm>
            <a:off x="18564225" y="35667333"/>
            <a:ext cx="7719695" cy="646331"/>
          </a:xfrm>
          <a:prstGeom prst="rect">
            <a:avLst/>
          </a:prstGeom>
          <a:noFill/>
        </p:spPr>
        <p:txBody>
          <a:bodyPr wrap="square" rtlCol="0">
            <a:spAutoFit/>
          </a:bodyPr>
          <a:lstStyle/>
          <a:p>
            <a:r>
              <a:rPr lang="en-US" sz="3600" b="1" u="sng" dirty="0"/>
              <a:t>Acknowledgment</a:t>
            </a:r>
          </a:p>
        </p:txBody>
      </p:sp>
      <p:sp>
        <p:nvSpPr>
          <p:cNvPr id="34" name="Text Placeholder 461"/>
          <p:cNvSpPr txBox="1">
            <a:spLocks/>
          </p:cNvSpPr>
          <p:nvPr/>
        </p:nvSpPr>
        <p:spPr>
          <a:xfrm>
            <a:off x="16676676" y="38875611"/>
            <a:ext cx="10047018" cy="754045"/>
          </a:xfrm>
          <a:prstGeom prst="rect">
            <a:avLst/>
          </a:prstGeom>
        </p:spPr>
        <p:txBody>
          <a:bodyPr/>
          <a:lstStyle>
            <a:lvl1pPr marL="1566231" indent="-1566231" algn="l" defTabSz="4176111" rtl="0" fontAlgn="base">
              <a:spcBef>
                <a:spcPct val="20000"/>
              </a:spcBef>
              <a:spcAft>
                <a:spcPct val="0"/>
              </a:spcAft>
              <a:buChar char="•"/>
              <a:defRPr sz="14700">
                <a:solidFill>
                  <a:schemeClr val="tx1"/>
                </a:solidFill>
                <a:latin typeface="+mn-lt"/>
                <a:ea typeface="+mn-ea"/>
                <a:cs typeface="+mn-cs"/>
              </a:defRPr>
            </a:lvl1pPr>
            <a:lvl2pPr marL="3392240" indent="-1304940" algn="l" defTabSz="4176111" rtl="0" fontAlgn="base">
              <a:spcBef>
                <a:spcPct val="20000"/>
              </a:spcBef>
              <a:spcAft>
                <a:spcPct val="0"/>
              </a:spcAft>
              <a:buChar char="–"/>
              <a:defRPr sz="12700">
                <a:solidFill>
                  <a:schemeClr val="tx1"/>
                </a:solidFill>
                <a:latin typeface="+mn-lt"/>
              </a:defRPr>
            </a:lvl2pPr>
            <a:lvl3pPr marL="5219761" indent="-1043651" algn="l" defTabSz="4176111" rtl="0" fontAlgn="base">
              <a:spcBef>
                <a:spcPct val="20000"/>
              </a:spcBef>
              <a:spcAft>
                <a:spcPct val="0"/>
              </a:spcAft>
              <a:buChar char="•"/>
              <a:defRPr sz="10900">
                <a:solidFill>
                  <a:schemeClr val="tx1"/>
                </a:solidFill>
                <a:latin typeface="+mn-lt"/>
              </a:defRPr>
            </a:lvl3pPr>
            <a:lvl4pPr marL="7307061" indent="-1043651" algn="l" defTabSz="4176111" rtl="0" fontAlgn="base">
              <a:spcBef>
                <a:spcPct val="20000"/>
              </a:spcBef>
              <a:spcAft>
                <a:spcPct val="0"/>
              </a:spcAft>
              <a:buChar char="–"/>
              <a:defRPr sz="9100">
                <a:solidFill>
                  <a:schemeClr val="tx1"/>
                </a:solidFill>
                <a:latin typeface="+mn-lt"/>
              </a:defRPr>
            </a:lvl4pPr>
            <a:lvl5pPr marL="9395872" indent="-1043651" algn="l" defTabSz="4176111" rtl="0" fontAlgn="base">
              <a:spcBef>
                <a:spcPct val="20000"/>
              </a:spcBef>
              <a:spcAft>
                <a:spcPct val="0"/>
              </a:spcAft>
              <a:buChar char="»"/>
              <a:defRPr sz="9100">
                <a:solidFill>
                  <a:schemeClr val="tx1"/>
                </a:solidFill>
                <a:latin typeface="+mn-lt"/>
              </a:defRPr>
            </a:lvl5pPr>
            <a:lvl6pPr marL="9830852" indent="-1043651" algn="l" defTabSz="4176111" rtl="0" fontAlgn="base">
              <a:spcBef>
                <a:spcPct val="20000"/>
              </a:spcBef>
              <a:spcAft>
                <a:spcPct val="0"/>
              </a:spcAft>
              <a:buChar char="»"/>
              <a:defRPr sz="9100">
                <a:solidFill>
                  <a:schemeClr val="tx1"/>
                </a:solidFill>
                <a:latin typeface="+mn-lt"/>
              </a:defRPr>
            </a:lvl6pPr>
            <a:lvl7pPr marL="10265832" indent="-1043651" algn="l" defTabSz="4176111" rtl="0" fontAlgn="base">
              <a:spcBef>
                <a:spcPct val="20000"/>
              </a:spcBef>
              <a:spcAft>
                <a:spcPct val="0"/>
              </a:spcAft>
              <a:buChar char="»"/>
              <a:defRPr sz="9100">
                <a:solidFill>
                  <a:schemeClr val="tx1"/>
                </a:solidFill>
                <a:latin typeface="+mn-lt"/>
              </a:defRPr>
            </a:lvl7pPr>
            <a:lvl8pPr marL="10700813" indent="-1043651" algn="l" defTabSz="4176111" rtl="0" fontAlgn="base">
              <a:spcBef>
                <a:spcPct val="20000"/>
              </a:spcBef>
              <a:spcAft>
                <a:spcPct val="0"/>
              </a:spcAft>
              <a:buChar char="»"/>
              <a:defRPr sz="9100">
                <a:solidFill>
                  <a:schemeClr val="tx1"/>
                </a:solidFill>
                <a:latin typeface="+mn-lt"/>
              </a:defRPr>
            </a:lvl8pPr>
            <a:lvl9pPr marL="11135793" indent="-1043651" algn="l" defTabSz="4176111" rtl="0" fontAlgn="base">
              <a:spcBef>
                <a:spcPct val="20000"/>
              </a:spcBef>
              <a:spcAft>
                <a:spcPct val="0"/>
              </a:spcAft>
              <a:buChar char="»"/>
              <a:defRPr sz="9100">
                <a:solidFill>
                  <a:schemeClr val="tx1"/>
                </a:solidFill>
                <a:latin typeface="+mn-lt"/>
              </a:defRPr>
            </a:lvl9pPr>
          </a:lstStyle>
          <a:p>
            <a:pPr marL="0" indent="0">
              <a:buNone/>
            </a:pPr>
            <a:endParaRPr lang="en-US" kern="0" dirty="0"/>
          </a:p>
        </p:txBody>
      </p:sp>
      <p:sp>
        <p:nvSpPr>
          <p:cNvPr id="8" name="TextBox 7"/>
          <p:cNvSpPr txBox="1"/>
          <p:nvPr/>
        </p:nvSpPr>
        <p:spPr>
          <a:xfrm>
            <a:off x="18732231" y="37319145"/>
            <a:ext cx="7483463" cy="1354217"/>
          </a:xfrm>
          <a:prstGeom prst="rect">
            <a:avLst/>
          </a:prstGeom>
          <a:noFill/>
        </p:spPr>
        <p:txBody>
          <a:bodyPr wrap="square" rtlCol="0">
            <a:spAutoFit/>
          </a:bodyPr>
          <a:lstStyle/>
          <a:p>
            <a:pPr marL="0" indent="0">
              <a:spcBef>
                <a:spcPts val="672"/>
              </a:spcBef>
              <a:buNone/>
            </a:pPr>
            <a:r>
              <a:rPr lang="en-US" sz="3600" b="1" u="sng" kern="0" dirty="0"/>
              <a:t>References</a:t>
            </a:r>
            <a:r>
              <a:rPr lang="en-US" kern="0" dirty="0"/>
              <a:t> </a:t>
            </a:r>
          </a:p>
        </p:txBody>
      </p:sp>
      <p:graphicFrame>
        <p:nvGraphicFramePr>
          <p:cNvPr id="13" name="Object 12"/>
          <p:cNvGraphicFramePr>
            <a:graphicFrameLocks noChangeAspect="1"/>
          </p:cNvGraphicFramePr>
          <p:nvPr>
            <p:extLst>
              <p:ext uri="{D42A27DB-BD31-4B8C-83A1-F6EECF244321}">
                <p14:modId xmlns:p14="http://schemas.microsoft.com/office/powerpoint/2010/main" val="477966070"/>
              </p:ext>
            </p:extLst>
          </p:nvPr>
        </p:nvGraphicFramePr>
        <p:xfrm>
          <a:off x="22913983" y="9251383"/>
          <a:ext cx="6212255" cy="4332036"/>
        </p:xfrm>
        <a:graphic>
          <a:graphicData uri="http://schemas.openxmlformats.org/presentationml/2006/ole">
            <mc:AlternateContent xmlns:mc="http://schemas.openxmlformats.org/markup-compatibility/2006">
              <mc:Choice xmlns:v="urn:schemas-microsoft-com:vml" Requires="v">
                <p:oleObj spid="_x0000_s4274" name="MestReNova" r:id="rId19" imgW="10353759" imgH="7220060" progId="MestReNova.Document.1">
                  <p:embed/>
                </p:oleObj>
              </mc:Choice>
              <mc:Fallback>
                <p:oleObj name="MestReNova" r:id="rId19" imgW="10353759" imgH="7220060" progId="MestReNova.Document.1">
                  <p:embed/>
                  <p:pic>
                    <p:nvPicPr>
                      <p:cNvPr id="0" name=""/>
                      <p:cNvPicPr/>
                      <p:nvPr/>
                    </p:nvPicPr>
                    <p:blipFill>
                      <a:blip r:embed="rId20"/>
                      <a:stretch>
                        <a:fillRect/>
                      </a:stretch>
                    </p:blipFill>
                    <p:spPr>
                      <a:xfrm>
                        <a:off x="22913983" y="9251383"/>
                        <a:ext cx="6212255" cy="4332036"/>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289136927"/>
              </p:ext>
            </p:extLst>
          </p:nvPr>
        </p:nvGraphicFramePr>
        <p:xfrm>
          <a:off x="16309983" y="9251374"/>
          <a:ext cx="6212255" cy="4332036"/>
        </p:xfrm>
        <a:graphic>
          <a:graphicData uri="http://schemas.openxmlformats.org/presentationml/2006/ole">
            <mc:AlternateContent xmlns:mc="http://schemas.openxmlformats.org/markup-compatibility/2006">
              <mc:Choice xmlns:v="urn:schemas-microsoft-com:vml" Requires="v">
                <p:oleObj spid="_x0000_s4275" name="MestReNova" r:id="rId21" imgW="10353759" imgH="7220060" progId="MestReNova.Document.1">
                  <p:embed/>
                </p:oleObj>
              </mc:Choice>
              <mc:Fallback>
                <p:oleObj name="MestReNova" r:id="rId21" imgW="10353759" imgH="7220060" progId="MestReNova.Document.1">
                  <p:embed/>
                  <p:pic>
                    <p:nvPicPr>
                      <p:cNvPr id="0" name=""/>
                      <p:cNvPicPr/>
                      <p:nvPr/>
                    </p:nvPicPr>
                    <p:blipFill>
                      <a:blip r:embed="rId22"/>
                      <a:stretch>
                        <a:fillRect/>
                      </a:stretch>
                    </p:blipFill>
                    <p:spPr>
                      <a:xfrm>
                        <a:off x="16309983" y="9251374"/>
                        <a:ext cx="6212255" cy="4332036"/>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3213380409"/>
              </p:ext>
            </p:extLst>
          </p:nvPr>
        </p:nvGraphicFramePr>
        <p:xfrm>
          <a:off x="16314738" y="17902238"/>
          <a:ext cx="6212255" cy="4332036"/>
        </p:xfrm>
        <a:graphic>
          <a:graphicData uri="http://schemas.openxmlformats.org/presentationml/2006/ole">
            <mc:AlternateContent xmlns:mc="http://schemas.openxmlformats.org/markup-compatibility/2006">
              <mc:Choice xmlns:v="urn:schemas-microsoft-com:vml" Requires="v">
                <p:oleObj spid="_x0000_s4276" name="MestReNova" r:id="rId23" imgW="10353759" imgH="7220060" progId="MestReNova.Document.1">
                  <p:embed/>
                </p:oleObj>
              </mc:Choice>
              <mc:Fallback>
                <p:oleObj name="MestReNova" r:id="rId23" imgW="10353759" imgH="7220060" progId="MestReNova.Document.1">
                  <p:embed/>
                  <p:pic>
                    <p:nvPicPr>
                      <p:cNvPr id="0" name=""/>
                      <p:cNvPicPr/>
                      <p:nvPr/>
                    </p:nvPicPr>
                    <p:blipFill>
                      <a:blip r:embed="rId24"/>
                      <a:stretch>
                        <a:fillRect/>
                      </a:stretch>
                    </p:blipFill>
                    <p:spPr>
                      <a:xfrm>
                        <a:off x="16314738" y="17902238"/>
                        <a:ext cx="6212255" cy="4332036"/>
                      </a:xfrm>
                      <a:prstGeom prst="rect">
                        <a:avLst/>
                      </a:prstGeom>
                    </p:spPr>
                  </p:pic>
                </p:oleObj>
              </mc:Fallback>
            </mc:AlternateContent>
          </a:graphicData>
        </a:graphic>
      </p:graphicFrame>
      <p:graphicFrame>
        <p:nvGraphicFramePr>
          <p:cNvPr id="45" name="Object 10"/>
          <p:cNvGraphicFramePr>
            <a:graphicFrameLocks noChangeAspect="1"/>
          </p:cNvGraphicFramePr>
          <p:nvPr>
            <p:extLst>
              <p:ext uri="{D42A27DB-BD31-4B8C-83A1-F6EECF244321}">
                <p14:modId xmlns:p14="http://schemas.microsoft.com/office/powerpoint/2010/main" val="890852250"/>
              </p:ext>
            </p:extLst>
          </p:nvPr>
        </p:nvGraphicFramePr>
        <p:xfrm>
          <a:off x="16549688" y="18243802"/>
          <a:ext cx="1571023" cy="1208065"/>
        </p:xfrm>
        <a:graphic>
          <a:graphicData uri="http://schemas.openxmlformats.org/presentationml/2006/ole">
            <mc:AlternateContent xmlns:mc="http://schemas.openxmlformats.org/markup-compatibility/2006">
              <mc:Choice xmlns:v="urn:schemas-microsoft-com:vml" Requires="v">
                <p:oleObj spid="_x0000_s4277" name="CS ChemDraw Drawing" r:id="rId25" imgW="1571023" imgH="1208065" progId="ChemDraw.Document.6.0">
                  <p:embed/>
                </p:oleObj>
              </mc:Choice>
              <mc:Fallback>
                <p:oleObj name="CS ChemDraw Drawing" r:id="rId25" imgW="1571023" imgH="1208065" progId="ChemDraw.Document.6.0">
                  <p:embed/>
                  <p:pic>
                    <p:nvPicPr>
                      <p:cNvPr id="0" name=""/>
                      <p:cNvPicPr>
                        <a:picLocks noChangeAspect="1" noChangeArrowheads="1"/>
                      </p:cNvPicPr>
                      <p:nvPr/>
                    </p:nvPicPr>
                    <p:blipFill>
                      <a:blip r:embed="rId26"/>
                      <a:srcRect/>
                      <a:stretch>
                        <a:fillRect/>
                      </a:stretch>
                    </p:blipFill>
                    <p:spPr bwMode="auto">
                      <a:xfrm>
                        <a:off x="16549688" y="18243802"/>
                        <a:ext cx="1571023" cy="12080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976066927"/>
              </p:ext>
            </p:extLst>
          </p:nvPr>
        </p:nvGraphicFramePr>
        <p:xfrm>
          <a:off x="22907625" y="17902238"/>
          <a:ext cx="6212255" cy="4332036"/>
        </p:xfrm>
        <a:graphic>
          <a:graphicData uri="http://schemas.openxmlformats.org/presentationml/2006/ole">
            <mc:AlternateContent xmlns:mc="http://schemas.openxmlformats.org/markup-compatibility/2006">
              <mc:Choice xmlns:v="urn:schemas-microsoft-com:vml" Requires="v">
                <p:oleObj spid="_x0000_s4278" name="MestReNova" r:id="rId27" imgW="10353759" imgH="7220060" progId="MestReNova.Document.1">
                  <p:embed/>
                </p:oleObj>
              </mc:Choice>
              <mc:Fallback>
                <p:oleObj name="MestReNova" r:id="rId27" imgW="10353759" imgH="7220060" progId="MestReNova.Document.1">
                  <p:embed/>
                  <p:pic>
                    <p:nvPicPr>
                      <p:cNvPr id="0" name=""/>
                      <p:cNvPicPr/>
                      <p:nvPr/>
                    </p:nvPicPr>
                    <p:blipFill>
                      <a:blip r:embed="rId28"/>
                      <a:stretch>
                        <a:fillRect/>
                      </a:stretch>
                    </p:blipFill>
                    <p:spPr>
                      <a:xfrm>
                        <a:off x="22907625" y="17902238"/>
                        <a:ext cx="6212255" cy="4332036"/>
                      </a:xfrm>
                      <a:prstGeom prst="rect">
                        <a:avLst/>
                      </a:prstGeom>
                    </p:spPr>
                  </p:pic>
                </p:oleObj>
              </mc:Fallback>
            </mc:AlternateContent>
          </a:graphicData>
        </a:graphic>
      </p:graphicFrame>
      <p:graphicFrame>
        <p:nvGraphicFramePr>
          <p:cNvPr id="52" name="Object 51"/>
          <p:cNvGraphicFramePr>
            <a:graphicFrameLocks noChangeAspect="1"/>
          </p:cNvGraphicFramePr>
          <p:nvPr>
            <p:extLst>
              <p:ext uri="{D42A27DB-BD31-4B8C-83A1-F6EECF244321}">
                <p14:modId xmlns:p14="http://schemas.microsoft.com/office/powerpoint/2010/main" val="1462545424"/>
              </p:ext>
            </p:extLst>
          </p:nvPr>
        </p:nvGraphicFramePr>
        <p:xfrm>
          <a:off x="16797338" y="9604375"/>
          <a:ext cx="1174750" cy="1246188"/>
        </p:xfrm>
        <a:graphic>
          <a:graphicData uri="http://schemas.openxmlformats.org/presentationml/2006/ole">
            <mc:AlternateContent xmlns:mc="http://schemas.openxmlformats.org/markup-compatibility/2006">
              <mc:Choice xmlns:v="urn:schemas-microsoft-com:vml" Requires="v">
                <p:oleObj spid="_x0000_s4279" name="CS ChemDraw Drawing" r:id="rId29" imgW="1174372" imgH="1246121" progId="ChemDraw.Document.6.0">
                  <p:embed/>
                </p:oleObj>
              </mc:Choice>
              <mc:Fallback>
                <p:oleObj name="CS ChemDraw Drawing" r:id="rId29" imgW="1174372" imgH="1246121" progId="ChemDraw.Document.6.0">
                  <p:embed/>
                  <p:pic>
                    <p:nvPicPr>
                      <p:cNvPr id="0" name=""/>
                      <p:cNvPicPr/>
                      <p:nvPr/>
                    </p:nvPicPr>
                    <p:blipFill>
                      <a:blip r:embed="rId30"/>
                      <a:stretch>
                        <a:fillRect/>
                      </a:stretch>
                    </p:blipFill>
                    <p:spPr>
                      <a:xfrm>
                        <a:off x="16797338" y="9604375"/>
                        <a:ext cx="1174750" cy="1246188"/>
                      </a:xfrm>
                      <a:prstGeom prst="rect">
                        <a:avLst/>
                      </a:prstGeom>
                    </p:spPr>
                  </p:pic>
                </p:oleObj>
              </mc:Fallback>
            </mc:AlternateContent>
          </a:graphicData>
        </a:graphic>
      </p:graphicFrame>
      <p:graphicFrame>
        <p:nvGraphicFramePr>
          <p:cNvPr id="59" name="Object 58"/>
          <p:cNvGraphicFramePr>
            <a:graphicFrameLocks noChangeAspect="1"/>
          </p:cNvGraphicFramePr>
          <p:nvPr>
            <p:extLst>
              <p:ext uri="{D42A27DB-BD31-4B8C-83A1-F6EECF244321}">
                <p14:modId xmlns:p14="http://schemas.microsoft.com/office/powerpoint/2010/main" val="3309297207"/>
              </p:ext>
            </p:extLst>
          </p:nvPr>
        </p:nvGraphicFramePr>
        <p:xfrm>
          <a:off x="23304500" y="9669463"/>
          <a:ext cx="1174750" cy="1273175"/>
        </p:xfrm>
        <a:graphic>
          <a:graphicData uri="http://schemas.openxmlformats.org/presentationml/2006/ole">
            <mc:AlternateContent xmlns:mc="http://schemas.openxmlformats.org/markup-compatibility/2006">
              <mc:Choice xmlns:v="urn:schemas-microsoft-com:vml" Requires="v">
                <p:oleObj spid="_x0000_s4280" name="CS ChemDraw Drawing" r:id="rId31" imgW="1174372" imgH="1273606" progId="ChemDraw.Document.6.0">
                  <p:embed/>
                </p:oleObj>
              </mc:Choice>
              <mc:Fallback>
                <p:oleObj name="CS ChemDraw Drawing" r:id="rId31" imgW="1174372" imgH="1273606" progId="ChemDraw.Document.6.0">
                  <p:embed/>
                  <p:pic>
                    <p:nvPicPr>
                      <p:cNvPr id="0" name=""/>
                      <p:cNvPicPr/>
                      <p:nvPr/>
                    </p:nvPicPr>
                    <p:blipFill>
                      <a:blip r:embed="rId32"/>
                      <a:stretch>
                        <a:fillRect/>
                      </a:stretch>
                    </p:blipFill>
                    <p:spPr>
                      <a:xfrm>
                        <a:off x="23304500" y="9669463"/>
                        <a:ext cx="1174750" cy="1273175"/>
                      </a:xfrm>
                      <a:prstGeom prst="rect">
                        <a:avLst/>
                      </a:prstGeom>
                    </p:spPr>
                  </p:pic>
                </p:oleObj>
              </mc:Fallback>
            </mc:AlternateContent>
          </a:graphicData>
        </a:graphic>
      </p:graphicFrame>
      <p:graphicFrame>
        <p:nvGraphicFramePr>
          <p:cNvPr id="38" name="Object 10"/>
          <p:cNvGraphicFramePr>
            <a:graphicFrameLocks noChangeAspect="1"/>
          </p:cNvGraphicFramePr>
          <p:nvPr>
            <p:extLst>
              <p:ext uri="{D42A27DB-BD31-4B8C-83A1-F6EECF244321}">
                <p14:modId xmlns:p14="http://schemas.microsoft.com/office/powerpoint/2010/main" val="3832347154"/>
              </p:ext>
            </p:extLst>
          </p:nvPr>
        </p:nvGraphicFramePr>
        <p:xfrm>
          <a:off x="23625739" y="18147557"/>
          <a:ext cx="1571023" cy="1208065"/>
        </p:xfrm>
        <a:graphic>
          <a:graphicData uri="http://schemas.openxmlformats.org/presentationml/2006/ole">
            <mc:AlternateContent xmlns:mc="http://schemas.openxmlformats.org/markup-compatibility/2006">
              <mc:Choice xmlns:v="urn:schemas-microsoft-com:vml" Requires="v">
                <p:oleObj spid="_x0000_s4281" name="CS ChemDraw Drawing" r:id="rId33" imgW="1571023" imgH="1208065" progId="ChemDraw.Document.6.0">
                  <p:embed/>
                </p:oleObj>
              </mc:Choice>
              <mc:Fallback>
                <p:oleObj name="CS ChemDraw Drawing" r:id="rId33" imgW="1571023" imgH="1208065" progId="ChemDraw.Document.6.0">
                  <p:embed/>
                  <p:pic>
                    <p:nvPicPr>
                      <p:cNvPr id="0" name=""/>
                      <p:cNvPicPr>
                        <a:picLocks noChangeAspect="1" noChangeArrowheads="1"/>
                      </p:cNvPicPr>
                      <p:nvPr/>
                    </p:nvPicPr>
                    <p:blipFill>
                      <a:blip r:embed="rId34"/>
                      <a:srcRect/>
                      <a:stretch>
                        <a:fillRect/>
                      </a:stretch>
                    </p:blipFill>
                    <p:spPr bwMode="auto">
                      <a:xfrm>
                        <a:off x="23625739" y="18147557"/>
                        <a:ext cx="1571023" cy="12080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oleObj>
              </mc:Fallback>
            </mc:AlternateContent>
          </a:graphicData>
        </a:graphic>
      </p:graphicFrame>
      <p:graphicFrame>
        <p:nvGraphicFramePr>
          <p:cNvPr id="40" name="Object 6"/>
          <p:cNvGraphicFramePr>
            <a:graphicFrameLocks noChangeAspect="1"/>
          </p:cNvGraphicFramePr>
          <p:nvPr>
            <p:extLst>
              <p:ext uri="{D42A27DB-BD31-4B8C-83A1-F6EECF244321}">
                <p14:modId xmlns:p14="http://schemas.microsoft.com/office/powerpoint/2010/main" val="1081163266"/>
              </p:ext>
            </p:extLst>
          </p:nvPr>
        </p:nvGraphicFramePr>
        <p:xfrm>
          <a:off x="2748276" y="38358106"/>
          <a:ext cx="10366375" cy="2039938"/>
        </p:xfrm>
        <a:graphic>
          <a:graphicData uri="http://schemas.openxmlformats.org/presentationml/2006/ole">
            <mc:AlternateContent xmlns:mc="http://schemas.openxmlformats.org/markup-compatibility/2006">
              <mc:Choice xmlns:v="urn:schemas-microsoft-com:vml" Requires="v">
                <p:oleObj spid="_x0000_s4282" name="CS ChemDraw Drawing" r:id="rId35" imgW="6478205" imgH="1274874" progId="ChemDraw.Document.6.0">
                  <p:embed/>
                </p:oleObj>
              </mc:Choice>
              <mc:Fallback>
                <p:oleObj name="CS ChemDraw Drawing" r:id="rId35" imgW="6478205" imgH="1274874" progId="ChemDraw.Document.6.0">
                  <p:embed/>
                  <p:pic>
                    <p:nvPicPr>
                      <p:cNvPr id="0" name=""/>
                      <p:cNvPicPr>
                        <a:picLocks noChangeAspect="1" noChangeArrowheads="1"/>
                      </p:cNvPicPr>
                      <p:nvPr/>
                    </p:nvPicPr>
                    <p:blipFill>
                      <a:blip r:embed="rId36"/>
                      <a:srcRect/>
                      <a:stretch>
                        <a:fillRect/>
                      </a:stretch>
                    </p:blipFill>
                    <p:spPr bwMode="auto">
                      <a:xfrm>
                        <a:off x="2748276" y="38358106"/>
                        <a:ext cx="10366375" cy="20399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42186921"/>
              </p:ext>
            </p:extLst>
          </p:nvPr>
        </p:nvGraphicFramePr>
        <p:xfrm>
          <a:off x="16530638" y="27622500"/>
          <a:ext cx="1733550" cy="1030288"/>
        </p:xfrm>
        <a:graphic>
          <a:graphicData uri="http://schemas.openxmlformats.org/presentationml/2006/ole">
            <mc:AlternateContent xmlns:mc="http://schemas.openxmlformats.org/markup-compatibility/2006">
              <mc:Choice xmlns:v="urn:schemas-microsoft-com:vml" Requires="v">
                <p:oleObj spid="_x0000_s4283" name="CS ChemDraw Drawing" r:id="rId37" imgW="1733978" imgH="1029625" progId="ChemDraw.Document.6.0">
                  <p:embed/>
                </p:oleObj>
              </mc:Choice>
              <mc:Fallback>
                <p:oleObj name="CS ChemDraw Drawing" r:id="rId37" imgW="1733978" imgH="1029625" progId="ChemDraw.Document.6.0">
                  <p:embed/>
                  <p:pic>
                    <p:nvPicPr>
                      <p:cNvPr id="0" name=""/>
                      <p:cNvPicPr/>
                      <p:nvPr/>
                    </p:nvPicPr>
                    <p:blipFill>
                      <a:blip r:embed="rId38"/>
                      <a:stretch>
                        <a:fillRect/>
                      </a:stretch>
                    </p:blipFill>
                    <p:spPr>
                      <a:xfrm>
                        <a:off x="16530638" y="27622500"/>
                        <a:ext cx="1733550" cy="1030288"/>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1134755731"/>
              </p:ext>
            </p:extLst>
          </p:nvPr>
        </p:nvGraphicFramePr>
        <p:xfrm>
          <a:off x="23145750" y="27574875"/>
          <a:ext cx="1733550" cy="1030288"/>
        </p:xfrm>
        <a:graphic>
          <a:graphicData uri="http://schemas.openxmlformats.org/presentationml/2006/ole">
            <mc:AlternateContent xmlns:mc="http://schemas.openxmlformats.org/markup-compatibility/2006">
              <mc:Choice xmlns:v="urn:schemas-microsoft-com:vml" Requires="v">
                <p:oleObj spid="_x0000_s4284" name="CS ChemDraw Drawing" r:id="rId39" imgW="1733978" imgH="1029625" progId="ChemDraw.Document.6.0">
                  <p:embed/>
                </p:oleObj>
              </mc:Choice>
              <mc:Fallback>
                <p:oleObj name="CS ChemDraw Drawing" r:id="rId39" imgW="1733978" imgH="1029625" progId="ChemDraw.Document.6.0">
                  <p:embed/>
                  <p:pic>
                    <p:nvPicPr>
                      <p:cNvPr id="0" name=""/>
                      <p:cNvPicPr/>
                      <p:nvPr/>
                    </p:nvPicPr>
                    <p:blipFill>
                      <a:blip r:embed="rId40"/>
                      <a:stretch>
                        <a:fillRect/>
                      </a:stretch>
                    </p:blipFill>
                    <p:spPr>
                      <a:xfrm>
                        <a:off x="23145750" y="27574875"/>
                        <a:ext cx="1733550" cy="1030288"/>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3037123797"/>
              </p:ext>
            </p:extLst>
          </p:nvPr>
        </p:nvGraphicFramePr>
        <p:xfrm>
          <a:off x="19602450" y="33567234"/>
          <a:ext cx="1878013" cy="2025650"/>
        </p:xfrm>
        <a:graphic>
          <a:graphicData uri="http://schemas.openxmlformats.org/presentationml/2006/ole">
            <mc:AlternateContent xmlns:mc="http://schemas.openxmlformats.org/markup-compatibility/2006">
              <mc:Choice xmlns:v="urn:schemas-microsoft-com:vml" Requires="v">
                <p:oleObj spid="_x0000_s4285" name="CS ChemDraw Drawing" r:id="rId41" imgW="1173109" imgH="1265995" progId="ChemDraw.Document.6.0">
                  <p:embed/>
                </p:oleObj>
              </mc:Choice>
              <mc:Fallback>
                <p:oleObj name="CS ChemDraw Drawing" r:id="rId41" imgW="1173109" imgH="1265995" progId="ChemDraw.Document.6.0">
                  <p:embed/>
                  <p:pic>
                    <p:nvPicPr>
                      <p:cNvPr id="0" name=""/>
                      <p:cNvPicPr/>
                      <p:nvPr/>
                    </p:nvPicPr>
                    <p:blipFill>
                      <a:blip r:embed="rId42"/>
                      <a:stretch>
                        <a:fillRect/>
                      </a:stretch>
                    </p:blipFill>
                    <p:spPr>
                      <a:xfrm>
                        <a:off x="19602450" y="33567234"/>
                        <a:ext cx="1878013" cy="2025650"/>
                      </a:xfrm>
                      <a:prstGeom prst="rect">
                        <a:avLst/>
                      </a:prstGeom>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994688616"/>
              </p:ext>
            </p:extLst>
          </p:nvPr>
        </p:nvGraphicFramePr>
        <p:xfrm>
          <a:off x="23663275" y="33538659"/>
          <a:ext cx="1879600" cy="2025650"/>
        </p:xfrm>
        <a:graphic>
          <a:graphicData uri="http://schemas.openxmlformats.org/presentationml/2006/ole">
            <mc:AlternateContent xmlns:mc="http://schemas.openxmlformats.org/markup-compatibility/2006">
              <mc:Choice xmlns:v="urn:schemas-microsoft-com:vml" Requires="v">
                <p:oleObj spid="_x0000_s4286" name="CS ChemDraw Drawing" r:id="rId43" imgW="1174793" imgH="1265995" progId="ChemDraw.Document.6.0">
                  <p:embed/>
                </p:oleObj>
              </mc:Choice>
              <mc:Fallback>
                <p:oleObj name="CS ChemDraw Drawing" r:id="rId43" imgW="1174793" imgH="1265995" progId="ChemDraw.Document.6.0">
                  <p:embed/>
                  <p:pic>
                    <p:nvPicPr>
                      <p:cNvPr id="0" name=""/>
                      <p:cNvPicPr/>
                      <p:nvPr/>
                    </p:nvPicPr>
                    <p:blipFill>
                      <a:blip r:embed="rId44"/>
                      <a:stretch>
                        <a:fillRect/>
                      </a:stretch>
                    </p:blipFill>
                    <p:spPr>
                      <a:xfrm>
                        <a:off x="23663275" y="33538659"/>
                        <a:ext cx="1879600" cy="2025650"/>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971604706"/>
              </p:ext>
            </p:extLst>
          </p:nvPr>
        </p:nvGraphicFramePr>
        <p:xfrm>
          <a:off x="1876425" y="25796875"/>
          <a:ext cx="10887075" cy="3611563"/>
        </p:xfrm>
        <a:graphic>
          <a:graphicData uri="http://schemas.openxmlformats.org/presentationml/2006/ole">
            <mc:AlternateContent xmlns:mc="http://schemas.openxmlformats.org/markup-compatibility/2006">
              <mc:Choice xmlns:v="urn:schemas-microsoft-com:vml" Requires="v">
                <p:oleObj spid="_x0000_s4287" name="CS ChemDraw Drawing" r:id="rId45" imgW="6804537" imgH="2256718" progId="ChemDraw.Document.6.0">
                  <p:embed/>
                </p:oleObj>
              </mc:Choice>
              <mc:Fallback>
                <p:oleObj name="CS ChemDraw Drawing" r:id="rId45" imgW="6804537" imgH="2256718" progId="ChemDraw.Document.6.0">
                  <p:embed/>
                  <p:pic>
                    <p:nvPicPr>
                      <p:cNvPr id="0" name=""/>
                      <p:cNvPicPr/>
                      <p:nvPr/>
                    </p:nvPicPr>
                    <p:blipFill>
                      <a:blip r:embed="rId46"/>
                      <a:stretch>
                        <a:fillRect/>
                      </a:stretch>
                    </p:blipFill>
                    <p:spPr>
                      <a:xfrm>
                        <a:off x="1876425" y="25796875"/>
                        <a:ext cx="10887075" cy="3611563"/>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85761"/>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Custom 16">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064"/>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4389438" rtl="0" eaLnBrk="1" fontAlgn="base" latinLnBrk="0" hangingPunct="1">
          <a:lnSpc>
            <a:spcPct val="100000"/>
          </a:lnSpc>
          <a:spcBef>
            <a:spcPct val="0"/>
          </a:spcBef>
          <a:spcAft>
            <a:spcPct val="0"/>
          </a:spcAft>
          <a:buClrTx/>
          <a:buSzTx/>
          <a:buFontTx/>
          <a:buNone/>
          <a:tabLst/>
          <a:defRPr kumimoji="0" lang="en-US" sz="86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4389438" rtl="0" eaLnBrk="1" fontAlgn="base" latinLnBrk="0" hangingPunct="1">
          <a:lnSpc>
            <a:spcPct val="100000"/>
          </a:lnSpc>
          <a:spcBef>
            <a:spcPct val="0"/>
          </a:spcBef>
          <a:spcAft>
            <a:spcPct val="0"/>
          </a:spcAft>
          <a:buClrTx/>
          <a:buSzTx/>
          <a:buFontTx/>
          <a:buNone/>
          <a:tabLst/>
          <a:defRPr kumimoji="0" lang="en-US" sz="86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1917</TotalTime>
  <Words>528</Words>
  <Application>Microsoft Office PowerPoint</Application>
  <PresentationFormat>Custom</PresentationFormat>
  <Paragraphs>123</Paragraphs>
  <Slides>2</Slides>
  <Notes>1</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2</vt:i4>
      </vt:variant>
      <vt:variant>
        <vt:lpstr>Slide Titles</vt:lpstr>
      </vt:variant>
      <vt:variant>
        <vt:i4>2</vt:i4>
      </vt:variant>
    </vt:vector>
  </HeadingPairs>
  <TitlesOfParts>
    <vt:vector size="7" baseType="lpstr">
      <vt:lpstr>Arial</vt:lpstr>
      <vt:lpstr>Times New Roman</vt:lpstr>
      <vt:lpstr>Default Design</vt:lpstr>
      <vt:lpstr>CS ChemDraw Drawing</vt:lpstr>
      <vt:lpstr>MestReNova</vt:lpstr>
      <vt:lpstr>PowerPoint Presentation</vt:lpstr>
      <vt:lpstr>PowerPoint Presentation</vt:lpstr>
    </vt:vector>
  </TitlesOfParts>
  <Company>MegaPrint Inc.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A0 Vertical Poster</dc:title>
  <dc:creator>Ethan Shulda;www.postersession.com</dc:creator>
  <cp:keywords>www.postersession.com</cp:keywords>
  <dc:description>©MegaPrint Inc. 2009-2015</dc:description>
  <cp:lastModifiedBy>Raju Mishra</cp:lastModifiedBy>
  <cp:revision>138</cp:revision>
  <cp:lastPrinted>2016-03-09T15:15:49Z</cp:lastPrinted>
  <dcterms:created xsi:type="dcterms:W3CDTF">2008-12-04T00:20:37Z</dcterms:created>
  <dcterms:modified xsi:type="dcterms:W3CDTF">2016-03-09T15:48:47Z</dcterms:modified>
  <cp:category>Research Poster</cp:category>
</cp:coreProperties>
</file>