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27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1pPr>
    <a:lvl2pPr marL="1843133" algn="l" defTabSz="368627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2pPr>
    <a:lvl3pPr marL="3686270" algn="l" defTabSz="368627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3pPr>
    <a:lvl4pPr marL="5529408" algn="l" defTabSz="368627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4pPr>
    <a:lvl5pPr marL="7372541" algn="l" defTabSz="368627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5pPr>
    <a:lvl6pPr marL="9215678" algn="l" defTabSz="368627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6pPr>
    <a:lvl7pPr marL="11058811" algn="l" defTabSz="368627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7pPr>
    <a:lvl8pPr marL="12901949" algn="l" defTabSz="368627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8pPr>
    <a:lvl9pPr marL="14745082" algn="l" defTabSz="368627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864" userDrawn="1">
          <p15:clr>
            <a:srgbClr val="A4A3A4"/>
          </p15:clr>
        </p15:guide>
        <p15:guide id="2" pos="7224" userDrawn="1">
          <p15:clr>
            <a:srgbClr val="A4A3A4"/>
          </p15:clr>
        </p15:guide>
        <p15:guide id="3" orient="horz" pos="3408" userDrawn="1">
          <p15:clr>
            <a:srgbClr val="A4A3A4"/>
          </p15:clr>
        </p15:guide>
        <p15:guide id="4" pos="1176" userDrawn="1">
          <p15:clr>
            <a:srgbClr val="A4A3A4"/>
          </p15:clr>
        </p15:guide>
        <p15:guide id="5" pos="20448" userDrawn="1">
          <p15:clr>
            <a:srgbClr val="A4A3A4"/>
          </p15:clr>
        </p15:guide>
        <p15:guide id="6" pos="13872" userDrawn="1">
          <p15:clr>
            <a:srgbClr val="A4A3A4"/>
          </p15:clr>
        </p15:guide>
        <p15:guide id="7" pos="26520" userDrawn="1">
          <p15:clr>
            <a:srgbClr val="A4A3A4"/>
          </p15:clr>
        </p15:guide>
        <p15:guide id="8" orient="horz" pos="20184" userDrawn="1">
          <p15:clr>
            <a:srgbClr val="A4A3A4"/>
          </p15:clr>
        </p15:guide>
        <p15:guide id="9" orient="horz" pos="10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9FF"/>
    <a:srgbClr val="1D42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00" autoAdjust="0"/>
    <p:restoredTop sz="94660"/>
  </p:normalViewPr>
  <p:slideViewPr>
    <p:cSldViewPr showGuides="1">
      <p:cViewPr>
        <p:scale>
          <a:sx n="37" d="100"/>
          <a:sy n="37" d="100"/>
        </p:scale>
        <p:origin x="-80" y="-80"/>
      </p:cViewPr>
      <p:guideLst>
        <p:guide orient="horz" pos="4892"/>
        <p:guide orient="horz" pos="3408"/>
        <p:guide orient="horz" pos="20184"/>
        <p:guide orient="horz" pos="6868"/>
        <p:guide pos="8043"/>
        <p:guide pos="604"/>
        <p:guide pos="19546"/>
        <p:guide pos="8364"/>
        <p:guide pos="2710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2926085"/>
            <a:ext cx="37307520" cy="2048256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23774400"/>
            <a:ext cx="30723840" cy="5852160"/>
          </a:xfrm>
        </p:spPr>
        <p:txBody>
          <a:bodyPr>
            <a:normAutofit/>
          </a:bodyPr>
          <a:lstStyle>
            <a:lvl1pPr marL="0" indent="0" algn="ctr">
              <a:buNone/>
              <a:defRPr sz="115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57B0AA-AC8E-4463-ADAC-E87D09B82E4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6583682"/>
            <a:ext cx="37307520" cy="12024360"/>
          </a:xfrm>
        </p:spPr>
        <p:txBody>
          <a:bodyPr anchor="b"/>
          <a:lstStyle>
            <a:lvl1pPr algn="ctr" defTabSz="438912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30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9530065"/>
            <a:ext cx="37307520" cy="5433058"/>
          </a:xfrm>
        </p:spPr>
        <p:txBody>
          <a:bodyPr anchor="t"/>
          <a:lstStyle>
            <a:lvl1pPr marL="0" indent="0" algn="ctr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1579840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2539960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0624294" y="18836640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1500"/>
            </a:lvl1pPr>
            <a:lvl2pPr>
              <a:defRPr sz="77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55648" y="7680960"/>
            <a:ext cx="19399910" cy="217261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0"/>
            <a:ext cx="19392902" cy="2926080"/>
          </a:xfrm>
        </p:spPr>
        <p:txBody>
          <a:bodyPr anchor="b">
            <a:noAutofit/>
          </a:bodyPr>
          <a:lstStyle>
            <a:lvl1pPr marL="0" indent="0" algn="ctr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11362" y="7680960"/>
            <a:ext cx="19400520" cy="2926080"/>
          </a:xfrm>
        </p:spPr>
        <p:txBody>
          <a:bodyPr anchor="b">
            <a:noAutofit/>
          </a:bodyPr>
          <a:lstStyle>
            <a:lvl1pPr marL="0" indent="0" algn="ctr">
              <a:buNone/>
              <a:defRPr sz="11500" b="0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2194560" y="10621670"/>
            <a:ext cx="19399910" cy="1878543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22428403" y="10621673"/>
            <a:ext cx="19399910" cy="187832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54020" y="1280160"/>
            <a:ext cx="14439902" cy="10058400"/>
          </a:xfrm>
        </p:spPr>
        <p:txBody>
          <a:bodyPr anchor="b"/>
          <a:lstStyle>
            <a:lvl1pPr algn="ctr">
              <a:lnSpc>
                <a:spcPct val="100000"/>
              </a:lnSpc>
              <a:defRPr sz="134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1860" y="1310643"/>
            <a:ext cx="23980142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54020" y="11704323"/>
            <a:ext cx="14439902" cy="17701262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1965" y="1097280"/>
            <a:ext cx="27416755" cy="4297680"/>
          </a:xfrm>
        </p:spPr>
        <p:txBody>
          <a:bodyPr anchor="b"/>
          <a:lstStyle>
            <a:lvl1pPr algn="ctr">
              <a:lnSpc>
                <a:spcPct val="100000"/>
              </a:lnSpc>
              <a:defRPr sz="13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239005" y="5486400"/>
            <a:ext cx="29062675" cy="21797011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1965" y="27889200"/>
            <a:ext cx="27416755" cy="2560320"/>
          </a:xfrm>
        </p:spPr>
        <p:txBody>
          <a:bodyPr>
            <a:normAutofit/>
          </a:bodyPr>
          <a:lstStyle>
            <a:lvl1pPr marL="0" indent="0" algn="ctr">
              <a:buNone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0"/>
            <a:ext cx="39502080" cy="7680960"/>
          </a:xfrm>
          <a:prstGeom prst="rect">
            <a:avLst/>
          </a:prstGeom>
        </p:spPr>
        <p:txBody>
          <a:bodyPr vert="horz" lIns="438912" tIns="219456" rIns="438912" bIns="219456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544068" y="30510482"/>
            <a:ext cx="10012680" cy="1752600"/>
          </a:xfrm>
          <a:prstGeom prst="rect">
            <a:avLst/>
          </a:prstGeom>
        </p:spPr>
        <p:txBody>
          <a:bodyPr vert="horz" lIns="438912" tIns="219456" rIns="219456" bIns="219456" rtlCol="0" anchor="ctr"/>
          <a:lstStyle>
            <a:lvl1pPr algn="r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42622D3-7768-4F33-B42C-A17A169A7680}" type="datetimeFigureOut">
              <a:rPr lang="en-US" smtClean="0"/>
              <a:t>3/28/16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63994" y="30510482"/>
            <a:ext cx="13670280" cy="1752600"/>
          </a:xfrm>
          <a:prstGeom prst="rect">
            <a:avLst/>
          </a:prstGeom>
        </p:spPr>
        <p:txBody>
          <a:bodyPr vert="horz" lIns="219456" tIns="219456" rIns="438912" bIns="219456" rtlCol="0" anchor="ctr"/>
          <a:lstStyle>
            <a:lvl1pPr algn="l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007737" y="30510482"/>
            <a:ext cx="2697480" cy="1752600"/>
          </a:xfrm>
          <a:prstGeom prst="rect">
            <a:avLst/>
          </a:prstGeom>
        </p:spPr>
        <p:txBody>
          <a:bodyPr vert="horz" lIns="131674" tIns="219456" rIns="219456" bIns="219456" rtlCol="0" anchor="ctr"/>
          <a:lstStyle>
            <a:lvl1pPr algn="l">
              <a:defRPr sz="58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4E7D8C3-7852-49E4-BBB9-4EB57F5691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0597248" y="31197043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marL="0" algn="ctr" defTabSz="4389120" rtl="0" eaLnBrk="1" latinLnBrk="0" hangingPunct="1"/>
            <a:endParaRPr lang="en-US" sz="86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2731771" y="31197043"/>
            <a:ext cx="406906" cy="4069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59" r:id="rId1"/>
    <p:sldLayoutId id="2147484060" r:id="rId2"/>
    <p:sldLayoutId id="2147484061" r:id="rId3"/>
    <p:sldLayoutId id="2147484062" r:id="rId4"/>
    <p:sldLayoutId id="2147484063" r:id="rId5"/>
    <p:sldLayoutId id="2147484064" r:id="rId6"/>
    <p:sldLayoutId id="2147484065" r:id="rId7"/>
    <p:sldLayoutId id="2147484066" r:id="rId8"/>
    <p:sldLayoutId id="2147484067" r:id="rId9"/>
    <p:sldLayoutId id="2147484068" r:id="rId10"/>
    <p:sldLayoutId id="2147484069" r:id="rId11"/>
  </p:sldLayoutIdLst>
  <p:txStyles>
    <p:titleStyle>
      <a:lvl1pPr algn="ctr" defTabSz="4389120" rtl="0" eaLnBrk="1" latinLnBrk="0" hangingPunct="1">
        <a:lnSpc>
          <a:spcPts val="27840"/>
        </a:lnSpc>
        <a:spcBef>
          <a:spcPct val="0"/>
        </a:spcBef>
        <a:buNone/>
        <a:defRPr sz="259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Courier New" pitchFamily="49" charset="0"/>
        <a:buChar char="o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6" Type="http://schemas.openxmlformats.org/officeDocument/2006/relationships/image" Target="../media/image6.jpg"/><Relationship Id="rId7" Type="http://schemas.openxmlformats.org/officeDocument/2006/relationships/image" Target="../media/image7.png"/><Relationship Id="rId8" Type="http://schemas.openxmlformats.org/officeDocument/2006/relationships/image" Target="../media/image8.jpeg"/><Relationship Id="rId9" Type="http://schemas.openxmlformats.org/officeDocument/2006/relationships/image" Target="../media/image9.emf"/><Relationship Id="rId10" Type="http://schemas.openxmlformats.org/officeDocument/2006/relationships/image" Target="../media/image10.jpeg"/><Relationship Id="rId11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/>
          <p:cNvSpPr/>
          <p:nvPr/>
        </p:nvSpPr>
        <p:spPr>
          <a:xfrm>
            <a:off x="930013" y="12192000"/>
            <a:ext cx="11809413" cy="14706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13277850" y="23622000"/>
            <a:ext cx="17430750" cy="87249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/>
          <p:cNvSpPr/>
          <p:nvPr/>
        </p:nvSpPr>
        <p:spPr>
          <a:xfrm>
            <a:off x="31105475" y="11893550"/>
            <a:ext cx="11917363" cy="152336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00" r="16360" b="25173"/>
          <a:stretch/>
        </p:blipFill>
        <p:spPr>
          <a:xfrm>
            <a:off x="36347400" y="18821400"/>
            <a:ext cx="6370638" cy="57516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29" r="14396"/>
          <a:stretch/>
        </p:blipFill>
        <p:spPr>
          <a:xfrm>
            <a:off x="31470600" y="12268200"/>
            <a:ext cx="4433210" cy="8305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58" r="18193" b="3594"/>
          <a:stretch/>
        </p:blipFill>
        <p:spPr>
          <a:xfrm>
            <a:off x="1219200" y="12420600"/>
            <a:ext cx="5358710" cy="5166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56" r="15456"/>
          <a:stretch/>
        </p:blipFill>
        <p:spPr>
          <a:xfrm>
            <a:off x="1219200" y="21488400"/>
            <a:ext cx="7592236" cy="475557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66900" y="390072"/>
            <a:ext cx="40233599" cy="2677636"/>
          </a:xfrm>
          <a:prstGeom prst="rect">
            <a:avLst/>
          </a:prstGeom>
          <a:noFill/>
        </p:spPr>
        <p:txBody>
          <a:bodyPr wrap="square" lIns="91426" tIns="45710" rIns="91426" bIns="45710" rtlCol="0" anchor="ctr">
            <a:spAutoFit/>
          </a:bodyPr>
          <a:lstStyle/>
          <a:p>
            <a:pPr algn="ctr"/>
            <a:r>
              <a:rPr lang="en-US" sz="8400" b="1" dirty="0">
                <a:cs typeface="Times New Roman" panose="02020603050405020304" pitchFamily="18" charset="0"/>
              </a:rPr>
              <a:t>An Interdisciplinary Approach Combines Physiology, Engineering, and Computer Science</a:t>
            </a:r>
          </a:p>
          <a:p>
            <a:pPr algn="ctr"/>
            <a:r>
              <a:rPr lang="en-US" sz="8400" b="1" dirty="0">
                <a:cs typeface="Times New Roman" panose="02020603050405020304" pitchFamily="18" charset="0"/>
              </a:rPr>
              <a:t> to Increase Awareness of STEM Professions among Middle School Students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1105475" y="6223887"/>
            <a:ext cx="11993563" cy="154216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0" rIns="91426" bIns="45710" rtlCol="0" anchor="ctr"/>
          <a:lstStyle/>
          <a:p>
            <a:pPr algn="ctr"/>
            <a:r>
              <a:rPr lang="en-US" dirty="0" smtClean="0">
                <a:solidFill>
                  <a:srgbClr val="FFFFFF"/>
                </a:solidFill>
              </a:rPr>
              <a:t>Results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45423" r="18732" b="8823"/>
          <a:stretch/>
        </p:blipFill>
        <p:spPr>
          <a:xfrm>
            <a:off x="6781800" y="12420600"/>
            <a:ext cx="5587634" cy="72715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/>
          <a:srcRect t="8502" r="9556" b="17945"/>
          <a:stretch/>
        </p:blipFill>
        <p:spPr>
          <a:xfrm>
            <a:off x="36423600" y="12344400"/>
            <a:ext cx="6329830" cy="2895600"/>
          </a:xfrm>
          <a:prstGeom prst="rect">
            <a:avLst/>
          </a:prstGeom>
        </p:spPr>
      </p:pic>
      <p:pic>
        <p:nvPicPr>
          <p:cNvPr id="28" name="Picture 27" descr="Macintosh HD:Users:mcs:Box Sync:sdl:sdl-mihaela:faculty-fellows:poster-practice:operation-game-like-project.jp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7800" y="24003000"/>
            <a:ext cx="5257800" cy="3581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213938" y="2947161"/>
            <a:ext cx="32704358" cy="3293189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pPr algn="ctr"/>
            <a:r>
              <a:rPr lang="en-US" dirty="0">
                <a:solidFill>
                  <a:srgbClr val="ECF9FF"/>
                </a:solidFill>
              </a:rPr>
              <a:t>Patricia A. </a:t>
            </a:r>
            <a:r>
              <a:rPr lang="en-US" dirty="0" err="1">
                <a:solidFill>
                  <a:srgbClr val="ECF9FF"/>
                </a:solidFill>
              </a:rPr>
              <a:t>Halpin</a:t>
            </a:r>
            <a:r>
              <a:rPr lang="en-US" dirty="0">
                <a:solidFill>
                  <a:srgbClr val="ECF9FF"/>
                </a:solidFill>
              </a:rPr>
              <a:t>*, Sean Tavares</a:t>
            </a:r>
            <a:r>
              <a:rPr lang="en-US" baseline="30000" dirty="0">
                <a:solidFill>
                  <a:srgbClr val="ECF9FF"/>
                </a:solidFill>
              </a:rPr>
              <a:t>#</a:t>
            </a:r>
            <a:r>
              <a:rPr lang="en-US" dirty="0">
                <a:solidFill>
                  <a:srgbClr val="ECF9FF"/>
                </a:solidFill>
              </a:rPr>
              <a:t> and Mihaela Sabin</a:t>
            </a:r>
            <a:r>
              <a:rPr lang="en-US" baseline="30000" dirty="0" smtClean="0">
                <a:solidFill>
                  <a:srgbClr val="ECF9FF"/>
                </a:solidFill>
              </a:rPr>
              <a:t>¥</a:t>
            </a:r>
          </a:p>
          <a:p>
            <a:pPr algn="ctr"/>
            <a:endParaRPr lang="en-US" sz="3000" b="1" dirty="0">
              <a:solidFill>
                <a:srgbClr val="ECF9FF"/>
              </a:solidFill>
            </a:endParaRPr>
          </a:p>
          <a:p>
            <a:pPr algn="ctr"/>
            <a:r>
              <a:rPr lang="en-US" sz="5300" dirty="0">
                <a:solidFill>
                  <a:srgbClr val="ECF9FF"/>
                </a:solidFill>
              </a:rPr>
              <a:t>Biological Sciences Program*, Mechanical Engineering Technology Program</a:t>
            </a:r>
            <a:r>
              <a:rPr lang="en-US" sz="5300" baseline="30000" dirty="0">
                <a:solidFill>
                  <a:srgbClr val="ECF9FF"/>
                </a:solidFill>
              </a:rPr>
              <a:t>#</a:t>
            </a:r>
            <a:r>
              <a:rPr lang="en-US" sz="5300" dirty="0">
                <a:solidFill>
                  <a:srgbClr val="ECF9FF"/>
                </a:solidFill>
              </a:rPr>
              <a:t>, Computing Technology Program</a:t>
            </a:r>
            <a:r>
              <a:rPr lang="en-US" sz="5300" baseline="30000" dirty="0">
                <a:solidFill>
                  <a:srgbClr val="ECF9FF"/>
                </a:solidFill>
              </a:rPr>
              <a:t>¥</a:t>
            </a:r>
            <a:endParaRPr lang="en-US" sz="5300" dirty="0">
              <a:solidFill>
                <a:srgbClr val="ECF9FF"/>
              </a:solidFill>
            </a:endParaRPr>
          </a:p>
          <a:p>
            <a:pPr algn="ctr"/>
            <a:r>
              <a:rPr lang="en-US" sz="5300" dirty="0">
                <a:solidFill>
                  <a:srgbClr val="ECF9FF"/>
                </a:solidFill>
              </a:rPr>
              <a:t>University of New Hampshire, Manchester NH 03101</a:t>
            </a:r>
          </a:p>
        </p:txBody>
      </p:sp>
      <p:pic>
        <p:nvPicPr>
          <p:cNvPr id="11" name="Picture 10" descr="3_unhlogo_print_pms.ep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500" y="3352800"/>
            <a:ext cx="2286000" cy="2781300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929393" y="27413398"/>
            <a:ext cx="11891257" cy="152808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0" rIns="91426" bIns="45710" rtlCol="0" anchor="ctr"/>
          <a:lstStyle/>
          <a:p>
            <a:pPr algn="ctr"/>
            <a:r>
              <a:rPr lang="en-US" sz="6600" dirty="0" smtClean="0">
                <a:solidFill>
                  <a:srgbClr val="ECF9FF"/>
                </a:solidFill>
              </a:rPr>
              <a:t>Acknowledgments</a:t>
            </a:r>
            <a:endParaRPr lang="en-US" sz="6600" dirty="0">
              <a:solidFill>
                <a:srgbClr val="ECF9FF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33410" y="29161176"/>
            <a:ext cx="11787240" cy="286232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We thank our sponsors, </a:t>
            </a:r>
            <a:r>
              <a:rPr lang="en-US" sz="3600" b="1" dirty="0" err="1" smtClean="0">
                <a:solidFill>
                  <a:schemeClr val="bg1"/>
                </a:solidFill>
              </a:rPr>
              <a:t>Norwin</a:t>
            </a:r>
            <a:r>
              <a:rPr lang="en-US" sz="3600" b="1" dirty="0" smtClean="0">
                <a:solidFill>
                  <a:schemeClr val="bg1"/>
                </a:solidFill>
              </a:rPr>
              <a:t> S. and Elizabeth N. Bean Foundation</a:t>
            </a:r>
            <a:r>
              <a:rPr lang="en-US" sz="3600" dirty="0" smtClean="0">
                <a:solidFill>
                  <a:schemeClr val="bg1"/>
                </a:solidFill>
              </a:rPr>
              <a:t>, </a:t>
            </a:r>
            <a:r>
              <a:rPr lang="en-US" sz="3600" b="1" dirty="0" smtClean="0">
                <a:solidFill>
                  <a:schemeClr val="bg1"/>
                </a:solidFill>
              </a:rPr>
              <a:t>Agnes Lindsay Trust</a:t>
            </a:r>
            <a:r>
              <a:rPr lang="en-US" sz="3600" dirty="0" smtClean="0">
                <a:solidFill>
                  <a:schemeClr val="bg1"/>
                </a:solidFill>
              </a:rPr>
              <a:t>, </a:t>
            </a:r>
            <a:r>
              <a:rPr lang="en-US" sz="3600" b="1" dirty="0" smtClean="0">
                <a:solidFill>
                  <a:schemeClr val="bg1"/>
                </a:solidFill>
              </a:rPr>
              <a:t>Manchester School District</a:t>
            </a:r>
            <a:r>
              <a:rPr lang="en-US" sz="3600" dirty="0" smtClean="0">
                <a:solidFill>
                  <a:schemeClr val="bg1"/>
                </a:solidFill>
              </a:rPr>
              <a:t>, for their generous support. We also thank UNH Manchester students who volunteered their time to assist with STEM experiments in the Design Make Code program.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1105476" y="29672220"/>
            <a:ext cx="11917362" cy="23698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Interact directly with STEM professionals and undergraduate students pursuing career paths in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STEM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Increases student understanding of value of STEM in society and awareness of STEM professions</a:t>
            </a:r>
            <a:r>
              <a:rPr lang="en-US" sz="4000" dirty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1117945" y="27965400"/>
            <a:ext cx="11917362" cy="141798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0" rIns="91426" bIns="45710" rtlCol="0" anchor="ctr"/>
          <a:lstStyle/>
          <a:p>
            <a:pPr algn="ctr"/>
            <a:r>
              <a:rPr lang="en-US" sz="6600" dirty="0" smtClean="0">
                <a:solidFill>
                  <a:srgbClr val="FFFFFF"/>
                </a:solidFill>
              </a:rPr>
              <a:t>Conclusion</a:t>
            </a:r>
            <a:endParaRPr lang="en-US" sz="6600" dirty="0">
              <a:solidFill>
                <a:srgbClr val="FFFFFF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58850" y="8069282"/>
            <a:ext cx="11861800" cy="34163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Enhance middle school outreach program on college campus with STEM experiments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Capture learner potential with experiments from three STEM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subjects: computing, engineering, and physiology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Facilitate interdisciplinary collaboration among STEM faculty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92028" y="6224131"/>
            <a:ext cx="11828622" cy="151064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0" rIns="91426" bIns="45710" rtlCol="0" anchor="ctr"/>
          <a:lstStyle/>
          <a:p>
            <a:pPr algn="ctr"/>
            <a:r>
              <a:rPr lang="en-US" sz="6600" dirty="0" smtClean="0">
                <a:solidFill>
                  <a:schemeClr val="tx1"/>
                </a:solidFill>
              </a:rPr>
              <a:t>Purpose</a:t>
            </a:r>
            <a:endParaRPr lang="en-US" sz="6600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3258800" y="8077200"/>
            <a:ext cx="17468850" cy="409342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</a:rPr>
              <a:t>Afterschool Program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Students recruited from three public middle schools in the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Manchester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School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District, the largest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and most diverse school district in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New Hampshire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Transportation by school bus to UNH Manchester campus 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10-week after school program, once a week, 3:30 – 5 pm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Program curriculum  combines learning activities in computing, engineering, and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physiology.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13258800" y="12538770"/>
            <a:ext cx="17468850" cy="353943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</a:rPr>
              <a:t>Exercise Physiology </a:t>
            </a:r>
            <a:r>
              <a:rPr lang="en-US" sz="4400" b="1" dirty="0" smtClean="0">
                <a:solidFill>
                  <a:srgbClr val="000000"/>
                </a:solidFill>
              </a:rPr>
              <a:t>Experiment</a:t>
            </a:r>
            <a:endParaRPr lang="en-US" sz="4400" b="1" dirty="0">
              <a:solidFill>
                <a:srgbClr val="000000"/>
              </a:solidFill>
            </a:endParaRPr>
          </a:p>
          <a:p>
            <a:pPr marL="57150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Design hypothesis: exercise increase heart rate and blood pressure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Take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pre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-exercise heart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rate and blood pressure measurements using monitors</a:t>
            </a:r>
          </a:p>
          <a:p>
            <a:pPr marL="57150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Perform physical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exercise and take post-exercise measurements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Review </a:t>
            </a: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basic concepts, measurement units, data collection and analysis, experiment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evaluation</a:t>
            </a:r>
            <a:endParaRPr 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3258800" y="16369367"/>
            <a:ext cx="17468850" cy="298543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</a:rPr>
              <a:t>Engineering </a:t>
            </a:r>
            <a:r>
              <a:rPr lang="en-US" sz="4400" b="1" dirty="0" smtClean="0">
                <a:solidFill>
                  <a:srgbClr val="000000"/>
                </a:solidFill>
              </a:rPr>
              <a:t>Experiment</a:t>
            </a:r>
            <a:endParaRPr lang="en-US" sz="4400" b="1" dirty="0">
              <a:solidFill>
                <a:srgbClr val="000000"/>
              </a:solidFill>
            </a:endParaRP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Build and fly model gliders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Run experiments that inspire curiosity about the mechanics of flight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Discuss role of balance and adjustment of aerodynamic surfaces in achieving stable flight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Modify model to experiment with design changes.</a:t>
            </a:r>
          </a:p>
        </p:txBody>
      </p:sp>
      <p:sp>
        <p:nvSpPr>
          <p:cNvPr id="54" name="Rectangle 53"/>
          <p:cNvSpPr/>
          <p:nvPr/>
        </p:nvSpPr>
        <p:spPr>
          <a:xfrm>
            <a:off x="13258800" y="19625370"/>
            <a:ext cx="17468850" cy="353943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Computing 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</a:rPr>
              <a:t>Experiment</a:t>
            </a:r>
            <a:endParaRPr lang="en-US" sz="4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Build simple circuits and experiment with measuring, controlling, and calibrating system performance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Design and program interactive stories and animations  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Fabricate ingenious controllers with construction materials, microcontrollers, and computer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programs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3225463" y="6269242"/>
            <a:ext cx="17502187" cy="149680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0" rIns="91426" bIns="45710" rtlCol="0" anchor="ctr"/>
          <a:lstStyle/>
          <a:p>
            <a:pPr algn="ctr"/>
            <a:r>
              <a:rPr lang="en-US" sz="6600" dirty="0" smtClean="0">
                <a:solidFill>
                  <a:srgbClr val="FFFFFF"/>
                </a:solidFill>
              </a:rPr>
              <a:t>Methods</a:t>
            </a:r>
            <a:endParaRPr lang="en-US" sz="6600" dirty="0">
              <a:solidFill>
                <a:srgbClr val="FFFFFF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1105475" y="8077200"/>
            <a:ext cx="11917363" cy="34163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tx2">
                    <a:lumMod val="25000"/>
                  </a:schemeClr>
                </a:solidFill>
              </a:rPr>
              <a:t>Practice problem solving, team work, and sharing of engineering and computing artifacts and experiment results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tx2">
                    <a:lumMod val="25000"/>
                  </a:schemeClr>
                </a:solidFill>
              </a:rPr>
              <a:t>Reflect on how observations of the natural world and use of computing tools help with design improvements</a:t>
            </a:r>
          </a:p>
          <a:p>
            <a:pPr marL="571500" lvl="0" indent="-571500">
              <a:buFont typeface="Wingdings" charset="2"/>
              <a:buChar char="u"/>
            </a:pPr>
            <a:r>
              <a:rPr lang="en-US" sz="3600" dirty="0">
                <a:solidFill>
                  <a:schemeClr val="tx2">
                    <a:lumMod val="25000"/>
                  </a:schemeClr>
                </a:solidFill>
              </a:rPr>
              <a:t>Contextualize the benefits of healthy eating and active living</a:t>
            </a:r>
          </a:p>
        </p:txBody>
      </p:sp>
      <p:pic>
        <p:nvPicPr>
          <p:cNvPr id="57" name="Picture 56" descr="controller-making.jpe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23926800"/>
            <a:ext cx="6705600" cy="5029200"/>
          </a:xfrm>
          <a:prstGeom prst="rect">
            <a:avLst/>
          </a:prstGeom>
        </p:spPr>
      </p:pic>
      <p:pic>
        <p:nvPicPr>
          <p:cNvPr id="58" name="Picture 57" descr="creative-electronics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0" y="27815552"/>
            <a:ext cx="7493000" cy="4214813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36118800" y="15621000"/>
            <a:ext cx="6904038" cy="206210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solidFill>
                  <a:srgbClr val="000000"/>
                </a:solidFill>
              </a:rPr>
              <a:t>With a few minutes work, a bit of tape, and a penny for balance </a:t>
            </a:r>
            <a:r>
              <a:rPr lang="en-US" sz="3200" dirty="0" smtClean="0">
                <a:solidFill>
                  <a:srgbClr val="000000"/>
                </a:solidFill>
              </a:rPr>
              <a:t>weight</a:t>
            </a:r>
            <a:r>
              <a:rPr lang="en-US" sz="3200" dirty="0">
                <a:solidFill>
                  <a:srgbClr val="000000"/>
                </a:solidFill>
              </a:rPr>
              <a:t>, a 9” foam dinner plate is transformed into a surprisingly capable glider 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1756316" y="24993600"/>
            <a:ext cx="11247438" cy="15696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</a:rPr>
              <a:t>After flying the foam plate glider, some students are inspired to compare its performance against that of other simple gliders like the folded paper airplane.</a:t>
            </a:r>
          </a:p>
        </p:txBody>
      </p:sp>
      <p:sp>
        <p:nvSpPr>
          <p:cNvPr id="63" name="Rectangle 62"/>
          <p:cNvSpPr/>
          <p:nvPr/>
        </p:nvSpPr>
        <p:spPr>
          <a:xfrm rot="10800000" flipV="1">
            <a:off x="16992600" y="30472440"/>
            <a:ext cx="5715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</a:rPr>
              <a:t>Design and test functionality of circuits built with </a:t>
            </a:r>
            <a:r>
              <a:rPr lang="en-US" sz="3200" b="1" i="1" dirty="0" err="1">
                <a:solidFill>
                  <a:srgbClr val="000000"/>
                </a:solidFill>
              </a:rPr>
              <a:t>littleBits</a:t>
            </a:r>
            <a:r>
              <a:rPr lang="en-US" sz="3200" dirty="0">
                <a:solidFill>
                  <a:srgbClr val="000000"/>
                </a:solidFill>
              </a:rPr>
              <a:t> components </a:t>
            </a:r>
          </a:p>
        </p:txBody>
      </p:sp>
      <p:sp>
        <p:nvSpPr>
          <p:cNvPr id="64" name="Rectangle 63"/>
          <p:cNvSpPr/>
          <p:nvPr/>
        </p:nvSpPr>
        <p:spPr>
          <a:xfrm rot="10800000" flipV="1">
            <a:off x="13563600" y="29108400"/>
            <a:ext cx="9296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</a:rPr>
              <a:t>Create </a:t>
            </a:r>
            <a:r>
              <a:rPr lang="en-US" sz="3200" b="1" i="1" dirty="0" smtClean="0">
                <a:solidFill>
                  <a:srgbClr val="000000"/>
                </a:solidFill>
              </a:rPr>
              <a:t>Scratch</a:t>
            </a:r>
            <a:r>
              <a:rPr lang="en-US" sz="3200" dirty="0" smtClean="0">
                <a:solidFill>
                  <a:srgbClr val="000000"/>
                </a:solidFill>
              </a:rPr>
              <a:t> programs </a:t>
            </a:r>
            <a:r>
              <a:rPr lang="en-US" sz="3200" dirty="0">
                <a:solidFill>
                  <a:srgbClr val="000000"/>
                </a:solidFill>
              </a:rPr>
              <a:t>that implement animations and interactive stories </a:t>
            </a:r>
          </a:p>
        </p:txBody>
      </p:sp>
      <p:sp>
        <p:nvSpPr>
          <p:cNvPr id="65" name="Rectangle 64"/>
          <p:cNvSpPr/>
          <p:nvPr/>
        </p:nvSpPr>
        <p:spPr>
          <a:xfrm rot="10800000" flipV="1">
            <a:off x="26060400" y="24003000"/>
            <a:ext cx="3886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</a:rPr>
              <a:t>Make a controller for their game or animation with </a:t>
            </a:r>
            <a:r>
              <a:rPr lang="en-US" sz="3200" b="1" i="1" dirty="0" err="1">
                <a:solidFill>
                  <a:srgbClr val="000000"/>
                </a:solidFill>
              </a:rPr>
              <a:t>MakeyMakey</a:t>
            </a:r>
            <a:r>
              <a:rPr lang="en-US" sz="3200" dirty="0">
                <a:solidFill>
                  <a:srgbClr val="000000"/>
                </a:solidFill>
              </a:rPr>
              <a:t> and construction materials </a:t>
            </a:r>
          </a:p>
        </p:txBody>
      </p:sp>
      <p:sp>
        <p:nvSpPr>
          <p:cNvPr id="67" name="Rectangle 66"/>
          <p:cNvSpPr/>
          <p:nvPr/>
        </p:nvSpPr>
        <p:spPr>
          <a:xfrm rot="10800000" flipV="1">
            <a:off x="1295400" y="18077021"/>
            <a:ext cx="5257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</a:rPr>
              <a:t>Students take their resting heart rate and blood </a:t>
            </a:r>
            <a:r>
              <a:rPr lang="en-US" sz="3200" dirty="0" smtClean="0">
                <a:solidFill>
                  <a:srgbClr val="000000"/>
                </a:solidFill>
              </a:rPr>
              <a:t>pressure. </a:t>
            </a: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 rot="10800000" flipV="1">
            <a:off x="6781800" y="19964400"/>
            <a:ext cx="5486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</a:rPr>
              <a:t>Students exercise for five minutes.</a:t>
            </a:r>
          </a:p>
        </p:txBody>
      </p:sp>
      <p:sp>
        <p:nvSpPr>
          <p:cNvPr id="69" name="Rectangle 68"/>
          <p:cNvSpPr/>
          <p:nvPr/>
        </p:nvSpPr>
        <p:spPr>
          <a:xfrm rot="10800000" flipV="1">
            <a:off x="9144000" y="21412200"/>
            <a:ext cx="330714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</a:rPr>
              <a:t>Students take their heart rate and blood pressure post exercise.</a:t>
            </a:r>
          </a:p>
          <a:p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67163" y="4086761"/>
            <a:ext cx="26661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5451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11270358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Executive.thmx</Template>
  <TotalTime>1309</TotalTime>
  <Words>519</Words>
  <Application>Microsoft Macintosh PowerPoint</Application>
  <PresentationFormat>Custom</PresentationFormat>
  <Paragraphs>48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Executive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Halpin, Patricia</dc:creator>
  <cp:lastModifiedBy>Mihaela Sabin</cp:lastModifiedBy>
  <cp:revision>46</cp:revision>
  <dcterms:created xsi:type="dcterms:W3CDTF">2016-02-13T21:13:25Z</dcterms:created>
  <dcterms:modified xsi:type="dcterms:W3CDTF">2016-03-28T18:58:15Z</dcterms:modified>
</cp:coreProperties>
</file>