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51206400" cy="40233600"/>
  <p:notesSz cx="6858000" cy="9144000"/>
  <p:defaultTextStyle>
    <a:defPPr>
      <a:defRPr lang="en-US"/>
    </a:defPPr>
    <a:lvl1pPr marL="0" algn="l" defTabSz="5225064" rtl="0" eaLnBrk="1" latinLnBrk="0" hangingPunct="1">
      <a:defRPr sz="10300" kern="1200">
        <a:solidFill>
          <a:schemeClr val="tx1"/>
        </a:solidFill>
        <a:latin typeface="+mn-lt"/>
        <a:ea typeface="+mn-ea"/>
        <a:cs typeface="+mn-cs"/>
      </a:defRPr>
    </a:lvl1pPr>
    <a:lvl2pPr marL="2612532" algn="l" defTabSz="5225064" rtl="0" eaLnBrk="1" latinLnBrk="0" hangingPunct="1">
      <a:defRPr sz="10300" kern="1200">
        <a:solidFill>
          <a:schemeClr val="tx1"/>
        </a:solidFill>
        <a:latin typeface="+mn-lt"/>
        <a:ea typeface="+mn-ea"/>
        <a:cs typeface="+mn-cs"/>
      </a:defRPr>
    </a:lvl2pPr>
    <a:lvl3pPr marL="5225064" algn="l" defTabSz="5225064" rtl="0" eaLnBrk="1" latinLnBrk="0" hangingPunct="1">
      <a:defRPr sz="10300" kern="1200">
        <a:solidFill>
          <a:schemeClr val="tx1"/>
        </a:solidFill>
        <a:latin typeface="+mn-lt"/>
        <a:ea typeface="+mn-ea"/>
        <a:cs typeface="+mn-cs"/>
      </a:defRPr>
    </a:lvl3pPr>
    <a:lvl4pPr marL="7837597" algn="l" defTabSz="5225064" rtl="0" eaLnBrk="1" latinLnBrk="0" hangingPunct="1">
      <a:defRPr sz="10300" kern="1200">
        <a:solidFill>
          <a:schemeClr val="tx1"/>
        </a:solidFill>
        <a:latin typeface="+mn-lt"/>
        <a:ea typeface="+mn-ea"/>
        <a:cs typeface="+mn-cs"/>
      </a:defRPr>
    </a:lvl4pPr>
    <a:lvl5pPr marL="10450129" algn="l" defTabSz="5225064" rtl="0" eaLnBrk="1" latinLnBrk="0" hangingPunct="1">
      <a:defRPr sz="10300" kern="1200">
        <a:solidFill>
          <a:schemeClr val="tx1"/>
        </a:solidFill>
        <a:latin typeface="+mn-lt"/>
        <a:ea typeface="+mn-ea"/>
        <a:cs typeface="+mn-cs"/>
      </a:defRPr>
    </a:lvl5pPr>
    <a:lvl6pPr marL="13062661" algn="l" defTabSz="5225064" rtl="0" eaLnBrk="1" latinLnBrk="0" hangingPunct="1">
      <a:defRPr sz="10300" kern="1200">
        <a:solidFill>
          <a:schemeClr val="tx1"/>
        </a:solidFill>
        <a:latin typeface="+mn-lt"/>
        <a:ea typeface="+mn-ea"/>
        <a:cs typeface="+mn-cs"/>
      </a:defRPr>
    </a:lvl6pPr>
    <a:lvl7pPr marL="15675193" algn="l" defTabSz="5225064" rtl="0" eaLnBrk="1" latinLnBrk="0" hangingPunct="1">
      <a:defRPr sz="10300" kern="1200">
        <a:solidFill>
          <a:schemeClr val="tx1"/>
        </a:solidFill>
        <a:latin typeface="+mn-lt"/>
        <a:ea typeface="+mn-ea"/>
        <a:cs typeface="+mn-cs"/>
      </a:defRPr>
    </a:lvl7pPr>
    <a:lvl8pPr marL="18287726" algn="l" defTabSz="5225064" rtl="0" eaLnBrk="1" latinLnBrk="0" hangingPunct="1">
      <a:defRPr sz="10300" kern="1200">
        <a:solidFill>
          <a:schemeClr val="tx1"/>
        </a:solidFill>
        <a:latin typeface="+mn-lt"/>
        <a:ea typeface="+mn-ea"/>
        <a:cs typeface="+mn-cs"/>
      </a:defRPr>
    </a:lvl8pPr>
    <a:lvl9pPr marL="20900258" algn="l" defTabSz="5225064" rtl="0" eaLnBrk="1" latinLnBrk="0" hangingPunct="1">
      <a:defRPr sz="103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howGuides="1">
      <p:cViewPr>
        <p:scale>
          <a:sx n="30" d="100"/>
          <a:sy n="30" d="100"/>
        </p:scale>
        <p:origin x="1812" y="4446"/>
      </p:cViewPr>
      <p:guideLst>
        <p:guide orient="horz" pos="25338"/>
        <p:guide pos="3225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C520F8"/>
              </a:solidFill>
            </c:spPr>
          </c:dPt>
          <c:dPt>
            <c:idx val="2"/>
            <c:bubble3D val="0"/>
            <c:spPr>
              <a:solidFill>
                <a:srgbClr val="DD4333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FFFF3B"/>
              </a:solidFill>
            </c:spPr>
          </c:dPt>
          <c:dLbls>
            <c:txPr>
              <a:bodyPr/>
              <a:lstStyle/>
              <a:p>
                <a:pPr>
                  <a:defRPr sz="3200" b="1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Sheet1!$A$2:$A$6</c:f>
              <c:strCache>
                <c:ptCount val="5"/>
                <c:pt idx="0">
                  <c:v>Modeling</c:v>
                </c:pt>
                <c:pt idx="1">
                  <c:v>Cueing</c:v>
                </c:pt>
                <c:pt idx="2">
                  <c:v>Reflection</c:v>
                </c:pt>
                <c:pt idx="3">
                  <c:v>Pausing</c:v>
                </c:pt>
                <c:pt idx="4">
                  <c:v>Social Stories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53</c:v>
                </c:pt>
                <c:pt idx="1">
                  <c:v>51</c:v>
                </c:pt>
                <c:pt idx="2">
                  <c:v>8</c:v>
                </c:pt>
                <c:pt idx="3">
                  <c:v>20</c:v>
                </c:pt>
                <c:pt idx="4">
                  <c:v>15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Part 1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dPt>
            <c:idx val="1"/>
            <c:bubble3D val="0"/>
            <c:spPr>
              <a:ln>
                <a:solidFill>
                  <a:schemeClr val="bg2">
                    <a:lumMod val="25000"/>
                  </a:schemeClr>
                </a:solidFill>
              </a:ln>
            </c:spPr>
          </c:dPt>
          <c:dPt>
            <c:idx val="2"/>
            <c:bubble3D val="0"/>
            <c:spPr>
              <a:ln>
                <a:solidFill>
                  <a:schemeClr val="bg2">
                    <a:lumMod val="25000"/>
                  </a:schemeClr>
                </a:solidFill>
              </a:ln>
            </c:spPr>
          </c:dPt>
          <c:cat>
            <c:strRef>
              <c:f>Sheet1!$A$2:$A$5</c:f>
              <c:strCache>
                <c:ptCount val="3"/>
                <c:pt idx="0">
                  <c:v>Time 1</c:v>
                </c:pt>
                <c:pt idx="1">
                  <c:v>Time 2</c:v>
                </c:pt>
                <c:pt idx="2">
                  <c:v>Time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0.4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cat>
            <c:strRef>
              <c:f>Sheet1!$A$2:$A$5</c:f>
              <c:strCache>
                <c:ptCount val="3"/>
                <c:pt idx="0">
                  <c:v>Time 1</c:v>
                </c:pt>
                <c:pt idx="1">
                  <c:v>Time 2</c:v>
                </c:pt>
                <c:pt idx="2">
                  <c:v>Time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-0.2</c:v>
                </c:pt>
                <c:pt idx="1">
                  <c:v>-0.1</c:v>
                </c:pt>
                <c:pt idx="2">
                  <c:v>0.2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3</c:v>
                </c:pt>
              </c:strCache>
            </c:strRef>
          </c:tx>
          <c:spPr>
            <a:ln>
              <a:solidFill>
                <a:srgbClr val="F87508"/>
              </a:solidFill>
            </a:ln>
          </c:spPr>
          <c:marker>
            <c:symbol val="none"/>
          </c:marker>
          <c:cat>
            <c:strRef>
              <c:f>Sheet1!$A$2:$A$5</c:f>
              <c:strCache>
                <c:ptCount val="3"/>
                <c:pt idx="0">
                  <c:v>Time 1</c:v>
                </c:pt>
                <c:pt idx="1">
                  <c:v>Time 2</c:v>
                </c:pt>
                <c:pt idx="2">
                  <c:v>Time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0.2</c:v>
                </c:pt>
                <c:pt idx="1">
                  <c:v>0.4</c:v>
                </c:pt>
                <c:pt idx="2">
                  <c:v>0.7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4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ymbol val="none"/>
          </c:marker>
          <c:cat>
            <c:strRef>
              <c:f>Sheet1!$A$2:$A$5</c:f>
              <c:strCache>
                <c:ptCount val="3"/>
                <c:pt idx="0">
                  <c:v>Time 1</c:v>
                </c:pt>
                <c:pt idx="1">
                  <c:v>Time 2</c:v>
                </c:pt>
                <c:pt idx="2">
                  <c:v>Time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0.3</c:v>
                </c:pt>
                <c:pt idx="1">
                  <c:v>0.3</c:v>
                </c:pt>
                <c:pt idx="2">
                  <c:v>0.7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5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none"/>
          </c:marker>
          <c:cat>
            <c:strRef>
              <c:f>Sheet1!$A$2:$A$5</c:f>
              <c:strCache>
                <c:ptCount val="3"/>
                <c:pt idx="0">
                  <c:v>Time 1</c:v>
                </c:pt>
                <c:pt idx="1">
                  <c:v>Time 2</c:v>
                </c:pt>
                <c:pt idx="2">
                  <c:v>Time 3</c:v>
                </c:pt>
              </c:strCache>
            </c:strRef>
          </c:cat>
          <c:val>
            <c:numRef>
              <c:f>Sheet1!$F$2:$F$5</c:f>
              <c:numCache>
                <c:formatCode>General</c:formatCode>
                <c:ptCount val="4"/>
                <c:pt idx="0">
                  <c:v>0</c:v>
                </c:pt>
                <c:pt idx="1">
                  <c:v>0.2</c:v>
                </c:pt>
                <c:pt idx="2">
                  <c:v>0.6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6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none"/>
          </c:marker>
          <c:cat>
            <c:strRef>
              <c:f>Sheet1!$A$2:$A$5</c:f>
              <c:strCache>
                <c:ptCount val="3"/>
                <c:pt idx="0">
                  <c:v>Time 1</c:v>
                </c:pt>
                <c:pt idx="1">
                  <c:v>Time 2</c:v>
                </c:pt>
                <c:pt idx="2">
                  <c:v>Time 3</c:v>
                </c:pt>
              </c:strCache>
            </c:strRef>
          </c:cat>
          <c:val>
            <c:numRef>
              <c:f>Sheet1!$G$2:$G$5</c:f>
              <c:numCache>
                <c:formatCode>General</c:formatCode>
                <c:ptCount val="4"/>
                <c:pt idx="0">
                  <c:v>0.7</c:v>
                </c:pt>
                <c:pt idx="1">
                  <c:v>0.5</c:v>
                </c:pt>
                <c:pt idx="2">
                  <c:v>0.9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7</c:v>
                </c:pt>
              </c:strCache>
            </c:strRef>
          </c:tx>
          <c:spPr>
            <a:ln>
              <a:solidFill>
                <a:srgbClr val="7030A0"/>
              </a:solidFill>
            </a:ln>
          </c:spPr>
          <c:marker>
            <c:symbol val="none"/>
          </c:marker>
          <c:cat>
            <c:strRef>
              <c:f>Sheet1!$A$2:$A$5</c:f>
              <c:strCache>
                <c:ptCount val="3"/>
                <c:pt idx="0">
                  <c:v>Time 1</c:v>
                </c:pt>
                <c:pt idx="1">
                  <c:v>Time 2</c:v>
                </c:pt>
                <c:pt idx="2">
                  <c:v>Time 3</c:v>
                </c:pt>
              </c:strCache>
            </c:strRef>
          </c:cat>
          <c:val>
            <c:numRef>
              <c:f>Sheet1!$H$2:$H$5</c:f>
              <c:numCache>
                <c:formatCode>General</c:formatCode>
                <c:ptCount val="4"/>
                <c:pt idx="0">
                  <c:v>0.6</c:v>
                </c:pt>
                <c:pt idx="1">
                  <c:v>0.4</c:v>
                </c:pt>
                <c:pt idx="2">
                  <c:v>0.9</c:v>
                </c:pt>
              </c:numCache>
            </c:numRef>
          </c:val>
          <c:smooth val="0"/>
        </c:ser>
        <c:ser>
          <c:idx val="7"/>
          <c:order val="7"/>
          <c:tx>
            <c:strRef>
              <c:f>Sheet1!$I$1</c:f>
              <c:strCache>
                <c:ptCount val="1"/>
                <c:pt idx="0">
                  <c:v>8</c:v>
                </c:pt>
              </c:strCache>
            </c:strRef>
          </c:tx>
          <c:spPr>
            <a:ln>
              <a:solidFill>
                <a:srgbClr val="FF00FF"/>
              </a:solidFill>
            </a:ln>
          </c:spPr>
          <c:marker>
            <c:symbol val="none"/>
          </c:marker>
          <c:cat>
            <c:strRef>
              <c:f>Sheet1!$A$2:$A$5</c:f>
              <c:strCache>
                <c:ptCount val="3"/>
                <c:pt idx="0">
                  <c:v>Time 1</c:v>
                </c:pt>
                <c:pt idx="1">
                  <c:v>Time 2</c:v>
                </c:pt>
                <c:pt idx="2">
                  <c:v>Time 3</c:v>
                </c:pt>
              </c:strCache>
            </c:strRef>
          </c:cat>
          <c:val>
            <c:numRef>
              <c:f>Sheet1!$I$2:$I$5</c:f>
              <c:numCache>
                <c:formatCode>General</c:formatCode>
                <c:ptCount val="4"/>
                <c:pt idx="0">
                  <c:v>0.1</c:v>
                </c:pt>
                <c:pt idx="1">
                  <c:v>0.3</c:v>
                </c:pt>
                <c:pt idx="2">
                  <c:v>0.7</c:v>
                </c:pt>
              </c:numCache>
            </c:numRef>
          </c:val>
          <c:smooth val="0"/>
        </c:ser>
        <c:ser>
          <c:idx val="8"/>
          <c:order val="8"/>
          <c:tx>
            <c:strRef>
              <c:f>Sheet1!$J$1</c:f>
              <c:strCache>
                <c:ptCount val="1"/>
                <c:pt idx="0">
                  <c:v>9</c:v>
                </c:pt>
              </c:strCache>
            </c:strRef>
          </c:tx>
          <c:spPr>
            <a:ln>
              <a:solidFill>
                <a:srgbClr val="002060"/>
              </a:solidFill>
            </a:ln>
          </c:spPr>
          <c:marker>
            <c:symbol val="none"/>
          </c:marker>
          <c:cat>
            <c:strRef>
              <c:f>Sheet1!$A$2:$A$5</c:f>
              <c:strCache>
                <c:ptCount val="3"/>
                <c:pt idx="0">
                  <c:v>Time 1</c:v>
                </c:pt>
                <c:pt idx="1">
                  <c:v>Time 2</c:v>
                </c:pt>
                <c:pt idx="2">
                  <c:v>Time 3</c:v>
                </c:pt>
              </c:strCache>
            </c:strRef>
          </c:cat>
          <c:val>
            <c:numRef>
              <c:f>Sheet1!$J$2:$J$5</c:f>
              <c:numCache>
                <c:formatCode>General</c:formatCode>
                <c:ptCount val="4"/>
                <c:pt idx="0">
                  <c:v>0.4</c:v>
                </c:pt>
                <c:pt idx="1">
                  <c:v>0.5</c:v>
                </c:pt>
                <c:pt idx="2">
                  <c:v>0.6</c:v>
                </c:pt>
              </c:numCache>
            </c:numRef>
          </c:val>
          <c:smooth val="0"/>
        </c:ser>
        <c:ser>
          <c:idx val="9"/>
          <c:order val="9"/>
          <c:tx>
            <c:strRef>
              <c:f>Sheet1!$K$1</c:f>
              <c:strCache>
                <c:ptCount val="1"/>
                <c:pt idx="0">
                  <c:v>10</c:v>
                </c:pt>
              </c:strCache>
            </c:strRef>
          </c:tx>
          <c:spPr>
            <a:ln>
              <a:solidFill>
                <a:srgbClr val="F87508"/>
              </a:solidFill>
              <a:prstDash val="dash"/>
            </a:ln>
          </c:spPr>
          <c:marker>
            <c:symbol val="none"/>
          </c:marker>
          <c:cat>
            <c:strRef>
              <c:f>Sheet1!$A$2:$A$5</c:f>
              <c:strCache>
                <c:ptCount val="3"/>
                <c:pt idx="0">
                  <c:v>Time 1</c:v>
                </c:pt>
                <c:pt idx="1">
                  <c:v>Time 2</c:v>
                </c:pt>
                <c:pt idx="2">
                  <c:v>Time 3</c:v>
                </c:pt>
              </c:strCache>
            </c:strRef>
          </c:cat>
          <c:val>
            <c:numRef>
              <c:f>Sheet1!$K$2:$K$5</c:f>
              <c:numCache>
                <c:formatCode>General</c:formatCode>
                <c:ptCount val="4"/>
                <c:pt idx="0">
                  <c:v>-0.3</c:v>
                </c:pt>
                <c:pt idx="1">
                  <c:v>-0.3</c:v>
                </c:pt>
                <c:pt idx="2">
                  <c:v>-0.2</c:v>
                </c:pt>
              </c:numCache>
            </c:numRef>
          </c:val>
          <c:smooth val="0"/>
        </c:ser>
        <c:ser>
          <c:idx val="10"/>
          <c:order val="10"/>
          <c:tx>
            <c:strRef>
              <c:f>Sheet1!$L$1</c:f>
              <c:strCache>
                <c:ptCount val="1"/>
                <c:pt idx="0">
                  <c:v>11</c:v>
                </c:pt>
              </c:strCache>
            </c:strRef>
          </c:tx>
          <c:spPr>
            <a:ln>
              <a:solidFill>
                <a:srgbClr val="FF00FF"/>
              </a:solidFill>
              <a:prstDash val="dash"/>
            </a:ln>
          </c:spPr>
          <c:marker>
            <c:symbol val="none"/>
          </c:marker>
          <c:cat>
            <c:strRef>
              <c:f>Sheet1!$A$2:$A$5</c:f>
              <c:strCache>
                <c:ptCount val="3"/>
                <c:pt idx="0">
                  <c:v>Time 1</c:v>
                </c:pt>
                <c:pt idx="1">
                  <c:v>Time 2</c:v>
                </c:pt>
                <c:pt idx="2">
                  <c:v>Time 3</c:v>
                </c:pt>
              </c:strCache>
            </c:strRef>
          </c:cat>
          <c:val>
            <c:numRef>
              <c:f>Sheet1!$L$2:$L$5</c:f>
              <c:numCache>
                <c:formatCode>General</c:formatCode>
                <c:ptCount val="4"/>
                <c:pt idx="0">
                  <c:v>-0.3</c:v>
                </c:pt>
                <c:pt idx="1">
                  <c:v>-0.2</c:v>
                </c:pt>
                <c:pt idx="2">
                  <c:v>-0.3</c:v>
                </c:pt>
              </c:numCache>
            </c:numRef>
          </c:val>
          <c:smooth val="0"/>
        </c:ser>
        <c:ser>
          <c:idx val="11"/>
          <c:order val="11"/>
          <c:tx>
            <c:strRef>
              <c:f>Sheet1!$M$1</c:f>
              <c:strCache>
                <c:ptCount val="1"/>
                <c:pt idx="0">
                  <c:v>12</c:v>
                </c:pt>
              </c:strCache>
            </c:strRef>
          </c:tx>
          <c:spPr>
            <a:ln>
              <a:solidFill>
                <a:srgbClr val="0070C0"/>
              </a:solidFill>
              <a:prstDash val="dash"/>
            </a:ln>
          </c:spPr>
          <c:marker>
            <c:symbol val="none"/>
          </c:marker>
          <c:cat>
            <c:strRef>
              <c:f>Sheet1!$A$2:$A$5</c:f>
              <c:strCache>
                <c:ptCount val="3"/>
                <c:pt idx="0">
                  <c:v>Time 1</c:v>
                </c:pt>
                <c:pt idx="1">
                  <c:v>Time 2</c:v>
                </c:pt>
                <c:pt idx="2">
                  <c:v>Time 3</c:v>
                </c:pt>
              </c:strCache>
            </c:strRef>
          </c:cat>
          <c:val>
            <c:numRef>
              <c:f>Sheet1!$M$2:$M$5</c:f>
              <c:numCache>
                <c:formatCode>General</c:formatCode>
                <c:ptCount val="4"/>
                <c:pt idx="0">
                  <c:v>-0.3</c:v>
                </c:pt>
                <c:pt idx="1">
                  <c:v>-0.5</c:v>
                </c:pt>
                <c:pt idx="2">
                  <c:v>0</c:v>
                </c:pt>
              </c:numCache>
            </c:numRef>
          </c:val>
          <c:smooth val="0"/>
        </c:ser>
        <c:ser>
          <c:idx val="12"/>
          <c:order val="12"/>
          <c:tx>
            <c:strRef>
              <c:f>Sheet1!$N$1</c:f>
              <c:strCache>
                <c:ptCount val="1"/>
                <c:pt idx="0">
                  <c:v>13</c:v>
                </c:pt>
              </c:strCache>
            </c:strRef>
          </c:tx>
          <c:spPr>
            <a:ln>
              <a:solidFill>
                <a:srgbClr val="FF0000"/>
              </a:solidFill>
              <a:prstDash val="dash"/>
            </a:ln>
          </c:spPr>
          <c:marker>
            <c:symbol val="none"/>
          </c:marker>
          <c:cat>
            <c:strRef>
              <c:f>Sheet1!$A$2:$A$5</c:f>
              <c:strCache>
                <c:ptCount val="3"/>
                <c:pt idx="0">
                  <c:v>Time 1</c:v>
                </c:pt>
                <c:pt idx="1">
                  <c:v>Time 2</c:v>
                </c:pt>
                <c:pt idx="2">
                  <c:v>Time 3</c:v>
                </c:pt>
              </c:strCache>
            </c:strRef>
          </c:cat>
          <c:val>
            <c:numRef>
              <c:f>Sheet1!$N$2:$N$5</c:f>
              <c:numCache>
                <c:formatCode>General</c:formatCode>
                <c:ptCount val="4"/>
                <c:pt idx="0">
                  <c:v>-0.6</c:v>
                </c:pt>
                <c:pt idx="1">
                  <c:v>-0.5</c:v>
                </c:pt>
                <c:pt idx="2">
                  <c:v>-0.7</c:v>
                </c:pt>
              </c:numCache>
            </c:numRef>
          </c:val>
          <c:smooth val="0"/>
        </c:ser>
        <c:ser>
          <c:idx val="13"/>
          <c:order val="13"/>
          <c:tx>
            <c:strRef>
              <c:f>Sheet1!$O$1</c:f>
              <c:strCache>
                <c:ptCount val="1"/>
                <c:pt idx="0">
                  <c:v>14</c:v>
                </c:pt>
              </c:strCache>
            </c:strRef>
          </c:tx>
          <c:spPr>
            <a:ln>
              <a:solidFill>
                <a:srgbClr val="7030A0"/>
              </a:solidFill>
              <a:prstDash val="dash"/>
            </a:ln>
          </c:spPr>
          <c:marker>
            <c:symbol val="none"/>
          </c:marker>
          <c:cat>
            <c:strRef>
              <c:f>Sheet1!$A$2:$A$5</c:f>
              <c:strCache>
                <c:ptCount val="3"/>
                <c:pt idx="0">
                  <c:v>Time 1</c:v>
                </c:pt>
                <c:pt idx="1">
                  <c:v>Time 2</c:v>
                </c:pt>
                <c:pt idx="2">
                  <c:v>Time 3</c:v>
                </c:pt>
              </c:strCache>
            </c:strRef>
          </c:cat>
          <c:val>
            <c:numRef>
              <c:f>Sheet1!$O$2:$O$5</c:f>
              <c:numCache>
                <c:formatCode>General</c:formatCode>
                <c:ptCount val="4"/>
                <c:pt idx="0">
                  <c:v>-0.2</c:v>
                </c:pt>
                <c:pt idx="1">
                  <c:v>-0.4</c:v>
                </c:pt>
                <c:pt idx="2">
                  <c:v>-0.1</c:v>
                </c:pt>
              </c:numCache>
            </c:numRef>
          </c:val>
          <c:smooth val="0"/>
        </c:ser>
        <c:ser>
          <c:idx val="14"/>
          <c:order val="14"/>
          <c:tx>
            <c:strRef>
              <c:f>Sheet1!$P$1</c:f>
              <c:strCache>
                <c:ptCount val="1"/>
                <c:pt idx="0">
                  <c:v>15</c:v>
                </c:pt>
              </c:strCache>
            </c:strRef>
          </c:tx>
          <c:spPr>
            <a:ln>
              <a:solidFill>
                <a:srgbClr val="00B050"/>
              </a:solidFill>
              <a:prstDash val="dash"/>
            </a:ln>
          </c:spPr>
          <c:marker>
            <c:symbol val="none"/>
          </c:marker>
          <c:cat>
            <c:strRef>
              <c:f>Sheet1!$A$2:$A$5</c:f>
              <c:strCache>
                <c:ptCount val="3"/>
                <c:pt idx="0">
                  <c:v>Time 1</c:v>
                </c:pt>
                <c:pt idx="1">
                  <c:v>Time 2</c:v>
                </c:pt>
                <c:pt idx="2">
                  <c:v>Time 3</c:v>
                </c:pt>
              </c:strCache>
            </c:strRef>
          </c:cat>
          <c:val>
            <c:numRef>
              <c:f>Sheet1!$P$2:$P$5</c:f>
              <c:numCache>
                <c:formatCode>General</c:formatCode>
                <c:ptCount val="4"/>
                <c:pt idx="0">
                  <c:v>-0.2</c:v>
                </c:pt>
                <c:pt idx="1">
                  <c:v>-0.4</c:v>
                </c:pt>
                <c:pt idx="2">
                  <c:v>-0.5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137216"/>
        <c:axId val="36139008"/>
      </c:lineChart>
      <c:catAx>
        <c:axId val="3613721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3200" b="1"/>
            </a:pPr>
            <a:endParaRPr lang="en-US"/>
          </a:p>
        </c:txPr>
        <c:crossAx val="36139008"/>
        <c:crossesAt val="-0.8"/>
        <c:auto val="1"/>
        <c:lblAlgn val="ctr"/>
        <c:lblOffset val="100"/>
        <c:noMultiLvlLbl val="0"/>
      </c:catAx>
      <c:valAx>
        <c:axId val="361390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3200" b="1"/>
            </a:pPr>
            <a:endParaRPr lang="en-US"/>
          </a:p>
        </c:txPr>
        <c:crossAx val="3613721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0.66966</cdr:x>
      <cdr:y>0.33166</cdr:y>
    </cdr:from>
    <cdr:to>
      <cdr:x>0.80242</cdr:x>
      <cdr:y>0.49535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8760089" y="3403095"/>
          <a:ext cx="1736821" cy="1679651"/>
        </a:xfrm>
        <a:prstGeom xmlns:a="http://schemas.openxmlformats.org/drawingml/2006/main" prst="rect">
          <a:avLst/>
        </a:prstGeom>
        <a:solidFill xmlns:a="http://schemas.openxmlformats.org/drawingml/2006/main">
          <a:srgbClr val="00B0F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0.19943</cdr:x>
      <cdr:y>0.2742</cdr:y>
    </cdr:from>
    <cdr:to>
      <cdr:x>0.31011</cdr:x>
      <cdr:y>0.39705</cdr:y>
    </cdr:to>
    <cdr:sp macro="" textlink="">
      <cdr:nvSpPr>
        <cdr:cNvPr id="4" name="Oval 3"/>
        <cdr:cNvSpPr/>
      </cdr:nvSpPr>
      <cdr:spPr>
        <a:xfrm xmlns:a="http://schemas.openxmlformats.org/drawingml/2006/main">
          <a:off x="2608896" y="2813553"/>
          <a:ext cx="1447800" cy="1260526"/>
        </a:xfrm>
        <a:prstGeom xmlns:a="http://schemas.openxmlformats.org/drawingml/2006/main" prst="ellipse">
          <a:avLst/>
        </a:prstGeom>
        <a:solidFill xmlns:a="http://schemas.openxmlformats.org/drawingml/2006/main">
          <a:srgbClr val="92D05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0.20103</cdr:x>
      <cdr:y>0.35345</cdr:y>
    </cdr:from>
    <cdr:to>
      <cdr:x>0.42079</cdr:x>
      <cdr:y>0.44066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629767" y="3626660"/>
          <a:ext cx="2874730" cy="8948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3200" b="1" dirty="0" smtClean="0"/>
            <a:t>Pausing 14%</a:t>
          </a:r>
          <a:endParaRPr lang="en-US" sz="3200" b="1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480" y="12498496"/>
            <a:ext cx="43525440" cy="862414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960" y="22799040"/>
            <a:ext cx="35844480" cy="102819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612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225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837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450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30626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675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287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900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C6F6A-CE31-4883-8410-550C1EB6B5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B5FF-51E2-493E-8248-E4D1949F12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C6F6A-CE31-4883-8410-550C1EB6B5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B5FF-51E2-493E-8248-E4D1949F12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388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3" y="25853816"/>
            <a:ext cx="43525440" cy="7990840"/>
          </a:xfrm>
        </p:spPr>
        <p:txBody>
          <a:bodyPr anchor="t"/>
          <a:lstStyle>
            <a:lvl1pPr algn="l">
              <a:defRPr sz="229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3" y="17052719"/>
            <a:ext cx="43525440" cy="8801097"/>
          </a:xfrm>
        </p:spPr>
        <p:txBody>
          <a:bodyPr anchor="b"/>
          <a:lstStyle>
            <a:lvl1pPr marL="0" indent="0">
              <a:buNone/>
              <a:defRPr sz="11400">
                <a:solidFill>
                  <a:schemeClr val="tx1">
                    <a:tint val="75000"/>
                  </a:schemeClr>
                </a:solidFill>
              </a:defRPr>
            </a:lvl1pPr>
            <a:lvl2pPr marL="2612532" indent="0">
              <a:buNone/>
              <a:defRPr sz="10300">
                <a:solidFill>
                  <a:schemeClr val="tx1">
                    <a:tint val="75000"/>
                  </a:schemeClr>
                </a:solidFill>
              </a:defRPr>
            </a:lvl2pPr>
            <a:lvl3pPr marL="5225064" indent="0">
              <a:buNone/>
              <a:defRPr sz="9100">
                <a:solidFill>
                  <a:schemeClr val="tx1">
                    <a:tint val="75000"/>
                  </a:schemeClr>
                </a:solidFill>
              </a:defRPr>
            </a:lvl3pPr>
            <a:lvl4pPr marL="7837597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4pPr>
            <a:lvl5pPr marL="10450129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5pPr>
            <a:lvl6pPr marL="13062661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6pPr>
            <a:lvl7pPr marL="15675193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7pPr>
            <a:lvl8pPr marL="18287726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8pPr>
            <a:lvl9pPr marL="20900258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C6F6A-CE31-4883-8410-550C1EB6B5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B5FF-51E2-493E-8248-E4D1949F12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479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39573" y="55079053"/>
            <a:ext cx="128611627" cy="155765503"/>
          </a:xfrm>
        </p:spPr>
        <p:txBody>
          <a:bodyPr/>
          <a:lstStyle>
            <a:lvl1pPr>
              <a:defRPr sz="16000"/>
            </a:lvl1pPr>
            <a:lvl2pPr>
              <a:defRPr sz="13700"/>
            </a:lvl2pPr>
            <a:lvl3pPr>
              <a:defRPr sz="11400"/>
            </a:lvl3pPr>
            <a:lvl4pPr>
              <a:defRPr sz="10300"/>
            </a:lvl4pPr>
            <a:lvl5pPr>
              <a:defRPr sz="10300"/>
            </a:lvl5pPr>
            <a:lvl6pPr>
              <a:defRPr sz="10300"/>
            </a:lvl6pPr>
            <a:lvl7pPr>
              <a:defRPr sz="10300"/>
            </a:lvl7pPr>
            <a:lvl8pPr>
              <a:defRPr sz="10300"/>
            </a:lvl8pPr>
            <a:lvl9pPr>
              <a:defRPr sz="10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3804643" y="55079053"/>
            <a:ext cx="128611633" cy="155765503"/>
          </a:xfrm>
        </p:spPr>
        <p:txBody>
          <a:bodyPr/>
          <a:lstStyle>
            <a:lvl1pPr>
              <a:defRPr sz="16000"/>
            </a:lvl1pPr>
            <a:lvl2pPr>
              <a:defRPr sz="13700"/>
            </a:lvl2pPr>
            <a:lvl3pPr>
              <a:defRPr sz="11400"/>
            </a:lvl3pPr>
            <a:lvl4pPr>
              <a:defRPr sz="10300"/>
            </a:lvl4pPr>
            <a:lvl5pPr>
              <a:defRPr sz="10300"/>
            </a:lvl5pPr>
            <a:lvl6pPr>
              <a:defRPr sz="10300"/>
            </a:lvl6pPr>
            <a:lvl7pPr>
              <a:defRPr sz="10300"/>
            </a:lvl7pPr>
            <a:lvl8pPr>
              <a:defRPr sz="10300"/>
            </a:lvl8pPr>
            <a:lvl9pPr>
              <a:defRPr sz="10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C6F6A-CE31-4883-8410-550C1EB6B5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B5FF-51E2-493E-8248-E4D1949F12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839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1611210"/>
            <a:ext cx="46085760" cy="670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9005996"/>
            <a:ext cx="22625053" cy="3753270"/>
          </a:xfrm>
        </p:spPr>
        <p:txBody>
          <a:bodyPr anchor="b"/>
          <a:lstStyle>
            <a:lvl1pPr marL="0" indent="0">
              <a:buNone/>
              <a:defRPr sz="13700" b="1"/>
            </a:lvl1pPr>
            <a:lvl2pPr marL="2612532" indent="0">
              <a:buNone/>
              <a:defRPr sz="11400" b="1"/>
            </a:lvl2pPr>
            <a:lvl3pPr marL="5225064" indent="0">
              <a:buNone/>
              <a:defRPr sz="10300" b="1"/>
            </a:lvl3pPr>
            <a:lvl4pPr marL="7837597" indent="0">
              <a:buNone/>
              <a:defRPr sz="9100" b="1"/>
            </a:lvl4pPr>
            <a:lvl5pPr marL="10450129" indent="0">
              <a:buNone/>
              <a:defRPr sz="9100" b="1"/>
            </a:lvl5pPr>
            <a:lvl6pPr marL="13062661" indent="0">
              <a:buNone/>
              <a:defRPr sz="9100" b="1"/>
            </a:lvl6pPr>
            <a:lvl7pPr marL="15675193" indent="0">
              <a:buNone/>
              <a:defRPr sz="9100" b="1"/>
            </a:lvl7pPr>
            <a:lvl8pPr marL="18287726" indent="0">
              <a:buNone/>
              <a:defRPr sz="9100" b="1"/>
            </a:lvl8pPr>
            <a:lvl9pPr marL="20900258" indent="0">
              <a:buNone/>
              <a:defRPr sz="9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320" y="12759266"/>
            <a:ext cx="22625053" cy="23180890"/>
          </a:xfrm>
        </p:spPr>
        <p:txBody>
          <a:bodyPr/>
          <a:lstStyle>
            <a:lvl1pPr>
              <a:defRPr sz="13700"/>
            </a:lvl1pPr>
            <a:lvl2pPr>
              <a:defRPr sz="11400"/>
            </a:lvl2pPr>
            <a:lvl3pPr>
              <a:defRPr sz="10300"/>
            </a:lvl3pPr>
            <a:lvl4pPr>
              <a:defRPr sz="9100"/>
            </a:lvl4pPr>
            <a:lvl5pPr>
              <a:defRPr sz="9100"/>
            </a:lvl5pPr>
            <a:lvl6pPr>
              <a:defRPr sz="9100"/>
            </a:lvl6pPr>
            <a:lvl7pPr>
              <a:defRPr sz="9100"/>
            </a:lvl7pPr>
            <a:lvl8pPr>
              <a:defRPr sz="9100"/>
            </a:lvl8pPr>
            <a:lvl9pPr>
              <a:defRPr sz="9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143" y="9005996"/>
            <a:ext cx="22633940" cy="3753270"/>
          </a:xfrm>
        </p:spPr>
        <p:txBody>
          <a:bodyPr anchor="b"/>
          <a:lstStyle>
            <a:lvl1pPr marL="0" indent="0">
              <a:buNone/>
              <a:defRPr sz="13700" b="1"/>
            </a:lvl1pPr>
            <a:lvl2pPr marL="2612532" indent="0">
              <a:buNone/>
              <a:defRPr sz="11400" b="1"/>
            </a:lvl2pPr>
            <a:lvl3pPr marL="5225064" indent="0">
              <a:buNone/>
              <a:defRPr sz="10300" b="1"/>
            </a:lvl3pPr>
            <a:lvl4pPr marL="7837597" indent="0">
              <a:buNone/>
              <a:defRPr sz="9100" b="1"/>
            </a:lvl4pPr>
            <a:lvl5pPr marL="10450129" indent="0">
              <a:buNone/>
              <a:defRPr sz="9100" b="1"/>
            </a:lvl5pPr>
            <a:lvl6pPr marL="13062661" indent="0">
              <a:buNone/>
              <a:defRPr sz="9100" b="1"/>
            </a:lvl6pPr>
            <a:lvl7pPr marL="15675193" indent="0">
              <a:buNone/>
              <a:defRPr sz="9100" b="1"/>
            </a:lvl7pPr>
            <a:lvl8pPr marL="18287726" indent="0">
              <a:buNone/>
              <a:defRPr sz="9100" b="1"/>
            </a:lvl8pPr>
            <a:lvl9pPr marL="20900258" indent="0">
              <a:buNone/>
              <a:defRPr sz="9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143" y="12759266"/>
            <a:ext cx="22633940" cy="23180890"/>
          </a:xfrm>
        </p:spPr>
        <p:txBody>
          <a:bodyPr/>
          <a:lstStyle>
            <a:lvl1pPr>
              <a:defRPr sz="13700"/>
            </a:lvl1pPr>
            <a:lvl2pPr>
              <a:defRPr sz="11400"/>
            </a:lvl2pPr>
            <a:lvl3pPr>
              <a:defRPr sz="10300"/>
            </a:lvl3pPr>
            <a:lvl4pPr>
              <a:defRPr sz="9100"/>
            </a:lvl4pPr>
            <a:lvl5pPr>
              <a:defRPr sz="9100"/>
            </a:lvl5pPr>
            <a:lvl6pPr>
              <a:defRPr sz="9100"/>
            </a:lvl6pPr>
            <a:lvl7pPr>
              <a:defRPr sz="9100"/>
            </a:lvl7pPr>
            <a:lvl8pPr>
              <a:defRPr sz="9100"/>
            </a:lvl8pPr>
            <a:lvl9pPr>
              <a:defRPr sz="9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C6F6A-CE31-4883-8410-550C1EB6B5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B5FF-51E2-493E-8248-E4D1949F12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244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C6F6A-CE31-4883-8410-550C1EB6B5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B5FF-51E2-493E-8248-E4D1949F12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520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C6F6A-CE31-4883-8410-550C1EB6B5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B5FF-51E2-493E-8248-E4D1949F12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512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3" y="1601893"/>
            <a:ext cx="16846553" cy="6817360"/>
          </a:xfrm>
        </p:spPr>
        <p:txBody>
          <a:bodyPr anchor="b"/>
          <a:lstStyle>
            <a:lvl1pPr algn="l">
              <a:defRPr sz="1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0280" y="1601896"/>
            <a:ext cx="28625800" cy="34338263"/>
          </a:xfrm>
        </p:spPr>
        <p:txBody>
          <a:bodyPr/>
          <a:lstStyle>
            <a:lvl1pPr>
              <a:defRPr sz="18300"/>
            </a:lvl1pPr>
            <a:lvl2pPr>
              <a:defRPr sz="16000"/>
            </a:lvl2pPr>
            <a:lvl3pPr>
              <a:defRPr sz="13700"/>
            </a:lvl3pPr>
            <a:lvl4pPr>
              <a:defRPr sz="11400"/>
            </a:lvl4pPr>
            <a:lvl5pPr>
              <a:defRPr sz="11400"/>
            </a:lvl5pPr>
            <a:lvl6pPr>
              <a:defRPr sz="11400"/>
            </a:lvl6pPr>
            <a:lvl7pPr>
              <a:defRPr sz="11400"/>
            </a:lvl7pPr>
            <a:lvl8pPr>
              <a:defRPr sz="11400"/>
            </a:lvl8pPr>
            <a:lvl9pPr>
              <a:defRPr sz="1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3" y="8419256"/>
            <a:ext cx="16846553" cy="27520903"/>
          </a:xfrm>
        </p:spPr>
        <p:txBody>
          <a:bodyPr/>
          <a:lstStyle>
            <a:lvl1pPr marL="0" indent="0">
              <a:buNone/>
              <a:defRPr sz="8000"/>
            </a:lvl1pPr>
            <a:lvl2pPr marL="2612532" indent="0">
              <a:buNone/>
              <a:defRPr sz="6900"/>
            </a:lvl2pPr>
            <a:lvl3pPr marL="5225064" indent="0">
              <a:buNone/>
              <a:defRPr sz="5700"/>
            </a:lvl3pPr>
            <a:lvl4pPr marL="7837597" indent="0">
              <a:buNone/>
              <a:defRPr sz="5100"/>
            </a:lvl4pPr>
            <a:lvl5pPr marL="10450129" indent="0">
              <a:buNone/>
              <a:defRPr sz="5100"/>
            </a:lvl5pPr>
            <a:lvl6pPr marL="13062661" indent="0">
              <a:buNone/>
              <a:defRPr sz="5100"/>
            </a:lvl6pPr>
            <a:lvl7pPr marL="15675193" indent="0">
              <a:buNone/>
              <a:defRPr sz="5100"/>
            </a:lvl7pPr>
            <a:lvl8pPr marL="18287726" indent="0">
              <a:buNone/>
              <a:defRPr sz="5100"/>
            </a:lvl8pPr>
            <a:lvl9pPr marL="20900258" indent="0">
              <a:buNone/>
              <a:defRPr sz="5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C6F6A-CE31-4883-8410-550C1EB6B5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B5FF-51E2-493E-8248-E4D1949F12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755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813" y="28163520"/>
            <a:ext cx="30723840" cy="3324863"/>
          </a:xfrm>
        </p:spPr>
        <p:txBody>
          <a:bodyPr anchor="b"/>
          <a:lstStyle>
            <a:lvl1pPr algn="l">
              <a:defRPr sz="1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813" y="3594947"/>
            <a:ext cx="30723840" cy="24140160"/>
          </a:xfrm>
        </p:spPr>
        <p:txBody>
          <a:bodyPr/>
          <a:lstStyle>
            <a:lvl1pPr marL="0" indent="0">
              <a:buNone/>
              <a:defRPr sz="18300"/>
            </a:lvl1pPr>
            <a:lvl2pPr marL="2612532" indent="0">
              <a:buNone/>
              <a:defRPr sz="16000"/>
            </a:lvl2pPr>
            <a:lvl3pPr marL="5225064" indent="0">
              <a:buNone/>
              <a:defRPr sz="13700"/>
            </a:lvl3pPr>
            <a:lvl4pPr marL="7837597" indent="0">
              <a:buNone/>
              <a:defRPr sz="11400"/>
            </a:lvl4pPr>
            <a:lvl5pPr marL="10450129" indent="0">
              <a:buNone/>
              <a:defRPr sz="11400"/>
            </a:lvl5pPr>
            <a:lvl6pPr marL="13062661" indent="0">
              <a:buNone/>
              <a:defRPr sz="11400"/>
            </a:lvl6pPr>
            <a:lvl7pPr marL="15675193" indent="0">
              <a:buNone/>
              <a:defRPr sz="11400"/>
            </a:lvl7pPr>
            <a:lvl8pPr marL="18287726" indent="0">
              <a:buNone/>
              <a:defRPr sz="11400"/>
            </a:lvl8pPr>
            <a:lvl9pPr marL="20900258" indent="0">
              <a:buNone/>
              <a:defRPr sz="114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813" y="31488383"/>
            <a:ext cx="30723840" cy="4721857"/>
          </a:xfrm>
        </p:spPr>
        <p:txBody>
          <a:bodyPr/>
          <a:lstStyle>
            <a:lvl1pPr marL="0" indent="0">
              <a:buNone/>
              <a:defRPr sz="8000"/>
            </a:lvl1pPr>
            <a:lvl2pPr marL="2612532" indent="0">
              <a:buNone/>
              <a:defRPr sz="6900"/>
            </a:lvl2pPr>
            <a:lvl3pPr marL="5225064" indent="0">
              <a:buNone/>
              <a:defRPr sz="5700"/>
            </a:lvl3pPr>
            <a:lvl4pPr marL="7837597" indent="0">
              <a:buNone/>
              <a:defRPr sz="5100"/>
            </a:lvl4pPr>
            <a:lvl5pPr marL="10450129" indent="0">
              <a:buNone/>
              <a:defRPr sz="5100"/>
            </a:lvl5pPr>
            <a:lvl6pPr marL="13062661" indent="0">
              <a:buNone/>
              <a:defRPr sz="5100"/>
            </a:lvl6pPr>
            <a:lvl7pPr marL="15675193" indent="0">
              <a:buNone/>
              <a:defRPr sz="5100"/>
            </a:lvl7pPr>
            <a:lvl8pPr marL="18287726" indent="0">
              <a:buNone/>
              <a:defRPr sz="5100"/>
            </a:lvl8pPr>
            <a:lvl9pPr marL="20900258" indent="0">
              <a:buNone/>
              <a:defRPr sz="5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C6F6A-CE31-4883-8410-550C1EB6B5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B5FF-51E2-493E-8248-E4D1949F12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932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C6F6A-CE31-4883-8410-550C1EB6B5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B5FF-51E2-493E-8248-E4D1949F12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323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07901540" y="9453036"/>
            <a:ext cx="64514733" cy="2013915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339576" y="9453036"/>
            <a:ext cx="192708527" cy="2013915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C6F6A-CE31-4883-8410-550C1EB6B5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B5FF-51E2-493E-8248-E4D1949F12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75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60320" y="1611210"/>
            <a:ext cx="46085760" cy="6705600"/>
          </a:xfrm>
          <a:prstGeom prst="rect">
            <a:avLst/>
          </a:prstGeom>
        </p:spPr>
        <p:txBody>
          <a:bodyPr vert="horz" lIns="522506" tIns="261253" rIns="522506" bIns="261253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9387843"/>
            <a:ext cx="46085760" cy="26552316"/>
          </a:xfrm>
          <a:prstGeom prst="rect">
            <a:avLst/>
          </a:prstGeom>
        </p:spPr>
        <p:txBody>
          <a:bodyPr vert="horz" lIns="522506" tIns="261253" rIns="522506" bIns="26125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60320" y="37290589"/>
            <a:ext cx="11948160" cy="2142067"/>
          </a:xfrm>
          <a:prstGeom prst="rect">
            <a:avLst/>
          </a:prstGeom>
        </p:spPr>
        <p:txBody>
          <a:bodyPr vert="horz" lIns="522506" tIns="261253" rIns="522506" bIns="261253" rtlCol="0" anchor="ctr"/>
          <a:lstStyle>
            <a:lvl1pPr algn="l">
              <a:defRPr sz="6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C6F6A-CE31-4883-8410-550C1EB6B5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95520" y="37290589"/>
            <a:ext cx="16215360" cy="2142067"/>
          </a:xfrm>
          <a:prstGeom prst="rect">
            <a:avLst/>
          </a:prstGeom>
        </p:spPr>
        <p:txBody>
          <a:bodyPr vert="horz" lIns="522506" tIns="261253" rIns="522506" bIns="261253" rtlCol="0" anchor="ctr"/>
          <a:lstStyle>
            <a:lvl1pPr algn="ctr">
              <a:defRPr sz="6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97920" y="37290589"/>
            <a:ext cx="11948160" cy="2142067"/>
          </a:xfrm>
          <a:prstGeom prst="rect">
            <a:avLst/>
          </a:prstGeom>
        </p:spPr>
        <p:txBody>
          <a:bodyPr vert="horz" lIns="522506" tIns="261253" rIns="522506" bIns="261253" rtlCol="0" anchor="ctr"/>
          <a:lstStyle>
            <a:lvl1pPr algn="r">
              <a:defRPr sz="6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38B5FF-51E2-493E-8248-E4D1949F12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539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5225064" rtl="0" eaLnBrk="1" latinLnBrk="0" hangingPunct="1">
        <a:spcBef>
          <a:spcPct val="0"/>
        </a:spcBef>
        <a:buNone/>
        <a:defRPr sz="2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59399" indent="-1959399" algn="l" defTabSz="5225064" rtl="0" eaLnBrk="1" latinLnBrk="0" hangingPunct="1">
        <a:spcBef>
          <a:spcPct val="20000"/>
        </a:spcBef>
        <a:buFont typeface="Arial" panose="020B0604020202020204" pitchFamily="34" charset="0"/>
        <a:buChar char="•"/>
        <a:defRPr sz="183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365" indent="-1632833" algn="l" defTabSz="5225064" rtl="0" eaLnBrk="1" latinLnBrk="0" hangingPunct="1">
        <a:spcBef>
          <a:spcPct val="20000"/>
        </a:spcBef>
        <a:buFont typeface="Arial" panose="020B0604020202020204" pitchFamily="34" charset="0"/>
        <a:buChar char="–"/>
        <a:defRPr sz="16000" kern="1200">
          <a:solidFill>
            <a:schemeClr val="tx1"/>
          </a:solidFill>
          <a:latin typeface="+mn-lt"/>
          <a:ea typeface="+mn-ea"/>
          <a:cs typeface="+mn-cs"/>
        </a:defRPr>
      </a:lvl2pPr>
      <a:lvl3pPr marL="6531331" indent="-1306266" algn="l" defTabSz="5225064" rtl="0" eaLnBrk="1" latinLnBrk="0" hangingPunct="1">
        <a:spcBef>
          <a:spcPct val="20000"/>
        </a:spcBef>
        <a:buFont typeface="Arial" panose="020B0604020202020204" pitchFamily="34" charset="0"/>
        <a:buChar char="•"/>
        <a:defRPr sz="13700" kern="1200">
          <a:solidFill>
            <a:schemeClr val="tx1"/>
          </a:solidFill>
          <a:latin typeface="+mn-lt"/>
          <a:ea typeface="+mn-ea"/>
          <a:cs typeface="+mn-cs"/>
        </a:defRPr>
      </a:lvl3pPr>
      <a:lvl4pPr marL="9143863" indent="-1306266" algn="l" defTabSz="5225064" rtl="0" eaLnBrk="1" latinLnBrk="0" hangingPunct="1">
        <a:spcBef>
          <a:spcPct val="20000"/>
        </a:spcBef>
        <a:buFont typeface="Arial" panose="020B0604020202020204" pitchFamily="34" charset="0"/>
        <a:buChar char="–"/>
        <a:defRPr sz="1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756395" indent="-1306266" algn="l" defTabSz="5225064" rtl="0" eaLnBrk="1" latinLnBrk="0" hangingPunct="1">
        <a:spcBef>
          <a:spcPct val="20000"/>
        </a:spcBef>
        <a:buFont typeface="Arial" panose="020B0604020202020204" pitchFamily="34" charset="0"/>
        <a:buChar char="»"/>
        <a:defRPr sz="11400" kern="1200">
          <a:solidFill>
            <a:schemeClr val="tx1"/>
          </a:solidFill>
          <a:latin typeface="+mn-lt"/>
          <a:ea typeface="+mn-ea"/>
          <a:cs typeface="+mn-cs"/>
        </a:defRPr>
      </a:lvl5pPr>
      <a:lvl6pPr marL="14368927" indent="-1306266" algn="l" defTabSz="5225064" rtl="0" eaLnBrk="1" latinLnBrk="0" hangingPunct="1">
        <a:spcBef>
          <a:spcPct val="20000"/>
        </a:spcBef>
        <a:buFont typeface="Arial" panose="020B0604020202020204" pitchFamily="34" charset="0"/>
        <a:buChar char="•"/>
        <a:defRPr sz="1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981460" indent="-1306266" algn="l" defTabSz="5225064" rtl="0" eaLnBrk="1" latinLnBrk="0" hangingPunct="1">
        <a:spcBef>
          <a:spcPct val="20000"/>
        </a:spcBef>
        <a:buFont typeface="Arial" panose="020B0604020202020204" pitchFamily="34" charset="0"/>
        <a:buChar char="•"/>
        <a:defRPr sz="11400" kern="1200">
          <a:solidFill>
            <a:schemeClr val="tx1"/>
          </a:solidFill>
          <a:latin typeface="+mn-lt"/>
          <a:ea typeface="+mn-ea"/>
          <a:cs typeface="+mn-cs"/>
        </a:defRPr>
      </a:lvl7pPr>
      <a:lvl8pPr marL="19593992" indent="-1306266" algn="l" defTabSz="5225064" rtl="0" eaLnBrk="1" latinLnBrk="0" hangingPunct="1">
        <a:spcBef>
          <a:spcPct val="20000"/>
        </a:spcBef>
        <a:buFont typeface="Arial" panose="020B0604020202020204" pitchFamily="34" charset="0"/>
        <a:buChar char="•"/>
        <a:defRPr sz="1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206524" indent="-1306266" algn="l" defTabSz="5225064" rtl="0" eaLnBrk="1" latinLnBrk="0" hangingPunct="1">
        <a:spcBef>
          <a:spcPct val="20000"/>
        </a:spcBef>
        <a:buFont typeface="Arial" panose="020B0604020202020204" pitchFamily="34" charset="0"/>
        <a:buChar char="•"/>
        <a:defRPr sz="1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225064" rtl="0" eaLnBrk="1" latinLnBrk="0" hangingPunct="1">
        <a:defRPr sz="10300" kern="1200">
          <a:solidFill>
            <a:schemeClr val="tx1"/>
          </a:solidFill>
          <a:latin typeface="+mn-lt"/>
          <a:ea typeface="+mn-ea"/>
          <a:cs typeface="+mn-cs"/>
        </a:defRPr>
      </a:lvl1pPr>
      <a:lvl2pPr marL="2612532" algn="l" defTabSz="5225064" rtl="0" eaLnBrk="1" latinLnBrk="0" hangingPunct="1">
        <a:defRPr sz="10300" kern="1200">
          <a:solidFill>
            <a:schemeClr val="tx1"/>
          </a:solidFill>
          <a:latin typeface="+mn-lt"/>
          <a:ea typeface="+mn-ea"/>
          <a:cs typeface="+mn-cs"/>
        </a:defRPr>
      </a:lvl2pPr>
      <a:lvl3pPr marL="5225064" algn="l" defTabSz="5225064" rtl="0" eaLnBrk="1" latinLnBrk="0" hangingPunct="1">
        <a:defRPr sz="10300" kern="1200">
          <a:solidFill>
            <a:schemeClr val="tx1"/>
          </a:solidFill>
          <a:latin typeface="+mn-lt"/>
          <a:ea typeface="+mn-ea"/>
          <a:cs typeface="+mn-cs"/>
        </a:defRPr>
      </a:lvl3pPr>
      <a:lvl4pPr marL="7837597" algn="l" defTabSz="5225064" rtl="0" eaLnBrk="1" latinLnBrk="0" hangingPunct="1">
        <a:defRPr sz="10300" kern="1200">
          <a:solidFill>
            <a:schemeClr val="tx1"/>
          </a:solidFill>
          <a:latin typeface="+mn-lt"/>
          <a:ea typeface="+mn-ea"/>
          <a:cs typeface="+mn-cs"/>
        </a:defRPr>
      </a:lvl4pPr>
      <a:lvl5pPr marL="10450129" algn="l" defTabSz="5225064" rtl="0" eaLnBrk="1" latinLnBrk="0" hangingPunct="1">
        <a:defRPr sz="10300" kern="1200">
          <a:solidFill>
            <a:schemeClr val="tx1"/>
          </a:solidFill>
          <a:latin typeface="+mn-lt"/>
          <a:ea typeface="+mn-ea"/>
          <a:cs typeface="+mn-cs"/>
        </a:defRPr>
      </a:lvl5pPr>
      <a:lvl6pPr marL="13062661" algn="l" defTabSz="5225064" rtl="0" eaLnBrk="1" latinLnBrk="0" hangingPunct="1">
        <a:defRPr sz="10300" kern="1200">
          <a:solidFill>
            <a:schemeClr val="tx1"/>
          </a:solidFill>
          <a:latin typeface="+mn-lt"/>
          <a:ea typeface="+mn-ea"/>
          <a:cs typeface="+mn-cs"/>
        </a:defRPr>
      </a:lvl6pPr>
      <a:lvl7pPr marL="15675193" algn="l" defTabSz="5225064" rtl="0" eaLnBrk="1" latinLnBrk="0" hangingPunct="1">
        <a:defRPr sz="103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7726" algn="l" defTabSz="5225064" rtl="0" eaLnBrk="1" latinLnBrk="0" hangingPunct="1">
        <a:defRPr sz="10300" kern="1200">
          <a:solidFill>
            <a:schemeClr val="tx1"/>
          </a:solidFill>
          <a:latin typeface="+mn-lt"/>
          <a:ea typeface="+mn-ea"/>
          <a:cs typeface="+mn-cs"/>
        </a:defRPr>
      </a:lvl8pPr>
      <a:lvl9pPr marL="20900258" algn="l" defTabSz="5225064" rtl="0" eaLnBrk="1" latinLnBrk="0" hangingPunct="1">
        <a:defRPr sz="10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chart" Target="../charts/chart2.xml"/><Relationship Id="rId4" Type="http://schemas.openxmlformats.org/officeDocument/2006/relationships/chart" Target="../charts/chart1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3861566" y="32014643"/>
            <a:ext cx="9756290" cy="1086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14401800" y="5807687"/>
            <a:ext cx="35786902" cy="2589151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15587751" y="6922132"/>
            <a:ext cx="9634448" cy="1687983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914400" y="17449800"/>
            <a:ext cx="12367520" cy="113805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776650" y="10210800"/>
            <a:ext cx="12510932" cy="106392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776650" y="4680272"/>
            <a:ext cx="12508600" cy="101566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653092" y="529678"/>
            <a:ext cx="4971510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b="1" dirty="0" smtClean="0">
                <a:solidFill>
                  <a:srgbClr val="58267E"/>
                </a:solidFill>
              </a:rPr>
              <a:t>Examination of the Effectiveness of an Intense One-Week </a:t>
            </a:r>
            <a:r>
              <a:rPr lang="en-US" sz="8800" b="1" dirty="0">
                <a:solidFill>
                  <a:srgbClr val="58267E"/>
                </a:solidFill>
              </a:rPr>
              <a:t>C</a:t>
            </a:r>
            <a:r>
              <a:rPr lang="en-US" sz="8800" b="1" dirty="0" smtClean="0">
                <a:solidFill>
                  <a:srgbClr val="58267E"/>
                </a:solidFill>
              </a:rPr>
              <a:t>amp </a:t>
            </a:r>
            <a:r>
              <a:rPr lang="en-US" sz="8800" b="1" dirty="0">
                <a:solidFill>
                  <a:srgbClr val="58267E"/>
                </a:solidFill>
              </a:rPr>
              <a:t>E</a:t>
            </a:r>
            <a:r>
              <a:rPr lang="en-US" sz="8800" b="1" dirty="0" smtClean="0">
                <a:solidFill>
                  <a:srgbClr val="58267E"/>
                </a:solidFill>
              </a:rPr>
              <a:t>xperience on Quality of Social </a:t>
            </a:r>
            <a:r>
              <a:rPr lang="en-US" sz="8800" b="1" dirty="0">
                <a:solidFill>
                  <a:srgbClr val="58267E"/>
                </a:solidFill>
              </a:rPr>
              <a:t>I</a:t>
            </a:r>
            <a:r>
              <a:rPr lang="en-US" sz="8800" b="1" dirty="0" smtClean="0">
                <a:solidFill>
                  <a:srgbClr val="58267E"/>
                </a:solidFill>
              </a:rPr>
              <a:t>nteraction for Children with an Autism Spectrum Disorder</a:t>
            </a:r>
            <a:endParaRPr lang="en-US" sz="8800" b="1" dirty="0">
              <a:solidFill>
                <a:srgbClr val="58267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239743" y="2456149"/>
            <a:ext cx="139766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rgbClr val="7030A0"/>
                </a:solidFill>
              </a:rPr>
              <a:t>By Maureen O’Brien, OTS</a:t>
            </a:r>
          </a:p>
          <a:p>
            <a:pPr algn="ctr"/>
            <a:r>
              <a:rPr lang="en-US" sz="6000" dirty="0" smtClean="0">
                <a:solidFill>
                  <a:srgbClr val="7030A0"/>
                </a:solidFill>
              </a:rPr>
              <a:t>University of New Hampshire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90159" y="5766063"/>
            <a:ext cx="1244484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200" dirty="0" smtClean="0"/>
              <a:t>Persons with an autism spectrum disorder (ASD) experience challenges interacting with others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200" dirty="0" smtClean="0"/>
              <a:t>Many intervention approaches to improve quality of social interaction for youth with ASD: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57901" y="10287000"/>
            <a:ext cx="12408353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rgbClr val="7030A0"/>
                </a:solidFill>
              </a:rPr>
              <a:t>Research Questions</a:t>
            </a:r>
            <a:endParaRPr lang="en-US" sz="6000" b="1" dirty="0">
              <a:solidFill>
                <a:srgbClr val="7030A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08476" y="11537678"/>
            <a:ext cx="517764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Does an intense one-week camp program improve the quality of social interaction for children with ASD?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What strategies do camp counselors use to promote social interaction among the campers?</a:t>
            </a:r>
            <a:endParaRPr lang="en-US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914400" y="17512809"/>
            <a:ext cx="123731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rgbClr val="7030A0"/>
                </a:solidFill>
              </a:rPr>
              <a:t>Methods</a:t>
            </a:r>
            <a:endParaRPr lang="en-US" sz="6000" b="1" dirty="0">
              <a:solidFill>
                <a:srgbClr val="7030A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6007" y="32461200"/>
            <a:ext cx="46336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Participants </a:t>
            </a:r>
            <a:r>
              <a:rPr lang="en-US" sz="3200" dirty="0" smtClean="0"/>
              <a:t>(N = 15)</a:t>
            </a:r>
          </a:p>
          <a:p>
            <a:endParaRPr lang="en-US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1391462" y="33047669"/>
            <a:ext cx="42844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Age</a:t>
            </a:r>
            <a:r>
              <a:rPr lang="en-US" sz="3200" dirty="0" smtClean="0"/>
              <a:t>:</a:t>
            </a:r>
          </a:p>
          <a:p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1436599" y="7712681"/>
            <a:ext cx="119435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Occur in artificial contexts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Occur less intensively over an extended period of time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Are evaluated by parent report </a:t>
            </a:r>
            <a:endParaRPr 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1907005" y="33522523"/>
            <a:ext cx="7537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Mean: 12.8 years</a:t>
            </a:r>
          </a:p>
          <a:p>
            <a:r>
              <a:rPr lang="en-US" sz="3200" dirty="0" smtClean="0"/>
              <a:t>Median: 12 years</a:t>
            </a:r>
          </a:p>
          <a:p>
            <a:r>
              <a:rPr lang="en-US" sz="3200" dirty="0" smtClean="0"/>
              <a:t>Range: 7-17 years</a:t>
            </a:r>
            <a:endParaRPr 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5410200" y="32989123"/>
            <a:ext cx="822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Functional level</a:t>
            </a:r>
            <a:r>
              <a:rPr lang="en-US" sz="3200" dirty="0" smtClean="0"/>
              <a:t>:</a:t>
            </a:r>
            <a:endParaRPr lang="en-US" sz="3200" dirty="0"/>
          </a:p>
        </p:txBody>
      </p:sp>
      <p:sp>
        <p:nvSpPr>
          <p:cNvPr id="21" name="TextBox 20"/>
          <p:cNvSpPr txBox="1"/>
          <p:nvPr/>
        </p:nvSpPr>
        <p:spPr>
          <a:xfrm>
            <a:off x="5853554" y="33522523"/>
            <a:ext cx="75377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9 high- functioning</a:t>
            </a:r>
          </a:p>
          <a:p>
            <a:r>
              <a:rPr lang="en-US" sz="3200" dirty="0" smtClean="0"/>
              <a:t>6 lower- functioning</a:t>
            </a:r>
            <a:endParaRPr lang="en-US" sz="3200" dirty="0"/>
          </a:p>
        </p:txBody>
      </p:sp>
      <p:pic>
        <p:nvPicPr>
          <p:cNvPr id="22" name="Picture 3" descr="C:\Users\LocalUser\Documents\Senior 2\Honors Thesis\Autism Project Pics\water shooters purple week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407" y="26593800"/>
            <a:ext cx="8425657" cy="555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914400" y="35591631"/>
            <a:ext cx="1272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Assessment Measure</a:t>
            </a:r>
            <a:endParaRPr lang="en-US" sz="32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1445657" y="36164694"/>
            <a:ext cx="1161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 smtClean="0"/>
              <a:t>Evaluation of Social Interaction </a:t>
            </a:r>
            <a:r>
              <a:rPr lang="en-US" sz="3200" dirty="0" smtClean="0"/>
              <a:t>(ESI)</a:t>
            </a:r>
            <a:endParaRPr lang="en-US" sz="3200" dirty="0"/>
          </a:p>
        </p:txBody>
      </p:sp>
      <p:sp>
        <p:nvSpPr>
          <p:cNvPr id="25" name="TextBox 24"/>
          <p:cNvSpPr txBox="1"/>
          <p:nvPr/>
        </p:nvSpPr>
        <p:spPr>
          <a:xfrm>
            <a:off x="1961200" y="36761637"/>
            <a:ext cx="1219388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Standardized &amp; criterion-referenced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Evaluates quality of social interaction in a natural setting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Based on observation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4-point rating scale on 27 different social skills</a:t>
            </a:r>
            <a:endParaRPr lang="en-US" sz="3200" dirty="0"/>
          </a:p>
        </p:txBody>
      </p:sp>
      <p:sp>
        <p:nvSpPr>
          <p:cNvPr id="26" name="TextBox 25"/>
          <p:cNvSpPr txBox="1"/>
          <p:nvPr/>
        </p:nvSpPr>
        <p:spPr>
          <a:xfrm>
            <a:off x="829009" y="18770060"/>
            <a:ext cx="10143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Question 1 methodology</a:t>
            </a:r>
            <a:endParaRPr lang="en-US" sz="32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1351208" y="19240584"/>
            <a:ext cx="90579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smtClean="0"/>
              <a:t>Two evaluations prior to camp (Time 1 and Time 2)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smtClean="0"/>
              <a:t>One evaluation after the camp (Time 3)</a:t>
            </a:r>
            <a:endParaRPr lang="en-US" sz="3200" dirty="0"/>
          </a:p>
        </p:txBody>
      </p:sp>
      <p:sp>
        <p:nvSpPr>
          <p:cNvPr id="28" name="TextBox 27"/>
          <p:cNvSpPr txBox="1"/>
          <p:nvPr/>
        </p:nvSpPr>
        <p:spPr>
          <a:xfrm>
            <a:off x="829009" y="20600357"/>
            <a:ext cx="70505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Questions 2 methodology</a:t>
            </a:r>
            <a:endParaRPr lang="en-US" sz="32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1408539" y="21069384"/>
            <a:ext cx="104561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During camp week, I used an observation checklist to note:</a:t>
            </a:r>
            <a:endParaRPr lang="en-US" sz="3200" dirty="0"/>
          </a:p>
        </p:txBody>
      </p:sp>
      <p:sp>
        <p:nvSpPr>
          <p:cNvPr id="30" name="TextBox 29"/>
          <p:cNvSpPr txBox="1"/>
          <p:nvPr/>
        </p:nvSpPr>
        <p:spPr>
          <a:xfrm>
            <a:off x="1821614" y="21602784"/>
            <a:ext cx="112423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Activity context provided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What strategies counselors use to promote social interaction</a:t>
            </a:r>
            <a:endParaRPr lang="en-US" sz="3200" dirty="0"/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682551"/>
              </p:ext>
            </p:extLst>
          </p:nvPr>
        </p:nvGraphicFramePr>
        <p:xfrm>
          <a:off x="15925800" y="7891784"/>
          <a:ext cx="8991601" cy="1169161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81199"/>
                <a:gridCol w="2079443"/>
                <a:gridCol w="1398331"/>
                <a:gridCol w="1471928"/>
                <a:gridCol w="2060700"/>
              </a:tblGrid>
              <a:tr h="1727176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/>
                        <a:t>Participant #</a:t>
                      </a:r>
                      <a:endParaRPr lang="en-US" sz="3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/>
                        <a:t>Functioning Level</a:t>
                      </a:r>
                      <a:endParaRPr lang="en-US" sz="3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/>
                        <a:t>Change Time 1-Time 2</a:t>
                      </a:r>
                      <a:endParaRPr lang="en-US" sz="3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/>
                        <a:t>Change Time 2-Time 3</a:t>
                      </a:r>
                      <a:endParaRPr lang="en-US" sz="3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/>
                        <a:t>Significance between Time 2-3</a:t>
                      </a:r>
                      <a:endParaRPr lang="en-US" sz="3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664296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High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0.4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SS</a:t>
                      </a:r>
                      <a:endParaRPr lang="en-US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64296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2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High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0.2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0.4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SS</a:t>
                      </a:r>
                      <a:endParaRPr lang="en-US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64296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3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High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0.1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0.3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OB</a:t>
                      </a:r>
                      <a:endParaRPr lang="en-US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64296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4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ctr" defTabSz="52250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/>
                        <a:t>High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-0.2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0.3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OB</a:t>
                      </a:r>
                      <a:endParaRPr lang="en-US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64296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5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ctr" defTabSz="52250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/>
                        <a:t>High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-0.2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0.4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SS</a:t>
                      </a:r>
                      <a:endParaRPr lang="en-US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64296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6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ctr" defTabSz="52250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/>
                        <a:t>High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0.2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0.3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OB</a:t>
                      </a:r>
                      <a:endParaRPr lang="en-US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64296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7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ctr" defTabSz="52250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/>
                        <a:t>High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0.2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0.4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SS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64296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8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ctr" defTabSz="52250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/>
                        <a:t>High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0.4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SS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64296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9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ctr" defTabSz="52250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/>
                        <a:t>High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0.1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0.1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NO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64296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10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Low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-0.2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-0.1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NO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64296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11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ctr" defTabSz="52250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/>
                        <a:t>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0.1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-0.1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NO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64296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12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ctr" defTabSz="52250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/>
                        <a:t>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0.1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-0.2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NO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64296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13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ctr" defTabSz="52250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/>
                        <a:t>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0.1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NO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64296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14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ctr" defTabSz="52250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/>
                        <a:t>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-0.2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-0.3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OB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64296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15</a:t>
                      </a:r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52250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/>
                        <a:t>Low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-0.2</a:t>
                      </a:r>
                      <a:endParaRPr lang="en-US" sz="32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0.5</a:t>
                      </a:r>
                      <a:endParaRPr lang="en-US" sz="32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SS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23738305" y="32085052"/>
            <a:ext cx="98795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rgbClr val="7030A0"/>
                </a:solidFill>
              </a:rPr>
              <a:t>Conclusions</a:t>
            </a:r>
            <a:endParaRPr lang="en-US" sz="6000" b="1" dirty="0">
              <a:solidFill>
                <a:srgbClr val="7030A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3698200" y="33070800"/>
            <a:ext cx="9871962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600" dirty="0" smtClean="0"/>
              <a:t>An intense, one-week experience with a focus on promoting social interactions in a natural context improves quality of social interaction for youth with high-functioning ASD when evaluated outside of that camp experience.</a:t>
            </a:r>
            <a:endParaRPr lang="en-US" sz="1400" dirty="0" smtClean="0"/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600" dirty="0" smtClean="0"/>
              <a:t>Activity context, modeling, and cuing were used as prevalent strategies to support social interaction during camp week.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600" dirty="0" smtClean="0"/>
              <a:t>These results can assist program directors plan similar programs for youth with ASD.</a:t>
            </a:r>
            <a:endParaRPr lang="en-US" sz="3600" dirty="0"/>
          </a:p>
        </p:txBody>
      </p:sp>
      <p:sp>
        <p:nvSpPr>
          <p:cNvPr id="34" name="TextBox 33"/>
          <p:cNvSpPr txBox="1"/>
          <p:nvPr/>
        </p:nvSpPr>
        <p:spPr>
          <a:xfrm>
            <a:off x="43891200" y="32071270"/>
            <a:ext cx="66069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7030A0"/>
                </a:solidFill>
              </a:rPr>
              <a:t>Acknowledgements</a:t>
            </a:r>
            <a:endParaRPr lang="en-US" sz="6000" b="1" dirty="0">
              <a:solidFill>
                <a:srgbClr val="7030A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4546463" y="33033857"/>
            <a:ext cx="529646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600" dirty="0" smtClean="0"/>
              <a:t>The Autism Project of Rhode Island</a:t>
            </a:r>
          </a:p>
          <a:p>
            <a:endParaRPr lang="en-US" sz="1400" dirty="0" smtClean="0"/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600" dirty="0" smtClean="0"/>
              <a:t>The Hamel Center at the University of New Hampshire</a:t>
            </a:r>
          </a:p>
          <a:p>
            <a:endParaRPr lang="en-US" sz="1400" dirty="0" smtClean="0"/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600" dirty="0" smtClean="0"/>
              <a:t>Lou Ann Griswold, PhD, OTR/L, FAOTA</a:t>
            </a:r>
            <a:endParaRPr lang="en-US" sz="3600" dirty="0"/>
          </a:p>
        </p:txBody>
      </p:sp>
      <p:sp>
        <p:nvSpPr>
          <p:cNvPr id="36" name="TextBox 35"/>
          <p:cNvSpPr txBox="1"/>
          <p:nvPr/>
        </p:nvSpPr>
        <p:spPr>
          <a:xfrm>
            <a:off x="13566161" y="4680273"/>
            <a:ext cx="36744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rgbClr val="7030A0"/>
                </a:solidFill>
              </a:rPr>
              <a:t>Results</a:t>
            </a:r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14399" y="4724400"/>
            <a:ext cx="12295359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rgbClr val="7030A0"/>
                </a:solidFill>
              </a:rPr>
              <a:t>Background</a:t>
            </a:r>
            <a:endParaRPr lang="en-US" sz="6000" b="1" dirty="0">
              <a:solidFill>
                <a:srgbClr val="7030A0"/>
              </a:solidFill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44228085" y="32058949"/>
            <a:ext cx="5960618" cy="101185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ounded Rectangle 38"/>
          <p:cNvSpPr/>
          <p:nvPr/>
        </p:nvSpPr>
        <p:spPr>
          <a:xfrm>
            <a:off x="13368917" y="4680272"/>
            <a:ext cx="36892070" cy="101566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5481022"/>
              </p:ext>
            </p:extLst>
          </p:nvPr>
        </p:nvGraphicFramePr>
        <p:xfrm>
          <a:off x="25908000" y="18950638"/>
          <a:ext cx="13754704" cy="1191036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894696"/>
                <a:gridCol w="3078208"/>
                <a:gridCol w="3429000"/>
                <a:gridCol w="3352800"/>
              </a:tblGrid>
              <a:tr h="906324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solidFill>
                            <a:schemeClr val="bg1"/>
                          </a:solidFill>
                        </a:rPr>
                        <a:t>Familiarity of Context</a:t>
                      </a:r>
                      <a:endParaRPr lang="en-US" sz="32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Familiar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Somewhat </a:t>
                      </a:r>
                    </a:p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familiar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Unfamiliar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</a:tr>
              <a:tr h="861362">
                <a:tc>
                  <a:txBody>
                    <a:bodyPr/>
                    <a:lstStyle/>
                    <a:p>
                      <a:pPr algn="ctr"/>
                      <a:endParaRPr lang="en-US" sz="3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25</a:t>
                      </a:r>
                      <a:endParaRPr 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12</a:t>
                      </a:r>
                      <a:endParaRPr 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8</a:t>
                      </a:r>
                      <a:endParaRPr lang="en-US" sz="32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529432"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Structure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High </a:t>
                      </a:r>
                    </a:p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(formal rules)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Relaxed </a:t>
                      </a:r>
                    </a:p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(informal rules)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Free </a:t>
                      </a:r>
                    </a:p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(no rules)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/>
                    </a:solidFill>
                  </a:tcPr>
                </a:tc>
              </a:tr>
              <a:tr h="906324"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/>
                        <a:t>Task structure</a:t>
                      </a:r>
                      <a:endParaRPr lang="en-US" sz="3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6</a:t>
                      </a:r>
                      <a:endParaRPr 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27</a:t>
                      </a:r>
                      <a:endParaRPr 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12</a:t>
                      </a:r>
                      <a:endParaRPr lang="en-US" sz="32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764644"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/>
                        <a:t>Setting structure</a:t>
                      </a:r>
                      <a:endParaRPr lang="en-US" sz="3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7</a:t>
                      </a:r>
                      <a:endParaRPr 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29</a:t>
                      </a:r>
                      <a:endParaRPr 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9</a:t>
                      </a:r>
                      <a:endParaRPr lang="en-US" sz="32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/>
                        <a:t>Presence</a:t>
                      </a:r>
                      <a:r>
                        <a:rPr lang="en-US" sz="3200" b="1" baseline="0" dirty="0" smtClean="0"/>
                        <a:t> of adults</a:t>
                      </a:r>
                      <a:endParaRPr lang="en-US" sz="3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3</a:t>
                      </a:r>
                      <a:endParaRPr 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38</a:t>
                      </a:r>
                      <a:endParaRPr 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4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906324"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Noise Level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Quiet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Moderate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Extreme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/>
                    </a:solidFill>
                  </a:tcPr>
                </a:tc>
              </a:tr>
              <a:tr h="846276">
                <a:tc>
                  <a:txBody>
                    <a:bodyPr/>
                    <a:lstStyle/>
                    <a:p>
                      <a:pPr algn="ctr"/>
                      <a:endParaRPr lang="en-US" sz="3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4</a:t>
                      </a:r>
                      <a:endParaRPr 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41</a:t>
                      </a:r>
                      <a:endParaRPr 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906324">
                <a:tc>
                  <a:txBody>
                    <a:bodyPr/>
                    <a:lstStyle/>
                    <a:p>
                      <a:pPr marL="0" marR="0" indent="0" algn="ctr" defTabSz="52250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Dominant number of actions required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Between 1-3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Between 4-6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Between 7-10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/>
                    </a:solidFill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algn="ctr"/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34</a:t>
                      </a:r>
                      <a:endParaRPr 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11</a:t>
                      </a:r>
                      <a:endParaRPr 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0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540753"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Timing expected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Immediate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Readily,</a:t>
                      </a:r>
                      <a:r>
                        <a:rPr lang="en-US" sz="3200" b="1" baseline="0" dirty="0" smtClean="0">
                          <a:solidFill>
                            <a:schemeClr val="bg1"/>
                          </a:solidFill>
                        </a:rPr>
                        <a:t> but at child’s own pace</a:t>
                      </a:r>
                      <a:endParaRPr lang="en-US" sz="3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bg1"/>
                          </a:solidFill>
                        </a:rPr>
                        <a:t>Long delays acceptable</a:t>
                      </a:r>
                      <a:r>
                        <a:rPr lang="en-US" sz="3200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en-US" sz="32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/>
                    </a:solidFill>
                  </a:tcPr>
                </a:tc>
              </a:tr>
              <a:tr h="745247">
                <a:tc>
                  <a:txBody>
                    <a:bodyPr/>
                    <a:lstStyle/>
                    <a:p>
                      <a:pPr algn="ctr"/>
                      <a:endParaRPr lang="en-US" sz="3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2</a:t>
                      </a:r>
                      <a:endParaRPr lang="en-US" sz="3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17</a:t>
                      </a:r>
                      <a:endParaRPr lang="en-US" sz="32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26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10058400" y="32928744"/>
            <a:ext cx="4378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Gender</a:t>
            </a:r>
            <a:r>
              <a:rPr lang="en-US" sz="3200" dirty="0" smtClean="0"/>
              <a:t>: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0513108" y="33446323"/>
            <a:ext cx="27363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12 Males</a:t>
            </a:r>
          </a:p>
          <a:p>
            <a:r>
              <a:rPr lang="en-US" sz="3200" dirty="0" smtClean="0"/>
              <a:t>3 Females</a:t>
            </a:r>
            <a:endParaRPr lang="en-US" sz="3200" dirty="0"/>
          </a:p>
        </p:txBody>
      </p:sp>
      <p:pic>
        <p:nvPicPr>
          <p:cNvPr id="43" name="Picture 7" descr="C:\Users\LocalUser\Documents\Senior 2\Honors Thesis\Autism Project Pics\boating edit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6600" y="32004000"/>
            <a:ext cx="103094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Box 43"/>
          <p:cNvSpPr txBox="1"/>
          <p:nvPr/>
        </p:nvSpPr>
        <p:spPr>
          <a:xfrm>
            <a:off x="857901" y="22773647"/>
            <a:ext cx="10581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Camp </a:t>
            </a:r>
            <a:r>
              <a:rPr lang="en-US" sz="3200" b="1" dirty="0" err="1" smtClean="0"/>
              <a:t>Wannagoagain</a:t>
            </a:r>
            <a:endParaRPr lang="en-US" sz="32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1422617" y="23364456"/>
            <a:ext cx="117372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smtClean="0"/>
              <a:t>One-week, natural day-camp experience for youth with ASD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smtClean="0"/>
              <a:t>Supports social skills and participation in camp activities :</a:t>
            </a:r>
            <a:endParaRPr lang="en-US" sz="3200" dirty="0"/>
          </a:p>
        </p:txBody>
      </p:sp>
      <p:sp>
        <p:nvSpPr>
          <p:cNvPr id="46" name="TextBox 45"/>
          <p:cNvSpPr txBox="1"/>
          <p:nvPr/>
        </p:nvSpPr>
        <p:spPr>
          <a:xfrm>
            <a:off x="2207523" y="24485086"/>
            <a:ext cx="635464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Team sports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Crafts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Peddle boating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Drumming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610696" y="24523209"/>
            <a:ext cx="61731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Swimming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Bounce house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Swings</a:t>
            </a:r>
            <a:endParaRPr lang="en-US" sz="3200" dirty="0"/>
          </a:p>
        </p:txBody>
      </p:sp>
      <p:grpSp>
        <p:nvGrpSpPr>
          <p:cNvPr id="48" name="Group 47"/>
          <p:cNvGrpSpPr/>
          <p:nvPr/>
        </p:nvGrpSpPr>
        <p:grpSpPr>
          <a:xfrm>
            <a:off x="15087600" y="6648934"/>
            <a:ext cx="36426923" cy="22688714"/>
            <a:chOff x="14749607" y="6393524"/>
            <a:chExt cx="36426923" cy="22688714"/>
          </a:xfrm>
        </p:grpSpPr>
        <p:sp>
          <p:nvSpPr>
            <p:cNvPr id="49" name="TextBox 48"/>
            <p:cNvSpPr txBox="1"/>
            <p:nvPr/>
          </p:nvSpPr>
          <p:spPr>
            <a:xfrm>
              <a:off x="14749607" y="6943499"/>
              <a:ext cx="1058747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 smtClean="0"/>
                <a:t>Comparing ESI measures for each participant</a:t>
              </a:r>
              <a:endParaRPr lang="en-US" sz="3600" b="1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5609282" y="19521471"/>
              <a:ext cx="8915400" cy="31700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sz="1100" dirty="0" smtClean="0"/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400" dirty="0"/>
                <a:t>The change between Times is measured by “logits”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400" dirty="0" smtClean="0"/>
                <a:t>Logits </a:t>
              </a:r>
              <a:r>
                <a:rPr lang="en-US" sz="2400" dirty="0"/>
                <a:t>are determined by OTAP software based on the raw scores, the challenge of the interaction, and the severity of the person scoring. </a:t>
              </a:r>
              <a:endParaRPr lang="en-US" sz="2400" b="1" dirty="0" smtClean="0"/>
            </a:p>
            <a:p>
              <a:r>
                <a:rPr lang="en-US" sz="2400" b="1" dirty="0" smtClean="0"/>
                <a:t>SS</a:t>
              </a:r>
              <a:r>
                <a:rPr lang="en-US" sz="2400" dirty="0" smtClean="0"/>
                <a:t>: Statistically Significant </a:t>
              </a:r>
            </a:p>
            <a:p>
              <a:endParaRPr lang="en-US" sz="1050" dirty="0" smtClean="0"/>
            </a:p>
            <a:p>
              <a:r>
                <a:rPr lang="en-US" sz="2400" b="1" dirty="0" smtClean="0"/>
                <a:t>OB</a:t>
              </a:r>
              <a:r>
                <a:rPr lang="en-US" sz="2400" dirty="0" smtClean="0"/>
                <a:t>: Observable difference</a:t>
              </a:r>
            </a:p>
            <a:p>
              <a:endParaRPr lang="en-US" sz="1050" dirty="0" smtClean="0"/>
            </a:p>
            <a:p>
              <a:r>
                <a:rPr lang="en-US" sz="2400" b="1" dirty="0" smtClean="0"/>
                <a:t>No</a:t>
              </a:r>
              <a:r>
                <a:rPr lang="en-US" sz="2400" dirty="0" smtClean="0"/>
                <a:t>: No change</a:t>
              </a:r>
              <a:endParaRPr lang="en-US" sz="2400" dirty="0"/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25651462" y="6393524"/>
              <a:ext cx="25525068" cy="22688714"/>
              <a:chOff x="25651462" y="6393524"/>
              <a:chExt cx="25525068" cy="22688714"/>
            </a:xfrm>
          </p:grpSpPr>
          <p:grpSp>
            <p:nvGrpSpPr>
              <p:cNvPr id="53" name="Group 52"/>
              <p:cNvGrpSpPr/>
              <p:nvPr/>
            </p:nvGrpSpPr>
            <p:grpSpPr>
              <a:xfrm>
                <a:off x="38095041" y="17822861"/>
                <a:ext cx="13081489" cy="11259377"/>
                <a:chOff x="38095041" y="17822861"/>
                <a:chExt cx="13081489" cy="11259377"/>
              </a:xfrm>
            </p:grpSpPr>
            <p:sp>
              <p:nvSpPr>
                <p:cNvPr id="63" name="TextBox 62"/>
                <p:cNvSpPr txBox="1"/>
                <p:nvPr/>
              </p:nvSpPr>
              <p:spPr>
                <a:xfrm>
                  <a:off x="39658829" y="17822861"/>
                  <a:ext cx="9953915" cy="12003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3600" b="1" dirty="0" smtClean="0"/>
                    <a:t>Counselor strategies used to support </a:t>
                  </a:r>
                </a:p>
                <a:p>
                  <a:pPr algn="ctr"/>
                  <a:r>
                    <a:rPr lang="en-US" sz="3600" b="1" dirty="0" smtClean="0"/>
                    <a:t>social interaction</a:t>
                  </a:r>
                  <a:endParaRPr lang="en-US" sz="3600" b="1" dirty="0"/>
                </a:p>
              </p:txBody>
            </p:sp>
            <p:graphicFrame>
              <p:nvGraphicFramePr>
                <p:cNvPr id="64" name="Content Placeholder 3"/>
                <p:cNvGraphicFramePr>
                  <a:graphicFrameLocks/>
                </p:cNvGraphicFramePr>
                <p:nvPr>
                  <p:extLst>
                    <p:ext uri="{D42A27DB-BD31-4B8C-83A1-F6EECF244321}">
                      <p14:modId xmlns:p14="http://schemas.microsoft.com/office/powerpoint/2010/main" val="3163900361"/>
                    </p:ext>
                  </p:extLst>
                </p:nvPr>
              </p:nvGraphicFramePr>
              <p:xfrm>
                <a:off x="38095041" y="18821400"/>
                <a:ext cx="13081489" cy="10260838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4"/>
                </a:graphicData>
              </a:graphic>
            </p:graphicFrame>
          </p:grpSp>
          <p:sp>
            <p:nvSpPr>
              <p:cNvPr id="54" name="TextBox 53"/>
              <p:cNvSpPr txBox="1"/>
              <p:nvPr/>
            </p:nvSpPr>
            <p:spPr>
              <a:xfrm>
                <a:off x="25651462" y="17843459"/>
                <a:ext cx="1383546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 smtClean="0"/>
                  <a:t>Activity context to support social interaction at camp</a:t>
                </a:r>
                <a:endParaRPr lang="en-US" sz="3600" b="1" dirty="0"/>
              </a:p>
            </p:txBody>
          </p:sp>
          <p:grpSp>
            <p:nvGrpSpPr>
              <p:cNvPr id="55" name="Group 54"/>
              <p:cNvGrpSpPr/>
              <p:nvPr/>
            </p:nvGrpSpPr>
            <p:grpSpPr>
              <a:xfrm>
                <a:off x="25709515" y="6393524"/>
                <a:ext cx="17437743" cy="10942441"/>
                <a:chOff x="25709515" y="6393524"/>
                <a:chExt cx="17437743" cy="10942441"/>
              </a:xfrm>
            </p:grpSpPr>
            <p:sp>
              <p:nvSpPr>
                <p:cNvPr id="56" name="TextBox 55"/>
                <p:cNvSpPr txBox="1"/>
                <p:nvPr/>
              </p:nvSpPr>
              <p:spPr>
                <a:xfrm>
                  <a:off x="26179607" y="6393524"/>
                  <a:ext cx="8614092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3600" b="1" dirty="0" smtClean="0"/>
                    <a:t>ESI measures over time</a:t>
                  </a:r>
                  <a:endParaRPr lang="en-US" sz="3600" b="1" dirty="0"/>
                </a:p>
              </p:txBody>
            </p:sp>
            <p:graphicFrame>
              <p:nvGraphicFramePr>
                <p:cNvPr id="57" name="Content Placeholder 5"/>
                <p:cNvGraphicFramePr>
                  <a:graphicFrameLocks/>
                </p:cNvGraphicFramePr>
                <p:nvPr>
                  <p:extLst>
                    <p:ext uri="{D42A27DB-BD31-4B8C-83A1-F6EECF244321}">
                      <p14:modId xmlns:p14="http://schemas.microsoft.com/office/powerpoint/2010/main" val="1490841216"/>
                    </p:ext>
                  </p:extLst>
                </p:nvPr>
              </p:nvGraphicFramePr>
              <p:xfrm>
                <a:off x="25709515" y="7218123"/>
                <a:ext cx="12229054" cy="10117842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5"/>
                </a:graphicData>
              </a:graphic>
            </p:graphicFrame>
            <p:sp>
              <p:nvSpPr>
                <p:cNvPr id="58" name="Rectangle 57"/>
                <p:cNvSpPr/>
                <p:nvPr/>
              </p:nvSpPr>
              <p:spPr>
                <a:xfrm>
                  <a:off x="34597088" y="7213956"/>
                  <a:ext cx="4347186" cy="9561127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9" name="TextBox 58"/>
                <p:cNvSpPr txBox="1"/>
                <p:nvPr/>
              </p:nvSpPr>
              <p:spPr>
                <a:xfrm>
                  <a:off x="34928418" y="7756811"/>
                  <a:ext cx="8218840" cy="37240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457200" indent="-457200">
                    <a:buFont typeface="Wingdings" panose="05000000000000000000" pitchFamily="2" charset="2"/>
                    <a:buChar char="v"/>
                  </a:pPr>
                  <a:r>
                    <a:rPr lang="en-US" sz="3200" dirty="0" smtClean="0"/>
                    <a:t>5 of 9 higher-functioning participants demonstrated statistically significant improvement in quality of social interaction</a:t>
                  </a:r>
                </a:p>
                <a:p>
                  <a:endParaRPr lang="en-US" sz="1200" dirty="0" smtClean="0"/>
                </a:p>
                <a:p>
                  <a:pPr marL="457200" indent="-457200">
                    <a:buFont typeface="Wingdings" panose="05000000000000000000" pitchFamily="2" charset="2"/>
                    <a:buChar char="v"/>
                  </a:pPr>
                  <a:r>
                    <a:rPr lang="en-US" sz="3200" dirty="0" smtClean="0"/>
                    <a:t>As a group, campers </a:t>
                  </a:r>
                  <a:r>
                    <a:rPr lang="en-US" sz="3200" dirty="0"/>
                    <a:t>with higher functioning ASD </a:t>
                  </a:r>
                  <a:r>
                    <a:rPr lang="en-US" sz="3200" dirty="0" smtClean="0"/>
                    <a:t>demonstrated </a:t>
                  </a:r>
                  <a:r>
                    <a:rPr lang="en-US" sz="3200" dirty="0"/>
                    <a:t>a significant improvement in the quality of social interaction between times 2 and 3 (</a:t>
                  </a:r>
                  <a:r>
                    <a:rPr lang="en-US" sz="3200" i="1" dirty="0"/>
                    <a:t>t</a:t>
                  </a:r>
                  <a:r>
                    <a:rPr lang="en-US" sz="3200" dirty="0"/>
                    <a:t>= -10.000, </a:t>
                  </a:r>
                  <a:r>
                    <a:rPr lang="en-US" sz="3200" i="1" dirty="0" err="1"/>
                    <a:t>df</a:t>
                  </a:r>
                  <a:r>
                    <a:rPr lang="en-US" sz="3200" dirty="0"/>
                    <a:t> = 8, </a:t>
                  </a:r>
                  <a:r>
                    <a:rPr lang="en-US" sz="3200" i="1" dirty="0"/>
                    <a:t>p</a:t>
                  </a:r>
                  <a:r>
                    <a:rPr lang="en-US" sz="3200" dirty="0"/>
                    <a:t>≤ .000). </a:t>
                  </a:r>
                </a:p>
              </p:txBody>
            </p:sp>
            <p:sp>
              <p:nvSpPr>
                <p:cNvPr id="60" name="TextBox 59"/>
                <p:cNvSpPr txBox="1"/>
                <p:nvPr/>
              </p:nvSpPr>
              <p:spPr>
                <a:xfrm>
                  <a:off x="35040029" y="12743210"/>
                  <a:ext cx="8107228" cy="37240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457200" indent="-457200">
                    <a:buFont typeface="Wingdings" panose="05000000000000000000" pitchFamily="2" charset="2"/>
                    <a:buChar char="v"/>
                  </a:pPr>
                  <a:r>
                    <a:rPr lang="en-US" sz="3200" dirty="0" smtClean="0"/>
                    <a:t>Only 1 of 6 lower-functioning campers demonstrated statistically significant improvement in quality of social interaction</a:t>
                  </a:r>
                </a:p>
                <a:p>
                  <a:endParaRPr lang="en-US" sz="1200" dirty="0" smtClean="0"/>
                </a:p>
                <a:p>
                  <a:pPr marL="457200" indent="-457200">
                    <a:buFont typeface="Wingdings" panose="05000000000000000000" pitchFamily="2" charset="2"/>
                    <a:buChar char="v"/>
                  </a:pPr>
                  <a:r>
                    <a:rPr lang="en-US" sz="3200" dirty="0" smtClean="0"/>
                    <a:t>As a group, participants </a:t>
                  </a:r>
                  <a:r>
                    <a:rPr lang="en-US" sz="3200" dirty="0"/>
                    <a:t>with lower functioning ASD, demonstrated no difference between times 2 and 3 (</a:t>
                  </a:r>
                  <a:r>
                    <a:rPr lang="en-US" sz="3200" i="1" dirty="0"/>
                    <a:t>t</a:t>
                  </a:r>
                  <a:r>
                    <a:rPr lang="en-US" sz="3200" dirty="0"/>
                    <a:t>=-.752, </a:t>
                  </a:r>
                  <a:r>
                    <a:rPr lang="en-US" sz="3200" i="1" dirty="0" err="1"/>
                    <a:t>df</a:t>
                  </a:r>
                  <a:r>
                    <a:rPr lang="en-US" sz="3200" dirty="0"/>
                    <a:t>= 5, </a:t>
                  </a:r>
                  <a:r>
                    <a:rPr lang="en-US" sz="3200" i="1" dirty="0"/>
                    <a:t>p≤</a:t>
                  </a:r>
                  <a:r>
                    <a:rPr lang="en-US" sz="3200" dirty="0"/>
                    <a:t> .486) </a:t>
                  </a:r>
                </a:p>
              </p:txBody>
            </p:sp>
            <p:sp>
              <p:nvSpPr>
                <p:cNvPr id="61" name="TextBox 60"/>
                <p:cNvSpPr txBox="1"/>
                <p:nvPr/>
              </p:nvSpPr>
              <p:spPr>
                <a:xfrm>
                  <a:off x="34976797" y="6921568"/>
                  <a:ext cx="754380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b="1" dirty="0" smtClean="0"/>
                    <a:t>Higher-functioning participants: Solid Lines</a:t>
                  </a:r>
                  <a:endParaRPr lang="en-US" sz="3200" b="1" dirty="0"/>
                </a:p>
              </p:txBody>
            </p:sp>
            <p:sp>
              <p:nvSpPr>
                <p:cNvPr id="62" name="TextBox 61"/>
                <p:cNvSpPr txBox="1"/>
                <p:nvPr/>
              </p:nvSpPr>
              <p:spPr>
                <a:xfrm>
                  <a:off x="34750692" y="12089871"/>
                  <a:ext cx="8353559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b="1" dirty="0" smtClean="0"/>
                    <a:t>Lower-functioning participants: Dashed Lines</a:t>
                  </a:r>
                  <a:endParaRPr lang="en-US" sz="3200" b="1" dirty="0"/>
                </a:p>
              </p:txBody>
            </p:sp>
          </p:grpSp>
        </p:grpSp>
      </p:grpSp>
      <p:sp>
        <p:nvSpPr>
          <p:cNvPr id="65" name="TextBox 64"/>
          <p:cNvSpPr txBox="1"/>
          <p:nvPr/>
        </p:nvSpPr>
        <p:spPr>
          <a:xfrm>
            <a:off x="45344875" y="23155638"/>
            <a:ext cx="34796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Modeling 36 %</a:t>
            </a:r>
            <a:endParaRPr lang="en-US" sz="3600" b="1" dirty="0"/>
          </a:p>
        </p:txBody>
      </p:sp>
      <p:sp>
        <p:nvSpPr>
          <p:cNvPr id="66" name="TextBox 65"/>
          <p:cNvSpPr txBox="1"/>
          <p:nvPr/>
        </p:nvSpPr>
        <p:spPr>
          <a:xfrm>
            <a:off x="42858590" y="25332413"/>
            <a:ext cx="29376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Cueing 35 %</a:t>
            </a:r>
            <a:endParaRPr lang="en-US" sz="3600" b="1" dirty="0"/>
          </a:p>
        </p:txBody>
      </p:sp>
      <p:sp>
        <p:nvSpPr>
          <p:cNvPr id="67" name="Oval 66"/>
          <p:cNvSpPr/>
          <p:nvPr/>
        </p:nvSpPr>
        <p:spPr>
          <a:xfrm>
            <a:off x="43357800" y="26746200"/>
            <a:ext cx="1417263" cy="1600200"/>
          </a:xfrm>
          <a:prstGeom prst="ellipse">
            <a:avLst/>
          </a:prstGeom>
          <a:solidFill>
            <a:srgbClr val="C520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1200" y="7626714"/>
            <a:ext cx="5334000" cy="8279127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1582400"/>
            <a:ext cx="6851378" cy="4890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6254" y="32004000"/>
            <a:ext cx="10288272" cy="6834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2" descr="C:\Users\LocalUser\Documents\Senior 2\Honors Thesis\Autism Project Pics\volleyball week 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7275" y="24758864"/>
            <a:ext cx="9321366" cy="6214244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7447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726</Words>
  <Application>Microsoft Office PowerPoint</Application>
  <PresentationFormat>Custom</PresentationFormat>
  <Paragraphs>210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Maureen O'Brien</dc:creator>
  <cp:lastModifiedBy>Maureen O'Brien</cp:lastModifiedBy>
  <cp:revision>8</cp:revision>
  <dcterms:created xsi:type="dcterms:W3CDTF">2016-03-29T19:44:08Z</dcterms:created>
  <dcterms:modified xsi:type="dcterms:W3CDTF">2016-03-31T14:30:40Z</dcterms:modified>
</cp:coreProperties>
</file>