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xlsx" ContentType="application/vnd.openxmlformats-officedocument.spreadsheetml.sheet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61" r:id="rId1"/>
  </p:sldMasterIdLst>
  <p:sldIdLst>
    <p:sldId id="256" r:id="rId2"/>
  </p:sldIdLst>
  <p:sldSz cx="43891200" cy="38404800"/>
  <p:notesSz cx="6858000" cy="9144000"/>
  <p:defaultTextStyle>
    <a:defPPr>
      <a:defRPr lang="en-US"/>
    </a:defPPr>
    <a:lvl1pPr marL="0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1pPr>
    <a:lvl2pPr marL="2611171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2pPr>
    <a:lvl3pPr marL="5222343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3pPr>
    <a:lvl4pPr marL="7833514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4pPr>
    <a:lvl5pPr marL="10444691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5pPr>
    <a:lvl6pPr marL="13055862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6pPr>
    <a:lvl7pPr marL="15667039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7pPr>
    <a:lvl8pPr marL="18278210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8pPr>
    <a:lvl9pPr marL="20889381" algn="l" defTabSz="2611171" rtl="0" eaLnBrk="1" latinLnBrk="0" hangingPunct="1">
      <a:defRPr sz="10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>
        <p:scale>
          <a:sx n="40" d="100"/>
          <a:sy n="40" d="100"/>
        </p:scale>
        <p:origin x="2568" y="6712"/>
      </p:cViewPr>
      <p:guideLst>
        <p:guide orient="horz" pos="2221"/>
        <p:guide orient="horz" pos="806"/>
        <p:guide orient="horz" pos="20355"/>
        <p:guide orient="horz" pos="2624"/>
        <p:guide orient="horz" pos="8659"/>
        <p:guide orient="horz" pos="11488"/>
        <p:guide orient="horz" pos="16984"/>
        <p:guide orient="horz" pos="5323"/>
        <p:guide orient="horz" pos="768"/>
        <p:guide orient="horz" pos="16424"/>
        <p:guide orient="horz" pos="23501"/>
        <p:guide orient="horz" pos="3792"/>
        <p:guide orient="horz" pos="19089"/>
        <p:guide pos="611"/>
        <p:guide pos="15131"/>
        <p:guide pos="26611"/>
        <p:guide pos="19303"/>
        <p:guide pos="12058"/>
        <p:guide pos="116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8405" cy="3840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3200">
                <a:latin typeface="Arial"/>
                <a:cs typeface="Arial"/>
              </a:defRPr>
            </a:pPr>
            <a:r>
              <a:rPr lang="en-US" sz="3200" dirty="0" smtClean="0">
                <a:latin typeface="Arial"/>
                <a:cs typeface="Arial"/>
              </a:rPr>
              <a:t>Sex of Participants (n=20)</a:t>
            </a:r>
            <a:endParaRPr lang="en-US" sz="3200" dirty="0">
              <a:latin typeface="Arial"/>
              <a:cs typeface="Arial"/>
            </a:endParaRPr>
          </a:p>
        </c:rich>
      </c:tx>
      <c:layout>
        <c:manualLayout>
          <c:xMode val="edge"/>
          <c:yMode val="edge"/>
          <c:x val="0.158993036324794"/>
          <c:y val="0.0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Sex of Participants</c:v>
                </c:pt>
              </c:strCache>
            </c:strRef>
          </c:tx>
          <c:dLbls>
            <c:txPr>
              <a:bodyPr/>
              <a:lstStyle/>
              <a:p>
                <a:pPr>
                  <a:defRPr sz="2500">
                    <a:latin typeface="Arial"/>
                    <a:cs typeface="Arial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Sheet1!$A$2:$A$5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35.0</c:v>
                </c:pt>
                <c:pt idx="1">
                  <c:v>65.0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t"/>
      <c:legendEntry>
        <c:idx val="2"/>
        <c:delete val="1"/>
      </c:legendEntry>
      <c:legendEntry>
        <c:idx val="3"/>
        <c:delete val="1"/>
      </c:legendEntry>
      <c:layout/>
      <c:overlay val="0"/>
      <c:txPr>
        <a:bodyPr/>
        <a:lstStyle/>
        <a:p>
          <a:pPr>
            <a:defRPr sz="2500">
              <a:latin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3200">
                <a:latin typeface="Arial"/>
                <a:cs typeface="Arial"/>
              </a:defRPr>
            </a:pPr>
            <a:r>
              <a:rPr lang="en-US" sz="3200" dirty="0" smtClean="0">
                <a:latin typeface="Arial"/>
                <a:cs typeface="Arial"/>
              </a:rPr>
              <a:t>Age of participants</a:t>
            </a:r>
            <a:r>
              <a:rPr lang="en-US" sz="3200" baseline="0" dirty="0" smtClean="0">
                <a:latin typeface="Arial"/>
                <a:cs typeface="Arial"/>
              </a:rPr>
              <a:t> (n=20)</a:t>
            </a:r>
            <a:endParaRPr lang="en-US" sz="3200" dirty="0">
              <a:latin typeface="Arial"/>
              <a:cs typeface="Arial"/>
            </a:endParaRPr>
          </a:p>
        </c:rich>
      </c:tx>
      <c:layout>
        <c:manualLayout>
          <c:xMode val="edge"/>
          <c:yMode val="edge"/>
          <c:x val="0.156477778147831"/>
          <c:y val="0.0233662102521445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Age of Participants</c:v>
                </c:pt>
              </c:strCache>
            </c:strRef>
          </c:tx>
          <c:dLbls>
            <c:txPr>
              <a:bodyPr/>
              <a:lstStyle/>
              <a:p>
                <a:pPr>
                  <a:defRPr sz="2500">
                    <a:latin typeface="Arial"/>
                    <a:cs typeface="Arial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Sheet1!$A$2:$A$5</c:f>
              <c:strCache>
                <c:ptCount val="2"/>
                <c:pt idx="0">
                  <c:v>Under 65</c:v>
                </c:pt>
                <c:pt idx="1">
                  <c:v>65 &amp; over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65.0</c:v>
                </c:pt>
                <c:pt idx="1">
                  <c:v>35.0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t"/>
      <c:legendEntry>
        <c:idx val="2"/>
        <c:delete val="1"/>
      </c:legendEntry>
      <c:legendEntry>
        <c:idx val="3"/>
        <c:delete val="1"/>
      </c:legendEntry>
      <c:layout/>
      <c:overlay val="0"/>
      <c:txPr>
        <a:bodyPr/>
        <a:lstStyle/>
        <a:p>
          <a:pPr>
            <a:defRPr sz="2500">
              <a:latin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3200">
                <a:latin typeface="Arial"/>
                <a:cs typeface="Arial"/>
              </a:defRPr>
            </a:pPr>
            <a:r>
              <a:rPr lang="en-US" sz="3200" dirty="0" smtClean="0">
                <a:latin typeface="Arial"/>
                <a:cs typeface="Arial"/>
              </a:rPr>
              <a:t>Race/Ethnicity</a:t>
            </a:r>
            <a:r>
              <a:rPr lang="en-US" sz="3200" baseline="0" dirty="0" smtClean="0">
                <a:latin typeface="Arial"/>
                <a:cs typeface="Arial"/>
              </a:rPr>
              <a:t> (n=20)</a:t>
            </a:r>
            <a:endParaRPr lang="en-US" sz="3200" dirty="0">
              <a:latin typeface="Arial"/>
              <a:cs typeface="Arial"/>
            </a:endParaRPr>
          </a:p>
        </c:rich>
      </c:tx>
      <c:layout>
        <c:manualLayout>
          <c:xMode val="edge"/>
          <c:yMode val="edge"/>
          <c:x val="0.182606902307281"/>
          <c:y val="0.049219903288703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9385595239007"/>
          <c:y val="0.309166490004678"/>
          <c:w val="0.615512337303024"/>
          <c:h val="0.66971603991385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Race/Ethnicity of Participants</c:v>
                </c:pt>
              </c:strCache>
            </c:strRef>
          </c:tx>
          <c:explosion val="34"/>
          <c:dLbls>
            <c:txPr>
              <a:bodyPr/>
              <a:lstStyle/>
              <a:p>
                <a:pPr>
                  <a:defRPr sz="2500">
                    <a:latin typeface="Arial"/>
                    <a:cs typeface="Arial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Sheet1!$A$2:$A$5</c:f>
              <c:strCache>
                <c:ptCount val="3"/>
                <c:pt idx="0">
                  <c:v>White</c:v>
                </c:pt>
                <c:pt idx="1">
                  <c:v>Black</c:v>
                </c:pt>
                <c:pt idx="2">
                  <c:v>Pacific Islander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90.0</c:v>
                </c:pt>
                <c:pt idx="1">
                  <c:v>5.0</c:v>
                </c:pt>
                <c:pt idx="2">
                  <c:v>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t"/>
      <c:legendEntry>
        <c:idx val="3"/>
        <c:delete val="1"/>
      </c:legendEntry>
      <c:layout>
        <c:manualLayout>
          <c:xMode val="edge"/>
          <c:yMode val="edge"/>
          <c:x val="0.0939280654632886"/>
          <c:y val="0.105135497886625"/>
          <c:w val="0.845712989677031"/>
          <c:h val="0.202762320178129"/>
        </c:manualLayout>
      </c:layout>
      <c:overlay val="0"/>
      <c:txPr>
        <a:bodyPr/>
        <a:lstStyle/>
        <a:p>
          <a:pPr>
            <a:defRPr sz="2500">
              <a:latin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1097280" y="1280160"/>
            <a:ext cx="41740531" cy="3379622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1612" tIns="250806" rIns="501612" bIns="250806"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1015992" y="29982192"/>
            <a:ext cx="41872205" cy="7456848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8961121"/>
            <a:ext cx="37307520" cy="9968604"/>
          </a:xfrm>
        </p:spPr>
        <p:txBody>
          <a:bodyPr anchor="b">
            <a:normAutofit/>
          </a:bodyPr>
          <a:lstStyle>
            <a:lvl1pPr>
              <a:defRPr sz="241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9913606"/>
            <a:ext cx="30723840" cy="8249920"/>
          </a:xfrm>
        </p:spPr>
        <p:txBody>
          <a:bodyPr>
            <a:normAutofit/>
          </a:bodyPr>
          <a:lstStyle>
            <a:lvl1pPr marL="0" indent="0" algn="ctr">
              <a:buNone/>
              <a:defRPr sz="11000">
                <a:solidFill>
                  <a:srgbClr val="FFFFFF"/>
                </a:solidFill>
              </a:defRPr>
            </a:lvl1pPr>
            <a:lvl2pPr marL="2508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01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524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4/1/16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097280" y="1280161"/>
            <a:ext cx="41740531" cy="2652491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1612" tIns="250806" rIns="501612" bIns="250806"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29027705" y="23540115"/>
            <a:ext cx="13806859" cy="399854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501612" tIns="250806" rIns="501612" bIns="25080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12572739" y="22821625"/>
            <a:ext cx="26613672" cy="4760772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501612" tIns="250806" rIns="501612" bIns="25080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13577895" y="22890348"/>
            <a:ext cx="26246304" cy="4335924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501612" tIns="250806" rIns="501612" bIns="25080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26925547" y="22815378"/>
            <a:ext cx="15878400" cy="3648674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501612" tIns="250806" rIns="501612" bIns="25080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1015992" y="22727909"/>
            <a:ext cx="41872205" cy="744729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501612" tIns="250806" rIns="501612" bIns="25080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2153" y="13795936"/>
            <a:ext cx="37307520" cy="8534400"/>
          </a:xfrm>
        </p:spPr>
        <p:txBody>
          <a:bodyPr anchor="t">
            <a:normAutofit/>
          </a:bodyPr>
          <a:lstStyle>
            <a:lvl1pPr algn="ctr">
              <a:defRPr sz="241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63352" y="8049711"/>
            <a:ext cx="30805123" cy="5262886"/>
          </a:xfrm>
        </p:spPr>
        <p:txBody>
          <a:bodyPr anchor="b">
            <a:normAutofit/>
          </a:bodyPr>
          <a:lstStyle>
            <a:lvl1pPr marL="0" indent="0" algn="ctr">
              <a:buNone/>
              <a:defRPr sz="11000">
                <a:solidFill>
                  <a:srgbClr val="FFFFFF"/>
                </a:solidFill>
              </a:defRPr>
            </a:lvl1pPr>
            <a:lvl2pPr marL="2508062" indent="0">
              <a:buNone/>
              <a:defRPr sz="9900">
                <a:solidFill>
                  <a:schemeClr val="tx1">
                    <a:tint val="75000"/>
                  </a:schemeClr>
                </a:solidFill>
              </a:defRPr>
            </a:lvl2pPr>
            <a:lvl3pPr marL="501612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752418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4/1/16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247946" y="15003475"/>
            <a:ext cx="18346521" cy="193048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1" y="15003475"/>
            <a:ext cx="18346521" cy="193048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7951" y="14997440"/>
            <a:ext cx="18346521" cy="3582667"/>
          </a:xfrm>
        </p:spPr>
        <p:txBody>
          <a:bodyPr anchor="ctr"/>
          <a:lstStyle>
            <a:lvl1pPr marL="0" indent="0" algn="ctr">
              <a:buNone/>
              <a:defRPr sz="13200" b="0">
                <a:solidFill>
                  <a:schemeClr val="tx2"/>
                </a:solidFill>
                <a:latin typeface="+mj-lt"/>
              </a:defRPr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51196" y="19202404"/>
            <a:ext cx="18336264" cy="15104112"/>
          </a:xfrm>
        </p:spPr>
        <p:txBody>
          <a:bodyPr/>
          <a:lstStyle>
            <a:lvl1pPr>
              <a:defRPr sz="11000"/>
            </a:lvl1pPr>
            <a:lvl2pPr>
              <a:defRPr sz="9900"/>
            </a:lvl2pPr>
            <a:lvl3pPr>
              <a:defRPr sz="8800"/>
            </a:lvl3pPr>
            <a:lvl4pPr>
              <a:defRPr sz="7700"/>
            </a:lvl4pPr>
            <a:lvl5pPr>
              <a:defRPr sz="77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11362" y="14997434"/>
            <a:ext cx="18346521" cy="3582667"/>
          </a:xfrm>
        </p:spPr>
        <p:txBody>
          <a:bodyPr anchor="ctr"/>
          <a:lstStyle>
            <a:lvl1pPr marL="0" indent="0" algn="ctr">
              <a:buNone/>
              <a:defRPr sz="13200" b="0" i="0">
                <a:solidFill>
                  <a:schemeClr val="tx2"/>
                </a:solidFill>
                <a:latin typeface="+mj-lt"/>
              </a:defRPr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9202404"/>
            <a:ext cx="18346521" cy="15104112"/>
          </a:xfrm>
        </p:spPr>
        <p:txBody>
          <a:bodyPr/>
          <a:lstStyle>
            <a:lvl1pPr>
              <a:defRPr sz="11000"/>
            </a:lvl1pPr>
            <a:lvl2pPr>
              <a:defRPr sz="9900"/>
            </a:lvl2pPr>
            <a:lvl3pPr>
              <a:defRPr sz="8800"/>
            </a:lvl3pPr>
            <a:lvl4pPr>
              <a:defRPr sz="7700"/>
            </a:lvl4pPr>
            <a:lvl5pPr>
              <a:defRPr sz="77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097280" y="1280160"/>
            <a:ext cx="41740531" cy="798819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1612" tIns="250806" rIns="501612" bIns="250806"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1015992" y="3999471"/>
            <a:ext cx="41872205" cy="744729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097280" y="1280160"/>
            <a:ext cx="41740531" cy="798819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1612" tIns="250806" rIns="501612" bIns="250806"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89120" y="20055845"/>
            <a:ext cx="16093440" cy="1066800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3291"/>
              </a:spcAft>
              <a:buNone/>
              <a:defRPr sz="9900">
                <a:solidFill>
                  <a:schemeClr val="tx2"/>
                </a:solidFill>
              </a:defRPr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1015992" y="3999470"/>
            <a:ext cx="41872205" cy="7456848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4389120" y="12801601"/>
            <a:ext cx="16093440" cy="7015277"/>
          </a:xfrm>
        </p:spPr>
        <p:txBody>
          <a:bodyPr anchor="b">
            <a:noAutofit/>
          </a:bodyPr>
          <a:lstStyle>
            <a:lvl1pPr algn="l">
              <a:defRPr sz="176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29418" y="10241280"/>
            <a:ext cx="18739565" cy="21336000"/>
          </a:xfrm>
        </p:spPr>
        <p:txBody>
          <a:bodyPr anchor="ctr"/>
          <a:lstStyle>
            <a:lvl1pPr>
              <a:buClr>
                <a:schemeClr val="bg1"/>
              </a:buClr>
              <a:defRPr sz="121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11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99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88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8800">
                <a:solidFill>
                  <a:schemeClr val="tx2"/>
                </a:solidFill>
              </a:defRPr>
            </a:lvl5pPr>
            <a:lvl6pPr>
              <a:defRPr sz="11000"/>
            </a:lvl6pPr>
            <a:lvl7pPr>
              <a:defRPr sz="11000"/>
            </a:lvl7pPr>
            <a:lvl8pPr>
              <a:defRPr sz="11000"/>
            </a:lvl8pPr>
            <a:lvl9pPr>
              <a:defRPr sz="1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097280" y="1280160"/>
            <a:ext cx="41740531" cy="3379622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1612" tIns="250806" rIns="501612" bIns="250806"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1015992" y="29982192"/>
            <a:ext cx="41872205" cy="7456848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5947" y="1896535"/>
            <a:ext cx="18300696" cy="13607630"/>
          </a:xfrm>
        </p:spPr>
        <p:txBody>
          <a:bodyPr anchor="b">
            <a:normAutofit/>
          </a:bodyPr>
          <a:lstStyle>
            <a:lvl1pPr algn="l">
              <a:defRPr sz="154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368003" y="15598988"/>
            <a:ext cx="18328641" cy="13560216"/>
          </a:xfrm>
        </p:spPr>
        <p:txBody>
          <a:bodyPr>
            <a:normAutofit/>
          </a:bodyPr>
          <a:lstStyle>
            <a:lvl1pPr marL="0" indent="0">
              <a:buNone/>
              <a:defRPr sz="9900">
                <a:solidFill>
                  <a:srgbClr val="FFFFFF"/>
                </a:solidFill>
              </a:defRPr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23360" y="7680960"/>
            <a:ext cx="17117568" cy="16386048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17600">
                <a:solidFill>
                  <a:schemeClr val="bg1"/>
                </a:solidFill>
              </a:defRPr>
            </a:lvl1pPr>
            <a:lvl2pPr marL="2508062" indent="0">
              <a:buNone/>
              <a:defRPr sz="15400"/>
            </a:lvl2pPr>
            <a:lvl3pPr marL="5016124" indent="0">
              <a:buNone/>
              <a:defRPr sz="13200"/>
            </a:lvl3pPr>
            <a:lvl4pPr marL="7524186" indent="0">
              <a:buNone/>
              <a:defRPr sz="11000"/>
            </a:lvl4pPr>
            <a:lvl5pPr marL="10032248" indent="0">
              <a:buNone/>
              <a:defRPr sz="11000"/>
            </a:lvl5pPr>
            <a:lvl6pPr marL="12540310" indent="0">
              <a:buNone/>
              <a:defRPr sz="11000"/>
            </a:lvl6pPr>
            <a:lvl7pPr marL="15048372" indent="0">
              <a:buNone/>
              <a:defRPr sz="11000"/>
            </a:lvl7pPr>
            <a:lvl8pPr marL="17556434" indent="0">
              <a:buNone/>
              <a:defRPr sz="11000"/>
            </a:lvl8pPr>
            <a:lvl9pPr marL="20064496" indent="0">
              <a:buNone/>
              <a:defRPr sz="11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1097280" y="1280160"/>
            <a:ext cx="41740531" cy="798819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1612" tIns="250806" rIns="501612" bIns="250806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1015992" y="3999470"/>
            <a:ext cx="41872205" cy="7456848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8107685"/>
            <a:ext cx="9875520" cy="25129065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8107680"/>
            <a:ext cx="28895040" cy="25129070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097280" y="1280160"/>
            <a:ext cx="41740531" cy="13825728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1612" tIns="250806" rIns="501612" bIns="250806"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1015992" y="9404803"/>
            <a:ext cx="41872205" cy="744729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894638"/>
            <a:ext cx="39502080" cy="7015277"/>
          </a:xfrm>
          <a:prstGeom prst="rect">
            <a:avLst/>
          </a:prstGeom>
        </p:spPr>
        <p:txBody>
          <a:bodyPr vert="horz" lIns="501612" tIns="250806" rIns="501612" bIns="25080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785625" y="35000922"/>
            <a:ext cx="18176112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r">
              <a:defRPr sz="5500">
                <a:solidFill>
                  <a:schemeClr val="tx2"/>
                </a:solidFill>
              </a:defRPr>
            </a:lvl1pPr>
          </a:lstStyle>
          <a:p>
            <a:fld id="{65099FBB-0266-664E-902A-AE0B56C30244}" type="datetimeFigureOut">
              <a:rPr lang="en-US" smtClean="0"/>
              <a:t>4/1/16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29464" y="35000922"/>
            <a:ext cx="18176117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l">
              <a:defRPr sz="55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9157223" y="35000917"/>
            <a:ext cx="5576765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ctr">
              <a:defRPr sz="5500">
                <a:solidFill>
                  <a:schemeClr val="tx2"/>
                </a:solidFill>
              </a:defRPr>
            </a:lvl1pPr>
          </a:lstStyle>
          <a:p>
            <a:fld id="{61FF7F51-AD8E-A243-B810-B2351327F54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85925" y="14982615"/>
            <a:ext cx="35559999" cy="19323898"/>
          </a:xfrm>
          <a:prstGeom prst="rect">
            <a:avLst/>
          </a:prstGeom>
        </p:spPr>
        <p:txBody>
          <a:bodyPr vert="horz" lIns="501612" tIns="250806" rIns="501612" bIns="25080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2" r:id="rId1"/>
    <p:sldLayoutId id="2147484263" r:id="rId2"/>
    <p:sldLayoutId id="2147484264" r:id="rId3"/>
    <p:sldLayoutId id="2147484265" r:id="rId4"/>
    <p:sldLayoutId id="2147484266" r:id="rId5"/>
    <p:sldLayoutId id="2147484267" r:id="rId6"/>
    <p:sldLayoutId id="2147484268" r:id="rId7"/>
    <p:sldLayoutId id="2147484269" r:id="rId8"/>
    <p:sldLayoutId id="2147484270" r:id="rId9"/>
    <p:sldLayoutId id="2147484271" r:id="rId10"/>
    <p:sldLayoutId id="2147484272" r:id="rId11"/>
  </p:sldLayoutIdLst>
  <p:txStyles>
    <p:titleStyle>
      <a:lvl1pPr algn="ctr" defTabSz="5016124" rtl="0" eaLnBrk="1" latinLnBrk="0" hangingPunct="1">
        <a:spcBef>
          <a:spcPct val="0"/>
        </a:spcBef>
        <a:buNone/>
        <a:defRPr sz="241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504837" indent="-1504837" algn="l" defTabSz="5016124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3200" kern="1200">
          <a:solidFill>
            <a:schemeClr val="tx2"/>
          </a:solidFill>
          <a:latin typeface="+mn-lt"/>
          <a:ea typeface="+mn-ea"/>
          <a:cs typeface="+mn-cs"/>
        </a:defRPr>
      </a:lvl1pPr>
      <a:lvl2pPr marL="3161206" indent="-1504837" algn="l" defTabSz="5016124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2100" kern="1200">
          <a:solidFill>
            <a:schemeClr val="tx2"/>
          </a:solidFill>
          <a:latin typeface="+mn-lt"/>
          <a:ea typeface="+mn-ea"/>
          <a:cs typeface="+mn-cs"/>
        </a:defRPr>
      </a:lvl2pPr>
      <a:lvl3pPr marL="4693911" indent="-1254031" algn="l" defTabSz="5016124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1000" kern="1200">
          <a:solidFill>
            <a:schemeClr val="tx2"/>
          </a:solidFill>
          <a:latin typeface="+mn-lt"/>
          <a:ea typeface="+mn-ea"/>
          <a:cs typeface="+mn-cs"/>
        </a:defRPr>
      </a:lvl3pPr>
      <a:lvl4pPr marL="6270155" indent="-1254031" algn="l" defTabSz="5016124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9900" kern="1200">
          <a:solidFill>
            <a:schemeClr val="tx2"/>
          </a:solidFill>
          <a:latin typeface="+mn-lt"/>
          <a:ea typeface="+mn-ea"/>
          <a:cs typeface="+mn-cs"/>
        </a:defRPr>
      </a:lvl4pPr>
      <a:lvl5pPr marL="8025799" indent="-1254031" algn="l" defTabSz="5016124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8800" kern="1200">
          <a:solidFill>
            <a:schemeClr val="tx2"/>
          </a:solidFill>
          <a:latin typeface="+mn-lt"/>
          <a:ea typeface="+mn-ea"/>
          <a:cs typeface="+mn-cs"/>
        </a:defRPr>
      </a:lvl5pPr>
      <a:lvl6pPr marL="9781442" indent="-1254031" algn="l" defTabSz="5016124" rtl="0" eaLnBrk="1" latinLnBrk="0" hangingPunct="1">
        <a:spcBef>
          <a:spcPts val="2107"/>
        </a:spcBef>
        <a:buClr>
          <a:schemeClr val="accent1"/>
        </a:buClr>
        <a:buFont typeface="Symbol" pitchFamily="18" charset="2"/>
        <a:buChar char="*"/>
        <a:defRPr sz="7700" kern="1200">
          <a:solidFill>
            <a:schemeClr val="tx2"/>
          </a:solidFill>
          <a:latin typeface="+mn-lt"/>
          <a:ea typeface="+mn-ea"/>
          <a:cs typeface="+mn-cs"/>
        </a:defRPr>
      </a:lvl6pPr>
      <a:lvl7pPr marL="11537085" indent="-1254031" algn="l" defTabSz="5016124" rtl="0" eaLnBrk="1" latinLnBrk="0" hangingPunct="1">
        <a:spcBef>
          <a:spcPts val="2107"/>
        </a:spcBef>
        <a:buClr>
          <a:schemeClr val="accent1"/>
        </a:buClr>
        <a:buFont typeface="Symbol" pitchFamily="18" charset="2"/>
        <a:buChar char="*"/>
        <a:defRPr sz="7700" kern="1200">
          <a:solidFill>
            <a:schemeClr val="tx2"/>
          </a:solidFill>
          <a:latin typeface="+mn-lt"/>
          <a:ea typeface="+mn-ea"/>
          <a:cs typeface="+mn-cs"/>
        </a:defRPr>
      </a:lvl7pPr>
      <a:lvl8pPr marL="13292729" indent="-1254031" algn="l" defTabSz="5016124" rtl="0" eaLnBrk="1" latinLnBrk="0" hangingPunct="1">
        <a:spcBef>
          <a:spcPts val="2107"/>
        </a:spcBef>
        <a:buClr>
          <a:schemeClr val="accent1"/>
        </a:buClr>
        <a:buFont typeface="Symbol" pitchFamily="18" charset="2"/>
        <a:buChar char="*"/>
        <a:defRPr sz="7700" kern="1200">
          <a:solidFill>
            <a:schemeClr val="tx2"/>
          </a:solidFill>
          <a:latin typeface="+mn-lt"/>
          <a:ea typeface="+mn-ea"/>
          <a:cs typeface="+mn-cs"/>
        </a:defRPr>
      </a:lvl8pPr>
      <a:lvl9pPr marL="15048372" indent="-1254031" algn="l" defTabSz="5016124" rtl="0" eaLnBrk="1" latinLnBrk="0" hangingPunct="1">
        <a:spcBef>
          <a:spcPts val="2107"/>
        </a:spcBef>
        <a:buClr>
          <a:schemeClr val="accent1"/>
        </a:buClr>
        <a:buFont typeface="Symbol" pitchFamily="18" charset="2"/>
        <a:buChar char="*"/>
        <a:defRPr sz="77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1pPr>
      <a:lvl2pPr marL="2508062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5016124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7524186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4pPr>
      <a:lvl5pPr marL="10032248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5pPr>
      <a:lvl6pPr marL="12540310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6pPr>
      <a:lvl7pPr marL="15048372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7pPr>
      <a:lvl8pPr marL="17556434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8pPr>
      <a:lvl9pPr marL="20064496" algn="l" defTabSz="5016124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chart" Target="../charts/chart3.xml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59388" y="1380482"/>
            <a:ext cx="40776523" cy="1938944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/>
                <a:cs typeface="Arial"/>
              </a:rPr>
              <a:t>PATIENT OUTCOMES FOLLOWING HIP AND KNEE JOINT REPLACEMENT SURGERY:  </a:t>
            </a:r>
          </a:p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/>
                <a:cs typeface="Arial"/>
              </a:rPr>
              <a:t>ROLE OF PHYSICAL AND </a:t>
            </a:r>
            <a:r>
              <a:rPr lang="en-US" sz="6000" b="1" smtClean="0">
                <a:solidFill>
                  <a:schemeClr val="bg1"/>
                </a:solidFill>
                <a:latin typeface="Arial"/>
                <a:cs typeface="Arial"/>
              </a:rPr>
              <a:t>SOCIAL ENVIRONMENT </a:t>
            </a:r>
            <a:r>
              <a:rPr lang="en-US" sz="6000" b="1" dirty="0" smtClean="0">
                <a:solidFill>
                  <a:schemeClr val="bg1"/>
                </a:solidFill>
                <a:latin typeface="Arial"/>
                <a:cs typeface="Arial"/>
              </a:rPr>
              <a:t>IN RECOVERY</a:t>
            </a:r>
            <a:endParaRPr lang="en-US" sz="6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8180435" y="3238272"/>
            <a:ext cx="26181879" cy="1754278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Arial"/>
                <a:cs typeface="Arial"/>
              </a:rPr>
              <a:t>Brittany Sampson, </a:t>
            </a:r>
            <a:r>
              <a:rPr lang="en-US" sz="5400" b="1" dirty="0" smtClean="0">
                <a:solidFill>
                  <a:schemeClr val="bg1"/>
                </a:solidFill>
                <a:latin typeface="Arial"/>
                <a:cs typeface="Arial"/>
              </a:rPr>
              <a:t>OTS</a:t>
            </a:r>
            <a:endParaRPr lang="en-US" sz="54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algn="ctr"/>
            <a:r>
              <a:rPr lang="en-US" sz="5400" dirty="0">
                <a:latin typeface="Arial"/>
                <a:cs typeface="Arial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53131" y="3533665"/>
            <a:ext cx="6381749" cy="923281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5400" b="1" dirty="0">
                <a:latin typeface="Arial"/>
                <a:cs typeface="Arial"/>
              </a:rPr>
              <a:t>BACKGROUND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4089" y="3746873"/>
            <a:ext cx="10820048" cy="13528782"/>
          </a:xfrm>
          <a:prstGeom prst="roundRect">
            <a:avLst/>
          </a:prstGeom>
          <a:noFill/>
          <a:ln>
            <a:solidFill>
              <a:schemeClr val="tx1">
                <a:alpha val="0"/>
              </a:schemeClr>
            </a:solidFill>
          </a:ln>
          <a:effectLst>
            <a:softEdge rad="876300"/>
          </a:effectLst>
        </p:spPr>
        <p:txBody>
          <a:bodyPr wrap="square" lIns="91392" tIns="45696" rIns="91392" bIns="45696" rtlCol="0">
            <a:spAutoFit/>
          </a:bodyPr>
          <a:lstStyle/>
          <a:p>
            <a:r>
              <a:rPr lang="en-US" sz="3000" dirty="0" smtClean="0">
                <a:latin typeface="Arial"/>
                <a:cs typeface="Arial"/>
              </a:rPr>
              <a:t>Approximately </a:t>
            </a:r>
            <a:r>
              <a:rPr lang="en-US" sz="3000" dirty="0">
                <a:latin typeface="Arial"/>
                <a:cs typeface="Arial"/>
              </a:rPr>
              <a:t>4.7 million Americans have undergone total knee arthroplasty (TKA), and approximately 2.5 million Americans have undergone total hip arthroplasty (THA) (Mayo Clinic, 2016) </a:t>
            </a:r>
          </a:p>
          <a:p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>Research shows that </a:t>
            </a:r>
            <a:r>
              <a:rPr lang="en-US" sz="3000" dirty="0">
                <a:latin typeface="Arial"/>
                <a:cs typeface="Arial"/>
              </a:rPr>
              <a:t>patients with higher levels of social support exhibited higher levels of well-being after surgery, meaning those with low levels could experience dysfunction (Kiefer, 2011)</a:t>
            </a:r>
          </a:p>
          <a:p>
            <a:r>
              <a:rPr lang="en-US" sz="3000" dirty="0">
                <a:latin typeface="Arial"/>
                <a:cs typeface="Arial"/>
              </a:rPr>
              <a:t>Research on assistive technology use after surgery shows that it </a:t>
            </a:r>
            <a:r>
              <a:rPr lang="en-US" sz="3000" dirty="0" smtClean="0">
                <a:latin typeface="Arial"/>
                <a:cs typeface="Arial"/>
              </a:rPr>
              <a:t>promotes </a:t>
            </a:r>
            <a:r>
              <a:rPr lang="en-US" sz="3000" dirty="0">
                <a:latin typeface="Arial"/>
                <a:cs typeface="Arial"/>
              </a:rPr>
              <a:t>independence in clients, but is outdated (Seeger &amp; Fisher, 1982)</a:t>
            </a:r>
          </a:p>
          <a:p>
            <a:r>
              <a:rPr lang="en-US" sz="3000" dirty="0">
                <a:latin typeface="Arial"/>
                <a:cs typeface="Arial"/>
              </a:rPr>
              <a:t>Research shows that knee joint replacement patients experience similar community barriers to individuals with osteoarthritis who have not had surgery (Maxwell et al., 2013); Not all outpatient rehab centers and SNFs include community reintegration interventions, though clients have been shown to benefit (Gillen et al., 2007)</a:t>
            </a:r>
          </a:p>
          <a:p>
            <a:r>
              <a:rPr lang="en-US" sz="3000" dirty="0">
                <a:latin typeface="Arial"/>
                <a:cs typeface="Arial"/>
              </a:rPr>
              <a:t>Role of OT after surgery:</a:t>
            </a:r>
          </a:p>
          <a:p>
            <a:pPr marL="457200" indent="6350">
              <a:buFont typeface="Arial" panose="020B0604020202020204" pitchFamily="34" charset="0"/>
              <a:buChar char="•"/>
            </a:pPr>
            <a:r>
              <a:rPr lang="en-US" sz="3000" dirty="0">
                <a:latin typeface="Arial"/>
                <a:cs typeface="Arial"/>
              </a:rPr>
              <a:t>Outfitting with adaptive equipment (dressing stick, sock aid, shoe horn, etc.)</a:t>
            </a:r>
          </a:p>
          <a:p>
            <a:pPr marL="457200" lvl="1" indent="6350">
              <a:buFont typeface="Arial" panose="020B0604020202020204" pitchFamily="34" charset="0"/>
              <a:buChar char="•"/>
              <a:tabLst>
                <a:tab pos="392113" algn="l"/>
              </a:tabLst>
            </a:pPr>
            <a:r>
              <a:rPr lang="en-US" sz="3000" dirty="0">
                <a:latin typeface="Arial"/>
                <a:cs typeface="Arial"/>
              </a:rPr>
              <a:t>Educating client on how to safely perform activities of daily living (ADLs) while recovering (AOTA, 2000)</a:t>
            </a:r>
          </a:p>
          <a:p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>Further exploring the role of OT as it relates to social </a:t>
            </a:r>
            <a:r>
              <a:rPr lang="en-US" sz="3000" dirty="0" smtClean="0">
                <a:solidFill>
                  <a:srgbClr val="000000"/>
                </a:solidFill>
                <a:latin typeface="Arial"/>
                <a:cs typeface="Arial"/>
              </a:rPr>
              <a:t>support, AT, &amp; </a:t>
            </a:r>
            <a:r>
              <a:rPr lang="en-US" sz="3000" dirty="0">
                <a:solidFill>
                  <a:srgbClr val="000000"/>
                </a:solidFill>
                <a:latin typeface="Arial"/>
                <a:cs typeface="Arial"/>
              </a:rPr>
              <a:t>community reintegration </a:t>
            </a:r>
            <a:r>
              <a:rPr lang="en-US" sz="3000" dirty="0" smtClean="0">
                <a:solidFill>
                  <a:srgbClr val="000000"/>
                </a:solidFill>
                <a:latin typeface="Arial"/>
                <a:cs typeface="Arial"/>
              </a:rPr>
              <a:t>after surgery could add to the evidence base for community-based </a:t>
            </a:r>
            <a:r>
              <a:rPr lang="en-US" sz="3000" dirty="0" smtClean="0">
                <a:solidFill>
                  <a:srgbClr val="000000"/>
                </a:solidFill>
                <a:latin typeface="Arial"/>
                <a:cs typeface="Arial"/>
              </a:rPr>
              <a:t>interventions </a:t>
            </a:r>
            <a:r>
              <a:rPr lang="en-US" sz="3000" dirty="0" smtClean="0">
                <a:solidFill>
                  <a:srgbClr val="000000"/>
                </a:solidFill>
                <a:latin typeface="Arial"/>
                <a:cs typeface="Arial"/>
              </a:rPr>
              <a:t>that incorporate AT </a:t>
            </a:r>
            <a:r>
              <a:rPr lang="en-US" sz="3000" dirty="0" smtClean="0">
                <a:solidFill>
                  <a:srgbClr val="000000"/>
                </a:solidFill>
                <a:latin typeface="Arial"/>
                <a:cs typeface="Arial"/>
              </a:rPr>
              <a:t>&amp; </a:t>
            </a:r>
            <a:r>
              <a:rPr lang="en-US" sz="3000" dirty="0" smtClean="0">
                <a:solidFill>
                  <a:srgbClr val="000000"/>
                </a:solidFill>
                <a:latin typeface="Arial"/>
                <a:cs typeface="Arial"/>
              </a:rPr>
              <a:t>social support 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1108013" y="16292622"/>
            <a:ext cx="9324897" cy="923281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5400" b="1" dirty="0">
                <a:latin typeface="Arial"/>
                <a:cs typeface="Arial"/>
              </a:rPr>
              <a:t>RESEARCH QUESTIONS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35660" y="26073100"/>
            <a:ext cx="9788659" cy="10318161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>
              <a:lnSpc>
                <a:spcPct val="150000"/>
              </a:lnSpc>
            </a:pPr>
            <a:endParaRPr lang="en-US" sz="3300" b="1" dirty="0" smtClean="0">
              <a:latin typeface="Arial"/>
              <a:cs typeface="Arial"/>
            </a:endParaRPr>
          </a:p>
          <a:p>
            <a:pPr algn="ctr">
              <a:lnSpc>
                <a:spcPct val="150000"/>
              </a:lnSpc>
            </a:pPr>
            <a:r>
              <a:rPr lang="en-US" sz="3000" b="1" dirty="0" smtClean="0">
                <a:latin typeface="Arial"/>
                <a:cs typeface="Arial"/>
              </a:rPr>
              <a:t>AIMS2 </a:t>
            </a:r>
            <a:r>
              <a:rPr lang="en-US" sz="3000" b="1" dirty="0">
                <a:latin typeface="Arial"/>
                <a:cs typeface="Arial"/>
              </a:rPr>
              <a:t>5-COMPONENT HEALTH SCALE</a:t>
            </a:r>
          </a:p>
          <a:p>
            <a:r>
              <a:rPr lang="en-US" sz="3000" b="1" i="1" dirty="0" smtClean="0">
                <a:latin typeface="Arial"/>
                <a:cs typeface="Arial"/>
              </a:rPr>
              <a:t>Physical </a:t>
            </a:r>
            <a:r>
              <a:rPr lang="en-US" sz="3000" b="1" i="1" dirty="0">
                <a:latin typeface="Arial"/>
                <a:cs typeface="Arial"/>
              </a:rPr>
              <a:t>Scale</a:t>
            </a:r>
            <a:r>
              <a:rPr lang="en-US" sz="3000" b="1" dirty="0">
                <a:latin typeface="Arial"/>
                <a:cs typeface="Arial"/>
              </a:rPr>
              <a:t>- </a:t>
            </a:r>
            <a:r>
              <a:rPr lang="en-US" sz="3000" dirty="0">
                <a:latin typeface="Arial"/>
                <a:cs typeface="Arial"/>
              </a:rPr>
              <a:t>combines separate scales: mobility level, walking and bending, arm and finger function, self-care, and household tasks</a:t>
            </a:r>
          </a:p>
          <a:p>
            <a:r>
              <a:rPr lang="en-US" sz="3000" b="1" i="1" dirty="0">
                <a:latin typeface="Arial"/>
                <a:cs typeface="Arial"/>
              </a:rPr>
              <a:t>Affect Scale</a:t>
            </a:r>
            <a:r>
              <a:rPr lang="en-US" sz="3000" b="1" dirty="0">
                <a:latin typeface="Arial"/>
                <a:cs typeface="Arial"/>
              </a:rPr>
              <a:t>- </a:t>
            </a:r>
            <a:r>
              <a:rPr lang="en-US" sz="3000" dirty="0">
                <a:latin typeface="Arial"/>
                <a:cs typeface="Arial"/>
              </a:rPr>
              <a:t>combines mood and level of tension</a:t>
            </a:r>
          </a:p>
          <a:p>
            <a:r>
              <a:rPr lang="en-US" sz="3000" b="1" i="1" dirty="0">
                <a:latin typeface="Arial"/>
                <a:cs typeface="Arial"/>
              </a:rPr>
              <a:t>Symptom Scale</a:t>
            </a:r>
            <a:r>
              <a:rPr lang="en-US" sz="3000" b="1" dirty="0">
                <a:latin typeface="Arial"/>
                <a:cs typeface="Arial"/>
              </a:rPr>
              <a:t>- </a:t>
            </a:r>
            <a:r>
              <a:rPr lang="en-US" sz="3000" dirty="0">
                <a:latin typeface="Arial"/>
                <a:cs typeface="Arial"/>
              </a:rPr>
              <a:t>measures surgical pain</a:t>
            </a:r>
          </a:p>
          <a:p>
            <a:r>
              <a:rPr lang="en-US" sz="3000" b="1" i="1" dirty="0">
                <a:latin typeface="Arial"/>
                <a:cs typeface="Arial"/>
              </a:rPr>
              <a:t>Social Interaction Scale</a:t>
            </a:r>
            <a:r>
              <a:rPr lang="en-US" sz="3000" b="1" dirty="0">
                <a:latin typeface="Arial"/>
                <a:cs typeface="Arial"/>
              </a:rPr>
              <a:t>- </a:t>
            </a:r>
            <a:r>
              <a:rPr lang="en-US" sz="3000" dirty="0">
                <a:latin typeface="Arial"/>
                <a:cs typeface="Arial"/>
              </a:rPr>
              <a:t>combines social activity and support from family and friends</a:t>
            </a:r>
          </a:p>
          <a:p>
            <a:r>
              <a:rPr lang="en-US" sz="3000" b="1" i="1" dirty="0">
                <a:latin typeface="Arial"/>
                <a:cs typeface="Arial"/>
              </a:rPr>
              <a:t>Role Scale</a:t>
            </a:r>
            <a:r>
              <a:rPr lang="en-US" sz="3000" b="1" dirty="0">
                <a:latin typeface="Arial"/>
                <a:cs typeface="Arial"/>
              </a:rPr>
              <a:t>- </a:t>
            </a:r>
            <a:r>
              <a:rPr lang="en-US" sz="3000" dirty="0">
                <a:latin typeface="Arial"/>
                <a:cs typeface="Arial"/>
              </a:rPr>
              <a:t>measures aspects of main form of </a:t>
            </a:r>
            <a:r>
              <a:rPr lang="en-US" sz="3000" dirty="0" smtClean="0">
                <a:latin typeface="Arial"/>
                <a:cs typeface="Arial"/>
              </a:rPr>
              <a:t>work </a:t>
            </a:r>
            <a:r>
              <a:rPr lang="en-US" sz="3000" dirty="0">
                <a:latin typeface="Arial"/>
                <a:cs typeface="Arial"/>
              </a:rPr>
              <a:t>(paid work, housework, schoolwork, etc.</a:t>
            </a:r>
            <a:r>
              <a:rPr lang="en-US" sz="3000" dirty="0" smtClean="0">
                <a:latin typeface="Arial"/>
                <a:cs typeface="Arial"/>
              </a:rPr>
              <a:t>)</a:t>
            </a:r>
            <a:endParaRPr lang="en-US" sz="3000" dirty="0">
              <a:latin typeface="Arial"/>
              <a:cs typeface="Arial"/>
            </a:endParaRPr>
          </a:p>
          <a:p>
            <a:pPr algn="ctr"/>
            <a:r>
              <a:rPr lang="en-US" sz="3000" b="1" dirty="0">
                <a:latin typeface="Arial"/>
                <a:cs typeface="Arial"/>
              </a:rPr>
              <a:t>HACE SURVEY</a:t>
            </a:r>
          </a:p>
          <a:p>
            <a:r>
              <a:rPr lang="en-US" sz="3000" b="1" i="1" dirty="0">
                <a:latin typeface="Arial"/>
                <a:cs typeface="Arial"/>
              </a:rPr>
              <a:t>Home </a:t>
            </a:r>
            <a:r>
              <a:rPr lang="en-US" sz="3000" b="1" i="1" dirty="0" smtClean="0">
                <a:latin typeface="Arial"/>
                <a:cs typeface="Arial"/>
              </a:rPr>
              <a:t>environment-</a:t>
            </a:r>
            <a:r>
              <a:rPr lang="en-US" sz="3000" dirty="0" smtClean="0">
                <a:latin typeface="Arial"/>
                <a:cs typeface="Arial"/>
              </a:rPr>
              <a:t> </a:t>
            </a:r>
            <a:r>
              <a:rPr lang="en-US" sz="3000" dirty="0">
                <a:latin typeface="Arial"/>
                <a:cs typeface="Arial"/>
              </a:rPr>
              <a:t>Steps to home, steps inside home, ramp, overall accessibility</a:t>
            </a:r>
          </a:p>
          <a:p>
            <a:r>
              <a:rPr lang="en-US" sz="3000" b="1" i="1" dirty="0">
                <a:latin typeface="Arial"/>
                <a:cs typeface="Arial"/>
              </a:rPr>
              <a:t>Assistive </a:t>
            </a:r>
            <a:r>
              <a:rPr lang="en-US" sz="3000" b="1" i="1" dirty="0" smtClean="0">
                <a:latin typeface="Arial"/>
                <a:cs typeface="Arial"/>
              </a:rPr>
              <a:t>technology-</a:t>
            </a:r>
            <a:r>
              <a:rPr lang="en-US" sz="3000" dirty="0" smtClean="0">
                <a:latin typeface="Arial"/>
                <a:cs typeface="Arial"/>
              </a:rPr>
              <a:t> </a:t>
            </a:r>
            <a:r>
              <a:rPr lang="en-US" sz="3000" dirty="0">
                <a:latin typeface="Arial"/>
                <a:cs typeface="Arial"/>
              </a:rPr>
              <a:t>What adaptive equipment one has or does not have</a:t>
            </a:r>
          </a:p>
          <a:p>
            <a:r>
              <a:rPr lang="en-US" sz="3000" b="1" i="1" dirty="0" smtClean="0">
                <a:latin typeface="Arial"/>
                <a:cs typeface="Arial"/>
              </a:rPr>
              <a:t>Community-</a:t>
            </a:r>
            <a:r>
              <a:rPr lang="en-US" sz="3000" dirty="0" smtClean="0">
                <a:latin typeface="Arial"/>
                <a:cs typeface="Arial"/>
              </a:rPr>
              <a:t> </a:t>
            </a:r>
            <a:r>
              <a:rPr lang="en-US" sz="3000" dirty="0">
                <a:latin typeface="Arial"/>
                <a:cs typeface="Arial"/>
              </a:rPr>
              <a:t>Facilitators, such as curb cuts and level sidewalks, and barriers, such as limited </a:t>
            </a:r>
            <a:r>
              <a:rPr lang="en-US" sz="3000" dirty="0" smtClean="0">
                <a:latin typeface="Arial"/>
                <a:cs typeface="Arial"/>
              </a:rPr>
              <a:t>accessibility</a:t>
            </a:r>
            <a:endParaRPr lang="en-US" sz="3000" dirty="0">
              <a:latin typeface="Arial"/>
              <a:cs typeface="Arial"/>
            </a:endParaRPr>
          </a:p>
          <a:p>
            <a:pPr algn="ctr"/>
            <a:r>
              <a:rPr lang="en-US" sz="3000" b="1" dirty="0">
                <a:latin typeface="Arial"/>
                <a:cs typeface="Arial"/>
              </a:rPr>
              <a:t>SEMI-STRUCTURED INTERVIEW </a:t>
            </a:r>
            <a:r>
              <a:rPr lang="en-US" sz="3000" b="1" dirty="0" smtClean="0">
                <a:latin typeface="Arial"/>
                <a:cs typeface="Arial"/>
              </a:rPr>
              <a:t>QUESTIONS</a:t>
            </a:r>
          </a:p>
          <a:p>
            <a:pPr algn="ctr"/>
            <a:r>
              <a:rPr lang="en-US" sz="3000" dirty="0" smtClean="0">
                <a:latin typeface="Arial"/>
                <a:cs typeface="Arial"/>
              </a:rPr>
              <a:t>Open ended questions on post-surgical pain, social support, and community navigation</a:t>
            </a:r>
            <a:endParaRPr lang="en-US" sz="3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444276" y="35396968"/>
            <a:ext cx="184569" cy="1692723"/>
          </a:xfrm>
          <a:prstGeom prst="rect">
            <a:avLst/>
          </a:prstGeom>
          <a:noFill/>
        </p:spPr>
        <p:txBody>
          <a:bodyPr wrap="none" lIns="91392" tIns="45696" rIns="91392" bIns="45696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2959267" y="3511872"/>
            <a:ext cx="6368343" cy="923281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5400" b="1" dirty="0">
                <a:latin typeface="Arial"/>
                <a:cs typeface="Arial"/>
              </a:rPr>
              <a:t>RESULTS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259564" y="4456946"/>
            <a:ext cx="11920229" cy="19482208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3000" b="1" dirty="0" smtClean="0">
                <a:latin typeface="Arial"/>
                <a:cs typeface="Arial"/>
              </a:rPr>
              <a:t>Quantitative:</a:t>
            </a:r>
            <a:endParaRPr lang="en-US" sz="3000" b="1" dirty="0">
              <a:latin typeface="Arial"/>
              <a:cs typeface="Arial"/>
            </a:endParaRPr>
          </a:p>
          <a:p>
            <a:r>
              <a:rPr lang="en-US" sz="3000" b="1" dirty="0">
                <a:latin typeface="Arial"/>
                <a:cs typeface="Arial"/>
              </a:rPr>
              <a:t>RQ #1: </a:t>
            </a:r>
            <a:r>
              <a:rPr lang="en-US" sz="3000" dirty="0">
                <a:latin typeface="Arial"/>
                <a:cs typeface="Arial"/>
              </a:rPr>
              <a:t>Participants who were more successful in </a:t>
            </a:r>
            <a:r>
              <a:rPr lang="en-US" sz="3000" dirty="0" smtClean="0">
                <a:latin typeface="Arial"/>
                <a:cs typeface="Arial"/>
              </a:rPr>
              <a:t>work also </a:t>
            </a:r>
            <a:r>
              <a:rPr lang="en-US" sz="3000" dirty="0">
                <a:latin typeface="Arial"/>
                <a:cs typeface="Arial"/>
              </a:rPr>
              <a:t>tended to be more socially active (r= </a:t>
            </a:r>
            <a:r>
              <a:rPr lang="en-US" sz="3000" dirty="0" smtClean="0">
                <a:latin typeface="Arial"/>
                <a:cs typeface="Arial"/>
              </a:rPr>
              <a:t>0.606, p&lt;0.05) </a:t>
            </a:r>
            <a:r>
              <a:rPr lang="en-US" sz="3000" dirty="0" smtClean="0">
                <a:solidFill>
                  <a:srgbClr val="000000"/>
                </a:solidFill>
                <a:latin typeface="Arial"/>
                <a:cs typeface="Arial"/>
              </a:rPr>
              <a:t>(Table 1)</a:t>
            </a:r>
          </a:p>
          <a:p>
            <a:r>
              <a:rPr lang="en-US" sz="3000" b="1" dirty="0" smtClean="0">
                <a:latin typeface="Arial"/>
                <a:cs typeface="Arial"/>
              </a:rPr>
              <a:t>RQ </a:t>
            </a:r>
            <a:r>
              <a:rPr lang="en-US" sz="3000" b="1" dirty="0">
                <a:latin typeface="Arial"/>
                <a:cs typeface="Arial"/>
              </a:rPr>
              <a:t>#2: </a:t>
            </a:r>
            <a:r>
              <a:rPr lang="en-US" sz="3000" dirty="0">
                <a:latin typeface="Arial"/>
                <a:cs typeface="Arial"/>
              </a:rPr>
              <a:t>P</a:t>
            </a:r>
            <a:r>
              <a:rPr lang="en-US" sz="3000" dirty="0" smtClean="0">
                <a:latin typeface="Arial"/>
                <a:cs typeface="Arial"/>
              </a:rPr>
              <a:t>articipants </a:t>
            </a:r>
            <a:r>
              <a:rPr lang="en-US" sz="3000" dirty="0">
                <a:latin typeface="Arial"/>
                <a:cs typeface="Arial"/>
              </a:rPr>
              <a:t>with better physical functioning </a:t>
            </a:r>
            <a:r>
              <a:rPr lang="en-US" sz="3000" dirty="0" smtClean="0">
                <a:latin typeface="Arial"/>
                <a:cs typeface="Arial"/>
              </a:rPr>
              <a:t>also tended </a:t>
            </a:r>
            <a:r>
              <a:rPr lang="en-US" sz="3000" dirty="0">
                <a:latin typeface="Arial"/>
                <a:cs typeface="Arial"/>
              </a:rPr>
              <a:t>to have less assistive </a:t>
            </a:r>
            <a:r>
              <a:rPr lang="en-US" sz="3000" dirty="0" smtClean="0">
                <a:latin typeface="Arial"/>
                <a:cs typeface="Arial"/>
              </a:rPr>
              <a:t>technology</a:t>
            </a:r>
            <a:r>
              <a:rPr lang="en-US" sz="3000" dirty="0">
                <a:latin typeface="Arial"/>
                <a:cs typeface="Arial"/>
              </a:rPr>
              <a:t> </a:t>
            </a:r>
            <a:r>
              <a:rPr lang="en-US" sz="3000" dirty="0" smtClean="0">
                <a:latin typeface="Arial"/>
                <a:cs typeface="Arial"/>
              </a:rPr>
              <a:t>(r=</a:t>
            </a:r>
            <a:r>
              <a:rPr lang="en-US" sz="3000" dirty="0">
                <a:latin typeface="Arial"/>
                <a:cs typeface="Arial"/>
              </a:rPr>
              <a:t>0.588, </a:t>
            </a:r>
            <a:r>
              <a:rPr lang="en-US" sz="3000" dirty="0" smtClean="0">
                <a:latin typeface="Arial"/>
                <a:cs typeface="Arial"/>
              </a:rPr>
              <a:t>p&lt;0.01)</a:t>
            </a:r>
          </a:p>
          <a:p>
            <a:pPr marL="0" lvl="1"/>
            <a:r>
              <a:rPr lang="en-US" sz="3000" dirty="0" smtClean="0">
                <a:latin typeface="Arial"/>
                <a:cs typeface="Arial"/>
              </a:rPr>
              <a:t>Participants </a:t>
            </a:r>
            <a:r>
              <a:rPr lang="en-US" sz="3000" dirty="0">
                <a:latin typeface="Arial"/>
                <a:cs typeface="Arial"/>
              </a:rPr>
              <a:t>who had more assistive technology tended to have lower levels of </a:t>
            </a:r>
            <a:r>
              <a:rPr lang="en-US" sz="3000" dirty="0" smtClean="0">
                <a:latin typeface="Arial"/>
                <a:cs typeface="Arial"/>
              </a:rPr>
              <a:t>satisfaction</a:t>
            </a:r>
            <a:r>
              <a:rPr lang="en-US" sz="3000" dirty="0">
                <a:latin typeface="Arial"/>
                <a:cs typeface="Arial"/>
              </a:rPr>
              <a:t> </a:t>
            </a:r>
            <a:r>
              <a:rPr lang="en-US" sz="3000" dirty="0" smtClean="0">
                <a:latin typeface="Arial"/>
                <a:cs typeface="Arial"/>
              </a:rPr>
              <a:t>(r=0.674, p&lt;0.01)</a:t>
            </a:r>
            <a:endParaRPr lang="en-US" sz="3000" dirty="0">
              <a:latin typeface="Arial"/>
              <a:cs typeface="Arial"/>
            </a:endParaRPr>
          </a:p>
          <a:p>
            <a:pPr marL="0" lvl="1"/>
            <a:r>
              <a:rPr lang="en-US" sz="3000" dirty="0" smtClean="0">
                <a:latin typeface="Arial"/>
                <a:cs typeface="Arial"/>
              </a:rPr>
              <a:t>Participants </a:t>
            </a:r>
            <a:r>
              <a:rPr lang="en-US" sz="3000" dirty="0">
                <a:latin typeface="Arial"/>
                <a:cs typeface="Arial"/>
              </a:rPr>
              <a:t>who had more assistive technology tended to be less successful in </a:t>
            </a:r>
            <a:r>
              <a:rPr lang="en-US" sz="3000" dirty="0" smtClean="0">
                <a:latin typeface="Arial"/>
                <a:cs typeface="Arial"/>
              </a:rPr>
              <a:t>work (r=0.609, p&lt;0.05) (Table 2)</a:t>
            </a:r>
          </a:p>
          <a:p>
            <a:pPr marL="0" lvl="1"/>
            <a:r>
              <a:rPr lang="en-US" sz="3000" b="1" dirty="0" smtClean="0">
                <a:latin typeface="Arial"/>
                <a:cs typeface="Arial"/>
              </a:rPr>
              <a:t>RQ </a:t>
            </a:r>
            <a:r>
              <a:rPr lang="en-US" sz="3000" b="1" dirty="0">
                <a:latin typeface="Arial"/>
                <a:cs typeface="Arial"/>
              </a:rPr>
              <a:t>#3: </a:t>
            </a:r>
            <a:r>
              <a:rPr lang="en-US" sz="3000" dirty="0">
                <a:latin typeface="Arial"/>
                <a:cs typeface="Arial"/>
              </a:rPr>
              <a:t>Participants who had more perceived physical community barriers </a:t>
            </a:r>
            <a:r>
              <a:rPr lang="en-US" sz="3000" dirty="0" smtClean="0">
                <a:latin typeface="Arial"/>
                <a:cs typeface="Arial"/>
              </a:rPr>
              <a:t>also tended to be </a:t>
            </a:r>
            <a:r>
              <a:rPr lang="en-US" sz="3000" dirty="0">
                <a:latin typeface="Arial"/>
                <a:cs typeface="Arial"/>
              </a:rPr>
              <a:t>more successful in work </a:t>
            </a:r>
            <a:r>
              <a:rPr lang="en-US" sz="3000" dirty="0" smtClean="0">
                <a:latin typeface="Arial"/>
                <a:cs typeface="Arial"/>
              </a:rPr>
              <a:t>(r</a:t>
            </a:r>
            <a:r>
              <a:rPr lang="en-US" sz="3000" dirty="0">
                <a:latin typeface="Arial"/>
                <a:cs typeface="Arial"/>
              </a:rPr>
              <a:t>= -</a:t>
            </a:r>
            <a:r>
              <a:rPr lang="en-US" sz="3000" dirty="0" smtClean="0">
                <a:latin typeface="Arial"/>
                <a:cs typeface="Arial"/>
              </a:rPr>
              <a:t>0.726, p&lt;0.05), have lower symptom levels (r=-0.644, p&lt;0.05), and</a:t>
            </a:r>
            <a:r>
              <a:rPr lang="en-US" sz="3000" dirty="0">
                <a:latin typeface="Arial"/>
                <a:cs typeface="Arial"/>
              </a:rPr>
              <a:t> </a:t>
            </a:r>
            <a:r>
              <a:rPr lang="en-US" sz="3000" dirty="0" smtClean="0">
                <a:latin typeface="Arial"/>
                <a:cs typeface="Arial"/>
              </a:rPr>
              <a:t>have better physical health (r=-0.556, p&lt;0.05)(Table 3)</a:t>
            </a:r>
            <a:endParaRPr lang="en-US" sz="3000" b="1" dirty="0" smtClean="0">
              <a:latin typeface="Arial"/>
              <a:cs typeface="Arial"/>
            </a:endParaRPr>
          </a:p>
          <a:p>
            <a:pPr algn="ctr"/>
            <a:r>
              <a:rPr lang="en-US" sz="3000" b="1" dirty="0" smtClean="0">
                <a:latin typeface="Arial"/>
                <a:cs typeface="Arial"/>
              </a:rPr>
              <a:t>Qualitative: Emerging Themes </a:t>
            </a:r>
            <a:endParaRPr lang="en-US" sz="3000" b="1" i="1" dirty="0" smtClean="0">
              <a:latin typeface="Arial"/>
              <a:cs typeface="Arial"/>
            </a:endParaRPr>
          </a:p>
          <a:p>
            <a:pPr algn="ctr"/>
            <a:r>
              <a:rPr lang="en-US" sz="3000" b="1" i="1" dirty="0" smtClean="0">
                <a:latin typeface="Arial"/>
                <a:cs typeface="Arial"/>
              </a:rPr>
              <a:t>Comorbidities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“I </a:t>
            </a:r>
            <a:r>
              <a:rPr lang="en-US" sz="3000" i="1" dirty="0">
                <a:latin typeface="Arial"/>
                <a:cs typeface="Arial"/>
              </a:rPr>
              <a:t>think it's all part of recovery. And then you have the added stuff that, you know, that isn't </a:t>
            </a:r>
            <a:r>
              <a:rPr lang="en-US" sz="3000" i="1" dirty="0" smtClean="0">
                <a:latin typeface="Arial"/>
                <a:cs typeface="Arial"/>
              </a:rPr>
              <a:t>normal.” 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“It's </a:t>
            </a:r>
            <a:r>
              <a:rPr lang="en-US" sz="3000" i="1" dirty="0">
                <a:latin typeface="Arial"/>
                <a:cs typeface="Arial"/>
              </a:rPr>
              <a:t>hard for me because I'm trying to reflect the arthritis, but also the Parkinson's has a lot to do with these questions, and that's not what you're asking </a:t>
            </a:r>
            <a:r>
              <a:rPr lang="en-US" sz="3000" i="1" dirty="0" smtClean="0">
                <a:latin typeface="Arial"/>
                <a:cs typeface="Arial"/>
              </a:rPr>
              <a:t>about.”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“I have post-polio syndrome now… </a:t>
            </a:r>
            <a:r>
              <a:rPr lang="en-US" sz="3000" i="1" dirty="0">
                <a:latin typeface="Arial"/>
                <a:cs typeface="Arial"/>
              </a:rPr>
              <a:t>it- you know, involves anything that was affected </a:t>
            </a:r>
            <a:r>
              <a:rPr lang="en-US" sz="3000" i="1" dirty="0" smtClean="0">
                <a:latin typeface="Arial"/>
                <a:cs typeface="Arial"/>
              </a:rPr>
              <a:t>then (by the polio). </a:t>
            </a:r>
            <a:r>
              <a:rPr lang="en-US" sz="3000" i="1" dirty="0">
                <a:latin typeface="Arial"/>
                <a:cs typeface="Arial"/>
              </a:rPr>
              <a:t>One theory being </a:t>
            </a:r>
            <a:r>
              <a:rPr lang="en-US" sz="3000" i="1" dirty="0" smtClean="0">
                <a:latin typeface="Arial"/>
                <a:cs typeface="Arial"/>
              </a:rPr>
              <a:t>that you're </a:t>
            </a:r>
            <a:r>
              <a:rPr lang="en-US" sz="3000" i="1" dirty="0">
                <a:latin typeface="Arial"/>
                <a:cs typeface="Arial"/>
              </a:rPr>
              <a:t>given so much recuperative power, and your body uses it when you have </a:t>
            </a:r>
            <a:r>
              <a:rPr lang="en-US" sz="3000" i="1" dirty="0" smtClean="0">
                <a:latin typeface="Arial"/>
                <a:cs typeface="Arial"/>
              </a:rPr>
              <a:t>polio…but</a:t>
            </a:r>
            <a:r>
              <a:rPr lang="en-US" sz="3000" i="1" dirty="0">
                <a:latin typeface="Arial"/>
                <a:cs typeface="Arial"/>
              </a:rPr>
              <a:t>, when you get older, I'm 76. When you get older, that reserve is gone</a:t>
            </a:r>
            <a:r>
              <a:rPr lang="en-US" sz="3000" i="1" dirty="0" smtClean="0">
                <a:latin typeface="Arial"/>
                <a:cs typeface="Arial"/>
              </a:rPr>
              <a:t>.” 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“I </a:t>
            </a:r>
            <a:r>
              <a:rPr lang="en-US" sz="3000" i="1" dirty="0">
                <a:latin typeface="Arial"/>
                <a:cs typeface="Arial"/>
              </a:rPr>
              <a:t>had </a:t>
            </a:r>
            <a:r>
              <a:rPr lang="en-US" sz="3000" i="1" dirty="0" smtClean="0">
                <a:latin typeface="Arial"/>
                <a:cs typeface="Arial"/>
              </a:rPr>
              <a:t>(knee) surgery March </a:t>
            </a:r>
            <a:r>
              <a:rPr lang="en-US" sz="3000" i="1" dirty="0">
                <a:latin typeface="Arial"/>
                <a:cs typeface="Arial"/>
              </a:rPr>
              <a:t>9th, and I had the TIA April </a:t>
            </a:r>
            <a:r>
              <a:rPr lang="en-US" sz="3000" i="1" dirty="0" smtClean="0">
                <a:latin typeface="Arial"/>
                <a:cs typeface="Arial"/>
              </a:rPr>
              <a:t>26</a:t>
            </a:r>
            <a:r>
              <a:rPr lang="en-US" sz="3000" i="1" baseline="30000" dirty="0" smtClean="0">
                <a:latin typeface="Arial"/>
                <a:cs typeface="Arial"/>
              </a:rPr>
              <a:t>th</a:t>
            </a:r>
            <a:r>
              <a:rPr lang="en-US" sz="3000" i="1" dirty="0" smtClean="0">
                <a:latin typeface="Arial"/>
                <a:cs typeface="Arial"/>
              </a:rPr>
              <a:t>...</a:t>
            </a:r>
            <a:r>
              <a:rPr lang="en-US" sz="3000" b="1" dirty="0">
                <a:latin typeface="Arial"/>
                <a:cs typeface="Arial"/>
              </a:rPr>
              <a:t> </a:t>
            </a:r>
            <a:r>
              <a:rPr lang="en-US" sz="3000" i="1" dirty="0">
                <a:latin typeface="Arial"/>
                <a:cs typeface="Arial"/>
              </a:rPr>
              <a:t>y</a:t>
            </a:r>
            <a:r>
              <a:rPr lang="en-US" sz="3000" i="1" dirty="0" smtClean="0">
                <a:latin typeface="Arial"/>
                <a:cs typeface="Arial"/>
              </a:rPr>
              <a:t>eah</a:t>
            </a:r>
            <a:r>
              <a:rPr lang="en-US" sz="3000" i="1" dirty="0">
                <a:latin typeface="Arial"/>
                <a:cs typeface="Arial"/>
              </a:rPr>
              <a:t>, that's why I say, you know, almost never do I feel </a:t>
            </a:r>
            <a:r>
              <a:rPr lang="en-US" sz="3000" i="1" dirty="0" smtClean="0">
                <a:latin typeface="Arial"/>
                <a:cs typeface="Arial"/>
              </a:rPr>
              <a:t>securely calm.”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“I've </a:t>
            </a:r>
            <a:r>
              <a:rPr lang="en-US" sz="3000" i="1" dirty="0">
                <a:latin typeface="Arial"/>
                <a:cs typeface="Arial"/>
              </a:rPr>
              <a:t>had pain the majority of my life, and you just, you learn to live with it. So, if you don't say you're having a bad day- like, I'm not </a:t>
            </a:r>
            <a:r>
              <a:rPr lang="en-US" sz="3000" i="1" dirty="0" err="1">
                <a:latin typeface="Arial"/>
                <a:cs typeface="Arial"/>
              </a:rPr>
              <a:t>gonna</a:t>
            </a:r>
            <a:r>
              <a:rPr lang="en-US" sz="3000" i="1" dirty="0">
                <a:latin typeface="Arial"/>
                <a:cs typeface="Arial"/>
              </a:rPr>
              <a:t> say every single day, 'I don't feel good, my back hurts</a:t>
            </a:r>
            <a:r>
              <a:rPr lang="en-US" sz="3000" i="1" dirty="0" smtClean="0">
                <a:latin typeface="Arial"/>
                <a:cs typeface="Arial"/>
              </a:rPr>
              <a:t>,’ you </a:t>
            </a:r>
            <a:r>
              <a:rPr lang="en-US" sz="3000" i="1" dirty="0">
                <a:latin typeface="Arial"/>
                <a:cs typeface="Arial"/>
              </a:rPr>
              <a:t>know what I </a:t>
            </a:r>
            <a:r>
              <a:rPr lang="en-US" sz="3000" i="1" dirty="0" smtClean="0">
                <a:latin typeface="Arial"/>
                <a:cs typeface="Arial"/>
              </a:rPr>
              <a:t>mean?”</a:t>
            </a:r>
          </a:p>
          <a:p>
            <a:pPr algn="ctr"/>
            <a:r>
              <a:rPr lang="en-US" sz="3000" b="1" i="1" dirty="0" smtClean="0">
                <a:latin typeface="Arial"/>
                <a:cs typeface="Arial"/>
              </a:rPr>
              <a:t>Age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“I feel funny because I'm so young (to have had this surgery).” 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“You know, </a:t>
            </a:r>
            <a:r>
              <a:rPr lang="en-US" sz="3000" i="1" dirty="0">
                <a:latin typeface="Arial"/>
                <a:cs typeface="Arial"/>
              </a:rPr>
              <a:t>age definitely slows you </a:t>
            </a:r>
            <a:r>
              <a:rPr lang="en-US" sz="3000" i="1" dirty="0" smtClean="0">
                <a:latin typeface="Arial"/>
                <a:cs typeface="Arial"/>
              </a:rPr>
              <a:t>down.” 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“…but your body tells you. Better than your mind! You’re not as young as you used to be.”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“…I </a:t>
            </a:r>
            <a:r>
              <a:rPr lang="en-US" sz="3000" i="1" dirty="0">
                <a:latin typeface="Arial"/>
                <a:cs typeface="Arial"/>
              </a:rPr>
              <a:t>don't see too many young people, like my age, in the rehab center." </a:t>
            </a:r>
            <a:endParaRPr lang="en-US" sz="3000" i="1" dirty="0" smtClean="0">
              <a:latin typeface="Arial"/>
              <a:cs typeface="Arial"/>
            </a:endParaRPr>
          </a:p>
          <a:p>
            <a:r>
              <a:rPr lang="en-US" sz="3000" i="1" dirty="0" smtClean="0">
                <a:latin typeface="Arial"/>
                <a:cs typeface="Arial"/>
              </a:rPr>
              <a:t>“I </a:t>
            </a:r>
            <a:r>
              <a:rPr lang="en-US" sz="3000" i="1" dirty="0">
                <a:latin typeface="Arial"/>
                <a:cs typeface="Arial"/>
              </a:rPr>
              <a:t>hope </a:t>
            </a:r>
            <a:r>
              <a:rPr lang="en-US" sz="3000" i="1" dirty="0" smtClean="0">
                <a:latin typeface="Arial"/>
                <a:cs typeface="Arial"/>
              </a:rPr>
              <a:t>(in 10 years my arthritis will be) a minor </a:t>
            </a:r>
            <a:r>
              <a:rPr lang="en-US" sz="3000" i="1" dirty="0">
                <a:latin typeface="Arial"/>
                <a:cs typeface="Arial"/>
              </a:rPr>
              <a:t>problem, but we'll see. Arthritis doesn't tend to get better as you get </a:t>
            </a:r>
            <a:r>
              <a:rPr lang="en-US" sz="3000" i="1" dirty="0" smtClean="0">
                <a:latin typeface="Arial"/>
                <a:cs typeface="Arial"/>
              </a:rPr>
              <a:t>older.”</a:t>
            </a:r>
          </a:p>
          <a:p>
            <a:r>
              <a:rPr lang="en-US" sz="3000" i="1" dirty="0" smtClean="0">
                <a:latin typeface="Arial"/>
                <a:cs typeface="Arial"/>
              </a:rPr>
              <a:t>“My life is doctors. When </a:t>
            </a:r>
            <a:r>
              <a:rPr lang="en-US" sz="3000" i="1" dirty="0">
                <a:latin typeface="Arial"/>
                <a:cs typeface="Arial"/>
              </a:rPr>
              <a:t>you hit 60, everything's doctors</a:t>
            </a:r>
            <a:r>
              <a:rPr lang="en-US" sz="3000" i="1" dirty="0" smtClean="0">
                <a:latin typeface="Arial"/>
                <a:cs typeface="Arial"/>
              </a:rPr>
              <a:t>.” </a:t>
            </a:r>
            <a:endParaRPr lang="en-US" sz="3000" i="1" dirty="0">
              <a:latin typeface="Arial"/>
              <a:cs typeface="Arial"/>
            </a:endParaRPr>
          </a:p>
          <a:p>
            <a:endParaRPr lang="en-US" sz="3000" dirty="0">
              <a:latin typeface="Arial"/>
              <a:cs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415682" y="23247163"/>
            <a:ext cx="11920229" cy="923281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5400" b="1" dirty="0">
                <a:latin typeface="Arial"/>
                <a:cs typeface="Arial"/>
              </a:rPr>
              <a:t>IMPLICATIONS FOR </a:t>
            </a:r>
            <a:r>
              <a:rPr lang="en-US" sz="5400" b="1" dirty="0" smtClean="0">
                <a:latin typeface="Arial"/>
                <a:cs typeface="Arial"/>
              </a:rPr>
              <a:t>OT PRACTICE</a:t>
            </a:r>
            <a:endParaRPr lang="en-US" sz="5400" b="1" dirty="0">
              <a:latin typeface="Arial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296295" y="24121397"/>
            <a:ext cx="11907145" cy="4247268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r>
              <a:rPr lang="en-US" sz="3000" i="1" dirty="0">
                <a:latin typeface="Arial"/>
                <a:cs typeface="Arial"/>
              </a:rPr>
              <a:t>Emerging Area of Practice: Health &amp; </a:t>
            </a:r>
            <a:r>
              <a:rPr lang="en-US" sz="3000" i="1" dirty="0" smtClean="0">
                <a:latin typeface="Arial"/>
                <a:cs typeface="Arial"/>
              </a:rPr>
              <a:t>Wellness</a:t>
            </a:r>
          </a:p>
          <a:p>
            <a:r>
              <a:rPr lang="en-US" sz="3000" dirty="0" smtClean="0">
                <a:latin typeface="Arial"/>
                <a:cs typeface="Arial"/>
              </a:rPr>
              <a:t>Chronic </a:t>
            </a:r>
            <a:r>
              <a:rPr lang="en-US" sz="3000" dirty="0">
                <a:latin typeface="Arial"/>
                <a:cs typeface="Arial"/>
              </a:rPr>
              <a:t>disease management </a:t>
            </a:r>
          </a:p>
          <a:p>
            <a:pPr marL="457200" indent="-4572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High </a:t>
            </a:r>
            <a:r>
              <a:rPr lang="en-US" sz="3000" dirty="0">
                <a:latin typeface="Arial"/>
                <a:cs typeface="Arial"/>
              </a:rPr>
              <a:t>co-occurrence of acute injury and chronic </a:t>
            </a:r>
            <a:r>
              <a:rPr lang="en-US" sz="3000" dirty="0" smtClean="0">
                <a:latin typeface="Arial"/>
                <a:cs typeface="Arial"/>
              </a:rPr>
              <a:t>conditions</a:t>
            </a:r>
          </a:p>
          <a:p>
            <a:pPr marL="457200" indent="-4572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Reduce </a:t>
            </a:r>
            <a:r>
              <a:rPr lang="en-US" sz="3000" dirty="0">
                <a:latin typeface="Arial"/>
                <a:cs typeface="Arial"/>
              </a:rPr>
              <a:t>impact of complicated symptoms on life roles, such as </a:t>
            </a:r>
            <a:r>
              <a:rPr lang="en-US" sz="3000" dirty="0" smtClean="0">
                <a:latin typeface="Arial"/>
                <a:cs typeface="Arial"/>
              </a:rPr>
              <a:t>work (AOTA, 2016)</a:t>
            </a:r>
            <a:endParaRPr lang="en-US" sz="3000" dirty="0">
              <a:latin typeface="Arial"/>
              <a:cs typeface="Arial"/>
            </a:endParaRPr>
          </a:p>
          <a:p>
            <a:r>
              <a:rPr lang="en-US" sz="3000" i="1" dirty="0" smtClean="0">
                <a:latin typeface="Arial"/>
                <a:cs typeface="Arial"/>
              </a:rPr>
              <a:t>Prevention</a:t>
            </a:r>
          </a:p>
          <a:p>
            <a:pPr marL="457200" indent="-4572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Home </a:t>
            </a:r>
            <a:r>
              <a:rPr lang="en-US" sz="3000" dirty="0">
                <a:latin typeface="Arial"/>
                <a:cs typeface="Arial"/>
              </a:rPr>
              <a:t>evaluation and assistive technology education pre-surgery</a:t>
            </a:r>
          </a:p>
          <a:p>
            <a:r>
              <a:rPr lang="en-US" sz="3000" i="1" dirty="0">
                <a:latin typeface="Arial"/>
                <a:cs typeface="Arial"/>
              </a:rPr>
              <a:t>OT Benefits after surgery </a:t>
            </a:r>
            <a:endParaRPr lang="en-US" sz="3000" i="1" dirty="0" smtClean="0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Reduced </a:t>
            </a:r>
            <a:r>
              <a:rPr lang="en-US" sz="3000" dirty="0">
                <a:latin typeface="Arial"/>
                <a:cs typeface="Arial"/>
              </a:rPr>
              <a:t>rate of re-hospitalization, </a:t>
            </a:r>
            <a:r>
              <a:rPr lang="en-US" sz="3000" dirty="0" smtClean="0">
                <a:latin typeface="Arial"/>
                <a:cs typeface="Arial"/>
              </a:rPr>
              <a:t>thus reducing </a:t>
            </a:r>
            <a:r>
              <a:rPr lang="en-US" sz="3000" dirty="0">
                <a:latin typeface="Arial"/>
                <a:cs typeface="Arial"/>
              </a:rPr>
              <a:t>healthcare </a:t>
            </a:r>
            <a:r>
              <a:rPr lang="en-US" sz="3000" dirty="0" smtClean="0">
                <a:latin typeface="Arial"/>
                <a:cs typeface="Arial"/>
              </a:rPr>
              <a:t>costs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53131" y="20337554"/>
            <a:ext cx="5265489" cy="923281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5400" b="1" dirty="0">
                <a:latin typeface="Arial"/>
                <a:cs typeface="Arial"/>
              </a:rPr>
              <a:t>METHODS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401725" y="29019414"/>
            <a:ext cx="184569" cy="1692723"/>
          </a:xfrm>
          <a:prstGeom prst="rect">
            <a:avLst/>
          </a:prstGeom>
          <a:noFill/>
        </p:spPr>
        <p:txBody>
          <a:bodyPr wrap="none" lIns="91392" tIns="45696" rIns="91392" bIns="45696" rtlCol="0">
            <a:spAutoFit/>
          </a:bodyPr>
          <a:lstStyle/>
          <a:p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969963" y="21074433"/>
            <a:ext cx="9788664" cy="6093927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r>
              <a:rPr lang="en-US" sz="3000" dirty="0" smtClean="0">
                <a:latin typeface="Arial"/>
                <a:cs typeface="Arial"/>
              </a:rPr>
              <a:t>Face</a:t>
            </a:r>
            <a:r>
              <a:rPr lang="en-US" sz="3000" dirty="0">
                <a:latin typeface="Arial"/>
                <a:cs typeface="Arial"/>
              </a:rPr>
              <a:t>-to-face interviews with 20 older adults ages 50-</a:t>
            </a:r>
            <a:r>
              <a:rPr lang="en-US" sz="3000" dirty="0" smtClean="0">
                <a:latin typeface="Arial"/>
                <a:cs typeface="Arial"/>
              </a:rPr>
              <a:t>80</a:t>
            </a:r>
          </a:p>
          <a:p>
            <a:r>
              <a:rPr lang="en-US" sz="3000" dirty="0" smtClean="0">
                <a:latin typeface="Arial"/>
                <a:cs typeface="Arial"/>
              </a:rPr>
              <a:t>Inclusion criteria: speak English, sufficient cognitive ability to understand and answer interview questions, ages 50-80</a:t>
            </a:r>
          </a:p>
          <a:p>
            <a:r>
              <a:rPr lang="en-US" sz="3000" dirty="0" smtClean="0">
                <a:latin typeface="Arial"/>
                <a:cs typeface="Arial"/>
              </a:rPr>
              <a:t>Exclusion criteria: any form of dementia</a:t>
            </a:r>
          </a:p>
          <a:p>
            <a:r>
              <a:rPr lang="en-US" sz="3000" dirty="0" smtClean="0">
                <a:latin typeface="Arial"/>
                <a:cs typeface="Arial"/>
              </a:rPr>
              <a:t>Mixed-methods</a:t>
            </a:r>
            <a:r>
              <a:rPr lang="en-US" sz="3000" dirty="0">
                <a:latin typeface="Arial"/>
                <a:cs typeface="Arial"/>
              </a:rPr>
              <a:t>: QUAN </a:t>
            </a:r>
            <a:r>
              <a:rPr lang="en-US" sz="3000" dirty="0" err="1">
                <a:latin typeface="Arial"/>
                <a:cs typeface="Arial"/>
              </a:rPr>
              <a:t>qual</a:t>
            </a:r>
            <a:r>
              <a:rPr lang="en-US" sz="3000" dirty="0">
                <a:latin typeface="Arial"/>
                <a:cs typeface="Arial"/>
              </a:rPr>
              <a:t> concurrent triangulation design</a:t>
            </a:r>
          </a:p>
          <a:p>
            <a:pPr marL="456970" indent="-45697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Quantitative</a:t>
            </a:r>
            <a:r>
              <a:rPr lang="en-US" sz="3000" dirty="0">
                <a:latin typeface="Arial"/>
                <a:cs typeface="Arial"/>
              </a:rPr>
              <a:t>: Arthritis Impact Measurement Scales 2 (AIMS2</a:t>
            </a:r>
            <a:r>
              <a:rPr lang="en-US" sz="3000" dirty="0" smtClean="0">
                <a:latin typeface="Arial"/>
                <a:cs typeface="Arial"/>
              </a:rPr>
              <a:t>) (</a:t>
            </a:r>
            <a:r>
              <a:rPr lang="en-US" sz="3000" dirty="0" err="1" smtClean="0">
                <a:latin typeface="Arial"/>
                <a:cs typeface="Arial"/>
              </a:rPr>
              <a:t>Meenan</a:t>
            </a:r>
            <a:r>
              <a:rPr lang="en-US" sz="3000" dirty="0" smtClean="0">
                <a:latin typeface="Arial"/>
                <a:cs typeface="Arial"/>
              </a:rPr>
              <a:t>, Mason, Anderson, </a:t>
            </a:r>
            <a:r>
              <a:rPr lang="en-US" sz="3000" dirty="0" err="1" smtClean="0">
                <a:latin typeface="Arial"/>
                <a:cs typeface="Arial"/>
              </a:rPr>
              <a:t>Guccione</a:t>
            </a:r>
            <a:r>
              <a:rPr lang="en-US" sz="3000" dirty="0" smtClean="0">
                <a:latin typeface="Arial"/>
                <a:cs typeface="Arial"/>
              </a:rPr>
              <a:t>, &amp; Kazis,1990) and </a:t>
            </a:r>
            <a:r>
              <a:rPr lang="en-US" sz="3000" dirty="0">
                <a:latin typeface="Arial"/>
                <a:cs typeface="Arial"/>
              </a:rPr>
              <a:t>Home and Community Environment Survey (HACE</a:t>
            </a:r>
            <a:r>
              <a:rPr lang="en-US" sz="3000" dirty="0" smtClean="0">
                <a:latin typeface="Arial"/>
                <a:cs typeface="Arial"/>
              </a:rPr>
              <a:t>) (Keysor, 2008)</a:t>
            </a:r>
          </a:p>
          <a:p>
            <a:pPr marL="457200" indent="-4572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Qualitative</a:t>
            </a:r>
            <a:r>
              <a:rPr lang="en-US" sz="3000" dirty="0">
                <a:latin typeface="Arial"/>
                <a:cs typeface="Arial"/>
              </a:rPr>
              <a:t>: Semi-structured questions at end of </a:t>
            </a:r>
            <a:r>
              <a:rPr lang="en-US" sz="3000" dirty="0" smtClean="0">
                <a:latin typeface="Arial"/>
                <a:cs typeface="Arial"/>
              </a:rPr>
              <a:t>interview</a:t>
            </a:r>
            <a:endParaRPr lang="en-US" sz="3000" dirty="0">
              <a:latin typeface="Arial"/>
              <a:cs typeface="Arial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70702" y="17275655"/>
            <a:ext cx="10490269" cy="3323938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r>
              <a:rPr lang="en-US" sz="3000" b="1" dirty="0">
                <a:latin typeface="Arial"/>
                <a:cs typeface="Arial"/>
              </a:rPr>
              <a:t>RQ#1: </a:t>
            </a:r>
            <a:r>
              <a:rPr lang="en-US" sz="3000" dirty="0">
                <a:latin typeface="Arial"/>
                <a:cs typeface="Arial"/>
              </a:rPr>
              <a:t>What is the role of the social environment </a:t>
            </a:r>
            <a:endParaRPr lang="en-US" sz="3000" dirty="0" smtClean="0">
              <a:latin typeface="Arial"/>
              <a:cs typeface="Arial"/>
            </a:endParaRPr>
          </a:p>
          <a:p>
            <a:r>
              <a:rPr lang="en-US" sz="3000" dirty="0">
                <a:latin typeface="Arial"/>
                <a:cs typeface="Arial"/>
              </a:rPr>
              <a:t>i</a:t>
            </a:r>
            <a:r>
              <a:rPr lang="en-US" sz="3000" dirty="0" smtClean="0">
                <a:latin typeface="Arial"/>
                <a:cs typeface="Arial"/>
              </a:rPr>
              <a:t>n </a:t>
            </a:r>
            <a:r>
              <a:rPr lang="en-US" sz="3000" dirty="0">
                <a:latin typeface="Arial"/>
                <a:cs typeface="Arial"/>
              </a:rPr>
              <a:t>recovery from hip and knee joint replacement surgery?</a:t>
            </a:r>
          </a:p>
          <a:p>
            <a:r>
              <a:rPr lang="en-US" sz="3000" b="1" dirty="0">
                <a:latin typeface="Arial"/>
                <a:cs typeface="Arial"/>
              </a:rPr>
              <a:t>RQ#2: </a:t>
            </a:r>
            <a:r>
              <a:rPr lang="en-US" sz="3000" dirty="0">
                <a:latin typeface="Arial"/>
                <a:cs typeface="Arial"/>
              </a:rPr>
              <a:t>What is the role of the physical home environment </a:t>
            </a:r>
            <a:endParaRPr lang="en-US" sz="3000" dirty="0" smtClean="0">
              <a:latin typeface="Arial"/>
              <a:cs typeface="Arial"/>
            </a:endParaRPr>
          </a:p>
          <a:p>
            <a:r>
              <a:rPr lang="en-US" sz="3000" dirty="0">
                <a:latin typeface="Arial"/>
                <a:cs typeface="Arial"/>
              </a:rPr>
              <a:t>i</a:t>
            </a:r>
            <a:r>
              <a:rPr lang="en-US" sz="3000" dirty="0" smtClean="0">
                <a:latin typeface="Arial"/>
                <a:cs typeface="Arial"/>
              </a:rPr>
              <a:t>n </a:t>
            </a:r>
            <a:r>
              <a:rPr lang="en-US" sz="3000" dirty="0">
                <a:latin typeface="Arial"/>
                <a:cs typeface="Arial"/>
              </a:rPr>
              <a:t>recovery from hip and knee joint replacement surgery?</a:t>
            </a:r>
          </a:p>
          <a:p>
            <a:r>
              <a:rPr lang="en-US" sz="3000" b="1" dirty="0">
                <a:latin typeface="Arial"/>
                <a:cs typeface="Arial"/>
              </a:rPr>
              <a:t>RQ#3: </a:t>
            </a:r>
            <a:r>
              <a:rPr lang="en-US" sz="3000" dirty="0">
                <a:latin typeface="Arial"/>
                <a:cs typeface="Arial"/>
              </a:rPr>
              <a:t>What is the role of the physical community environment </a:t>
            </a:r>
            <a:r>
              <a:rPr lang="en-US" sz="3000" dirty="0" smtClean="0">
                <a:latin typeface="Arial"/>
                <a:cs typeface="Arial"/>
              </a:rPr>
              <a:t>in </a:t>
            </a:r>
            <a:r>
              <a:rPr lang="en-US" sz="3000" dirty="0">
                <a:latin typeface="Arial"/>
                <a:cs typeface="Arial"/>
              </a:rPr>
              <a:t>recovery from hip and knee joint </a:t>
            </a:r>
            <a:endParaRPr lang="en-US" sz="3000" dirty="0" smtClean="0">
              <a:latin typeface="Arial"/>
              <a:cs typeface="Arial"/>
            </a:endParaRPr>
          </a:p>
          <a:p>
            <a:r>
              <a:rPr lang="en-US" sz="3000" dirty="0" smtClean="0">
                <a:latin typeface="Arial"/>
                <a:cs typeface="Arial"/>
              </a:rPr>
              <a:t>replacement </a:t>
            </a:r>
            <a:r>
              <a:rPr lang="en-US" sz="3000" dirty="0">
                <a:latin typeface="Arial"/>
                <a:cs typeface="Arial"/>
              </a:rPr>
              <a:t>surgery?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356736" y="4766419"/>
            <a:ext cx="9698621" cy="923281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pPr algn="ctr"/>
            <a:r>
              <a:rPr lang="en-US" sz="5400" b="1" dirty="0">
                <a:latin typeface="Arial"/>
                <a:cs typeface="Arial"/>
              </a:rPr>
              <a:t>DATA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286709" y="29019414"/>
            <a:ext cx="184569" cy="1692723"/>
          </a:xfrm>
          <a:prstGeom prst="rect">
            <a:avLst/>
          </a:prstGeom>
          <a:noFill/>
        </p:spPr>
        <p:txBody>
          <a:bodyPr wrap="none" lIns="91392" tIns="45696" rIns="91392" bIns="45696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 rot="10800000" flipV="1">
            <a:off x="16392469" y="8090334"/>
            <a:ext cx="9698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Arial"/>
                <a:cs typeface="Arial"/>
              </a:rPr>
              <a:t>DEMOGRAPHICS</a:t>
            </a:r>
            <a:endParaRPr lang="en-US" sz="5400" b="1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826111" y="35292485"/>
            <a:ext cx="165271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Arial"/>
                <a:cs typeface="Arial"/>
              </a:rPr>
              <a:t>ACKNOWLEDGEMENTS</a:t>
            </a:r>
            <a:endParaRPr lang="en-US" sz="5400" b="1" dirty="0">
              <a:latin typeface="Arial"/>
              <a:cs typeface="Arial"/>
            </a:endParaRPr>
          </a:p>
        </p:txBody>
      </p:sp>
      <p:graphicFrame>
        <p:nvGraphicFramePr>
          <p:cNvPr id="26" name="Chart 25"/>
          <p:cNvGraphicFramePr/>
          <p:nvPr>
            <p:extLst>
              <p:ext uri="{D42A27DB-BD31-4B8C-83A1-F6EECF244321}">
                <p14:modId xmlns:p14="http://schemas.microsoft.com/office/powerpoint/2010/main" val="453898221"/>
              </p:ext>
            </p:extLst>
          </p:nvPr>
        </p:nvGraphicFramePr>
        <p:xfrm>
          <a:off x="12344350" y="9273092"/>
          <a:ext cx="6354526" cy="4783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1" name="Chart 30"/>
          <p:cNvGraphicFramePr/>
          <p:nvPr>
            <p:extLst>
              <p:ext uri="{D42A27DB-BD31-4B8C-83A1-F6EECF244321}">
                <p14:modId xmlns:p14="http://schemas.microsoft.com/office/powerpoint/2010/main" val="477945607"/>
              </p:ext>
            </p:extLst>
          </p:nvPr>
        </p:nvGraphicFramePr>
        <p:xfrm>
          <a:off x="18066695" y="9164450"/>
          <a:ext cx="6605660" cy="48916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2" name="Chart 31"/>
          <p:cNvGraphicFramePr/>
          <p:nvPr>
            <p:extLst>
              <p:ext uri="{D42A27DB-BD31-4B8C-83A1-F6EECF244321}">
                <p14:modId xmlns:p14="http://schemas.microsoft.com/office/powerpoint/2010/main" val="1999247710"/>
              </p:ext>
            </p:extLst>
          </p:nvPr>
        </p:nvGraphicFramePr>
        <p:xfrm>
          <a:off x="24126851" y="9013665"/>
          <a:ext cx="5614963" cy="5160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831026"/>
              </p:ext>
            </p:extLst>
          </p:nvPr>
        </p:nvGraphicFramePr>
        <p:xfrm>
          <a:off x="11338435" y="18972240"/>
          <a:ext cx="20822896" cy="5996625"/>
        </p:xfrm>
        <a:graphic>
          <a:graphicData uri="http://schemas.openxmlformats.org/drawingml/2006/table">
            <a:tbl>
              <a:tblPr/>
              <a:tblGrid>
                <a:gridCol w="2111077"/>
                <a:gridCol w="2079091"/>
                <a:gridCol w="2079091"/>
                <a:gridCol w="2079091"/>
                <a:gridCol w="2079091"/>
                <a:gridCol w="2079091"/>
                <a:gridCol w="2079091"/>
                <a:gridCol w="2079091"/>
                <a:gridCol w="2079091"/>
                <a:gridCol w="2079091"/>
              </a:tblGrid>
              <a:tr h="137893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TABLE 1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Test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Social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Physical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Affect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Symptom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Role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Satisfaction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87303"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RQ#1</a:t>
                      </a: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Pearson r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Social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0.378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0.307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0.606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0.259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87303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2-tailed sig.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.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0.101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0.965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0.188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0.013*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2.69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21541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N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16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21541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497303"/>
              </p:ext>
            </p:extLst>
          </p:nvPr>
        </p:nvGraphicFramePr>
        <p:xfrm>
          <a:off x="11338440" y="24505785"/>
          <a:ext cx="20438843" cy="5718850"/>
        </p:xfrm>
        <a:graphic>
          <a:graphicData uri="http://schemas.openxmlformats.org/drawingml/2006/table">
            <a:tbl>
              <a:tblPr/>
              <a:tblGrid>
                <a:gridCol w="1727227"/>
                <a:gridCol w="1701056"/>
                <a:gridCol w="1701056"/>
                <a:gridCol w="1701056"/>
                <a:gridCol w="1701056"/>
                <a:gridCol w="1701056"/>
                <a:gridCol w="1701056"/>
                <a:gridCol w="1701056"/>
                <a:gridCol w="1701056"/>
                <a:gridCol w="1701056"/>
                <a:gridCol w="1701056"/>
                <a:gridCol w="1701056"/>
              </a:tblGrid>
              <a:tr h="99503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TABLE 2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Test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Home barriers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AT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Physical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Affect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Symptom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Role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Social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Satisfaction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95037"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RQ#2</a:t>
                      </a: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Pearson r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Home barriers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-0.221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-0.463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-0.345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0.116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-0.277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0.037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-0.108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5960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2-tailed sig.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0.364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0.046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0.148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0.636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0.318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0.881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0.66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214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N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15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214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Pearson r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AT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-0.221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0.588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0.138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0.352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0.609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0.674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5960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2-tailed sig.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0.364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0.006**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0.562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0.128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0.012*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0.089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0.001**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214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N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16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20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214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292536"/>
              </p:ext>
            </p:extLst>
          </p:nvPr>
        </p:nvGraphicFramePr>
        <p:xfrm>
          <a:off x="11338438" y="30224635"/>
          <a:ext cx="20438846" cy="5530320"/>
        </p:xfrm>
        <a:graphic>
          <a:graphicData uri="http://schemas.openxmlformats.org/drawingml/2006/table">
            <a:tbl>
              <a:tblPr/>
              <a:tblGrid>
                <a:gridCol w="2177086"/>
                <a:gridCol w="1826176"/>
                <a:gridCol w="1826176"/>
                <a:gridCol w="1826176"/>
                <a:gridCol w="1826176"/>
                <a:gridCol w="1826176"/>
                <a:gridCol w="1826176"/>
                <a:gridCol w="1826176"/>
                <a:gridCol w="1826176"/>
                <a:gridCol w="1826176"/>
                <a:gridCol w="1826176"/>
              </a:tblGrid>
              <a:tr h="85956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TABLE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3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Test</a:t>
                      </a:r>
                      <a:endParaRPr lang="en-US" sz="25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Community barriers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Physical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Affect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Symptom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Social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Role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  <a:cs typeface="Arial"/>
                        </a:rPr>
                        <a:t>Satisfaction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1959"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RQ#3</a:t>
                      </a: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Pearson r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Community barriers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0.556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-0.442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0.644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0.203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</a:t>
                      </a:r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0.726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-0.179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57053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2-tailed sig.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0.039*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0.113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0.013*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0.486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0.011*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0.541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57053"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N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11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14</a:t>
                      </a:r>
                    </a:p>
                  </a:txBody>
                  <a:tcPr marL="9357" marR="9357" marT="11462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0468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357" marR="9357" marT="1146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11291139" y="34892712"/>
            <a:ext cx="4881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/>
                <a:cs typeface="Arial"/>
              </a:rPr>
              <a:t>*p&lt;0.05, **p&lt;0.01</a:t>
            </a:r>
            <a:endParaRPr lang="en-US" sz="2800" b="1" dirty="0">
              <a:latin typeface="Arial"/>
              <a:cs typeface="Arial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243415" y="29251995"/>
            <a:ext cx="1209249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/>
                <a:cs typeface="Arial"/>
              </a:rPr>
              <a:t>American Occupational Therapy Association, Inc. (2000). Daily activities after hip replacement. </a:t>
            </a:r>
            <a:r>
              <a:rPr lang="en-US" sz="2000" i="1" dirty="0" smtClean="0">
                <a:latin typeface="Arial"/>
                <a:cs typeface="Arial"/>
              </a:rPr>
              <a:t>AOTA.</a:t>
            </a:r>
          </a:p>
          <a:p>
            <a:r>
              <a:rPr lang="en-US" sz="2000" i="1" dirty="0">
                <a:latin typeface="Arial"/>
                <a:cs typeface="Arial"/>
              </a:rPr>
              <a:t> </a:t>
            </a:r>
            <a:r>
              <a:rPr lang="en-US" sz="2000" i="1" dirty="0" smtClean="0">
                <a:latin typeface="Arial"/>
                <a:cs typeface="Arial"/>
              </a:rPr>
              <a:t>    </a:t>
            </a:r>
            <a:r>
              <a:rPr lang="en-US" sz="2000" dirty="0" smtClean="0">
                <a:latin typeface="Arial"/>
                <a:cs typeface="Arial"/>
              </a:rPr>
              <a:t>Retrieved from http://</a:t>
            </a:r>
            <a:r>
              <a:rPr lang="en-US" sz="2000" dirty="0" err="1" smtClean="0">
                <a:latin typeface="Arial"/>
                <a:cs typeface="Arial"/>
              </a:rPr>
              <a:t>www.aota.org</a:t>
            </a:r>
            <a:r>
              <a:rPr lang="en-US" sz="2000" dirty="0" smtClean="0">
                <a:latin typeface="Arial"/>
                <a:cs typeface="Arial"/>
              </a:rPr>
              <a:t>/About-Occupational-Therapy/Patients-Clients/Adults/Hip/</a:t>
            </a:r>
          </a:p>
          <a:p>
            <a:r>
              <a:rPr lang="en-US" sz="2000" dirty="0" smtClean="0">
                <a:latin typeface="Arial"/>
                <a:cs typeface="Arial"/>
              </a:rPr>
              <a:t>     </a:t>
            </a:r>
            <a:r>
              <a:rPr lang="en-US" sz="2000" dirty="0" err="1" smtClean="0">
                <a:latin typeface="Arial"/>
                <a:cs typeface="Arial"/>
              </a:rPr>
              <a:t>DailyActivitiesAfterHipReplacement.aspx</a:t>
            </a:r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American Occupational Therapy Association, Inc. (2016). Health &amp; wellness. </a:t>
            </a:r>
            <a:r>
              <a:rPr lang="en-US" sz="2000" i="1" dirty="0" smtClean="0">
                <a:latin typeface="Arial"/>
                <a:cs typeface="Arial"/>
              </a:rPr>
              <a:t>AOTA. </a:t>
            </a:r>
            <a:r>
              <a:rPr lang="en-US" sz="2000" dirty="0" smtClean="0">
                <a:latin typeface="Arial"/>
                <a:cs typeface="Arial"/>
              </a:rPr>
              <a:t>Retrieved from </a:t>
            </a:r>
          </a:p>
          <a:p>
            <a:r>
              <a:rPr lang="en-US" sz="2000" dirty="0" smtClean="0">
                <a:latin typeface="Arial"/>
                <a:cs typeface="Arial"/>
              </a:rPr>
              <a:t>     http://</a:t>
            </a:r>
            <a:r>
              <a:rPr lang="en-US" sz="2000" dirty="0" err="1" smtClean="0">
                <a:latin typeface="Arial"/>
                <a:cs typeface="Arial"/>
              </a:rPr>
              <a:t>www.aota.org</a:t>
            </a:r>
            <a:r>
              <a:rPr lang="en-US" sz="2000" dirty="0" smtClean="0">
                <a:latin typeface="Arial"/>
                <a:cs typeface="Arial"/>
              </a:rPr>
              <a:t>/Practice/Health-</a:t>
            </a:r>
            <a:r>
              <a:rPr lang="en-US" sz="2000" dirty="0" err="1" smtClean="0">
                <a:latin typeface="Arial"/>
                <a:cs typeface="Arial"/>
              </a:rPr>
              <a:t>Wellness.aspx</a:t>
            </a:r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Gillen, G., Berger, S. M., </a:t>
            </a:r>
            <a:r>
              <a:rPr lang="en-US" sz="2000" dirty="0" err="1" smtClean="0">
                <a:latin typeface="Arial"/>
                <a:cs typeface="Arial"/>
              </a:rPr>
              <a:t>Lotia</a:t>
            </a:r>
            <a:r>
              <a:rPr lang="en-US" sz="2000" dirty="0" smtClean="0">
                <a:latin typeface="Arial"/>
                <a:cs typeface="Arial"/>
              </a:rPr>
              <a:t>, S., Morreale, J., Siber, M. I., &amp; Trudo, W.J. (2007). Improving community</a:t>
            </a:r>
          </a:p>
          <a:p>
            <a:r>
              <a:rPr lang="en-US" sz="2000" dirty="0" smtClean="0">
                <a:latin typeface="Arial"/>
                <a:cs typeface="Arial"/>
              </a:rPr>
              <a:t>     skills after lower extremity joint replacement. </a:t>
            </a:r>
            <a:r>
              <a:rPr lang="en-US" sz="2000" i="1" dirty="0" smtClean="0">
                <a:latin typeface="Arial"/>
                <a:cs typeface="Arial"/>
              </a:rPr>
              <a:t>Physical &amp;</a:t>
            </a:r>
            <a:r>
              <a:rPr lang="en-US" sz="2000" dirty="0" smtClean="0">
                <a:latin typeface="Arial"/>
                <a:cs typeface="Arial"/>
              </a:rPr>
              <a:t> </a:t>
            </a:r>
            <a:r>
              <a:rPr lang="en-US" sz="2000" i="1" dirty="0" smtClean="0">
                <a:latin typeface="Arial"/>
                <a:cs typeface="Arial"/>
              </a:rPr>
              <a:t>Occupational Therapy in Geriatrics, 25</a:t>
            </a:r>
            <a:r>
              <a:rPr lang="en-US" sz="2000" dirty="0" smtClean="0">
                <a:latin typeface="Arial"/>
                <a:cs typeface="Arial"/>
              </a:rPr>
              <a:t>(4),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</a:t>
            </a:r>
            <a:r>
              <a:rPr lang="en-US" sz="2000" dirty="0" smtClean="0">
                <a:latin typeface="Arial"/>
                <a:cs typeface="Arial"/>
              </a:rPr>
              <a:t>41-54.</a:t>
            </a:r>
          </a:p>
          <a:p>
            <a:r>
              <a:rPr lang="en-US" sz="2000" dirty="0" smtClean="0">
                <a:latin typeface="Arial"/>
                <a:cs typeface="Arial"/>
              </a:rPr>
              <a:t>Kiefer, R.A. (2011). The effect of social support on functional recovery and well-being in</a:t>
            </a:r>
          </a:p>
          <a:p>
            <a:r>
              <a:rPr lang="en-US" sz="2000" dirty="0" smtClean="0">
                <a:latin typeface="Arial"/>
                <a:cs typeface="Arial"/>
              </a:rPr>
              <a:t>     older adults following joint arthroplasty. </a:t>
            </a:r>
            <a:r>
              <a:rPr lang="en-US" sz="2000" i="1" dirty="0" smtClean="0">
                <a:latin typeface="Arial"/>
                <a:cs typeface="Arial"/>
              </a:rPr>
              <a:t>Rehabilitation Nursing </a:t>
            </a:r>
            <a:r>
              <a:rPr lang="en-US" sz="2000" dirty="0" smtClean="0">
                <a:latin typeface="Arial"/>
                <a:cs typeface="Arial"/>
              </a:rPr>
              <a:t>[serial online]. May 2011; 36(3): </a:t>
            </a:r>
          </a:p>
          <a:p>
            <a:r>
              <a:rPr lang="en-US" sz="2000" dirty="0" smtClean="0">
                <a:latin typeface="Arial"/>
                <a:cs typeface="Arial"/>
              </a:rPr>
              <a:t>     120-126. Available from: CINAHL Complete, Ipswich, MA.</a:t>
            </a:r>
          </a:p>
          <a:p>
            <a:r>
              <a:rPr lang="en-US" sz="2000" dirty="0" smtClean="0">
                <a:latin typeface="Arial"/>
                <a:cs typeface="Arial"/>
              </a:rPr>
              <a:t>Keysor, J.J. (2008). </a:t>
            </a:r>
            <a:r>
              <a:rPr lang="en-US" sz="2000" i="1" dirty="0" smtClean="0">
                <a:latin typeface="Arial"/>
                <a:cs typeface="Arial"/>
              </a:rPr>
              <a:t>Home and Community Environment (HACE) Survey </a:t>
            </a:r>
            <a:r>
              <a:rPr lang="en-US" sz="2000" dirty="0" smtClean="0">
                <a:latin typeface="Arial"/>
                <a:cs typeface="Arial"/>
              </a:rPr>
              <a:t>[Measurement instrument].</a:t>
            </a:r>
          </a:p>
          <a:p>
            <a:r>
              <a:rPr lang="en-US" sz="2000" dirty="0" smtClean="0">
                <a:latin typeface="Arial"/>
                <a:cs typeface="Arial"/>
              </a:rPr>
              <a:t>     Retrieved from http://</a:t>
            </a:r>
            <a:r>
              <a:rPr lang="en-US" sz="2000" dirty="0" err="1" smtClean="0">
                <a:latin typeface="Arial"/>
                <a:cs typeface="Arial"/>
              </a:rPr>
              <a:t>www.bu.edu</a:t>
            </a:r>
            <a:r>
              <a:rPr lang="en-US" sz="2000" dirty="0" smtClean="0">
                <a:latin typeface="Arial"/>
                <a:cs typeface="Arial"/>
              </a:rPr>
              <a:t>/enact/files/2011/05/HACE-Survey-and-Manual-v1_7-30-2008.pdf</a:t>
            </a:r>
          </a:p>
          <a:p>
            <a:r>
              <a:rPr lang="en-US" sz="2000" dirty="0" smtClean="0">
                <a:latin typeface="Arial"/>
                <a:cs typeface="Arial"/>
              </a:rPr>
              <a:t>Mayo Clinic (2016). First nationwide prevalence study of hip and knee arthroplasty shows 7.2 million</a:t>
            </a:r>
          </a:p>
          <a:p>
            <a:r>
              <a:rPr lang="en-US" sz="2000" dirty="0" smtClean="0">
                <a:latin typeface="Arial"/>
                <a:cs typeface="Arial"/>
              </a:rPr>
              <a:t>     Americans living with implants. </a:t>
            </a:r>
            <a:r>
              <a:rPr lang="en-US" sz="2000" i="1" dirty="0" smtClean="0">
                <a:latin typeface="Arial"/>
                <a:cs typeface="Arial"/>
              </a:rPr>
              <a:t>For Medical Professionals: Clinical Updates. </a:t>
            </a:r>
            <a:r>
              <a:rPr lang="en-US" sz="2000" dirty="0" smtClean="0">
                <a:latin typeface="Arial"/>
                <a:cs typeface="Arial"/>
              </a:rPr>
              <a:t>Retrieved from 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</a:t>
            </a:r>
            <a:r>
              <a:rPr lang="en-US" sz="2000" dirty="0" smtClean="0">
                <a:latin typeface="Arial"/>
                <a:cs typeface="Arial"/>
              </a:rPr>
              <a:t>http://</a:t>
            </a:r>
            <a:r>
              <a:rPr lang="en-US" sz="2000" dirty="0" err="1" smtClean="0">
                <a:latin typeface="Arial"/>
                <a:cs typeface="Arial"/>
              </a:rPr>
              <a:t>www.mayoclinic.org</a:t>
            </a:r>
            <a:r>
              <a:rPr lang="en-US" sz="2000" dirty="0" smtClean="0">
                <a:latin typeface="Arial"/>
                <a:cs typeface="Arial"/>
              </a:rPr>
              <a:t>/medical-professionals/clinical-updates/orthopedic-surgery/study-hip-knee-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</a:t>
            </a:r>
            <a:r>
              <a:rPr lang="en-US" sz="2000" dirty="0" smtClean="0">
                <a:latin typeface="Arial"/>
                <a:cs typeface="Arial"/>
              </a:rPr>
              <a:t>arthroplasty-shows-7-2-million-americans-living-with-implants</a:t>
            </a:r>
          </a:p>
          <a:p>
            <a:r>
              <a:rPr lang="en-US" sz="2000" dirty="0" smtClean="0">
                <a:latin typeface="Arial"/>
                <a:cs typeface="Arial"/>
              </a:rPr>
              <a:t>Maxwell, J.L., Keysor, J.J., Niu, J., Singh, J.A., Wise, B. L., Frey-Law, L., Nevitt, M.C.,&amp; Felson, D.T.</a:t>
            </a:r>
          </a:p>
          <a:p>
            <a:r>
              <a:rPr lang="en-US" sz="2000" dirty="0" smtClean="0">
                <a:latin typeface="Arial"/>
                <a:cs typeface="Arial"/>
              </a:rPr>
              <a:t>     (2013). Participation following knee replacement: The MOST cohort study.</a:t>
            </a:r>
          </a:p>
          <a:p>
            <a:r>
              <a:rPr lang="en-US" sz="2000" i="1" dirty="0" smtClean="0">
                <a:latin typeface="Arial"/>
                <a:cs typeface="Arial"/>
              </a:rPr>
              <a:t>     Physical Therapy, 93</a:t>
            </a:r>
            <a:r>
              <a:rPr lang="en-US" sz="2000" dirty="0" smtClean="0">
                <a:latin typeface="Arial"/>
                <a:cs typeface="Arial"/>
              </a:rPr>
              <a:t>(11), 1467-1474. Retrieved from doi:10.2522/ptj.20130109</a:t>
            </a:r>
          </a:p>
          <a:p>
            <a:r>
              <a:rPr lang="en-US" sz="2000" dirty="0" err="1" smtClean="0">
                <a:latin typeface="Arial"/>
                <a:cs typeface="Arial"/>
              </a:rPr>
              <a:t>Meenan</a:t>
            </a:r>
            <a:r>
              <a:rPr lang="en-US" sz="2000" dirty="0" smtClean="0">
                <a:latin typeface="Arial"/>
                <a:cs typeface="Arial"/>
              </a:rPr>
              <a:t>, R.F., Mason, J.H., Anderson, J.J., </a:t>
            </a:r>
            <a:r>
              <a:rPr lang="en-US" sz="2000" dirty="0" err="1" smtClean="0">
                <a:latin typeface="Arial"/>
                <a:cs typeface="Arial"/>
              </a:rPr>
              <a:t>Guccione</a:t>
            </a:r>
            <a:r>
              <a:rPr lang="en-US" sz="2000" dirty="0" smtClean="0">
                <a:latin typeface="Arial"/>
                <a:cs typeface="Arial"/>
              </a:rPr>
              <a:t>, A.A., </a:t>
            </a:r>
            <a:r>
              <a:rPr lang="en-US" sz="2000" dirty="0" err="1" smtClean="0">
                <a:latin typeface="Arial"/>
                <a:cs typeface="Arial"/>
              </a:rPr>
              <a:t>Kazis</a:t>
            </a:r>
            <a:r>
              <a:rPr lang="en-US" sz="2000" dirty="0" smtClean="0">
                <a:latin typeface="Arial"/>
                <a:cs typeface="Arial"/>
              </a:rPr>
              <a:t>, L.E. (1990). </a:t>
            </a:r>
            <a:r>
              <a:rPr lang="en-US" sz="2000" i="1" dirty="0" smtClean="0">
                <a:latin typeface="Arial"/>
                <a:cs typeface="Arial"/>
              </a:rPr>
              <a:t>Arthritis Impact</a:t>
            </a:r>
          </a:p>
          <a:p>
            <a:r>
              <a:rPr lang="en-US" sz="2000" i="1" dirty="0" smtClean="0">
                <a:latin typeface="Arial"/>
                <a:cs typeface="Arial"/>
              </a:rPr>
              <a:t>     Measurement Scales 2 </a:t>
            </a:r>
            <a:r>
              <a:rPr lang="en-US" sz="2000" dirty="0" smtClean="0">
                <a:latin typeface="Arial"/>
                <a:cs typeface="Arial"/>
              </a:rPr>
              <a:t>[Measurement instrument]. Retrieved from</a:t>
            </a:r>
          </a:p>
          <a:p>
            <a:r>
              <a:rPr lang="en-US" sz="2000" dirty="0" smtClean="0">
                <a:latin typeface="Arial"/>
                <a:cs typeface="Arial"/>
              </a:rPr>
              <a:t>     http://</a:t>
            </a:r>
            <a:r>
              <a:rPr lang="en-US" sz="2000" dirty="0" err="1" smtClean="0">
                <a:latin typeface="Arial"/>
                <a:cs typeface="Arial"/>
              </a:rPr>
              <a:t>fhsson.mcmaster.ca</a:t>
            </a:r>
            <a:r>
              <a:rPr lang="en-US" sz="2000" dirty="0" smtClean="0">
                <a:latin typeface="Arial"/>
                <a:cs typeface="Arial"/>
              </a:rPr>
              <a:t>/</a:t>
            </a:r>
            <a:r>
              <a:rPr lang="en-US" sz="2000" dirty="0" err="1" smtClean="0">
                <a:latin typeface="Arial"/>
                <a:cs typeface="Arial"/>
              </a:rPr>
              <a:t>apn</a:t>
            </a:r>
            <a:r>
              <a:rPr lang="en-US" sz="2000" dirty="0" smtClean="0">
                <a:latin typeface="Arial"/>
                <a:cs typeface="Arial"/>
              </a:rPr>
              <a:t>/images/stories/</a:t>
            </a:r>
            <a:r>
              <a:rPr lang="en-US" sz="2000" dirty="0" err="1" smtClean="0">
                <a:latin typeface="Arial"/>
                <a:cs typeface="Arial"/>
              </a:rPr>
              <a:t>pdfs</a:t>
            </a:r>
            <a:r>
              <a:rPr lang="en-US" sz="2000" dirty="0" smtClean="0">
                <a:latin typeface="Arial"/>
                <a:cs typeface="Arial"/>
              </a:rPr>
              <a:t>/AIMS2-Questionnaire.pdf</a:t>
            </a:r>
            <a:endParaRPr lang="en-US" sz="2000" i="1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Seeger, M.S., &amp; Fisher, L.A. (1982). Adaptive equipment used in the rehabilitation of hip</a:t>
            </a:r>
          </a:p>
          <a:p>
            <a:r>
              <a:rPr lang="en-US" sz="2000" dirty="0" smtClean="0">
                <a:latin typeface="Arial"/>
                <a:cs typeface="Arial"/>
              </a:rPr>
              <a:t>     arthroplasty patients. </a:t>
            </a:r>
            <a:r>
              <a:rPr lang="en-US" sz="2000" i="1" dirty="0" smtClean="0">
                <a:latin typeface="Arial"/>
                <a:cs typeface="Arial"/>
              </a:rPr>
              <a:t>American Journal of Occupational Therapy 36</a:t>
            </a:r>
            <a:r>
              <a:rPr lang="en-US" sz="2000" dirty="0" smtClean="0">
                <a:latin typeface="Arial"/>
                <a:cs typeface="Arial"/>
              </a:rPr>
              <a:t>(8), 503-508.</a:t>
            </a:r>
          </a:p>
          <a:p>
            <a:endParaRPr lang="en-US" sz="3200" dirty="0">
              <a:latin typeface="Arial"/>
              <a:cs typeface="Arial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2042609" y="36213938"/>
            <a:ext cx="17107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Arial"/>
                <a:cs typeface="Arial"/>
              </a:rPr>
              <a:t>UNH Faculty Mentor: Vidya Sundar, OTR/L, PhD; Mentor: Dr. George Stollsteimer, MD, CAQSM; </a:t>
            </a:r>
            <a:r>
              <a:rPr lang="en-US" sz="3000" dirty="0" smtClean="0">
                <a:latin typeface="Arial"/>
                <a:cs typeface="Arial"/>
              </a:rPr>
              <a:t>Hamel Center for </a:t>
            </a:r>
            <a:r>
              <a:rPr lang="en-US" sz="3000" smtClean="0">
                <a:latin typeface="Arial"/>
                <a:cs typeface="Arial"/>
              </a:rPr>
              <a:t>Undergraduate Research at UNH; SURF USA</a:t>
            </a:r>
            <a:endParaRPr lang="en-US" sz="3000" dirty="0">
              <a:latin typeface="Arial"/>
              <a:cs typeface="Arial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089" y="35889541"/>
            <a:ext cx="10537371" cy="24003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2643715" y="5228060"/>
            <a:ext cx="17615849" cy="2862274"/>
          </a:xfrm>
          <a:prstGeom prst="rect">
            <a:avLst/>
          </a:prstGeom>
          <a:noFill/>
        </p:spPr>
        <p:txBody>
          <a:bodyPr wrap="square" lIns="91392" tIns="45696" rIns="91392" bIns="45696" rtlCol="0">
            <a:spAutoFit/>
          </a:bodyPr>
          <a:lstStyle/>
          <a:p>
            <a:endParaRPr lang="en-US" sz="3000" dirty="0">
              <a:latin typeface="Arial"/>
              <a:cs typeface="Arial"/>
            </a:endParaRPr>
          </a:p>
          <a:p>
            <a:r>
              <a:rPr lang="en-US" sz="3000" b="1" dirty="0" smtClean="0">
                <a:latin typeface="Arial"/>
                <a:cs typeface="Arial"/>
              </a:rPr>
              <a:t>RQ </a:t>
            </a:r>
            <a:r>
              <a:rPr lang="en-US" sz="3000" b="1" dirty="0">
                <a:latin typeface="Arial"/>
                <a:cs typeface="Arial"/>
              </a:rPr>
              <a:t>#1</a:t>
            </a:r>
            <a:r>
              <a:rPr lang="en-US" sz="3000" dirty="0">
                <a:latin typeface="Arial"/>
                <a:cs typeface="Arial"/>
              </a:rPr>
              <a:t>: Pearson correlations between the 5-Component Health Scale scores and </a:t>
            </a:r>
            <a:r>
              <a:rPr lang="en-US" sz="3000" dirty="0" smtClean="0">
                <a:latin typeface="Arial"/>
                <a:cs typeface="Arial"/>
              </a:rPr>
              <a:t>the satisfaction scale from the AIMS2</a:t>
            </a:r>
            <a:endParaRPr lang="en-US" sz="3000" dirty="0">
              <a:latin typeface="Arial"/>
              <a:cs typeface="Arial"/>
            </a:endParaRPr>
          </a:p>
          <a:p>
            <a:r>
              <a:rPr lang="en-US" sz="3000" b="1" dirty="0">
                <a:latin typeface="Arial"/>
                <a:cs typeface="Arial"/>
              </a:rPr>
              <a:t>RQ #2 &amp;#3: </a:t>
            </a:r>
            <a:r>
              <a:rPr lang="en-US" sz="3000" dirty="0">
                <a:latin typeface="Arial"/>
                <a:cs typeface="Arial"/>
              </a:rPr>
              <a:t>Pearson correlations between each of the 5</a:t>
            </a:r>
            <a:r>
              <a:rPr lang="en-US" sz="3000" dirty="0" smtClean="0">
                <a:latin typeface="Arial"/>
                <a:cs typeface="Arial"/>
              </a:rPr>
              <a:t>-Component </a:t>
            </a:r>
            <a:r>
              <a:rPr lang="en-US" sz="3000" dirty="0">
                <a:latin typeface="Arial"/>
                <a:cs typeface="Arial"/>
              </a:rPr>
              <a:t>Health Scale scores </a:t>
            </a:r>
            <a:r>
              <a:rPr lang="en-US" sz="3000" dirty="0" smtClean="0">
                <a:latin typeface="Arial"/>
                <a:cs typeface="Arial"/>
              </a:rPr>
              <a:t>&amp; </a:t>
            </a:r>
            <a:r>
              <a:rPr lang="en-US" sz="3000" dirty="0">
                <a:latin typeface="Arial"/>
                <a:cs typeface="Arial"/>
              </a:rPr>
              <a:t>a satisfaction scale from the AIMS2 and the summed measures </a:t>
            </a:r>
            <a:r>
              <a:rPr lang="en-US" sz="3000" dirty="0" smtClean="0">
                <a:latin typeface="Arial"/>
                <a:cs typeface="Arial"/>
              </a:rPr>
              <a:t>about </a:t>
            </a:r>
            <a:r>
              <a:rPr lang="en-US" sz="3000" dirty="0">
                <a:latin typeface="Arial"/>
                <a:cs typeface="Arial"/>
              </a:rPr>
              <a:t>home environment and assistive technology from the HACE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8128805" y="28328665"/>
            <a:ext cx="165271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Arial"/>
                <a:cs typeface="Arial"/>
              </a:rPr>
              <a:t>REFERENCES</a:t>
            </a:r>
            <a:endParaRPr lang="en-US" sz="5400" b="1" dirty="0">
              <a:latin typeface="Arial"/>
              <a:cs typeface="Arial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338435" y="13801593"/>
            <a:ext cx="1885536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Arial"/>
                <a:cs typeface="Arial"/>
              </a:rPr>
              <a:t>Qualitative: Emerging Theme</a:t>
            </a:r>
          </a:p>
          <a:p>
            <a:pPr algn="ctr"/>
            <a:r>
              <a:rPr lang="en-US" sz="3000" b="1" i="1" dirty="0" smtClean="0">
                <a:latin typeface="Arial"/>
                <a:cs typeface="Arial"/>
              </a:rPr>
              <a:t>Prevention </a:t>
            </a:r>
            <a:r>
              <a:rPr lang="en-US" sz="3000" b="1" i="1" dirty="0">
                <a:latin typeface="Arial"/>
                <a:cs typeface="Arial"/>
              </a:rPr>
              <a:t>of Future Complications</a:t>
            </a:r>
          </a:p>
          <a:p>
            <a:r>
              <a:rPr lang="en-US" sz="3000" i="1" dirty="0">
                <a:latin typeface="Arial"/>
                <a:cs typeface="Arial"/>
              </a:rPr>
              <a:t>“…If it </a:t>
            </a:r>
            <a:r>
              <a:rPr lang="en-US" sz="3000" i="1" dirty="0" err="1">
                <a:latin typeface="Arial"/>
                <a:cs typeface="Arial"/>
              </a:rPr>
              <a:t>wasn</a:t>
            </a:r>
            <a:r>
              <a:rPr lang="fr-FR" sz="3000" i="1" dirty="0">
                <a:latin typeface="Arial"/>
                <a:cs typeface="Arial"/>
              </a:rPr>
              <a:t>’</a:t>
            </a:r>
            <a:r>
              <a:rPr lang="en-US" sz="3000" i="1" dirty="0">
                <a:latin typeface="Arial"/>
                <a:cs typeface="Arial"/>
              </a:rPr>
              <a:t>t for those (</a:t>
            </a:r>
            <a:r>
              <a:rPr lang="en-US" sz="3000" i="1" dirty="0" err="1">
                <a:latin typeface="Arial"/>
                <a:cs typeface="Arial"/>
              </a:rPr>
              <a:t>presurgical</a:t>
            </a:r>
            <a:r>
              <a:rPr lang="en-US" sz="3000" i="1" dirty="0">
                <a:latin typeface="Arial"/>
                <a:cs typeface="Arial"/>
              </a:rPr>
              <a:t>) exercises, I don’t think my healing would have been as good.”</a:t>
            </a:r>
          </a:p>
          <a:p>
            <a:r>
              <a:rPr lang="en-US" sz="3000" i="1" dirty="0">
                <a:latin typeface="Arial"/>
                <a:cs typeface="Arial"/>
              </a:rPr>
              <a:t>“I think the better that you are in shape going into such an operation, the better you're </a:t>
            </a:r>
            <a:r>
              <a:rPr lang="en-US" sz="3000" i="1" dirty="0" err="1">
                <a:latin typeface="Arial"/>
                <a:cs typeface="Arial"/>
              </a:rPr>
              <a:t>gonna</a:t>
            </a:r>
            <a:r>
              <a:rPr lang="en-US" sz="3000" i="1" dirty="0">
                <a:latin typeface="Arial"/>
                <a:cs typeface="Arial"/>
              </a:rPr>
              <a:t> come out of it.”</a:t>
            </a:r>
          </a:p>
          <a:p>
            <a:r>
              <a:rPr lang="en-US" sz="3000" i="1" dirty="0">
                <a:latin typeface="Arial"/>
                <a:cs typeface="Arial"/>
              </a:rPr>
              <a:t>“Actually, when I had my surgery, my physical therapist, he came to my house- I loved him. He was so amazing. I was, like, three weeks ahead on my therapy.”</a:t>
            </a:r>
          </a:p>
          <a:p>
            <a:r>
              <a:rPr lang="en-US" sz="3000" i="1" dirty="0">
                <a:latin typeface="Arial"/>
                <a:cs typeface="Arial"/>
              </a:rPr>
              <a:t>“I'm just determined, you know, you just can't uh- sit and- yeah, you </a:t>
            </a:r>
            <a:r>
              <a:rPr lang="en-US" sz="3000" i="1" dirty="0" err="1">
                <a:latin typeface="Arial"/>
                <a:cs typeface="Arial"/>
              </a:rPr>
              <a:t>gotta</a:t>
            </a:r>
            <a:r>
              <a:rPr lang="en-US" sz="3000" i="1" dirty="0">
                <a:latin typeface="Arial"/>
                <a:cs typeface="Arial"/>
              </a:rPr>
              <a:t> keep doing.”</a:t>
            </a:r>
          </a:p>
          <a:p>
            <a:r>
              <a:rPr lang="en-US" sz="3000" i="1" dirty="0">
                <a:latin typeface="Arial"/>
                <a:cs typeface="Arial"/>
              </a:rPr>
              <a:t>"At first, it was tough, because of the therapy. Very tough, but I pushed myself, because my therapist told me the more I make sure I exercise and don't develop any scar tissue, the less it will hurt me </a:t>
            </a:r>
            <a:r>
              <a:rPr lang="en-US" sz="3000" i="1" dirty="0" smtClean="0">
                <a:latin typeface="Arial"/>
                <a:cs typeface="Arial"/>
              </a:rPr>
              <a:t>in later </a:t>
            </a:r>
            <a:r>
              <a:rPr lang="en-US" sz="3000" i="1" dirty="0">
                <a:latin typeface="Arial"/>
                <a:cs typeface="Arial"/>
              </a:rPr>
              <a:t>years, because if you develop scar tissue in that knee, it's </a:t>
            </a:r>
            <a:r>
              <a:rPr lang="en-US" sz="3000" i="1" dirty="0" err="1">
                <a:latin typeface="Arial"/>
                <a:cs typeface="Arial"/>
              </a:rPr>
              <a:t>gonna</a:t>
            </a:r>
            <a:r>
              <a:rPr lang="en-US" sz="3000" i="1" dirty="0">
                <a:latin typeface="Arial"/>
                <a:cs typeface="Arial"/>
              </a:rPr>
              <a:t> hurt you </a:t>
            </a:r>
            <a:r>
              <a:rPr lang="en-US" sz="3000" i="1" dirty="0" smtClean="0">
                <a:latin typeface="Arial"/>
                <a:cs typeface="Arial"/>
              </a:rPr>
              <a:t>again.”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56114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4534</TotalTime>
  <Words>2175</Words>
  <Application>Microsoft Macintosh PowerPoint</Application>
  <PresentationFormat>Custom</PresentationFormat>
  <Paragraphs>244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Waveform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Brittany Sampson</dc:creator>
  <cp:lastModifiedBy>Brittany Sampson</cp:lastModifiedBy>
  <cp:revision>245</cp:revision>
  <dcterms:created xsi:type="dcterms:W3CDTF">2016-03-26T16:34:56Z</dcterms:created>
  <dcterms:modified xsi:type="dcterms:W3CDTF">2016-04-01T12:49:00Z</dcterms:modified>
</cp:coreProperties>
</file>