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054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108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1630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217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271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3259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3803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4346" algn="l" defTabSz="1880543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2">
          <p15:clr>
            <a:srgbClr val="A4A3A4"/>
          </p15:clr>
        </p15:guide>
        <p15:guide id="2" orient="horz" pos="17306">
          <p15:clr>
            <a:srgbClr val="A4A3A4"/>
          </p15:clr>
        </p15:guide>
        <p15:guide id="3" orient="horz" pos="9255">
          <p15:clr>
            <a:srgbClr val="A4A3A4"/>
          </p15:clr>
        </p15:guide>
        <p15:guide id="4" pos="1189">
          <p15:clr>
            <a:srgbClr val="A4A3A4"/>
          </p15:clr>
        </p15:guide>
        <p15:guide id="5" pos="21973">
          <p15:clr>
            <a:srgbClr val="A4A3A4"/>
          </p15:clr>
        </p15:guide>
        <p15:guide id="6" pos="7863">
          <p15:clr>
            <a:srgbClr val="A4A3A4"/>
          </p15:clr>
        </p15:guide>
        <p15:guide id="7" pos="12248">
          <p15:clr>
            <a:srgbClr val="A4A3A4"/>
          </p15:clr>
        </p15:guide>
        <p15:guide id="8" pos="12416">
          <p15:clr>
            <a:srgbClr val="A4A3A4"/>
          </p15:clr>
        </p15:guide>
        <p15:guide id="9" pos="10942">
          <p15:clr>
            <a:srgbClr val="A4A3A4"/>
          </p15:clr>
        </p15:guide>
        <p15:guide id="10" pos="11519">
          <p15:clr>
            <a:srgbClr val="A4A3A4"/>
          </p15:clr>
        </p15:guide>
        <p15:guide id="11" pos="10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A05"/>
    <a:srgbClr val="003591"/>
    <a:srgbClr val="F97D45"/>
    <a:srgbClr val="011892"/>
    <a:srgbClr val="172995"/>
    <a:srgbClr val="6D9C34"/>
    <a:srgbClr val="261F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 snapToGrid="0" snapToObjects="1">
      <p:cViewPr>
        <p:scale>
          <a:sx n="20" d="100"/>
          <a:sy n="20" d="100"/>
        </p:scale>
        <p:origin x="-2334" y="-462"/>
      </p:cViewPr>
      <p:guideLst>
        <p:guide orient="horz" pos="662"/>
        <p:guide orient="horz" pos="17306"/>
        <p:guide orient="horz" pos="9255"/>
        <p:guide pos="1189"/>
        <p:guide pos="21973"/>
        <p:guide pos="7863"/>
        <p:guide pos="12248"/>
        <p:guide pos="12416"/>
        <p:guide pos="10942"/>
        <p:guide pos="11519"/>
        <p:guide pos="10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21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1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540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491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83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54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08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1630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21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27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75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76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3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3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6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6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80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61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1165014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21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1" y="6123101"/>
            <a:ext cx="12033253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46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0543" indent="0">
              <a:buNone/>
              <a:defRPr sz="11500"/>
            </a:lvl2pPr>
            <a:lvl3pPr marL="3761086" indent="0">
              <a:buNone/>
              <a:defRPr sz="9900"/>
            </a:lvl3pPr>
            <a:lvl4pPr marL="5641630" indent="0">
              <a:buNone/>
              <a:defRPr sz="8200"/>
            </a:lvl4pPr>
            <a:lvl5pPr marL="7522173" indent="0">
              <a:buNone/>
              <a:defRPr sz="8200"/>
            </a:lvl5pPr>
            <a:lvl6pPr marL="9402716" indent="0">
              <a:buNone/>
              <a:defRPr sz="8200"/>
            </a:lvl6pPr>
            <a:lvl7pPr marL="11283259" indent="0">
              <a:buNone/>
              <a:defRPr sz="8200"/>
            </a:lvl7pPr>
            <a:lvl8pPr marL="13163803" indent="0">
              <a:buNone/>
              <a:defRPr sz="8200"/>
            </a:lvl8pPr>
            <a:lvl9pPr marL="15044346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974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21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6"/>
            <a:ext cx="8229600" cy="249665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6"/>
            <a:ext cx="24079200" cy="249665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844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108" tIns="188056" rIns="376108" bIns="1880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7"/>
            <a:ext cx="32918400" cy="19310775"/>
          </a:xfrm>
          <a:prstGeom prst="rect">
            <a:avLst/>
          </a:prstGeom>
        </p:spPr>
        <p:txBody>
          <a:bodyPr vert="horz" lIns="376108" tIns="188056" rIns="376108" bIns="1880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34"/>
            <a:ext cx="8534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5FE5B-21B2-3643-846F-544FD92A775E}" type="datetimeFigureOut">
              <a:rPr lang="en-US" smtClean="0"/>
              <a:pPr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34"/>
            <a:ext cx="11582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34"/>
            <a:ext cx="8534400" cy="1557866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8D3ED-7462-7F45-B41C-9DD0F38425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6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0543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405" indent="-1410405" algn="l" defTabSz="1880543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5884" indent="-1175341" algn="l" defTabSz="1880543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1358" indent="-940272" algn="l" defTabSz="1880543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901" indent="-940272" algn="l" defTabSz="1880543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2444" indent="-940272" algn="l" defTabSz="1880543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2988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3531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4074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4617" indent="-940272" algn="l" defTabSz="1880543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54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08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1630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217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271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3259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3803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4346" algn="l" defTabSz="1880543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02819" y="5067952"/>
            <a:ext cx="1330071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rPr>
              <a:t>Mission of the STEM TC</a:t>
            </a:r>
            <a:endParaRPr lang="en-US" sz="8000" b="1" dirty="0">
              <a:solidFill>
                <a:srgbClr val="00359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76130" y="6454129"/>
            <a:ext cx="15675767" cy="51398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lvl="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Coordinate and enhance capacity to strengthen STEM pathways through an interdisciplinary effort across the University</a:t>
            </a:r>
          </a:p>
          <a:p>
            <a:pPr marL="45720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Identify priority areas to extend the impact of exemplary STEM educators to more youth in the region</a:t>
            </a:r>
            <a:endParaRPr lang="en-US" sz="4800" b="1" dirty="0">
              <a:latin typeface="Calibri" charset="0"/>
              <a:ea typeface="Calibri" charset="0"/>
              <a:cs typeface="Calibri" charset="0"/>
            </a:endParaRPr>
          </a:p>
          <a:p>
            <a:pPr marL="457200" lvl="0" indent="-457200">
              <a:spcAft>
                <a:spcPts val="2400"/>
              </a:spcAft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Increase K-12 educators’ expertise in STEM fields</a:t>
            </a:r>
            <a:endParaRPr lang="en-US" sz="48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66887" y="23949918"/>
            <a:ext cx="33062819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atin typeface="Calibri" charset="0"/>
                <a:ea typeface="Calibri" charset="0"/>
                <a:cs typeface="Calibri" charset="0"/>
              </a:rPr>
              <a:t>Follow us on Twitter! </a:t>
            </a:r>
            <a:r>
              <a:rPr lang="en-US" sz="6000" b="1" dirty="0" smtClean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rPr>
              <a:t>@</a:t>
            </a:r>
            <a:r>
              <a:rPr lang="en-US" sz="6000" b="1" dirty="0" err="1" smtClean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rPr>
              <a:t>UNHSTEMTeach</a:t>
            </a:r>
            <a:endParaRPr lang="en-US" sz="6000" b="1" dirty="0" smtClean="0">
              <a:solidFill>
                <a:srgbClr val="00359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sz="6000" b="1" dirty="0" smtClean="0">
                <a:latin typeface="Calibri" charset="0"/>
                <a:ea typeface="Calibri" charset="0"/>
                <a:cs typeface="Calibri" charset="0"/>
              </a:rPr>
              <a:t>For more information, email:   </a:t>
            </a:r>
            <a:r>
              <a:rPr lang="en-US" sz="6000" b="1" dirty="0" err="1" smtClean="0">
                <a:solidFill>
                  <a:srgbClr val="F77A05"/>
                </a:solidFill>
                <a:latin typeface="Calibri" charset="0"/>
                <a:ea typeface="Calibri" charset="0"/>
                <a:cs typeface="Calibri" charset="0"/>
              </a:rPr>
              <a:t>STEM.teachers.collaborative@unh.edu</a:t>
            </a:r>
            <a:endParaRPr lang="en-US" sz="6000" b="1" dirty="0">
              <a:solidFill>
                <a:srgbClr val="F77A05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en-US" sz="4000" dirty="0" smtClean="0">
              <a:solidFill>
                <a:schemeClr val="accent1">
                  <a:lumMod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921464" y="5161427"/>
            <a:ext cx="1049112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rPr>
              <a:t>What is the STEM TC?</a:t>
            </a:r>
            <a:endParaRPr lang="en-US" sz="8000" b="1" dirty="0">
              <a:solidFill>
                <a:srgbClr val="00359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766887" y="11902498"/>
            <a:ext cx="14099060" cy="3757551"/>
            <a:chOff x="1766887" y="12169198"/>
            <a:chExt cx="14099060" cy="3757551"/>
          </a:xfrm>
        </p:grpSpPr>
        <p:sp>
          <p:nvSpPr>
            <p:cNvPr id="8" name="TextBox 7"/>
            <p:cNvSpPr txBox="1"/>
            <p:nvPr/>
          </p:nvSpPr>
          <p:spPr>
            <a:xfrm>
              <a:off x="2076130" y="13541481"/>
              <a:ext cx="13789817" cy="238526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4800" b="1" dirty="0" smtClean="0">
                  <a:latin typeface="Calibri" charset="0"/>
                  <a:ea typeface="Calibri" charset="0"/>
                  <a:cs typeface="Calibri" charset="0"/>
                </a:rPr>
                <a:t>To register for your free membership visit:</a:t>
              </a:r>
            </a:p>
            <a:p>
              <a:pPr>
                <a:spcAft>
                  <a:spcPts val="600"/>
                </a:spcAft>
              </a:pPr>
              <a:r>
                <a:rPr lang="en-US" sz="4800" b="1" dirty="0" smtClean="0">
                  <a:solidFill>
                    <a:srgbClr val="F77A05"/>
                  </a:solidFill>
                  <a:latin typeface="Calibri" charset="0"/>
                  <a:ea typeface="Calibri" charset="0"/>
                  <a:cs typeface="Calibri" charset="0"/>
                </a:rPr>
                <a:t>http</a:t>
              </a:r>
              <a:r>
                <a:rPr lang="en-US" sz="4800" b="1" dirty="0">
                  <a:solidFill>
                    <a:srgbClr val="F77A05"/>
                  </a:solidFill>
                  <a:latin typeface="Calibri" charset="0"/>
                  <a:ea typeface="Calibri" charset="0"/>
                  <a:cs typeface="Calibri" charset="0"/>
                </a:rPr>
                <a:t>://leitzelcenter.unh.edu/STEM-Teachers-Collaborative</a:t>
              </a:r>
              <a:endParaRPr lang="en-US" sz="4800" b="1" dirty="0" smtClean="0">
                <a:solidFill>
                  <a:srgbClr val="F77A05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887" y="12169198"/>
              <a:ext cx="12558712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8000" b="1" dirty="0" smtClean="0">
                  <a:solidFill>
                    <a:srgbClr val="003591"/>
                  </a:solidFill>
                  <a:latin typeface="Calibri" charset="0"/>
                  <a:ea typeface="Calibri" charset="0"/>
                  <a:cs typeface="Calibri" charset="0"/>
                </a:rPr>
                <a:t>Join the STEM TC today</a:t>
              </a:r>
              <a:endParaRPr lang="en-US" sz="8000" b="1" dirty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1570630" y="6413653"/>
            <a:ext cx="13605804" cy="935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5000" b="1" dirty="0" smtClean="0">
                <a:latin typeface="Calibri" charset="0"/>
                <a:ea typeface="Calibri" charset="0"/>
                <a:cs typeface="Calibri" charset="0"/>
              </a:rPr>
              <a:t>Educator Web Portal</a:t>
            </a: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 – website, mailing list, social media presence that notify of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Professional development and credit-bearing courses at both UNH campuses and online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Research-based and promising practices</a:t>
            </a:r>
          </a:p>
          <a:p>
            <a:pPr marL="514350" indent="-514350"/>
            <a:r>
              <a:rPr lang="en-US" sz="5000" b="1" dirty="0" smtClean="0">
                <a:latin typeface="Calibri" charset="0"/>
                <a:ea typeface="Calibri" charset="0"/>
                <a:cs typeface="Calibri" charset="0"/>
              </a:rPr>
              <a:t>Community of Practice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Focused on enhancing K-12 STEM education</a:t>
            </a:r>
          </a:p>
          <a:p>
            <a:pPr marL="514350" indent="-514350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Peer collaborations </a:t>
            </a:r>
          </a:p>
          <a:p>
            <a:pPr marL="514350" indent="-514350"/>
            <a:r>
              <a:rPr lang="en-US" sz="5000" b="1" dirty="0" smtClean="0">
                <a:latin typeface="Calibri" charset="0"/>
                <a:ea typeface="Calibri" charset="0"/>
                <a:cs typeface="Calibri" charset="0"/>
              </a:rPr>
              <a:t>Annual STEM Educators Summit</a:t>
            </a:r>
            <a:endParaRPr lang="en-US" sz="4800" b="1" dirty="0" smtClean="0">
              <a:latin typeface="Calibri" charset="0"/>
              <a:ea typeface="Calibri" charset="0"/>
              <a:cs typeface="Calibri" charset="0"/>
            </a:endParaRPr>
          </a:p>
          <a:p>
            <a:pPr marL="514350" indent="-514350"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Keynote speaker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Workshops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US" sz="4800" b="1" dirty="0" smtClean="0">
                <a:latin typeface="Calibri" charset="0"/>
                <a:ea typeface="Calibri" charset="0"/>
                <a:cs typeface="Calibri" charset="0"/>
              </a:rPr>
              <a:t>Panel discussions</a:t>
            </a:r>
          </a:p>
        </p:txBody>
      </p:sp>
      <p:pic>
        <p:nvPicPr>
          <p:cNvPr id="7" name="Picture 2" descr="C:\Users\efroburg\AppData\Local\Temp\qrcode.297868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88165" y="11599349"/>
            <a:ext cx="4541142" cy="454114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3286897" y="26332834"/>
            <a:ext cx="13959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solidFill>
                  <a:srgbClr val="003591"/>
                </a:solidFill>
                <a:latin typeface="Calibri" charset="0"/>
                <a:ea typeface="Calibri" charset="0"/>
                <a:cs typeface="Calibri" charset="0"/>
              </a:rPr>
              <a:t>The STEM TC is generously funded by </a:t>
            </a:r>
            <a:endParaRPr lang="en-US" sz="6600" dirty="0">
              <a:solidFill>
                <a:srgbClr val="00359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6737" y="26043552"/>
            <a:ext cx="7366337" cy="22482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30" y="1294917"/>
            <a:ext cx="20720770" cy="38563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887" y="16406118"/>
            <a:ext cx="10058400" cy="7543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1730" y="16406118"/>
            <a:ext cx="10297155" cy="75438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5328" y="16368822"/>
            <a:ext cx="11294378" cy="754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2638</TotalTime>
  <Words>138</Words>
  <Application>Microsoft Office PowerPoint</Application>
  <PresentationFormat>Custom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UNH Education Department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Lara Gengarelly</dc:creator>
  <cp:lastModifiedBy>Coit, Sandra</cp:lastModifiedBy>
  <cp:revision>65</cp:revision>
  <dcterms:created xsi:type="dcterms:W3CDTF">2015-05-19T02:23:19Z</dcterms:created>
  <dcterms:modified xsi:type="dcterms:W3CDTF">2016-03-31T14:31:07Z</dcterms:modified>
</cp:coreProperties>
</file>