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8463200" cy="38404800"/>
  <p:notesSz cx="6858000" cy="9144000"/>
  <p:defaultTextStyle>
    <a:defPPr>
      <a:defRPr lang="en-US"/>
    </a:defPPr>
    <a:lvl1pPr marL="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1pPr>
    <a:lvl2pPr marL="266479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2pPr>
    <a:lvl3pPr marL="532958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3pPr>
    <a:lvl4pPr marL="799437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4pPr>
    <a:lvl5pPr marL="1065916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5pPr>
    <a:lvl6pPr marL="1332395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6pPr>
    <a:lvl7pPr marL="1598874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7pPr>
    <a:lvl8pPr marL="1865353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8pPr>
    <a:lvl9pPr marL="21318322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8505" autoAdjust="0"/>
  </p:normalViewPr>
  <p:slideViewPr>
    <p:cSldViewPr snapToGrid="0" snapToObjects="1" showGuides="1">
      <p:cViewPr varScale="1">
        <p:scale>
          <a:sx n="18" d="100"/>
          <a:sy n="18" d="100"/>
        </p:scale>
        <p:origin x="-1680" y="-128"/>
      </p:cViewPr>
      <p:guideLst>
        <p:guide orient="horz" pos="23552"/>
        <p:guide pos="15268"/>
      </p:guideLst>
    </p:cSldViewPr>
  </p:slideViewPr>
  <p:notesTextViewPr>
    <p:cViewPr>
      <p:scale>
        <a:sx n="100" d="100"/>
        <a:sy n="100" d="100"/>
      </p:scale>
      <p:origin x="0" y="48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CAA4D9-A106-6C4B-AC24-D1CCA98B76A1}" type="datetimeFigureOut">
              <a:rPr lang="en-US" smtClean="0"/>
              <a:t>4/4/16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65238" y="685800"/>
            <a:ext cx="4327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60070-D652-DE49-AA6C-40E1002F30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76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0070-D652-DE49-AA6C-40E1002F30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79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4740" y="11930385"/>
            <a:ext cx="41193720" cy="8232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69480" y="21762720"/>
            <a:ext cx="3392424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664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329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994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659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323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988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653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31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58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91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8259" y="24678643"/>
            <a:ext cx="41193720" cy="7627620"/>
          </a:xfrm>
        </p:spPr>
        <p:txBody>
          <a:bodyPr anchor="t"/>
          <a:lstStyle>
            <a:lvl1pPr algn="l">
              <a:defRPr sz="23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28259" y="16277601"/>
            <a:ext cx="41193720" cy="8401047"/>
          </a:xfrm>
        </p:spPr>
        <p:txBody>
          <a:bodyPr anchor="b"/>
          <a:lstStyle>
            <a:lvl1pPr marL="0" indent="0">
              <a:buNone/>
              <a:defRPr sz="11700">
                <a:solidFill>
                  <a:schemeClr val="tx1">
                    <a:tint val="75000"/>
                  </a:schemeClr>
                </a:solidFill>
              </a:defRPr>
            </a:lvl1pPr>
            <a:lvl2pPr marL="266479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2pPr>
            <a:lvl3pPr marL="5329580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3pPr>
            <a:lvl4pPr marL="799437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4pPr>
            <a:lvl5pPr marL="1065916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5pPr>
            <a:lvl6pPr marL="1332395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6pPr>
            <a:lvl7pPr marL="1598874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7pPr>
            <a:lvl8pPr marL="1865353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8pPr>
            <a:lvl9pPr marL="21318322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66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23160" y="8961125"/>
            <a:ext cx="21404580" cy="25345393"/>
          </a:xfrm>
        </p:spPr>
        <p:txBody>
          <a:bodyPr/>
          <a:lstStyle>
            <a:lvl1pPr>
              <a:defRPr sz="16300"/>
            </a:lvl1pPr>
            <a:lvl2pPr>
              <a:defRPr sz="14000"/>
            </a:lvl2pPr>
            <a:lvl3pPr>
              <a:defRPr sz="117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35460" y="8961125"/>
            <a:ext cx="21404580" cy="25345393"/>
          </a:xfrm>
        </p:spPr>
        <p:txBody>
          <a:bodyPr/>
          <a:lstStyle>
            <a:lvl1pPr>
              <a:defRPr sz="16300"/>
            </a:lvl1pPr>
            <a:lvl2pPr>
              <a:defRPr sz="14000"/>
            </a:lvl2pPr>
            <a:lvl3pPr>
              <a:defRPr sz="117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9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3161" y="8596638"/>
            <a:ext cx="21412996" cy="3582667"/>
          </a:xfrm>
        </p:spPr>
        <p:txBody>
          <a:bodyPr anchor="b"/>
          <a:lstStyle>
            <a:lvl1pPr marL="0" indent="0">
              <a:buNone/>
              <a:defRPr sz="14000" b="1"/>
            </a:lvl1pPr>
            <a:lvl2pPr marL="2664790" indent="0">
              <a:buNone/>
              <a:defRPr sz="11700" b="1"/>
            </a:lvl2pPr>
            <a:lvl3pPr marL="5329580" indent="0">
              <a:buNone/>
              <a:defRPr sz="10500" b="1"/>
            </a:lvl3pPr>
            <a:lvl4pPr marL="7994371" indent="0">
              <a:buNone/>
              <a:defRPr sz="9300" b="1"/>
            </a:lvl4pPr>
            <a:lvl5pPr marL="10659161" indent="0">
              <a:buNone/>
              <a:defRPr sz="9300" b="1"/>
            </a:lvl5pPr>
            <a:lvl6pPr marL="13323951" indent="0">
              <a:buNone/>
              <a:defRPr sz="9300" b="1"/>
            </a:lvl6pPr>
            <a:lvl7pPr marL="15988741" indent="0">
              <a:buNone/>
              <a:defRPr sz="9300" b="1"/>
            </a:lvl7pPr>
            <a:lvl8pPr marL="18653531" indent="0">
              <a:buNone/>
              <a:defRPr sz="9300" b="1"/>
            </a:lvl8pPr>
            <a:lvl9pPr marL="21318322" indent="0">
              <a:buNone/>
              <a:defRPr sz="9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23161" y="12179305"/>
            <a:ext cx="21412996" cy="22127213"/>
          </a:xfrm>
        </p:spPr>
        <p:txBody>
          <a:bodyPr/>
          <a:lstStyle>
            <a:lvl1pPr>
              <a:defRPr sz="14000"/>
            </a:lvl1pPr>
            <a:lvl2pPr>
              <a:defRPr sz="11700"/>
            </a:lvl2pPr>
            <a:lvl3pPr>
              <a:defRPr sz="105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618639" y="8596638"/>
            <a:ext cx="21421408" cy="3582667"/>
          </a:xfrm>
        </p:spPr>
        <p:txBody>
          <a:bodyPr anchor="b"/>
          <a:lstStyle>
            <a:lvl1pPr marL="0" indent="0">
              <a:buNone/>
              <a:defRPr sz="14000" b="1"/>
            </a:lvl1pPr>
            <a:lvl2pPr marL="2664790" indent="0">
              <a:buNone/>
              <a:defRPr sz="11700" b="1"/>
            </a:lvl2pPr>
            <a:lvl3pPr marL="5329580" indent="0">
              <a:buNone/>
              <a:defRPr sz="10500" b="1"/>
            </a:lvl3pPr>
            <a:lvl4pPr marL="7994371" indent="0">
              <a:buNone/>
              <a:defRPr sz="9300" b="1"/>
            </a:lvl4pPr>
            <a:lvl5pPr marL="10659161" indent="0">
              <a:buNone/>
              <a:defRPr sz="9300" b="1"/>
            </a:lvl5pPr>
            <a:lvl6pPr marL="13323951" indent="0">
              <a:buNone/>
              <a:defRPr sz="9300" b="1"/>
            </a:lvl6pPr>
            <a:lvl7pPr marL="15988741" indent="0">
              <a:buNone/>
              <a:defRPr sz="9300" b="1"/>
            </a:lvl7pPr>
            <a:lvl8pPr marL="18653531" indent="0">
              <a:buNone/>
              <a:defRPr sz="9300" b="1"/>
            </a:lvl8pPr>
            <a:lvl9pPr marL="21318322" indent="0">
              <a:buNone/>
              <a:defRPr sz="9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618639" y="12179305"/>
            <a:ext cx="21421408" cy="22127213"/>
          </a:xfrm>
        </p:spPr>
        <p:txBody>
          <a:bodyPr/>
          <a:lstStyle>
            <a:lvl1pPr>
              <a:defRPr sz="14000"/>
            </a:lvl1pPr>
            <a:lvl2pPr>
              <a:defRPr sz="11700"/>
            </a:lvl2pPr>
            <a:lvl3pPr>
              <a:defRPr sz="105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58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024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05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3166" y="1529080"/>
            <a:ext cx="15944059" cy="6507480"/>
          </a:xfrm>
        </p:spPr>
        <p:txBody>
          <a:bodyPr anchor="b"/>
          <a:lstStyle>
            <a:lvl1pPr algn="l">
              <a:defRPr sz="1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47765" y="1529088"/>
            <a:ext cx="27092275" cy="32777433"/>
          </a:xfrm>
        </p:spPr>
        <p:txBody>
          <a:bodyPr/>
          <a:lstStyle>
            <a:lvl1pPr>
              <a:defRPr sz="18700"/>
            </a:lvl1pPr>
            <a:lvl2pPr>
              <a:defRPr sz="16300"/>
            </a:lvl2pPr>
            <a:lvl3pPr>
              <a:defRPr sz="14000"/>
            </a:lvl3pPr>
            <a:lvl4pPr>
              <a:defRPr sz="11700"/>
            </a:lvl4pPr>
            <a:lvl5pPr>
              <a:defRPr sz="11700"/>
            </a:lvl5pPr>
            <a:lvl6pPr>
              <a:defRPr sz="11700"/>
            </a:lvl6pPr>
            <a:lvl7pPr>
              <a:defRPr sz="11700"/>
            </a:lvl7pPr>
            <a:lvl8pPr>
              <a:defRPr sz="11700"/>
            </a:lvl8pPr>
            <a:lvl9pPr>
              <a:defRPr sz="1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23166" y="8036568"/>
            <a:ext cx="15944059" cy="26269953"/>
          </a:xfrm>
        </p:spPr>
        <p:txBody>
          <a:bodyPr/>
          <a:lstStyle>
            <a:lvl1pPr marL="0" indent="0">
              <a:buNone/>
              <a:defRPr sz="8200"/>
            </a:lvl1pPr>
            <a:lvl2pPr marL="2664790" indent="0">
              <a:buNone/>
              <a:defRPr sz="7000"/>
            </a:lvl2pPr>
            <a:lvl3pPr marL="5329580" indent="0">
              <a:buNone/>
              <a:defRPr sz="5800"/>
            </a:lvl3pPr>
            <a:lvl4pPr marL="7994371" indent="0">
              <a:buNone/>
              <a:defRPr sz="5200"/>
            </a:lvl4pPr>
            <a:lvl5pPr marL="10659161" indent="0">
              <a:buNone/>
              <a:defRPr sz="5200"/>
            </a:lvl5pPr>
            <a:lvl6pPr marL="13323951" indent="0">
              <a:buNone/>
              <a:defRPr sz="5200"/>
            </a:lvl6pPr>
            <a:lvl7pPr marL="15988741" indent="0">
              <a:buNone/>
              <a:defRPr sz="5200"/>
            </a:lvl7pPr>
            <a:lvl8pPr marL="18653531" indent="0">
              <a:buNone/>
              <a:defRPr sz="5200"/>
            </a:lvl8pPr>
            <a:lvl9pPr marL="21318322" indent="0">
              <a:buNone/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551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9126" y="26883365"/>
            <a:ext cx="29077920" cy="3173733"/>
          </a:xfrm>
        </p:spPr>
        <p:txBody>
          <a:bodyPr anchor="b"/>
          <a:lstStyle>
            <a:lvl1pPr algn="l">
              <a:defRPr sz="1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499126" y="3431540"/>
            <a:ext cx="29077920" cy="23042880"/>
          </a:xfrm>
        </p:spPr>
        <p:txBody>
          <a:bodyPr/>
          <a:lstStyle>
            <a:lvl1pPr marL="0" indent="0">
              <a:buNone/>
              <a:defRPr sz="18700"/>
            </a:lvl1pPr>
            <a:lvl2pPr marL="2664790" indent="0">
              <a:buNone/>
              <a:defRPr sz="16300"/>
            </a:lvl2pPr>
            <a:lvl3pPr marL="5329580" indent="0">
              <a:buNone/>
              <a:defRPr sz="14000"/>
            </a:lvl3pPr>
            <a:lvl4pPr marL="7994371" indent="0">
              <a:buNone/>
              <a:defRPr sz="11700"/>
            </a:lvl4pPr>
            <a:lvl5pPr marL="10659161" indent="0">
              <a:buNone/>
              <a:defRPr sz="11700"/>
            </a:lvl5pPr>
            <a:lvl6pPr marL="13323951" indent="0">
              <a:buNone/>
              <a:defRPr sz="11700"/>
            </a:lvl6pPr>
            <a:lvl7pPr marL="15988741" indent="0">
              <a:buNone/>
              <a:defRPr sz="11700"/>
            </a:lvl7pPr>
            <a:lvl8pPr marL="18653531" indent="0">
              <a:buNone/>
              <a:defRPr sz="11700"/>
            </a:lvl8pPr>
            <a:lvl9pPr marL="21318322" indent="0">
              <a:buNone/>
              <a:defRPr sz="11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99126" y="30057098"/>
            <a:ext cx="29077920" cy="4507227"/>
          </a:xfrm>
        </p:spPr>
        <p:txBody>
          <a:bodyPr/>
          <a:lstStyle>
            <a:lvl1pPr marL="0" indent="0">
              <a:buNone/>
              <a:defRPr sz="8200"/>
            </a:lvl1pPr>
            <a:lvl2pPr marL="2664790" indent="0">
              <a:buNone/>
              <a:defRPr sz="7000"/>
            </a:lvl2pPr>
            <a:lvl3pPr marL="5329580" indent="0">
              <a:buNone/>
              <a:defRPr sz="5800"/>
            </a:lvl3pPr>
            <a:lvl4pPr marL="7994371" indent="0">
              <a:buNone/>
              <a:defRPr sz="5200"/>
            </a:lvl4pPr>
            <a:lvl5pPr marL="10659161" indent="0">
              <a:buNone/>
              <a:defRPr sz="5200"/>
            </a:lvl5pPr>
            <a:lvl6pPr marL="13323951" indent="0">
              <a:buNone/>
              <a:defRPr sz="5200"/>
            </a:lvl6pPr>
            <a:lvl7pPr marL="15988741" indent="0">
              <a:buNone/>
              <a:defRPr sz="5200"/>
            </a:lvl7pPr>
            <a:lvl8pPr marL="18653531" indent="0">
              <a:buNone/>
              <a:defRPr sz="5200"/>
            </a:lvl8pPr>
            <a:lvl9pPr marL="21318322" indent="0">
              <a:buNone/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08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14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135820" y="1537978"/>
            <a:ext cx="10904220" cy="327685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23160" y="1537978"/>
            <a:ext cx="31904940" cy="327685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38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23160" y="1537973"/>
            <a:ext cx="43616880" cy="6400800"/>
          </a:xfrm>
          <a:prstGeom prst="rect">
            <a:avLst/>
          </a:prstGeom>
        </p:spPr>
        <p:txBody>
          <a:bodyPr vert="horz" lIns="532958" tIns="266479" rIns="532958" bIns="26647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3160" y="8961125"/>
            <a:ext cx="43616880" cy="25345393"/>
          </a:xfrm>
          <a:prstGeom prst="rect">
            <a:avLst/>
          </a:prstGeom>
        </p:spPr>
        <p:txBody>
          <a:bodyPr vert="horz" lIns="532958" tIns="266479" rIns="532958" bIns="26647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23160" y="35595565"/>
            <a:ext cx="113080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l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EF852-CCB1-2F48-A03E-17E9EF0B6646}" type="datetimeFigureOut">
              <a:rPr lang="en-US" smtClean="0"/>
              <a:t>4/4/16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558260" y="35595565"/>
            <a:ext cx="153466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ctr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4731960" y="35595565"/>
            <a:ext cx="113080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r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2A48-D906-3E48-8461-E88C12CEE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06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664790" rtl="0" eaLnBrk="1" latinLnBrk="0" hangingPunct="1">
        <a:spcBef>
          <a:spcPct val="0"/>
        </a:spcBef>
        <a:buNone/>
        <a:defRPr sz="2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98593" indent="-1998593" algn="l" defTabSz="2664790" rtl="0" eaLnBrk="1" latinLnBrk="0" hangingPunct="1">
        <a:spcBef>
          <a:spcPct val="20000"/>
        </a:spcBef>
        <a:buFont typeface="Arial"/>
        <a:buChar char="•"/>
        <a:defRPr sz="18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284" indent="-1665494" algn="l" defTabSz="2664790" rtl="0" eaLnBrk="1" latinLnBrk="0" hangingPunct="1">
        <a:spcBef>
          <a:spcPct val="20000"/>
        </a:spcBef>
        <a:buFont typeface="Arial"/>
        <a:buChar char="–"/>
        <a:defRPr sz="16300" kern="1200">
          <a:solidFill>
            <a:schemeClr val="tx1"/>
          </a:solidFill>
          <a:latin typeface="+mn-lt"/>
          <a:ea typeface="+mn-ea"/>
          <a:cs typeface="+mn-cs"/>
        </a:defRPr>
      </a:lvl2pPr>
      <a:lvl3pPr marL="6661976" indent="-1332395" algn="l" defTabSz="2664790" rtl="0" eaLnBrk="1" latinLnBrk="0" hangingPunct="1">
        <a:spcBef>
          <a:spcPct val="20000"/>
        </a:spcBef>
        <a:buFont typeface="Arial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3pPr>
      <a:lvl4pPr marL="9326766" indent="-1332395" algn="l" defTabSz="2664790" rtl="0" eaLnBrk="1" latinLnBrk="0" hangingPunct="1">
        <a:spcBef>
          <a:spcPct val="20000"/>
        </a:spcBef>
        <a:buFont typeface="Arial"/>
        <a:buChar char="–"/>
        <a:defRPr sz="11700" kern="1200">
          <a:solidFill>
            <a:schemeClr val="tx1"/>
          </a:solidFill>
          <a:latin typeface="+mn-lt"/>
          <a:ea typeface="+mn-ea"/>
          <a:cs typeface="+mn-cs"/>
        </a:defRPr>
      </a:lvl4pPr>
      <a:lvl5pPr marL="11991556" indent="-1332395" algn="l" defTabSz="2664790" rtl="0" eaLnBrk="1" latinLnBrk="0" hangingPunct="1">
        <a:spcBef>
          <a:spcPct val="20000"/>
        </a:spcBef>
        <a:buFont typeface="Arial"/>
        <a:buChar char="»"/>
        <a:defRPr sz="11700" kern="1200">
          <a:solidFill>
            <a:schemeClr val="tx1"/>
          </a:solidFill>
          <a:latin typeface="+mn-lt"/>
          <a:ea typeface="+mn-ea"/>
          <a:cs typeface="+mn-cs"/>
        </a:defRPr>
      </a:lvl5pPr>
      <a:lvl6pPr marL="14656346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6pPr>
      <a:lvl7pPr marL="17321136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7pPr>
      <a:lvl8pPr marL="19985927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8pPr>
      <a:lvl9pPr marL="22650717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66479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2pPr>
      <a:lvl3pPr marL="532958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799437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65916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32395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98874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65353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8322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jpg"/><Relationship Id="rId7" Type="http://schemas.openxmlformats.org/officeDocument/2006/relationships/image" Target="../media/image5.jpg"/><Relationship Id="rId8" Type="http://schemas.openxmlformats.org/officeDocument/2006/relationships/image" Target="../media/image6.jpg"/><Relationship Id="rId9" Type="http://schemas.openxmlformats.org/officeDocument/2006/relationships/image" Target="../media/image7.jpg"/><Relationship Id="rId10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2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angle 98"/>
          <p:cNvSpPr/>
          <p:nvPr/>
        </p:nvSpPr>
        <p:spPr>
          <a:xfrm>
            <a:off x="949734" y="31515392"/>
            <a:ext cx="12291424" cy="762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/>
          <p:cNvSpPr/>
          <p:nvPr/>
        </p:nvSpPr>
        <p:spPr>
          <a:xfrm>
            <a:off x="949734" y="29176133"/>
            <a:ext cx="12291424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ounded Rectangle 92"/>
          <p:cNvSpPr/>
          <p:nvPr/>
        </p:nvSpPr>
        <p:spPr>
          <a:xfrm>
            <a:off x="12663141" y="3784717"/>
            <a:ext cx="23203454" cy="2863528"/>
          </a:xfrm>
          <a:prstGeom prst="roundRect">
            <a:avLst/>
          </a:prstGeom>
          <a:blipFill rotWithShape="1">
            <a:blip r:embed="rId4"/>
            <a:tile tx="0" ty="0" sx="100000" sy="100000" flip="none" algn="tl"/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Alexandra Roscoe, OTS   &amp;   Lou Ann Griswold, PhD, OTR, FAOTA</a:t>
            </a:r>
          </a:p>
          <a:p>
            <a:pPr algn="ctr"/>
            <a:r>
              <a:rPr lang="en-US" sz="5400" dirty="0"/>
              <a:t>University of New Hampshire</a:t>
            </a:r>
            <a:endParaRPr lang="en-US" sz="5400" dirty="0"/>
          </a:p>
        </p:txBody>
      </p:sp>
      <p:sp>
        <p:nvSpPr>
          <p:cNvPr id="79" name="Rectangle 78"/>
          <p:cNvSpPr/>
          <p:nvPr/>
        </p:nvSpPr>
        <p:spPr>
          <a:xfrm>
            <a:off x="22521507" y="33755079"/>
            <a:ext cx="17712093" cy="323912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0">
            <a:solidFill>
              <a:schemeClr val="accent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14351000" y="7871790"/>
            <a:ext cx="23850600" cy="1215091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-2557780" y="10666877"/>
            <a:ext cx="184666" cy="170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53678" y="7863226"/>
            <a:ext cx="12238473" cy="914096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Background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/>
              <a:t>Play promotes skills in all areas of development </a:t>
            </a:r>
            <a:r>
              <a:rPr lang="en-US" sz="3200" dirty="0"/>
              <a:t>(Ginsburg, 2007</a:t>
            </a:r>
            <a:r>
              <a:rPr lang="en-US" sz="3200" dirty="0" smtClean="0"/>
              <a:t>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Unstructured</a:t>
            </a:r>
            <a:r>
              <a:rPr lang="en-US" sz="4000" dirty="0"/>
              <a:t>, free-play facilitates the development of social skills </a:t>
            </a:r>
            <a:r>
              <a:rPr lang="en-US" sz="3200" dirty="0"/>
              <a:t>(</a:t>
            </a:r>
            <a:r>
              <a:rPr lang="en-US" sz="3200" dirty="0" err="1"/>
              <a:t>Ramstetter</a:t>
            </a:r>
            <a:r>
              <a:rPr lang="en-US" sz="3200" dirty="0"/>
              <a:t>, Murray, &amp; Garner, 2010</a:t>
            </a:r>
            <a:r>
              <a:rPr lang="en-US" sz="3200" dirty="0" smtClean="0"/>
              <a:t>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Playfulness </a:t>
            </a:r>
            <a:r>
              <a:rPr lang="en-US" sz="4000" dirty="0"/>
              <a:t>increases with intrinsic motivation, internal control, freedom to suspend reality, and framing </a:t>
            </a:r>
            <a:r>
              <a:rPr lang="en-US" sz="3200" dirty="0"/>
              <a:t>(Bundy 1997</a:t>
            </a:r>
            <a:r>
              <a:rPr lang="en-US" sz="3200" dirty="0" smtClean="0"/>
              <a:t>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Adults </a:t>
            </a:r>
            <a:r>
              <a:rPr lang="en-US" sz="4000" dirty="0"/>
              <a:t>often interfere rather than support children’s social development </a:t>
            </a:r>
            <a:r>
              <a:rPr lang="en-US" sz="3200" dirty="0"/>
              <a:t>(Belknap &amp; </a:t>
            </a:r>
            <a:r>
              <a:rPr lang="en-US" sz="3200" dirty="0" err="1"/>
              <a:t>Halzer</a:t>
            </a:r>
            <a:r>
              <a:rPr lang="en-US" sz="3200" dirty="0"/>
              <a:t>, 2014</a:t>
            </a:r>
            <a:r>
              <a:rPr lang="en-US" sz="3200" dirty="0" smtClean="0"/>
              <a:t>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Children’s free-play and playfulness are</a:t>
            </a:r>
            <a:r>
              <a:rPr lang="en-US" sz="4000" dirty="0" smtClean="0"/>
              <a:t> </a:t>
            </a:r>
            <a:r>
              <a:rPr lang="en-US" sz="4000" dirty="0"/>
              <a:t>decreasing, limiting opportunities for natural development of social skills </a:t>
            </a:r>
            <a:r>
              <a:rPr lang="en-US" sz="3200" dirty="0"/>
              <a:t>(Burdette &amp; Whitaker, 2005) </a:t>
            </a:r>
            <a:endParaRPr lang="en-US" sz="3200" dirty="0" smtClean="0"/>
          </a:p>
          <a:p>
            <a:pPr marL="571500" lvl="0" indent="-571500">
              <a:buSzPct val="125000"/>
              <a:buBlip>
                <a:blip r:embed="rId5"/>
              </a:buBlip>
            </a:pPr>
            <a:endParaRPr lang="en-US" sz="3200" dirty="0"/>
          </a:p>
          <a:p>
            <a:pPr lvl="0">
              <a:buSzPct val="125000"/>
            </a:pP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963407" y="16086500"/>
            <a:ext cx="12228744" cy="5940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US" sz="6000" dirty="0" smtClean="0"/>
              <a:t>Research Questions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Does </a:t>
            </a:r>
            <a:r>
              <a:rPr lang="en-US" sz="4000" dirty="0"/>
              <a:t>a one-week camp experience, in a nature-based setting, improve the quality of social interaction for children?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/>
              <a:t>What strategies </a:t>
            </a:r>
            <a:r>
              <a:rPr lang="en-US" sz="4000" dirty="0" smtClean="0"/>
              <a:t>do the </a:t>
            </a:r>
            <a:r>
              <a:rPr lang="en-US" sz="4000" dirty="0"/>
              <a:t>camp staff use to promote social interaction among the campers while allowing children control over their play activities</a:t>
            </a:r>
            <a:r>
              <a:rPr lang="en-US" sz="4000" dirty="0" smtClean="0"/>
              <a:t>?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endParaRPr lang="en-US" sz="4000" dirty="0"/>
          </a:p>
          <a:p>
            <a:pPr marL="571500" lvl="0" indent="-571500">
              <a:buSzPct val="125000"/>
              <a:buBlip>
                <a:blip r:embed="rId5"/>
              </a:buBlip>
            </a:pPr>
            <a:endParaRPr lang="en-US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949734" y="20947752"/>
            <a:ext cx="12242417" cy="5940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Methodology</a:t>
            </a:r>
          </a:p>
          <a:p>
            <a:pPr>
              <a:buSzPct val="125000"/>
            </a:pPr>
            <a:r>
              <a:rPr lang="en-US" sz="4000" dirty="0" smtClean="0"/>
              <a:t>Quasi</a:t>
            </a:r>
            <a:r>
              <a:rPr lang="en-US" sz="4000" dirty="0"/>
              <a:t>-experimental time-series design</a:t>
            </a:r>
          </a:p>
          <a:p>
            <a:pPr marL="571500" indent="-571500">
              <a:buSzPct val="125000"/>
              <a:buBlip>
                <a:blip r:embed="rId5"/>
              </a:buBlip>
            </a:pPr>
            <a:r>
              <a:rPr lang="en-US" sz="4000" dirty="0"/>
              <a:t>Evaluation of social interaction done twice prior to camp (Times 1 &amp; 2</a:t>
            </a:r>
            <a:r>
              <a:rPr lang="en-US" sz="4000" dirty="0" smtClean="0"/>
              <a:t>) </a:t>
            </a:r>
            <a:r>
              <a:rPr lang="en-US" sz="4000" dirty="0" smtClean="0"/>
              <a:t>and </a:t>
            </a:r>
            <a:r>
              <a:rPr lang="en-US" sz="4000" dirty="0" smtClean="0"/>
              <a:t>once </a:t>
            </a:r>
            <a:r>
              <a:rPr lang="en-US" sz="4000" dirty="0"/>
              <a:t>after camp (Time 3</a:t>
            </a:r>
            <a:r>
              <a:rPr lang="en-US" sz="4000" dirty="0" smtClean="0"/>
              <a:t>)</a:t>
            </a:r>
            <a:endParaRPr lang="en-US" sz="4000" dirty="0"/>
          </a:p>
          <a:p>
            <a:pPr marL="571500" indent="-571500">
              <a:buSzPct val="125000"/>
              <a:buBlip>
                <a:blip r:embed="rId5"/>
              </a:buBlip>
            </a:pPr>
            <a:r>
              <a:rPr lang="en-US" sz="4000" dirty="0"/>
              <a:t>Documentation of camp staff strategies to promote playfulness and child-initiated </a:t>
            </a:r>
            <a:r>
              <a:rPr lang="en-US" sz="4000" dirty="0" smtClean="0"/>
              <a:t>interaction</a:t>
            </a:r>
          </a:p>
          <a:p>
            <a:pPr>
              <a:buSzPct val="125000"/>
            </a:pPr>
            <a:endParaRPr lang="en-US" sz="4000" dirty="0" smtClean="0"/>
          </a:p>
          <a:p>
            <a:pPr marL="571500" indent="-571500">
              <a:buSzPct val="125000"/>
              <a:buBlip>
                <a:blip r:embed="rId5"/>
              </a:buBlip>
            </a:pPr>
            <a:endParaRPr lang="en-US" sz="4000" dirty="0"/>
          </a:p>
          <a:p>
            <a:pPr marL="571500" indent="-571500">
              <a:buSzPct val="125000"/>
              <a:buBlip>
                <a:blip r:embed="rId5"/>
              </a:buBlip>
            </a:pP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949734" y="29603287"/>
            <a:ext cx="12291423" cy="224676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Participants</a:t>
            </a:r>
            <a:r>
              <a:rPr lang="en-US" sz="4000" dirty="0" smtClean="0"/>
              <a:t>  </a:t>
            </a:r>
            <a:r>
              <a:rPr lang="en-US" sz="4000" dirty="0"/>
              <a:t>(N = 14)</a:t>
            </a:r>
          </a:p>
          <a:p>
            <a:r>
              <a:rPr lang="en-US" sz="4000" dirty="0" smtClean="0"/>
              <a:t>     Age </a:t>
            </a:r>
            <a:r>
              <a:rPr lang="en-US" sz="4000" dirty="0"/>
              <a:t>range from 5 – </a:t>
            </a:r>
            <a:r>
              <a:rPr lang="en-US" sz="4000" dirty="0" smtClean="0"/>
              <a:t>8 years</a:t>
            </a:r>
            <a:endParaRPr lang="en-US" sz="4000" dirty="0"/>
          </a:p>
          <a:p>
            <a:r>
              <a:rPr lang="en-US" sz="4000" dirty="0" smtClean="0"/>
              <a:t>     Boys</a:t>
            </a:r>
            <a:r>
              <a:rPr lang="en-US" sz="4000" dirty="0"/>
              <a:t>:  </a:t>
            </a:r>
            <a:r>
              <a:rPr lang="en-US" sz="4000" dirty="0" smtClean="0"/>
              <a:t>5      </a:t>
            </a:r>
            <a:r>
              <a:rPr lang="en-US" sz="4000" dirty="0"/>
              <a:t>Girls:    </a:t>
            </a:r>
            <a:r>
              <a:rPr lang="en-US" sz="4000" dirty="0" smtClean="0"/>
              <a:t>8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958716" y="25236631"/>
            <a:ext cx="12282441" cy="40934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/>
              <a:t>The </a:t>
            </a:r>
            <a:r>
              <a:rPr lang="en-US" sz="6000" dirty="0" smtClean="0"/>
              <a:t>Camp</a:t>
            </a:r>
          </a:p>
          <a:p>
            <a:pPr marL="571500" indent="-571500">
              <a:buSzPct val="125000"/>
              <a:buBlip>
                <a:blip r:embed="rId5"/>
              </a:buBlip>
            </a:pPr>
            <a:r>
              <a:rPr lang="en-US" sz="4000" dirty="0" smtClean="0"/>
              <a:t>Focuses </a:t>
            </a:r>
            <a:r>
              <a:rPr lang="en-US" sz="4000" dirty="0"/>
              <a:t>on how the natural environment enriches and supports children’s development </a:t>
            </a:r>
          </a:p>
          <a:p>
            <a:pPr marL="571500" indent="-571500">
              <a:buSzPct val="125000"/>
              <a:buBlip>
                <a:blip r:embed="rId5"/>
              </a:buBlip>
            </a:pPr>
            <a:r>
              <a:rPr lang="en-US" sz="4000" dirty="0"/>
              <a:t>E</a:t>
            </a:r>
            <a:r>
              <a:rPr lang="en-US" sz="4000" dirty="0" smtClean="0"/>
              <a:t>ncourages </a:t>
            </a:r>
            <a:r>
              <a:rPr lang="en-US" sz="4000" dirty="0"/>
              <a:t>complex social interactions, reasonable risk-taking, problem solving, independent thought, </a:t>
            </a:r>
            <a:r>
              <a:rPr lang="en-US" sz="4000" dirty="0" smtClean="0"/>
              <a:t>creativity, </a:t>
            </a:r>
            <a:r>
              <a:rPr lang="en-US" sz="4000" dirty="0"/>
              <a:t>and </a:t>
            </a:r>
            <a:r>
              <a:rPr lang="en-US" sz="4000" dirty="0" err="1"/>
              <a:t>sensori</a:t>
            </a:r>
            <a:r>
              <a:rPr lang="en-US" sz="4000" dirty="0"/>
              <a:t>-motor </a:t>
            </a:r>
            <a:r>
              <a:rPr lang="en-US" sz="4000" dirty="0" smtClean="0"/>
              <a:t>development</a:t>
            </a:r>
            <a:endParaRPr lang="en-US" sz="40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094033"/>
              </p:ext>
            </p:extLst>
          </p:nvPr>
        </p:nvGraphicFramePr>
        <p:xfrm>
          <a:off x="14664468" y="10118557"/>
          <a:ext cx="11209839" cy="947738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021447"/>
                <a:gridCol w="2205214"/>
                <a:gridCol w="2205214"/>
                <a:gridCol w="2297098"/>
                <a:gridCol w="2480866"/>
              </a:tblGrid>
              <a:tr h="7243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Age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Gender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 1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 2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 3</a:t>
                      </a:r>
                    </a:p>
                  </a:txBody>
                  <a:tcPr marL="12700" marR="12700" marT="12700" marB="0" anchor="b"/>
                </a:tc>
              </a:tr>
              <a:tr h="694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</a:tr>
              <a:tr h="694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</a:tr>
              <a:tr h="694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</a:tr>
              <a:tr h="584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12700" marR="12700" marT="12700" marB="0" anchor="b"/>
                </a:tc>
              </a:tr>
              <a:tr h="694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12700" marR="12700" marT="12700" marB="0" anchor="b"/>
                </a:tc>
              </a:tr>
              <a:tr h="657624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12700" marR="12700" marT="12700" marB="0" anchor="b"/>
                </a:tc>
              </a:tr>
              <a:tr h="6210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</a:tr>
              <a:tr h="584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</a:tr>
              <a:tr h="657624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</a:t>
                      </a:r>
                    </a:p>
                  </a:txBody>
                  <a:tcPr marL="12700" marR="12700" marT="12700" marB="0" anchor="b"/>
                </a:tc>
              </a:tr>
              <a:tr h="6210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</a:t>
                      </a:r>
                    </a:p>
                  </a:txBody>
                  <a:tcPr marL="12700" marR="12700" marT="12700" marB="0" anchor="b"/>
                </a:tc>
              </a:tr>
              <a:tr h="8037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</a:t>
                      </a:r>
                    </a:p>
                  </a:txBody>
                  <a:tcPr marL="12700" marR="12700" marT="12700" marB="0" anchor="b"/>
                </a:tc>
              </a:tr>
              <a:tr h="6576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-0.5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</a:t>
                      </a:r>
                    </a:p>
                  </a:txBody>
                  <a:tcPr marL="12700" marR="12700" marT="12700" marB="0" anchor="b"/>
                </a:tc>
              </a:tr>
              <a:tr h="788489"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14664467" y="7871790"/>
            <a:ext cx="23336542" cy="2246769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Results</a:t>
            </a:r>
            <a:endParaRPr lang="en-US" sz="4000" dirty="0"/>
          </a:p>
          <a:p>
            <a:r>
              <a:rPr lang="en-US" sz="4000" dirty="0"/>
              <a:t>No change in the quality of social interaction for any of the children after Camp</a:t>
            </a:r>
          </a:p>
          <a:p>
            <a:endParaRPr lang="en-US" sz="4000" dirty="0"/>
          </a:p>
        </p:txBody>
      </p:sp>
      <p:sp>
        <p:nvSpPr>
          <p:cNvPr id="64" name="Rectangle 63"/>
          <p:cNvSpPr/>
          <p:nvPr/>
        </p:nvSpPr>
        <p:spPr>
          <a:xfrm>
            <a:off x="23163147" y="33805880"/>
            <a:ext cx="20898285" cy="2839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dirty="0" smtClean="0"/>
              <a:t>Implications </a:t>
            </a:r>
            <a:r>
              <a:rPr lang="en-US" sz="6000" dirty="0"/>
              <a:t>for Future Research </a:t>
            </a:r>
          </a:p>
          <a:p>
            <a:r>
              <a:rPr lang="en-US" sz="4000" dirty="0"/>
              <a:t>     Examine the relationship between the environment and social interaction</a:t>
            </a:r>
          </a:p>
          <a:p>
            <a:r>
              <a:rPr lang="en-US" sz="4000" dirty="0"/>
              <a:t>     Using:  Evaluation of Social Interaction (ESI) and </a:t>
            </a:r>
          </a:p>
          <a:p>
            <a:r>
              <a:rPr lang="en-US" sz="4000" dirty="0"/>
              <a:t>                  </a:t>
            </a:r>
            <a:r>
              <a:rPr lang="en-US" sz="4000" dirty="0" smtClean="0"/>
              <a:t> </a:t>
            </a:r>
            <a:r>
              <a:rPr lang="en-US" sz="4000" dirty="0"/>
              <a:t>Test of Environmental Supportiveness (TOES) 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14401800" y="20864687"/>
            <a:ext cx="33350200" cy="12262417"/>
            <a:chOff x="14579600" y="22332384"/>
            <a:chExt cx="33350200" cy="12262417"/>
          </a:xfrm>
        </p:grpSpPr>
        <p:sp>
          <p:nvSpPr>
            <p:cNvPr id="78" name="Rectangle 77"/>
            <p:cNvSpPr/>
            <p:nvPr/>
          </p:nvSpPr>
          <p:spPr>
            <a:xfrm>
              <a:off x="14579600" y="22332385"/>
              <a:ext cx="33350200" cy="1226241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0" y="23595212"/>
              <a:ext cx="11054320" cy="1049158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25349200" y="23595212"/>
              <a:ext cx="11023600" cy="1049158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4921946" y="23595212"/>
              <a:ext cx="10224053" cy="1049158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15129638" y="23599677"/>
              <a:ext cx="9787762" cy="33855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5400" dirty="0" smtClean="0"/>
                <a:t>Set up an inviting </a:t>
              </a:r>
              <a:r>
                <a:rPr lang="en-US" sz="5400" dirty="0"/>
                <a:t>environment:  </a:t>
              </a:r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Arrange for seating options</a:t>
              </a:r>
              <a:endParaRPr lang="en-US" sz="4000" dirty="0"/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Provide </a:t>
              </a:r>
              <a:r>
                <a:rPr lang="en-US" sz="4000" dirty="0"/>
                <a:t>open space for play</a:t>
              </a:r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Visibly </a:t>
              </a:r>
              <a:r>
                <a:rPr lang="en-US" sz="4000" dirty="0"/>
                <a:t>place </a:t>
              </a:r>
              <a:r>
                <a:rPr lang="en-US" sz="4000" dirty="0" smtClean="0"/>
                <a:t> </a:t>
              </a:r>
              <a:r>
                <a:rPr lang="en-US" sz="4000" dirty="0"/>
                <a:t>objects to </a:t>
              </a:r>
              <a:r>
                <a:rPr lang="en-US" sz="4000" dirty="0" smtClean="0"/>
                <a:t>entice children</a:t>
              </a:r>
            </a:p>
            <a:p>
              <a:endParaRPr lang="en-US" sz="40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6876483" y="23595211"/>
              <a:ext cx="7979293" cy="27699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/>
                <a:t>Limit </a:t>
              </a:r>
              <a:r>
                <a:rPr lang="en-US" sz="5400" dirty="0"/>
                <a:t>adult direction</a:t>
              </a:r>
              <a:r>
                <a:rPr lang="en-US" sz="4000" dirty="0"/>
                <a:t>:  </a:t>
              </a:r>
            </a:p>
            <a:p>
              <a:r>
                <a:rPr lang="en-US" sz="4000" dirty="0" smtClean="0"/>
                <a:t>     Explain </a:t>
              </a:r>
              <a:r>
                <a:rPr lang="en-US" sz="4000" dirty="0"/>
                <a:t>activity and then step back</a:t>
              </a:r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Allow </a:t>
              </a:r>
              <a:r>
                <a:rPr lang="en-US" sz="4000" dirty="0"/>
                <a:t>children to leave activities</a:t>
              </a:r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Give </a:t>
              </a:r>
              <a:r>
                <a:rPr lang="en-US" sz="4000" dirty="0"/>
                <a:t>only one call to transition</a:t>
              </a:r>
              <a:r>
                <a:rPr lang="en-US" sz="4000" dirty="0"/>
                <a:t> </a:t>
              </a: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7302125" y="23569811"/>
              <a:ext cx="9662475" cy="2769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5400" dirty="0"/>
                <a:t>Encourage child interaction:</a:t>
              </a:r>
              <a:r>
                <a:rPr lang="en-US" sz="4000" dirty="0"/>
                <a:t>	</a:t>
              </a:r>
            </a:p>
            <a:p>
              <a:r>
                <a:rPr lang="en-US" sz="4000" dirty="0" smtClean="0"/>
                <a:t>     Allow </a:t>
              </a:r>
              <a:r>
                <a:rPr lang="en-US" sz="4000" dirty="0"/>
                <a:t>children to work through </a:t>
              </a:r>
              <a:r>
                <a:rPr lang="en-US" sz="4000" dirty="0" smtClean="0"/>
                <a:t>conflict</a:t>
              </a:r>
              <a:endParaRPr lang="en-US" sz="4000" dirty="0"/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Allow </a:t>
              </a:r>
              <a:r>
                <a:rPr lang="en-US" sz="4000" dirty="0"/>
                <a:t>children to </a:t>
              </a:r>
              <a:r>
                <a:rPr lang="en-US" sz="4000" dirty="0" smtClean="0"/>
                <a:t>create own “rules”</a:t>
              </a:r>
              <a:endParaRPr lang="en-US" sz="4000" dirty="0"/>
            </a:p>
            <a:p>
              <a:r>
                <a:rPr lang="en-US" sz="4000" dirty="0"/>
                <a:t> </a:t>
              </a:r>
              <a:r>
                <a:rPr lang="en-US" sz="4000" dirty="0" smtClean="0"/>
                <a:t>    Ask </a:t>
              </a:r>
              <a:r>
                <a:rPr lang="en-US" sz="4000" dirty="0"/>
                <a:t>children to problem solve </a:t>
              </a:r>
              <a:r>
                <a:rPr lang="en-US" sz="4000" dirty="0" smtClean="0"/>
                <a:t>    </a:t>
              </a:r>
              <a:endParaRPr lang="en-US" sz="4000" dirty="0"/>
            </a:p>
          </p:txBody>
        </p:sp>
        <p:sp>
          <p:nvSpPr>
            <p:cNvPr id="62" name="Rectangle 61"/>
            <p:cNvSpPr/>
            <p:nvPr/>
          </p:nvSpPr>
          <p:spPr>
            <a:xfrm>
              <a:off x="14921947" y="22332384"/>
              <a:ext cx="781596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000" dirty="0"/>
                <a:t>Analysis of Observations</a:t>
              </a:r>
            </a:p>
          </p:txBody>
        </p:sp>
        <p:pic>
          <p:nvPicPr>
            <p:cNvPr id="66" name="Picture 65" descr="on rocky hill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57720" y="26596131"/>
              <a:ext cx="10561080" cy="7039000"/>
            </a:xfrm>
            <a:prstGeom prst="rect">
              <a:avLst/>
            </a:prstGeom>
          </p:spPr>
        </p:pic>
        <p:pic>
          <p:nvPicPr>
            <p:cNvPr id="65" name="Picture 64" descr="lifting bridge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04600" y="26589406"/>
              <a:ext cx="10599436" cy="7078068"/>
            </a:xfrm>
            <a:prstGeom prst="rect">
              <a:avLst/>
            </a:prstGeom>
          </p:spPr>
        </p:pic>
        <p:pic>
          <p:nvPicPr>
            <p:cNvPr id="67" name="Picture 66" descr="balancing on a log.jpg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284" b="-2284"/>
            <a:stretch/>
          </p:blipFill>
          <p:spPr>
            <a:xfrm>
              <a:off x="15175946" y="26488094"/>
              <a:ext cx="9716054" cy="7287041"/>
            </a:xfrm>
            <a:prstGeom prst="rect">
              <a:avLst/>
            </a:prstGeom>
          </p:spPr>
        </p:pic>
      </p:grpSp>
      <p:pic>
        <p:nvPicPr>
          <p:cNvPr id="69" name="Picture 68" descr="moving a bridge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7836" y="7929132"/>
            <a:ext cx="9144000" cy="12192000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26091571" y="10098422"/>
            <a:ext cx="11909438" cy="9522922"/>
            <a:chOff x="26757991" y="11802537"/>
            <a:chExt cx="11518600" cy="9981839"/>
          </a:xfrm>
        </p:grpSpPr>
        <p:grpSp>
          <p:nvGrpSpPr>
            <p:cNvPr id="56" name="Group 55"/>
            <p:cNvGrpSpPr/>
            <p:nvPr/>
          </p:nvGrpSpPr>
          <p:grpSpPr>
            <a:xfrm>
              <a:off x="26757991" y="12551837"/>
              <a:ext cx="11518600" cy="9232539"/>
              <a:chOff x="26757991" y="12551837"/>
              <a:chExt cx="11518600" cy="9232539"/>
            </a:xfrm>
          </p:grpSpPr>
          <p:grpSp>
            <p:nvGrpSpPr>
              <p:cNvPr id="55" name="Group 54"/>
              <p:cNvGrpSpPr/>
              <p:nvPr/>
            </p:nvGrpSpPr>
            <p:grpSpPr>
              <a:xfrm>
                <a:off x="26757991" y="12551837"/>
                <a:ext cx="11311622" cy="9232539"/>
                <a:chOff x="29180116" y="12422904"/>
                <a:chExt cx="11311622" cy="9232539"/>
              </a:xfrm>
            </p:grpSpPr>
            <p:pic>
              <p:nvPicPr>
                <p:cNvPr id="14" name="Picture 13" descr="ESI ruler copy.jpg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297769" y="12422904"/>
                  <a:ext cx="10193969" cy="9232539"/>
                </a:xfrm>
                <a:prstGeom prst="rect">
                  <a:avLst/>
                </a:prstGeom>
              </p:spPr>
            </p:pic>
            <p:sp>
              <p:nvSpPr>
                <p:cNvPr id="33" name="Rectangle 32"/>
                <p:cNvSpPr/>
                <p:nvPr/>
              </p:nvSpPr>
              <p:spPr>
                <a:xfrm>
                  <a:off x="31606063" y="12621369"/>
                  <a:ext cx="8861106" cy="869793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31630631" y="12598400"/>
                  <a:ext cx="8650450" cy="76944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200" b="1" dirty="0" smtClean="0"/>
                    <a:t>Corresponding Overall Quality of Social Interaction Commonly Observed</a:t>
                  </a:r>
                </a:p>
                <a:p>
                  <a:r>
                    <a:rPr lang="en-US" sz="2200" b="1" dirty="0" smtClean="0"/>
                    <a:t>(based on ESI measure)</a:t>
                  </a:r>
                  <a:endParaRPr lang="en-US" sz="2200" b="1" dirty="0"/>
                </a:p>
              </p:txBody>
            </p:sp>
            <p:sp>
              <p:nvSpPr>
                <p:cNvPr id="36" name="TextBox 35"/>
                <p:cNvSpPr txBox="1"/>
                <p:nvPr/>
              </p:nvSpPr>
              <p:spPr>
                <a:xfrm>
                  <a:off x="29180116" y="12494567"/>
                  <a:ext cx="128863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 dirty="0" smtClean="0"/>
                    <a:t>ESI Scale</a:t>
                  </a:r>
                  <a:endParaRPr lang="en-US" sz="2400" b="1" dirty="0"/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31630631" y="13792200"/>
                  <a:ext cx="8402269" cy="51778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spcAft>
                      <a:spcPts val="3000"/>
                    </a:spcAft>
                  </a:pPr>
                  <a:r>
                    <a:rPr lang="en-US" sz="2200" dirty="0" smtClean="0"/>
                    <a:t>Highly </a:t>
                  </a:r>
                  <a:r>
                    <a:rPr lang="en-US" sz="2200" dirty="0" smtClean="0"/>
                    <a:t>competent social interaction </a:t>
                  </a:r>
                  <a:r>
                    <a:rPr lang="en-US" sz="2200" dirty="0" smtClean="0"/>
                    <a:t>skills</a:t>
                  </a:r>
                  <a:endParaRPr lang="en-US" sz="2200" dirty="0" smtClean="0"/>
                </a:p>
                <a:p>
                  <a:pPr>
                    <a:spcAft>
                      <a:spcPts val="3000"/>
                    </a:spcAft>
                  </a:pPr>
                  <a:r>
                    <a:rPr lang="en-US" sz="2200" dirty="0" smtClean="0"/>
                    <a:t>Competent </a:t>
                  </a:r>
                  <a:r>
                    <a:rPr lang="en-US" sz="2200" dirty="0" smtClean="0"/>
                    <a:t>social interaction </a:t>
                  </a:r>
                  <a:r>
                    <a:rPr lang="en-US" sz="2200" dirty="0" smtClean="0"/>
                    <a:t>skills</a:t>
                  </a:r>
                </a:p>
                <a:p>
                  <a:pPr>
                    <a:spcAft>
                      <a:spcPts val="3000"/>
                    </a:spcAft>
                  </a:pPr>
                  <a:endParaRPr lang="en-US" sz="2400" dirty="0" smtClean="0"/>
                </a:p>
                <a:p>
                  <a:pPr>
                    <a:spcAft>
                      <a:spcPts val="3000"/>
                    </a:spcAft>
                  </a:pPr>
                  <a:r>
                    <a:rPr lang="en-US" sz="2200" dirty="0" smtClean="0"/>
                    <a:t>Mildly </a:t>
                  </a:r>
                  <a:r>
                    <a:rPr lang="en-US" sz="2200" dirty="0" smtClean="0"/>
                    <a:t>to moderately ineffective and/or immature social </a:t>
                  </a:r>
                  <a:r>
                    <a:rPr lang="en-US" sz="2200" dirty="0" smtClean="0"/>
                    <a:t>interaction skills</a:t>
                  </a:r>
                </a:p>
                <a:p>
                  <a:pPr>
                    <a:spcAft>
                      <a:spcPts val="3000"/>
                    </a:spcAft>
                  </a:pPr>
                  <a:endParaRPr lang="en-US" sz="2200" dirty="0" smtClean="0"/>
                </a:p>
                <a:p>
                  <a:pPr>
                    <a:spcAft>
                      <a:spcPts val="1200"/>
                    </a:spcAft>
                  </a:pPr>
                  <a:r>
                    <a:rPr lang="en-US" sz="2200" dirty="0" smtClean="0"/>
                    <a:t>Moderately to markedly ineffective and/or immature social interaction skills </a:t>
                  </a:r>
                </a:p>
                <a:p>
                  <a:pPr>
                    <a:spcAft>
                      <a:spcPts val="3000"/>
                    </a:spcAft>
                  </a:pPr>
                  <a:endParaRPr lang="en-US" sz="2400" dirty="0" smtClean="0"/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31704330" y="19431000"/>
                  <a:ext cx="6978099" cy="45165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200" dirty="0"/>
                    <a:t>Markedly ineffective and/or immature social interaction </a:t>
                  </a:r>
                  <a:r>
                    <a:rPr lang="en-US" sz="2200" dirty="0" smtClean="0"/>
                    <a:t>skills</a:t>
                  </a:r>
                  <a:endParaRPr lang="en-US" sz="2200" dirty="0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9180117" y="12427052"/>
                  <a:ext cx="1216751" cy="921496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/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29547931" y="16308864"/>
                  <a:ext cx="73003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 dirty="0" smtClean="0">
                      <a:solidFill>
                        <a:srgbClr val="008000"/>
                      </a:solidFill>
                    </a:rPr>
                    <a:t>5 - 6</a:t>
                  </a:r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29370130" y="13362464"/>
                  <a:ext cx="975898" cy="83099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2400" b="1" dirty="0" smtClean="0">
                      <a:solidFill>
                        <a:srgbClr val="008000"/>
                      </a:solidFill>
                    </a:rPr>
                    <a:t>Age</a:t>
                  </a:r>
                </a:p>
                <a:p>
                  <a:r>
                    <a:rPr lang="en-US" sz="2400" b="1" dirty="0" smtClean="0">
                      <a:solidFill>
                        <a:srgbClr val="008000"/>
                      </a:solidFill>
                    </a:rPr>
                    <a:t>Range</a:t>
                  </a:r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29547931" y="15800864"/>
                  <a:ext cx="73003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 dirty="0" smtClean="0">
                      <a:solidFill>
                        <a:srgbClr val="008000"/>
                      </a:solidFill>
                    </a:rPr>
                    <a:t>7 - 8</a:t>
                  </a:r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30345788" y="15621000"/>
                  <a:ext cx="360996" cy="70788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4000" b="1" dirty="0" smtClean="0">
                      <a:solidFill>
                        <a:srgbClr val="008000"/>
                      </a:solidFill>
                    </a:rPr>
                    <a:t>{</a:t>
                  </a:r>
                  <a:endParaRPr lang="en-US" sz="4000" b="1" dirty="0">
                    <a:solidFill>
                      <a:srgbClr val="008000"/>
                    </a:solidFill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30371189" y="16103600"/>
                  <a:ext cx="360996" cy="70788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4000" b="1" dirty="0" smtClean="0">
                      <a:solidFill>
                        <a:srgbClr val="008000"/>
                      </a:solidFill>
                    </a:rPr>
                    <a:t>{</a:t>
                  </a:r>
                  <a:endParaRPr lang="en-US" sz="4000" b="1" dirty="0">
                    <a:solidFill>
                      <a:srgbClr val="008000"/>
                    </a:solidFill>
                  </a:endParaRPr>
                </a:p>
              </p:txBody>
            </p:sp>
          </p:grpSp>
          <p:sp>
            <p:nvSpPr>
              <p:cNvPr id="38" name="TextBox 37"/>
              <p:cNvSpPr txBox="1"/>
              <p:nvPr/>
            </p:nvSpPr>
            <p:spPr>
              <a:xfrm>
                <a:off x="29248440" y="15610820"/>
                <a:ext cx="9028151" cy="13226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Aft>
                    <a:spcPts val="1200"/>
                  </a:spcAft>
                </a:pPr>
                <a:r>
                  <a:rPr lang="en-US" sz="2200" dirty="0"/>
                  <a:t>Questionable to mildly ineffective and/or immature social interaction </a:t>
                </a:r>
                <a:r>
                  <a:rPr lang="en-US" sz="2200" dirty="0" smtClean="0"/>
                  <a:t>skills</a:t>
                </a:r>
              </a:p>
              <a:p>
                <a:endParaRPr lang="en-US" sz="2200" dirty="0"/>
              </a:p>
              <a:p>
                <a:r>
                  <a:rPr lang="en-US" sz="2200" dirty="0" smtClean="0"/>
                  <a:t> </a:t>
                </a:r>
                <a:endParaRPr lang="en-US" sz="2200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29243032" y="15101907"/>
                <a:ext cx="7811934" cy="8065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/>
                  <a:t>Competent to occasionally questionable social interaction skills</a:t>
                </a:r>
              </a:p>
              <a:p>
                <a:endParaRPr lang="en-US" sz="2000" dirty="0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27929542" y="12783738"/>
                <a:ext cx="1332863" cy="330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28000142" y="11802537"/>
              <a:ext cx="1958170" cy="7420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/>
                <a:t>ESI Scale</a:t>
              </a:r>
              <a:endParaRPr lang="en-US" sz="4000" b="1" dirty="0"/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28626041" y="15418713"/>
            <a:ext cx="89092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Moderately to markedly ineffective and/or immature social interaction skills</a:t>
            </a:r>
            <a:endParaRPr lang="en-US" sz="2200" dirty="0"/>
          </a:p>
        </p:txBody>
      </p:sp>
      <p:sp>
        <p:nvSpPr>
          <p:cNvPr id="97" name="Rectangle 96"/>
          <p:cNvSpPr/>
          <p:nvPr/>
        </p:nvSpPr>
        <p:spPr>
          <a:xfrm>
            <a:off x="28701434" y="15815733"/>
            <a:ext cx="8422891" cy="72813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ounded Rectangle 91"/>
          <p:cNvSpPr/>
          <p:nvPr/>
        </p:nvSpPr>
        <p:spPr>
          <a:xfrm>
            <a:off x="6181056" y="1078808"/>
            <a:ext cx="36144200" cy="3378200"/>
          </a:xfrm>
          <a:prstGeom prst="roundRect">
            <a:avLst/>
          </a:prstGeom>
          <a:blipFill rotWithShape="1">
            <a:blip r:embed="rId4"/>
            <a:tile tx="0" ty="0" sx="100000" sy="100000" flip="none" algn="tl"/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Effectiveness of an Outdoor One-Week Camp Experience </a:t>
            </a:r>
          </a:p>
          <a:p>
            <a:pPr algn="ctr"/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in Promoting Children's Quality of Social Interaction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9734" y="32069778"/>
            <a:ext cx="12291424" cy="49244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6000" dirty="0"/>
              <a:t>Assessment Measure</a:t>
            </a:r>
          </a:p>
          <a:p>
            <a:r>
              <a:rPr lang="en-US" sz="5400" dirty="0"/>
              <a:t>Evaluation of Social Interaction (ESI)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/>
              <a:t>Standardized, criterion-referenced assessment </a:t>
            </a:r>
            <a:r>
              <a:rPr lang="en-US" sz="4000" dirty="0" smtClean="0"/>
              <a:t>       </a:t>
            </a:r>
            <a:r>
              <a:rPr lang="en-US" sz="3200" dirty="0" smtClean="0"/>
              <a:t>(</a:t>
            </a:r>
            <a:r>
              <a:rPr lang="en-US" sz="3200" dirty="0"/>
              <a:t>Fisher &amp; Griswold, 2015)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/>
              <a:t>Occupation-based, as the child engages in natural social exchanges</a:t>
            </a:r>
          </a:p>
          <a:p>
            <a:pPr marL="571500" lvl="0" indent="-571500">
              <a:buSzPct val="125000"/>
              <a:buBlip>
                <a:blip r:embed="rId5"/>
              </a:buBlip>
            </a:pPr>
            <a:r>
              <a:rPr lang="en-US" sz="4000" dirty="0"/>
              <a:t>Sensitive measure </a:t>
            </a:r>
            <a:r>
              <a:rPr lang="en-US" sz="3200" dirty="0"/>
              <a:t>(Simmons &amp; Griswold, 2008)</a:t>
            </a:r>
          </a:p>
        </p:txBody>
      </p:sp>
    </p:spTree>
    <p:extLst>
      <p:ext uri="{BB962C8B-B14F-4D97-AF65-F5344CB8AC3E}">
        <p14:creationId xmlns:p14="http://schemas.microsoft.com/office/powerpoint/2010/main" val="1128848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4028</TotalTime>
  <Words>599</Words>
  <Application>Microsoft Macintosh PowerPoint</Application>
  <PresentationFormat>Custom</PresentationFormat>
  <Paragraphs>141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 Ann Griswold</dc:creator>
  <cp:lastModifiedBy>Lou Ann Griswold</cp:lastModifiedBy>
  <cp:revision>45</cp:revision>
  <dcterms:created xsi:type="dcterms:W3CDTF">2016-03-23T23:42:17Z</dcterms:created>
  <dcterms:modified xsi:type="dcterms:W3CDTF">2016-04-05T16:55:46Z</dcterms:modified>
</cp:coreProperties>
</file>