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7" r:id="rId4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46" d="100"/>
          <a:sy n="46" d="100"/>
        </p:scale>
        <p:origin x="-5010" y="-3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4788749"/>
            <a:ext cx="31089600" cy="10187093"/>
          </a:xfrm>
        </p:spPr>
        <p:txBody>
          <a:bodyPr anchor="b"/>
          <a:lstStyle>
            <a:lvl1pPr algn="ctr">
              <a:defRPr sz="2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9600"/>
            </a:lvl1pPr>
            <a:lvl2pPr marL="1828800" indent="0" algn="ctr">
              <a:buNone/>
              <a:defRPr sz="8000"/>
            </a:lvl2pPr>
            <a:lvl3pPr marL="3657600" indent="0" algn="ctr">
              <a:buNone/>
              <a:defRPr sz="7200"/>
            </a:lvl3pPr>
            <a:lvl4pPr marL="5486400" indent="0" algn="ctr">
              <a:buNone/>
              <a:defRPr sz="6400"/>
            </a:lvl4pPr>
            <a:lvl5pPr marL="7315200" indent="0" algn="ctr">
              <a:buNone/>
              <a:defRPr sz="6400"/>
            </a:lvl5pPr>
            <a:lvl6pPr marL="9144000" indent="0" algn="ctr">
              <a:buNone/>
              <a:defRPr sz="6400"/>
            </a:lvl6pPr>
            <a:lvl7pPr marL="10972800" indent="0" algn="ctr">
              <a:buNone/>
              <a:defRPr sz="6400"/>
            </a:lvl7pPr>
            <a:lvl8pPr marL="12801600" indent="0" algn="ctr">
              <a:buNone/>
              <a:defRPr sz="6400"/>
            </a:lvl8pPr>
            <a:lvl9pPr marL="14630400" indent="0" algn="ctr">
              <a:buNone/>
              <a:defRPr sz="64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146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696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552" y="7294888"/>
            <a:ext cx="31546800" cy="12171678"/>
          </a:xfrm>
        </p:spPr>
        <p:txBody>
          <a:bodyPr anchor="b"/>
          <a:lstStyle>
            <a:lvl1pPr>
              <a:defRPr sz="2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95552" y="19581715"/>
            <a:ext cx="31546800" cy="6400798"/>
          </a:xfrm>
        </p:spPr>
        <p:txBody>
          <a:bodyPr/>
          <a:lstStyle>
            <a:lvl1pPr marL="0" indent="0">
              <a:buNone/>
              <a:defRPr sz="9600">
                <a:solidFill>
                  <a:schemeClr val="tx1"/>
                </a:solidFill>
              </a:defRPr>
            </a:lvl1pPr>
            <a:lvl2pPr marL="182880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2pPr>
            <a:lvl3pPr marL="365760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5486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73152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91440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09728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28016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4630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061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7789333"/>
            <a:ext cx="1554480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16600" y="7789333"/>
            <a:ext cx="1554480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233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557873"/>
            <a:ext cx="31546800" cy="565573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9368" y="7172962"/>
            <a:ext cx="15473360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9368" y="10688320"/>
            <a:ext cx="15473360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16602" y="7172962"/>
            <a:ext cx="15549564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16602" y="10688320"/>
            <a:ext cx="15549564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500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155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547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9564" y="4213020"/>
            <a:ext cx="18516600" cy="20794133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171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549564" y="4213020"/>
            <a:ext cx="18516600" cy="20794133"/>
          </a:xfrm>
        </p:spPr>
        <p:txBody>
          <a:bodyPr anchor="t"/>
          <a:lstStyle>
            <a:lvl1pPr marL="0" indent="0">
              <a:buNone/>
              <a:defRPr sz="12800"/>
            </a:lvl1pPr>
            <a:lvl2pPr marL="1828800" indent="0">
              <a:buNone/>
              <a:defRPr sz="11200"/>
            </a:lvl2pPr>
            <a:lvl3pPr marL="3657600" indent="0">
              <a:buNone/>
              <a:defRPr sz="9600"/>
            </a:lvl3pPr>
            <a:lvl4pPr marL="5486400" indent="0">
              <a:buNone/>
              <a:defRPr sz="8000"/>
            </a:lvl4pPr>
            <a:lvl5pPr marL="7315200" indent="0">
              <a:buNone/>
              <a:defRPr sz="8000"/>
            </a:lvl5pPr>
            <a:lvl6pPr marL="9144000" indent="0">
              <a:buNone/>
              <a:defRPr sz="8000"/>
            </a:lvl6pPr>
            <a:lvl7pPr marL="10972800" indent="0">
              <a:buNone/>
              <a:defRPr sz="8000"/>
            </a:lvl7pPr>
            <a:lvl8pPr marL="12801600" indent="0">
              <a:buNone/>
              <a:defRPr sz="8000"/>
            </a:lvl8pPr>
            <a:lvl9pPr marL="14630400" indent="0">
              <a:buNone/>
              <a:defRPr sz="8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971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141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174702" y="1557867"/>
            <a:ext cx="7886700" cy="24797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14602" y="1557867"/>
            <a:ext cx="23202900" cy="24797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397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1557873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7789333"/>
            <a:ext cx="31546800" cy="18565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AA786-D940-4278-BBDE-AEBB51262CC4}" type="datetimeFigureOut">
              <a:rPr lang="en-US" smtClean="0"/>
              <a:t>4/4/2016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0" y="27120433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D8687-5A54-475F-A104-32E4DF7C6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983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3657600" rtl="0" eaLnBrk="1" latinLnBrk="0" hangingPunct="1">
        <a:lnSpc>
          <a:spcPct val="90000"/>
        </a:lnSpc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0" indent="-914400" algn="l" defTabSz="3657600" rtl="0" eaLnBrk="1" latinLnBrk="0" hangingPunct="1">
        <a:lnSpc>
          <a:spcPct val="90000"/>
        </a:lnSpc>
        <a:spcBef>
          <a:spcPts val="4000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7.png"/><Relationship Id="rId7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9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8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1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36576000" cy="2438399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6600" dirty="0" smtClean="0">
                <a:latin typeface="Arial Black" panose="020B0A04020102020204" pitchFamily="34" charset="0"/>
              </a:rPr>
              <a:t>Stable Isotopes, N</a:t>
            </a:r>
            <a:r>
              <a:rPr lang="en-US" sz="6600" baseline="-25000" dirty="0" smtClean="0">
                <a:latin typeface="Arial Black" panose="020B0A04020102020204" pitchFamily="34" charset="0"/>
              </a:rPr>
              <a:t>2</a:t>
            </a:r>
            <a:r>
              <a:rPr lang="en-US" sz="6600" dirty="0" smtClean="0">
                <a:latin typeface="Arial Black" panose="020B0A04020102020204" pitchFamily="34" charset="0"/>
              </a:rPr>
              <a:t> </a:t>
            </a:r>
            <a:r>
              <a:rPr lang="en-US" sz="6600" dirty="0">
                <a:latin typeface="Arial Black" panose="020B0A04020102020204" pitchFamily="34" charset="0"/>
              </a:rPr>
              <a:t>F</a:t>
            </a:r>
            <a:r>
              <a:rPr lang="en-US" sz="6600" dirty="0" smtClean="0">
                <a:latin typeface="Arial Black" panose="020B0A04020102020204" pitchFamily="34" charset="0"/>
              </a:rPr>
              <a:t>ixation, and Carbon Composition After 30 Years Fertilization at </a:t>
            </a:r>
            <a:r>
              <a:rPr lang="en-US" sz="6600" dirty="0" err="1" smtClean="0">
                <a:latin typeface="Arial Black" panose="020B0A04020102020204" pitchFamily="34" charset="0"/>
              </a:rPr>
              <a:t>Toolik</a:t>
            </a:r>
            <a:r>
              <a:rPr lang="en-US" sz="6600" dirty="0" smtClean="0">
                <a:latin typeface="Arial Black" panose="020B0A04020102020204" pitchFamily="34" charset="0"/>
              </a:rPr>
              <a:t> LTER</a:t>
            </a:r>
            <a:endParaRPr lang="en-US" sz="6600" dirty="0">
              <a:latin typeface="Arial Black" panose="020B0A04020102020204" pitchFamily="34" charset="0"/>
            </a:endParaRPr>
          </a:p>
        </p:txBody>
      </p:sp>
      <p:sp>
        <p:nvSpPr>
          <p:cNvPr id="70" name="Title 1"/>
          <p:cNvSpPr txBox="1">
            <a:spLocks/>
          </p:cNvSpPr>
          <p:nvPr/>
        </p:nvSpPr>
        <p:spPr>
          <a:xfrm>
            <a:off x="0" y="2336800"/>
            <a:ext cx="36576000" cy="1361733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b">
            <a:normAutofit/>
          </a:bodyPr>
          <a:lstStyle>
            <a:lvl1pPr algn="ctr" defTabSz="3657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dirty="0" smtClean="0">
                <a:latin typeface="Arial Black" panose="020B0A04020102020204" pitchFamily="34" charset="0"/>
              </a:rPr>
              <a:t>Nathan R. Thorp and Erik A. </a:t>
            </a:r>
            <a:r>
              <a:rPr lang="en-US" sz="6600" dirty="0" err="1" smtClean="0">
                <a:latin typeface="Arial Black" panose="020B0A04020102020204" pitchFamily="34" charset="0"/>
              </a:rPr>
              <a:t>Hobbie</a:t>
            </a:r>
            <a:endParaRPr lang="en-US" sz="6600" dirty="0" smtClean="0">
              <a:latin typeface="Arial Black" panose="020B0A04020102020204" pitchFamily="34" charset="0"/>
            </a:endParaRPr>
          </a:p>
        </p:txBody>
      </p:sp>
      <p:sp>
        <p:nvSpPr>
          <p:cNvPr id="71" name="Title 1"/>
          <p:cNvSpPr txBox="1">
            <a:spLocks/>
          </p:cNvSpPr>
          <p:nvPr/>
        </p:nvSpPr>
        <p:spPr>
          <a:xfrm>
            <a:off x="0" y="3685244"/>
            <a:ext cx="36576000" cy="772734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b">
            <a:normAutofit/>
          </a:bodyPr>
          <a:lstStyle>
            <a:lvl1pPr algn="ctr" defTabSz="3657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 smtClean="0">
                <a:latin typeface="Arial Black" panose="020B0A04020102020204" pitchFamily="34" charset="0"/>
              </a:rPr>
              <a:t>Earth Systems Research Center, University of New Hampshire, Durham NH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14270" y="4875422"/>
            <a:ext cx="11530720" cy="5539978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6600" b="1" dirty="0" smtClean="0"/>
              <a:t>Introduction</a:t>
            </a:r>
          </a:p>
          <a:p>
            <a:endParaRPr lang="en-US" sz="800" b="1" dirty="0" smtClean="0"/>
          </a:p>
          <a:p>
            <a:r>
              <a:rPr lang="en-US" sz="2800" dirty="0"/>
              <a:t>This fertilization experiment was designed to elucidate future biogeochemical feedbacks of global climate change.  Expected higher mineralization rates and nutrient availability were hypothesized to mimic changes caused by a warming Arctic.</a:t>
            </a:r>
          </a:p>
          <a:p>
            <a:r>
              <a:rPr lang="en-US" sz="2800" dirty="0"/>
              <a:t>After thirty five years of fertilization at the </a:t>
            </a:r>
            <a:r>
              <a:rPr lang="en-US" sz="2800" dirty="0" err="1"/>
              <a:t>Toolik</a:t>
            </a:r>
            <a:r>
              <a:rPr lang="en-US" sz="2800" dirty="0"/>
              <a:t> LTER in Arctic Alaska, nitrogen dynamics and shifts in soil carbon composition were assessed.</a:t>
            </a:r>
          </a:p>
          <a:p>
            <a:r>
              <a:rPr lang="en-US" sz="2800" dirty="0"/>
              <a:t>Stable isotopes illustrate changes in fractionation with changing nutrient pools.  This indicates changes in soil microbiota, potentially specific to mycorrhizal fungi and nitrogen-fixing heterotrophs. We examined nitrogen fixation using </a:t>
            </a:r>
            <a:r>
              <a:rPr lang="en-US" sz="2800" baseline="30000" dirty="0"/>
              <a:t>15</a:t>
            </a:r>
            <a:r>
              <a:rPr lang="en-US" sz="2800" dirty="0"/>
              <a:t>N</a:t>
            </a:r>
            <a:r>
              <a:rPr lang="en-US" sz="2800" baseline="-25000" dirty="0"/>
              <a:t>2</a:t>
            </a:r>
            <a:r>
              <a:rPr lang="en-US" sz="2800" dirty="0"/>
              <a:t> incubations. 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23544" y="16464763"/>
            <a:ext cx="11414051" cy="6832640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6600" b="1" dirty="0" smtClean="0"/>
              <a:t>Methods</a:t>
            </a:r>
          </a:p>
          <a:p>
            <a:endParaRPr lang="en-US" sz="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Moist </a:t>
            </a:r>
            <a:r>
              <a:rPr lang="en-US" sz="2800" dirty="0"/>
              <a:t>acidic tussock tundra has been fertilized with 10 g N m</a:t>
            </a:r>
            <a:r>
              <a:rPr lang="en-US" sz="2800" baseline="30000" dirty="0"/>
              <a:t>-2</a:t>
            </a:r>
            <a:r>
              <a:rPr lang="en-US" sz="2800" dirty="0"/>
              <a:t> and 5 g P m</a:t>
            </a:r>
            <a:r>
              <a:rPr lang="en-US" sz="2800" baseline="30000" dirty="0"/>
              <a:t>-2</a:t>
            </a:r>
            <a:r>
              <a:rPr lang="en-US" sz="2800" dirty="0"/>
              <a:t> since 1980.  The experimental design consists of four blocks of each treatment (control and fertilized (nitrogen and phosphorus</a:t>
            </a:r>
            <a:r>
              <a:rPr lang="en-US" sz="2800" dirty="0" smtClean="0"/>
              <a:t>)).</a:t>
            </a:r>
          </a:p>
          <a:p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Soil cores were dried, ground, and analyzed for % nitrogen, % carbon, </a:t>
            </a:r>
            <a:r>
              <a:rPr lang="en-US" sz="2800" baseline="30000" dirty="0"/>
              <a:t>13</a:t>
            </a:r>
            <a:r>
              <a:rPr lang="en-US" sz="2800" dirty="0"/>
              <a:t>C, </a:t>
            </a:r>
            <a:r>
              <a:rPr lang="en-US" sz="2800" baseline="30000" dirty="0"/>
              <a:t>15</a:t>
            </a:r>
            <a:r>
              <a:rPr lang="en-US" sz="2800" dirty="0"/>
              <a:t>N,  using a </a:t>
            </a:r>
            <a:r>
              <a:rPr lang="en-US" sz="2800" dirty="0" err="1"/>
              <a:t>ThermoFisher</a:t>
            </a:r>
            <a:r>
              <a:rPr lang="en-US" sz="2800" dirty="0"/>
              <a:t> Delta Plus mass spectrometer coupled with </a:t>
            </a:r>
            <a:r>
              <a:rPr lang="en-US" sz="2800" dirty="0" err="1"/>
              <a:t>Costech</a:t>
            </a:r>
            <a:r>
              <a:rPr lang="en-US" sz="2800" dirty="0"/>
              <a:t> elemental </a:t>
            </a:r>
            <a:r>
              <a:rPr lang="en-US" sz="2800" dirty="0" smtClean="0"/>
              <a:t>analyzer</a:t>
            </a:r>
          </a:p>
          <a:p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Nitrogen fixation was assessed by incubating soil cores with </a:t>
            </a:r>
            <a:r>
              <a:rPr lang="en-US" sz="2800" baseline="30000" dirty="0"/>
              <a:t>15</a:t>
            </a:r>
            <a:r>
              <a:rPr lang="en-US" sz="2800" dirty="0"/>
              <a:t>N</a:t>
            </a:r>
            <a:r>
              <a:rPr lang="en-US" sz="2800" baseline="-25000" dirty="0"/>
              <a:t>2 </a:t>
            </a:r>
            <a:r>
              <a:rPr lang="en-US" sz="2800" dirty="0"/>
              <a:t>gas for 24 hours in ambient light conditions. </a:t>
            </a:r>
            <a:r>
              <a:rPr lang="en-US" sz="2800" baseline="30000" dirty="0"/>
              <a:t>15</a:t>
            </a:r>
            <a:r>
              <a:rPr lang="en-US" sz="2800" dirty="0"/>
              <a:t>N natural abundance was assessed to calculate fixation rates</a:t>
            </a:r>
            <a:r>
              <a:rPr lang="en-US" sz="2800" dirty="0" smtClean="0"/>
              <a:t>.</a:t>
            </a:r>
          </a:p>
          <a:p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Pyrolysis GC-MS was used to characterize soil carbon composition.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4070023" y="16525659"/>
            <a:ext cx="12040351" cy="6709529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6600" b="1" dirty="0" smtClean="0"/>
              <a:t>Conclusions</a:t>
            </a:r>
          </a:p>
          <a:p>
            <a:endParaRPr lang="en-US" sz="800" b="1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/>
              <a:t>Long term fertilization increased pools of available nitrogen in the organic horizon </a:t>
            </a:r>
            <a:r>
              <a:rPr lang="en-US" sz="2800" dirty="0" smtClean="0"/>
              <a:t>as indicated by stable isotope fractionation.  </a:t>
            </a:r>
            <a:r>
              <a:rPr lang="en-US" sz="2800" dirty="0"/>
              <a:t>Fertilization did not change nutrient availability in the mineral and transition layer </a:t>
            </a:r>
            <a:r>
              <a:rPr lang="en-US" sz="2800" dirty="0" smtClean="0"/>
              <a:t>(mixed horizon).</a:t>
            </a:r>
          </a:p>
          <a:p>
            <a:pPr lvl="0"/>
            <a:endParaRPr lang="en-US" sz="12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Moderate </a:t>
            </a:r>
            <a:r>
              <a:rPr lang="en-US" sz="2800" dirty="0"/>
              <a:t>increase in organic </a:t>
            </a:r>
            <a:r>
              <a:rPr lang="en-US" sz="2800" dirty="0">
                <a:sym typeface="Symbol" panose="05050102010706020507" pitchFamily="18" charset="2"/>
              </a:rPr>
              <a:t></a:t>
            </a:r>
            <a:r>
              <a:rPr lang="en-US" sz="2800" baseline="30000" dirty="0"/>
              <a:t>15</a:t>
            </a:r>
            <a:r>
              <a:rPr lang="en-US" sz="2800" dirty="0"/>
              <a:t>N with fertilization (~1.5‰) suggests that </a:t>
            </a:r>
            <a:r>
              <a:rPr lang="en-US" sz="2800" baseline="30000" dirty="0"/>
              <a:t>15</a:t>
            </a:r>
            <a:r>
              <a:rPr lang="en-US" sz="2800" dirty="0"/>
              <a:t>N-depleted loss pathways are small. </a:t>
            </a:r>
            <a:endParaRPr lang="en-US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Higher %C in </a:t>
            </a:r>
            <a:r>
              <a:rPr lang="en-US" sz="2800" dirty="0"/>
              <a:t>the fertilized organic layer may indicate </a:t>
            </a:r>
            <a:r>
              <a:rPr lang="en-US" sz="2800" dirty="0" smtClean="0"/>
              <a:t>lower mineralization </a:t>
            </a:r>
            <a:r>
              <a:rPr lang="en-US" sz="2800" dirty="0"/>
              <a:t>rates</a:t>
            </a:r>
            <a:r>
              <a:rPr lang="en-US" sz="2800" dirty="0" smtClean="0"/>
              <a:t>.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/>
              <a:t>Increased protein and lignin compounds in the organic horizon of fertilized plots suggests lignin decomposition was inhibited by high N levels here. </a:t>
            </a:r>
            <a:endParaRPr lang="en-US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/>
              <a:t>30 years of fertilization decreased heterotrophic N fixation in the fertilized plots.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0318359" y="24214339"/>
            <a:ext cx="4844162" cy="2521270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Acknowledgments</a:t>
            </a:r>
          </a:p>
          <a:p>
            <a:endParaRPr lang="en-US" sz="800" b="1" dirty="0" smtClean="0"/>
          </a:p>
          <a:p>
            <a:r>
              <a:rPr lang="en-US" sz="2800" dirty="0" smtClean="0"/>
              <a:t>We would like to thank the NSF for funding this grant and the 2015 pluck team as well as all </a:t>
            </a:r>
            <a:r>
              <a:rPr lang="en-US" sz="2800" dirty="0" err="1"/>
              <a:t>T</a:t>
            </a:r>
            <a:r>
              <a:rPr lang="en-US" sz="2800" dirty="0" err="1" smtClean="0"/>
              <a:t>oolik</a:t>
            </a:r>
            <a:r>
              <a:rPr lang="en-US" sz="2800" dirty="0" smtClean="0"/>
              <a:t> station support staff.</a:t>
            </a:r>
            <a:endParaRPr lang="en-US" sz="28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23998676" y="4883448"/>
            <a:ext cx="12111697" cy="10786171"/>
            <a:chOff x="24380025" y="4953785"/>
            <a:chExt cx="8806098" cy="9333388"/>
          </a:xfrm>
        </p:grpSpPr>
        <p:sp>
          <p:nvSpPr>
            <p:cNvPr id="90" name="TextBox 89"/>
            <p:cNvSpPr txBox="1"/>
            <p:nvPr/>
          </p:nvSpPr>
          <p:spPr>
            <a:xfrm rot="16200000">
              <a:off x="24116380" y="5217430"/>
              <a:ext cx="9333388" cy="880609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noAutofit/>
            </a:bodyPr>
            <a:lstStyle/>
            <a:p>
              <a:pPr algn="ctr"/>
              <a:r>
                <a:rPr lang="en-US" sz="2400" baseline="30000" dirty="0" smtClean="0"/>
                <a:t>15</a:t>
              </a:r>
              <a:r>
                <a:rPr lang="en-US" sz="2400" dirty="0" smtClean="0"/>
                <a:t>N ‰</a:t>
              </a:r>
              <a:endParaRPr lang="en-US" sz="2400" dirty="0"/>
            </a:p>
          </p:txBody>
        </p:sp>
        <p:pic>
          <p:nvPicPr>
            <p:cNvPr id="84" name="Picture 83"/>
            <p:cNvPicPr>
              <a:picLocks noChangeAspect="1"/>
            </p:cNvPicPr>
            <p:nvPr/>
          </p:nvPicPr>
          <p:blipFill rotWithShape="1">
            <a:blip r:embed="rId2"/>
            <a:srcRect l="2847" t="11953" r="16291" b="46435"/>
            <a:stretch/>
          </p:blipFill>
          <p:spPr>
            <a:xfrm>
              <a:off x="24774550" y="6535796"/>
              <a:ext cx="7843724" cy="3131706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 rotWithShape="1">
            <a:blip r:embed="rId2"/>
            <a:srcRect l="2847" t="50617" r="16409" b="3388"/>
            <a:stretch/>
          </p:blipFill>
          <p:spPr>
            <a:xfrm>
              <a:off x="24774550" y="9997767"/>
              <a:ext cx="7832311" cy="3461627"/>
            </a:xfrm>
            <a:prstGeom prst="rect">
              <a:avLst/>
            </a:prstGeom>
          </p:spPr>
        </p:pic>
        <p:sp>
          <p:nvSpPr>
            <p:cNvPr id="82" name="TextBox 81"/>
            <p:cNvSpPr txBox="1"/>
            <p:nvPr/>
          </p:nvSpPr>
          <p:spPr>
            <a:xfrm>
              <a:off x="24774548" y="4964758"/>
              <a:ext cx="4050589" cy="8208106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36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algn="ctr"/>
              <a:r>
                <a:rPr lang="en-US" sz="3200" dirty="0" smtClean="0"/>
                <a:t>Control</a:t>
              </a:r>
              <a:endParaRPr lang="en-US" sz="3200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28825138" y="4953789"/>
              <a:ext cx="3810120" cy="8219075"/>
            </a:xfrm>
            <a:prstGeom prst="rect">
              <a:avLst/>
            </a:prstGeom>
            <a:solidFill>
              <a:schemeClr val="accent6">
                <a:lumMod val="75000"/>
                <a:alpha val="56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algn="ctr"/>
              <a:r>
                <a:rPr lang="en-US" sz="3200" dirty="0" smtClean="0"/>
                <a:t>Fertilized</a:t>
              </a:r>
              <a:endParaRPr lang="en-US" sz="3200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24774550" y="5879661"/>
              <a:ext cx="7860708" cy="65255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en-US" sz="2000" dirty="0" smtClean="0"/>
                <a:t>Mixed Horizon</a:t>
              </a:r>
              <a:endParaRPr lang="en-US" sz="2000" dirty="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4774550" y="9342567"/>
              <a:ext cx="7843724" cy="65174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Organic Horizon</a:t>
              </a:r>
              <a:endParaRPr lang="en-US" sz="2000" dirty="0"/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24763137" y="13477932"/>
              <a:ext cx="7843724" cy="264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noAutofit/>
            </a:bodyPr>
            <a:lstStyle/>
            <a:p>
              <a:pPr algn="ctr"/>
              <a:r>
                <a:rPr lang="en-US" sz="1600" dirty="0" smtClean="0"/>
                <a:t>Block</a:t>
              </a:r>
              <a:endParaRPr lang="en-US" sz="1600" dirty="0"/>
            </a:p>
          </p:txBody>
        </p:sp>
      </p:grpSp>
      <p:grpSp>
        <p:nvGrpSpPr>
          <p:cNvPr id="225" name="Group 224"/>
          <p:cNvGrpSpPr/>
          <p:nvPr/>
        </p:nvGrpSpPr>
        <p:grpSpPr>
          <a:xfrm>
            <a:off x="284189" y="23748647"/>
            <a:ext cx="29051855" cy="4665415"/>
            <a:chOff x="281070" y="24138398"/>
            <a:chExt cx="29051855" cy="4665415"/>
          </a:xfrm>
        </p:grpSpPr>
        <p:sp>
          <p:nvSpPr>
            <p:cNvPr id="106" name="Rectangle 105"/>
            <p:cNvSpPr/>
            <p:nvPr/>
          </p:nvSpPr>
          <p:spPr>
            <a:xfrm>
              <a:off x="281070" y="24138398"/>
              <a:ext cx="29051855" cy="51140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2400" b="1" dirty="0" smtClean="0">
                  <a:solidFill>
                    <a:schemeClr val="tx1"/>
                  </a:solidFill>
                </a:rPr>
                <a:t>                             Lignin                                                          Aromatic                                                        N-Bearing                                                      Protein                                                            Lipid                                                   Polysaccharide</a:t>
              </a:r>
              <a:endParaRPr lang="en-US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63" name="Group 162"/>
            <p:cNvGrpSpPr/>
            <p:nvPr/>
          </p:nvGrpSpPr>
          <p:grpSpPr>
            <a:xfrm>
              <a:off x="281070" y="24667029"/>
              <a:ext cx="4597918" cy="4120739"/>
              <a:chOff x="281070" y="24667029"/>
              <a:chExt cx="4597918" cy="4120739"/>
            </a:xfrm>
          </p:grpSpPr>
          <p:pic>
            <p:nvPicPr>
              <p:cNvPr id="100" name="Picture 99"/>
              <p:cNvPicPr>
                <a:picLocks noChangeAspect="1"/>
              </p:cNvPicPr>
              <p:nvPr/>
            </p:nvPicPr>
            <p:blipFill rotWithShape="1">
              <a:blip r:embed="rId3"/>
              <a:srcRect t="4163"/>
              <a:stretch/>
            </p:blipFill>
            <p:spPr>
              <a:xfrm>
                <a:off x="281070" y="24667029"/>
                <a:ext cx="4597918" cy="4118760"/>
              </a:xfrm>
              <a:prstGeom prst="rect">
                <a:avLst/>
              </a:prstGeom>
            </p:spPr>
          </p:pic>
          <p:grpSp>
            <p:nvGrpSpPr>
              <p:cNvPr id="120" name="Group 119"/>
              <p:cNvGrpSpPr/>
              <p:nvPr/>
            </p:nvGrpSpPr>
            <p:grpSpPr>
              <a:xfrm>
                <a:off x="766087" y="24678841"/>
                <a:ext cx="4015758" cy="4108927"/>
                <a:chOff x="766087" y="24678841"/>
                <a:chExt cx="4015758" cy="4108927"/>
              </a:xfrm>
            </p:grpSpPr>
            <p:grpSp>
              <p:nvGrpSpPr>
                <p:cNvPr id="118" name="Group 117"/>
                <p:cNvGrpSpPr/>
                <p:nvPr/>
              </p:nvGrpSpPr>
              <p:grpSpPr>
                <a:xfrm>
                  <a:off x="766087" y="24694886"/>
                  <a:ext cx="3999716" cy="280427"/>
                  <a:chOff x="766087" y="24694886"/>
                  <a:chExt cx="3999716" cy="280427"/>
                </a:xfrm>
              </p:grpSpPr>
              <p:sp>
                <p:nvSpPr>
                  <p:cNvPr id="110" name="TextBox 109"/>
                  <p:cNvSpPr txBox="1"/>
                  <p:nvPr/>
                </p:nvSpPr>
                <p:spPr>
                  <a:xfrm>
                    <a:off x="766087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  <p:sp>
                <p:nvSpPr>
                  <p:cNvPr id="111" name="TextBox 110"/>
                  <p:cNvSpPr txBox="1"/>
                  <p:nvPr/>
                </p:nvSpPr>
                <p:spPr>
                  <a:xfrm>
                    <a:off x="2762832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</p:grpSp>
            <p:sp>
              <p:nvSpPr>
                <p:cNvPr id="108" name="TextBox 107"/>
                <p:cNvSpPr txBox="1"/>
                <p:nvPr/>
              </p:nvSpPr>
              <p:spPr>
                <a:xfrm>
                  <a:off x="2851559" y="24678841"/>
                  <a:ext cx="1930286" cy="410892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400" b="1" dirty="0" smtClean="0"/>
                    <a:t>Fertilized</a:t>
                  </a:r>
                  <a:endParaRPr lang="en-US" sz="1400" b="1" dirty="0"/>
                </a:p>
              </p:txBody>
            </p:sp>
          </p:grpSp>
        </p:grpSp>
        <p:grpSp>
          <p:nvGrpSpPr>
            <p:cNvPr id="164" name="Group 163"/>
            <p:cNvGrpSpPr/>
            <p:nvPr/>
          </p:nvGrpSpPr>
          <p:grpSpPr>
            <a:xfrm>
              <a:off x="5171857" y="24667029"/>
              <a:ext cx="4597918" cy="4118760"/>
              <a:chOff x="5171857" y="24667029"/>
              <a:chExt cx="4597918" cy="4118760"/>
            </a:xfrm>
          </p:grpSpPr>
          <p:pic>
            <p:nvPicPr>
              <p:cNvPr id="101" name="Picture 100"/>
              <p:cNvPicPr>
                <a:picLocks noChangeAspect="1"/>
              </p:cNvPicPr>
              <p:nvPr/>
            </p:nvPicPr>
            <p:blipFill rotWithShape="1">
              <a:blip r:embed="rId4"/>
              <a:srcRect t="8029"/>
              <a:stretch/>
            </p:blipFill>
            <p:spPr>
              <a:xfrm>
                <a:off x="5171857" y="24833179"/>
                <a:ext cx="4597918" cy="3952610"/>
              </a:xfrm>
              <a:prstGeom prst="rect">
                <a:avLst/>
              </a:prstGeom>
            </p:spPr>
          </p:pic>
          <p:grpSp>
            <p:nvGrpSpPr>
              <p:cNvPr id="128" name="Group 127"/>
              <p:cNvGrpSpPr/>
              <p:nvPr/>
            </p:nvGrpSpPr>
            <p:grpSpPr>
              <a:xfrm>
                <a:off x="5630102" y="24667029"/>
                <a:ext cx="4015758" cy="4108927"/>
                <a:chOff x="766087" y="24678841"/>
                <a:chExt cx="4015758" cy="4108927"/>
              </a:xfrm>
            </p:grpSpPr>
            <p:grpSp>
              <p:nvGrpSpPr>
                <p:cNvPr id="129" name="Group 128"/>
                <p:cNvGrpSpPr/>
                <p:nvPr/>
              </p:nvGrpSpPr>
              <p:grpSpPr>
                <a:xfrm>
                  <a:off x="766087" y="24694886"/>
                  <a:ext cx="3999716" cy="280427"/>
                  <a:chOff x="766087" y="24694886"/>
                  <a:chExt cx="3999716" cy="280427"/>
                </a:xfrm>
              </p:grpSpPr>
              <p:sp>
                <p:nvSpPr>
                  <p:cNvPr id="133" name="TextBox 132"/>
                  <p:cNvSpPr txBox="1"/>
                  <p:nvPr/>
                </p:nvSpPr>
                <p:spPr>
                  <a:xfrm>
                    <a:off x="766087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  <p:sp>
                <p:nvSpPr>
                  <p:cNvPr id="134" name="TextBox 133"/>
                  <p:cNvSpPr txBox="1"/>
                  <p:nvPr/>
                </p:nvSpPr>
                <p:spPr>
                  <a:xfrm>
                    <a:off x="2762832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</p:grpSp>
            <p:sp>
              <p:nvSpPr>
                <p:cNvPr id="132" name="TextBox 131"/>
                <p:cNvSpPr txBox="1"/>
                <p:nvPr/>
              </p:nvSpPr>
              <p:spPr>
                <a:xfrm>
                  <a:off x="2851559" y="24678841"/>
                  <a:ext cx="1930286" cy="410892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400" b="1" dirty="0" smtClean="0"/>
                    <a:t>Fertilized</a:t>
                  </a:r>
                  <a:endParaRPr lang="en-US" sz="1400" b="1" dirty="0"/>
                </a:p>
              </p:txBody>
            </p:sp>
          </p:grpSp>
        </p:grpSp>
        <p:grpSp>
          <p:nvGrpSpPr>
            <p:cNvPr id="165" name="Group 164"/>
            <p:cNvGrpSpPr/>
            <p:nvPr/>
          </p:nvGrpSpPr>
          <p:grpSpPr>
            <a:xfrm>
              <a:off x="10062644" y="24694886"/>
              <a:ext cx="4597918" cy="4108927"/>
              <a:chOff x="10062644" y="24694886"/>
              <a:chExt cx="4597918" cy="4108927"/>
            </a:xfrm>
          </p:grpSpPr>
          <p:pic>
            <p:nvPicPr>
              <p:cNvPr id="102" name="Picture 101"/>
              <p:cNvPicPr>
                <a:picLocks noChangeAspect="1"/>
              </p:cNvPicPr>
              <p:nvPr/>
            </p:nvPicPr>
            <p:blipFill rotWithShape="1">
              <a:blip r:embed="rId5"/>
              <a:srcRect t="8029"/>
              <a:stretch/>
            </p:blipFill>
            <p:spPr>
              <a:xfrm>
                <a:off x="10062644" y="24833179"/>
                <a:ext cx="4597918" cy="3952610"/>
              </a:xfrm>
              <a:prstGeom prst="rect">
                <a:avLst/>
              </a:prstGeom>
            </p:spPr>
          </p:pic>
          <p:grpSp>
            <p:nvGrpSpPr>
              <p:cNvPr id="135" name="Group 134"/>
              <p:cNvGrpSpPr/>
              <p:nvPr/>
            </p:nvGrpSpPr>
            <p:grpSpPr>
              <a:xfrm>
                <a:off x="10552973" y="24694886"/>
                <a:ext cx="4015758" cy="4108927"/>
                <a:chOff x="766087" y="24678841"/>
                <a:chExt cx="4015758" cy="4108927"/>
              </a:xfrm>
            </p:grpSpPr>
            <p:grpSp>
              <p:nvGrpSpPr>
                <p:cNvPr id="136" name="Group 135"/>
                <p:cNvGrpSpPr/>
                <p:nvPr/>
              </p:nvGrpSpPr>
              <p:grpSpPr>
                <a:xfrm>
                  <a:off x="766087" y="24694886"/>
                  <a:ext cx="3999716" cy="280427"/>
                  <a:chOff x="766087" y="24694886"/>
                  <a:chExt cx="3999716" cy="280427"/>
                </a:xfrm>
              </p:grpSpPr>
              <p:sp>
                <p:nvSpPr>
                  <p:cNvPr id="140" name="TextBox 139"/>
                  <p:cNvSpPr txBox="1"/>
                  <p:nvPr/>
                </p:nvSpPr>
                <p:spPr>
                  <a:xfrm>
                    <a:off x="766087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  <p:sp>
                <p:nvSpPr>
                  <p:cNvPr id="141" name="TextBox 140"/>
                  <p:cNvSpPr txBox="1"/>
                  <p:nvPr/>
                </p:nvSpPr>
                <p:spPr>
                  <a:xfrm>
                    <a:off x="2762832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</p:grpSp>
            <p:sp>
              <p:nvSpPr>
                <p:cNvPr id="139" name="TextBox 138"/>
                <p:cNvSpPr txBox="1"/>
                <p:nvPr/>
              </p:nvSpPr>
              <p:spPr>
                <a:xfrm>
                  <a:off x="2851559" y="24678841"/>
                  <a:ext cx="1930286" cy="410892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400" b="1" dirty="0" smtClean="0"/>
                    <a:t>Fertilized</a:t>
                  </a:r>
                  <a:endParaRPr lang="en-US" sz="1400" b="1" dirty="0"/>
                </a:p>
              </p:txBody>
            </p:sp>
          </p:grpSp>
        </p:grpSp>
        <p:grpSp>
          <p:nvGrpSpPr>
            <p:cNvPr id="166" name="Group 165"/>
            <p:cNvGrpSpPr/>
            <p:nvPr/>
          </p:nvGrpSpPr>
          <p:grpSpPr>
            <a:xfrm>
              <a:off x="14953431" y="24667028"/>
              <a:ext cx="4597918" cy="4118761"/>
              <a:chOff x="14953431" y="24667028"/>
              <a:chExt cx="4597918" cy="4118761"/>
            </a:xfrm>
          </p:grpSpPr>
          <p:pic>
            <p:nvPicPr>
              <p:cNvPr id="103" name="Picture 102"/>
              <p:cNvPicPr>
                <a:picLocks noChangeAspect="1"/>
              </p:cNvPicPr>
              <p:nvPr/>
            </p:nvPicPr>
            <p:blipFill rotWithShape="1">
              <a:blip r:embed="rId6"/>
              <a:srcRect t="9149"/>
              <a:stretch/>
            </p:blipFill>
            <p:spPr>
              <a:xfrm>
                <a:off x="14953431" y="24881305"/>
                <a:ext cx="4597918" cy="3904484"/>
              </a:xfrm>
              <a:prstGeom prst="rect">
                <a:avLst/>
              </a:prstGeom>
            </p:spPr>
          </p:pic>
          <p:grpSp>
            <p:nvGrpSpPr>
              <p:cNvPr id="142" name="Group 141"/>
              <p:cNvGrpSpPr/>
              <p:nvPr/>
            </p:nvGrpSpPr>
            <p:grpSpPr>
              <a:xfrm>
                <a:off x="15421896" y="24667028"/>
                <a:ext cx="4015758" cy="4108927"/>
                <a:chOff x="766087" y="24678841"/>
                <a:chExt cx="4015758" cy="4108927"/>
              </a:xfrm>
            </p:grpSpPr>
            <p:grpSp>
              <p:nvGrpSpPr>
                <p:cNvPr id="143" name="Group 142"/>
                <p:cNvGrpSpPr/>
                <p:nvPr/>
              </p:nvGrpSpPr>
              <p:grpSpPr>
                <a:xfrm>
                  <a:off x="766087" y="24694886"/>
                  <a:ext cx="3999716" cy="280427"/>
                  <a:chOff x="766087" y="24694886"/>
                  <a:chExt cx="3999716" cy="280427"/>
                </a:xfrm>
              </p:grpSpPr>
              <p:sp>
                <p:nvSpPr>
                  <p:cNvPr id="147" name="TextBox 146"/>
                  <p:cNvSpPr txBox="1"/>
                  <p:nvPr/>
                </p:nvSpPr>
                <p:spPr>
                  <a:xfrm>
                    <a:off x="766087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  <p:sp>
                <p:nvSpPr>
                  <p:cNvPr id="148" name="TextBox 147"/>
                  <p:cNvSpPr txBox="1"/>
                  <p:nvPr/>
                </p:nvSpPr>
                <p:spPr>
                  <a:xfrm>
                    <a:off x="2762832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</p:grpSp>
            <p:sp>
              <p:nvSpPr>
                <p:cNvPr id="146" name="TextBox 145"/>
                <p:cNvSpPr txBox="1"/>
                <p:nvPr/>
              </p:nvSpPr>
              <p:spPr>
                <a:xfrm>
                  <a:off x="2851559" y="24678841"/>
                  <a:ext cx="1930286" cy="410892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400" b="1" dirty="0" smtClean="0"/>
                    <a:t>Fertilized</a:t>
                  </a:r>
                  <a:endParaRPr lang="en-US" sz="1400" b="1" dirty="0"/>
                </a:p>
              </p:txBody>
            </p:sp>
          </p:grpSp>
        </p:grpSp>
        <p:grpSp>
          <p:nvGrpSpPr>
            <p:cNvPr id="167" name="Group 166"/>
            <p:cNvGrpSpPr/>
            <p:nvPr/>
          </p:nvGrpSpPr>
          <p:grpSpPr>
            <a:xfrm>
              <a:off x="19844218" y="24668888"/>
              <a:ext cx="4597918" cy="4116901"/>
              <a:chOff x="19844218" y="24668888"/>
              <a:chExt cx="4597918" cy="4116901"/>
            </a:xfrm>
          </p:grpSpPr>
          <p:pic>
            <p:nvPicPr>
              <p:cNvPr id="104" name="Picture 103"/>
              <p:cNvPicPr>
                <a:picLocks noChangeAspect="1"/>
              </p:cNvPicPr>
              <p:nvPr/>
            </p:nvPicPr>
            <p:blipFill rotWithShape="1">
              <a:blip r:embed="rId7"/>
              <a:srcRect t="9895"/>
              <a:stretch/>
            </p:blipFill>
            <p:spPr>
              <a:xfrm>
                <a:off x="19844218" y="24913389"/>
                <a:ext cx="4597918" cy="3872400"/>
              </a:xfrm>
              <a:prstGeom prst="rect">
                <a:avLst/>
              </a:prstGeom>
            </p:spPr>
          </p:pic>
          <p:grpSp>
            <p:nvGrpSpPr>
              <p:cNvPr id="149" name="Group 148"/>
              <p:cNvGrpSpPr/>
              <p:nvPr/>
            </p:nvGrpSpPr>
            <p:grpSpPr>
              <a:xfrm>
                <a:off x="20363916" y="24668888"/>
                <a:ext cx="4015758" cy="4108927"/>
                <a:chOff x="766087" y="24678841"/>
                <a:chExt cx="4015758" cy="4108927"/>
              </a:xfrm>
            </p:grpSpPr>
            <p:grpSp>
              <p:nvGrpSpPr>
                <p:cNvPr id="150" name="Group 149"/>
                <p:cNvGrpSpPr/>
                <p:nvPr/>
              </p:nvGrpSpPr>
              <p:grpSpPr>
                <a:xfrm>
                  <a:off x="766087" y="24694886"/>
                  <a:ext cx="3999716" cy="280427"/>
                  <a:chOff x="766087" y="24694886"/>
                  <a:chExt cx="3999716" cy="280427"/>
                </a:xfrm>
              </p:grpSpPr>
              <p:sp>
                <p:nvSpPr>
                  <p:cNvPr id="154" name="TextBox 153"/>
                  <p:cNvSpPr txBox="1"/>
                  <p:nvPr/>
                </p:nvSpPr>
                <p:spPr>
                  <a:xfrm>
                    <a:off x="766087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  <p:sp>
                <p:nvSpPr>
                  <p:cNvPr id="155" name="TextBox 154"/>
                  <p:cNvSpPr txBox="1"/>
                  <p:nvPr/>
                </p:nvSpPr>
                <p:spPr>
                  <a:xfrm>
                    <a:off x="2762832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</p:grpSp>
            <p:sp>
              <p:nvSpPr>
                <p:cNvPr id="153" name="TextBox 152"/>
                <p:cNvSpPr txBox="1"/>
                <p:nvPr/>
              </p:nvSpPr>
              <p:spPr>
                <a:xfrm>
                  <a:off x="2851559" y="24678841"/>
                  <a:ext cx="1930286" cy="410892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400" b="1" dirty="0" smtClean="0"/>
                    <a:t>Fertilized</a:t>
                  </a:r>
                  <a:endParaRPr lang="en-US" sz="1400" b="1" dirty="0"/>
                </a:p>
              </p:txBody>
            </p:sp>
          </p:grpSp>
        </p:grpSp>
        <p:grpSp>
          <p:nvGrpSpPr>
            <p:cNvPr id="168" name="Group 167"/>
            <p:cNvGrpSpPr/>
            <p:nvPr/>
          </p:nvGrpSpPr>
          <p:grpSpPr>
            <a:xfrm>
              <a:off x="24735007" y="24653942"/>
              <a:ext cx="4597918" cy="4131847"/>
              <a:chOff x="24735007" y="24653942"/>
              <a:chExt cx="4597918" cy="4131847"/>
            </a:xfrm>
          </p:grpSpPr>
          <p:pic>
            <p:nvPicPr>
              <p:cNvPr id="105" name="Picture 104"/>
              <p:cNvPicPr>
                <a:picLocks noChangeAspect="1"/>
              </p:cNvPicPr>
              <p:nvPr/>
            </p:nvPicPr>
            <p:blipFill rotWithShape="1">
              <a:blip r:embed="rId8"/>
              <a:srcRect t="9895"/>
              <a:stretch/>
            </p:blipFill>
            <p:spPr>
              <a:xfrm>
                <a:off x="24735007" y="24913389"/>
                <a:ext cx="4597918" cy="3872400"/>
              </a:xfrm>
              <a:prstGeom prst="rect">
                <a:avLst/>
              </a:prstGeom>
            </p:spPr>
          </p:pic>
          <p:grpSp>
            <p:nvGrpSpPr>
              <p:cNvPr id="156" name="Group 155"/>
              <p:cNvGrpSpPr/>
              <p:nvPr/>
            </p:nvGrpSpPr>
            <p:grpSpPr>
              <a:xfrm>
                <a:off x="25237871" y="24653942"/>
                <a:ext cx="4015758" cy="4108927"/>
                <a:chOff x="766087" y="24678841"/>
                <a:chExt cx="4015758" cy="4108927"/>
              </a:xfrm>
            </p:grpSpPr>
            <p:grpSp>
              <p:nvGrpSpPr>
                <p:cNvPr id="157" name="Group 156"/>
                <p:cNvGrpSpPr/>
                <p:nvPr/>
              </p:nvGrpSpPr>
              <p:grpSpPr>
                <a:xfrm>
                  <a:off x="766087" y="24694886"/>
                  <a:ext cx="3999716" cy="280427"/>
                  <a:chOff x="766087" y="24694886"/>
                  <a:chExt cx="3999716" cy="280427"/>
                </a:xfrm>
              </p:grpSpPr>
              <p:sp>
                <p:nvSpPr>
                  <p:cNvPr id="161" name="TextBox 160"/>
                  <p:cNvSpPr txBox="1"/>
                  <p:nvPr/>
                </p:nvSpPr>
                <p:spPr>
                  <a:xfrm>
                    <a:off x="766087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  <p:sp>
                <p:nvSpPr>
                  <p:cNvPr id="162" name="TextBox 161"/>
                  <p:cNvSpPr txBox="1"/>
                  <p:nvPr/>
                </p:nvSpPr>
                <p:spPr>
                  <a:xfrm>
                    <a:off x="2762832" y="24694886"/>
                    <a:ext cx="2002971" cy="28042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endParaRPr lang="en-US" sz="1400" b="1" dirty="0"/>
                  </a:p>
                </p:txBody>
              </p:sp>
            </p:grpSp>
            <p:sp>
              <p:nvSpPr>
                <p:cNvPr id="160" name="TextBox 159"/>
                <p:cNvSpPr txBox="1"/>
                <p:nvPr/>
              </p:nvSpPr>
              <p:spPr>
                <a:xfrm>
                  <a:off x="2851559" y="24678841"/>
                  <a:ext cx="1930286" cy="410892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400" b="1" dirty="0" smtClean="0"/>
                    <a:t>Fertilized</a:t>
                  </a:r>
                  <a:endParaRPr lang="en-US" sz="1400" b="1" dirty="0"/>
                </a:p>
              </p:txBody>
            </p:sp>
          </p:grpSp>
        </p:grpSp>
      </p:grpSp>
      <p:sp>
        <p:nvSpPr>
          <p:cNvPr id="226" name="TextBox 225"/>
          <p:cNvSpPr txBox="1"/>
          <p:nvPr/>
        </p:nvSpPr>
        <p:spPr>
          <a:xfrm>
            <a:off x="414270" y="28550194"/>
            <a:ext cx="28956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Figure 2.  </a:t>
            </a:r>
            <a:r>
              <a:rPr lang="en-US" sz="2800" dirty="0" err="1" smtClean="0"/>
              <a:t>Pyrolosis</a:t>
            </a:r>
            <a:r>
              <a:rPr lang="en-US" sz="2800" dirty="0" smtClean="0"/>
              <a:t> GC-MS Carbon composition of soil cores</a:t>
            </a:r>
            <a:endParaRPr lang="en-US" sz="2800" dirty="0"/>
          </a:p>
        </p:txBody>
      </p:sp>
      <p:sp>
        <p:nvSpPr>
          <p:cNvPr id="227" name="TextBox 226"/>
          <p:cNvSpPr txBox="1"/>
          <p:nvPr/>
        </p:nvSpPr>
        <p:spPr>
          <a:xfrm>
            <a:off x="24103050" y="15233106"/>
            <a:ext cx="10097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Figure </a:t>
            </a:r>
            <a:r>
              <a:rPr lang="en-US" sz="2800" dirty="0" smtClean="0"/>
              <a:t>4. </a:t>
            </a:r>
            <a:r>
              <a:rPr lang="en-US" sz="2800" dirty="0" smtClean="0"/>
              <a:t>N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 fixation Assay</a:t>
            </a:r>
            <a:endParaRPr lang="en-US" sz="2800" dirty="0"/>
          </a:p>
        </p:txBody>
      </p:sp>
      <p:sp>
        <p:nvSpPr>
          <p:cNvPr id="228" name="TextBox 227"/>
          <p:cNvSpPr txBox="1"/>
          <p:nvPr/>
        </p:nvSpPr>
        <p:spPr>
          <a:xfrm>
            <a:off x="13429832" y="18132362"/>
            <a:ext cx="9878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Figure </a:t>
            </a:r>
            <a:r>
              <a:rPr lang="en-US" sz="2800" dirty="0" smtClean="0"/>
              <a:t>3. </a:t>
            </a:r>
            <a:r>
              <a:rPr lang="en-US" sz="2800" dirty="0" smtClean="0"/>
              <a:t>Isotopic and </a:t>
            </a:r>
            <a:r>
              <a:rPr lang="en-US" sz="2800" dirty="0"/>
              <a:t>e</a:t>
            </a:r>
            <a:r>
              <a:rPr lang="en-US" sz="2800" dirty="0" smtClean="0"/>
              <a:t>lemental analysis. Values are mean </a:t>
            </a:r>
            <a:r>
              <a:rPr lang="en-US" sz="2800" dirty="0"/>
              <a:t>(±</a:t>
            </a:r>
            <a:r>
              <a:rPr lang="en-US" sz="2800" dirty="0" err="1" smtClean="0"/>
              <a:t>sd</a:t>
            </a:r>
            <a:r>
              <a:rPr lang="en-US" sz="2800" dirty="0"/>
              <a:t>)</a:t>
            </a:r>
          </a:p>
        </p:txBody>
      </p:sp>
      <p:pic>
        <p:nvPicPr>
          <p:cNvPr id="233" name="Picture 2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6344" y="1776351"/>
            <a:ext cx="1745534" cy="2134484"/>
          </a:xfrm>
          <a:prstGeom prst="rect">
            <a:avLst/>
          </a:prstGeom>
        </p:spPr>
      </p:pic>
      <p:pic>
        <p:nvPicPr>
          <p:cNvPr id="234" name="Picture 2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582405" y="1904712"/>
            <a:ext cx="1960266" cy="1910003"/>
          </a:xfrm>
          <a:prstGeom prst="rect">
            <a:avLst/>
          </a:prstGeom>
        </p:spPr>
      </p:pic>
      <p:pic>
        <p:nvPicPr>
          <p:cNvPr id="236" name="Picture 23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00093" y="11792942"/>
            <a:ext cx="5808845" cy="32942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37" name="TextBox 236"/>
          <p:cNvSpPr txBox="1"/>
          <p:nvPr/>
        </p:nvSpPr>
        <p:spPr>
          <a:xfrm>
            <a:off x="7928163" y="12426377"/>
            <a:ext cx="241777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Figure 1.  </a:t>
            </a:r>
            <a:r>
              <a:rPr lang="en-US" sz="2800" dirty="0" err="1" smtClean="0"/>
              <a:t>Toolik</a:t>
            </a:r>
            <a:r>
              <a:rPr lang="en-US" sz="2800" dirty="0" smtClean="0"/>
              <a:t> Alaska LTER Research Station</a:t>
            </a:r>
            <a:endParaRPr lang="en-US" sz="2800" dirty="0"/>
          </a:p>
        </p:txBody>
      </p:sp>
      <p:pic>
        <p:nvPicPr>
          <p:cNvPr id="241" name="Picture 24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327071" y="20255322"/>
            <a:ext cx="2576761" cy="1458596"/>
          </a:xfrm>
          <a:prstGeom prst="rect">
            <a:avLst/>
          </a:prstGeom>
          <a:effectLst>
            <a:glow rad="647700">
              <a:schemeClr val="tx1">
                <a:lumMod val="65000"/>
                <a:lumOff val="35000"/>
                <a:alpha val="40000"/>
              </a:schemeClr>
            </a:glow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242" name="Picture 24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909762" y="20255322"/>
            <a:ext cx="2578608" cy="1455451"/>
          </a:xfrm>
          <a:prstGeom prst="rect">
            <a:avLst/>
          </a:prstGeom>
          <a:effectLst>
            <a:glow rad="647700">
              <a:schemeClr val="tx1">
                <a:lumMod val="65000"/>
                <a:lumOff val="35000"/>
                <a:alpha val="40000"/>
              </a:schemeClr>
            </a:glow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243" name="Picture 24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0494299" y="20255321"/>
            <a:ext cx="2578608" cy="1459642"/>
          </a:xfrm>
          <a:prstGeom prst="rect">
            <a:avLst/>
          </a:prstGeom>
          <a:effectLst>
            <a:glow rad="647700">
              <a:schemeClr val="tx1">
                <a:lumMod val="65000"/>
                <a:lumOff val="35000"/>
                <a:alpha val="40000"/>
              </a:schemeClr>
            </a:glow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</p:pic>
      <p:sp>
        <p:nvSpPr>
          <p:cNvPr id="250" name="TextBox 249"/>
          <p:cNvSpPr txBox="1"/>
          <p:nvPr/>
        </p:nvSpPr>
        <p:spPr>
          <a:xfrm>
            <a:off x="10565840" y="24321180"/>
            <a:ext cx="2002971" cy="3780337"/>
          </a:xfrm>
          <a:prstGeom prst="rect">
            <a:avLst/>
          </a:prstGeom>
          <a:solidFill>
            <a:srgbClr val="FFC000">
              <a:alpha val="42000"/>
            </a:srgb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 smtClean="0"/>
              <a:t>Control</a:t>
            </a:r>
            <a:endParaRPr lang="en-US" sz="1400" b="1" dirty="0"/>
          </a:p>
        </p:txBody>
      </p:sp>
      <p:sp>
        <p:nvSpPr>
          <p:cNvPr id="255" name="TextBox 254"/>
          <p:cNvSpPr txBox="1"/>
          <p:nvPr/>
        </p:nvSpPr>
        <p:spPr>
          <a:xfrm>
            <a:off x="774657" y="24318222"/>
            <a:ext cx="2002971" cy="3780337"/>
          </a:xfrm>
          <a:prstGeom prst="rect">
            <a:avLst/>
          </a:prstGeom>
          <a:solidFill>
            <a:srgbClr val="FFC000">
              <a:alpha val="42000"/>
            </a:srgb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 smtClean="0"/>
              <a:t>Control</a:t>
            </a:r>
            <a:endParaRPr lang="en-US" sz="1400" b="1" dirty="0"/>
          </a:p>
        </p:txBody>
      </p:sp>
      <p:sp>
        <p:nvSpPr>
          <p:cNvPr id="257" name="TextBox 256"/>
          <p:cNvSpPr txBox="1"/>
          <p:nvPr/>
        </p:nvSpPr>
        <p:spPr>
          <a:xfrm>
            <a:off x="287502" y="28288070"/>
            <a:ext cx="4584994" cy="24114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800" dirty="0">
              <a:latin typeface="Arial Black" panose="020B0A04020102020204" pitchFamily="34" charset="0"/>
            </a:endParaRPr>
          </a:p>
        </p:txBody>
      </p:sp>
      <p:sp>
        <p:nvSpPr>
          <p:cNvPr id="265" name="TextBox 264"/>
          <p:cNvSpPr txBox="1"/>
          <p:nvPr/>
        </p:nvSpPr>
        <p:spPr>
          <a:xfrm>
            <a:off x="5665524" y="24318300"/>
            <a:ext cx="2002971" cy="3780337"/>
          </a:xfrm>
          <a:prstGeom prst="rect">
            <a:avLst/>
          </a:prstGeom>
          <a:solidFill>
            <a:srgbClr val="FFC000">
              <a:alpha val="42000"/>
            </a:srgb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 smtClean="0"/>
              <a:t>Control</a:t>
            </a:r>
            <a:endParaRPr lang="en-US" sz="1400" b="1" dirty="0"/>
          </a:p>
        </p:txBody>
      </p:sp>
      <p:sp>
        <p:nvSpPr>
          <p:cNvPr id="275" name="TextBox 274"/>
          <p:cNvSpPr txBox="1"/>
          <p:nvPr/>
        </p:nvSpPr>
        <p:spPr>
          <a:xfrm>
            <a:off x="15418789" y="24318222"/>
            <a:ext cx="2002971" cy="3780337"/>
          </a:xfrm>
          <a:prstGeom prst="rect">
            <a:avLst/>
          </a:prstGeom>
          <a:solidFill>
            <a:srgbClr val="FFC000">
              <a:alpha val="42000"/>
            </a:srgb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 smtClean="0"/>
              <a:t>Control</a:t>
            </a:r>
            <a:endParaRPr lang="en-US" sz="1400" b="1" dirty="0"/>
          </a:p>
        </p:txBody>
      </p:sp>
      <p:sp>
        <p:nvSpPr>
          <p:cNvPr id="285" name="TextBox 284"/>
          <p:cNvSpPr txBox="1"/>
          <p:nvPr/>
        </p:nvSpPr>
        <p:spPr>
          <a:xfrm>
            <a:off x="20386172" y="24322701"/>
            <a:ext cx="2002971" cy="3780337"/>
          </a:xfrm>
          <a:prstGeom prst="rect">
            <a:avLst/>
          </a:prstGeom>
          <a:solidFill>
            <a:srgbClr val="FFC000">
              <a:alpha val="42000"/>
            </a:srgb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 smtClean="0"/>
              <a:t>Control</a:t>
            </a:r>
            <a:endParaRPr lang="en-US" sz="1400" b="1" dirty="0"/>
          </a:p>
        </p:txBody>
      </p:sp>
      <p:sp>
        <p:nvSpPr>
          <p:cNvPr id="295" name="TextBox 294"/>
          <p:cNvSpPr txBox="1"/>
          <p:nvPr/>
        </p:nvSpPr>
        <p:spPr>
          <a:xfrm>
            <a:off x="25257822" y="24338318"/>
            <a:ext cx="2002971" cy="3780337"/>
          </a:xfrm>
          <a:prstGeom prst="rect">
            <a:avLst/>
          </a:prstGeom>
          <a:solidFill>
            <a:srgbClr val="FFC000">
              <a:alpha val="42000"/>
            </a:srgb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 smtClean="0"/>
              <a:t>Control</a:t>
            </a:r>
            <a:endParaRPr lang="en-US" sz="1400" b="1" dirty="0"/>
          </a:p>
        </p:txBody>
      </p:sp>
      <p:grpSp>
        <p:nvGrpSpPr>
          <p:cNvPr id="174" name="Group 173"/>
          <p:cNvGrpSpPr/>
          <p:nvPr/>
        </p:nvGrpSpPr>
        <p:grpSpPr>
          <a:xfrm>
            <a:off x="12921374" y="4942463"/>
            <a:ext cx="10351946" cy="13167360"/>
            <a:chOff x="20937938" y="3289970"/>
            <a:chExt cx="9285571" cy="13167360"/>
          </a:xfrm>
        </p:grpSpPr>
        <p:sp>
          <p:nvSpPr>
            <p:cNvPr id="175" name="Rectangle 174"/>
            <p:cNvSpPr/>
            <p:nvPr/>
          </p:nvSpPr>
          <p:spPr>
            <a:xfrm>
              <a:off x="25618861" y="3289970"/>
              <a:ext cx="4604648" cy="1316736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6" name="Rectangle 175"/>
            <p:cNvSpPr/>
            <p:nvPr/>
          </p:nvSpPr>
          <p:spPr>
            <a:xfrm>
              <a:off x="20937938" y="3289970"/>
              <a:ext cx="4663702" cy="1316736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77" name="Group 176"/>
            <p:cNvGrpSpPr/>
            <p:nvPr/>
          </p:nvGrpSpPr>
          <p:grpSpPr>
            <a:xfrm>
              <a:off x="21323240" y="3606439"/>
              <a:ext cx="7719121" cy="12534423"/>
              <a:chOff x="13679006" y="5519404"/>
              <a:chExt cx="7719121" cy="12534423"/>
            </a:xfrm>
          </p:grpSpPr>
          <p:sp>
            <p:nvSpPr>
              <p:cNvPr id="178" name="Rectangle 177"/>
              <p:cNvSpPr/>
              <p:nvPr/>
            </p:nvSpPr>
            <p:spPr>
              <a:xfrm>
                <a:off x="14594672" y="5551520"/>
                <a:ext cx="6774244" cy="12470191"/>
              </a:xfrm>
              <a:prstGeom prst="rect">
                <a:avLst/>
              </a:prstGeom>
              <a:solidFill>
                <a:schemeClr val="bg1"/>
              </a:solidFill>
              <a:effectLst>
                <a:outerShdw blurRad="50800" dist="38100" sx="101000" sy="101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79" name="Group 178"/>
              <p:cNvGrpSpPr/>
              <p:nvPr/>
            </p:nvGrpSpPr>
            <p:grpSpPr>
              <a:xfrm>
                <a:off x="13679006" y="5669284"/>
                <a:ext cx="7568126" cy="12384543"/>
                <a:chOff x="13679006" y="5669284"/>
                <a:chExt cx="7568126" cy="12384543"/>
              </a:xfrm>
            </p:grpSpPr>
            <p:grpSp>
              <p:nvGrpSpPr>
                <p:cNvPr id="181" name="Group 180"/>
                <p:cNvGrpSpPr/>
                <p:nvPr/>
              </p:nvGrpSpPr>
              <p:grpSpPr>
                <a:xfrm>
                  <a:off x="13679006" y="5669284"/>
                  <a:ext cx="7476480" cy="12384543"/>
                  <a:chOff x="13679006" y="5669284"/>
                  <a:chExt cx="7476480" cy="12384543"/>
                </a:xfrm>
              </p:grpSpPr>
              <p:grpSp>
                <p:nvGrpSpPr>
                  <p:cNvPr id="185" name="Group 184"/>
                  <p:cNvGrpSpPr/>
                  <p:nvPr/>
                </p:nvGrpSpPr>
                <p:grpSpPr>
                  <a:xfrm>
                    <a:off x="13679006" y="10083452"/>
                    <a:ext cx="7322694" cy="3678777"/>
                    <a:chOff x="13610487" y="10068801"/>
                    <a:chExt cx="5442401" cy="3678777"/>
                  </a:xfrm>
                </p:grpSpPr>
                <p:pic>
                  <p:nvPicPr>
                    <p:cNvPr id="202" name="Picture 201"/>
                    <p:cNvPicPr>
                      <a:picLocks noChangeAspect="1"/>
                    </p:cNvPicPr>
                    <p:nvPr/>
                  </p:nvPicPr>
                  <p:blipFill rotWithShape="1">
                    <a:blip r:embed="rId15"/>
                    <a:srcRect l="4488" t="9169" r="2734" b="15994"/>
                    <a:stretch/>
                  </p:blipFill>
                  <p:spPr>
                    <a:xfrm>
                      <a:off x="14315518" y="10068801"/>
                      <a:ext cx="4737370" cy="3678777"/>
                    </a:xfrm>
                    <a:prstGeom prst="rect">
                      <a:avLst/>
                    </a:prstGeom>
                    <a:solidFill>
                      <a:srgbClr val="FFFFFF">
                        <a:shade val="85000"/>
                      </a:srgbClr>
                    </a:solidFill>
                    <a:ln w="88900" cap="sq">
                      <a:solidFill>
                        <a:srgbClr val="FFFFFF"/>
                      </a:solidFill>
                      <a:miter lim="800000"/>
                    </a:ln>
                    <a:effectLst>
                      <a:outerShdw blurRad="55000" dist="18000" dir="5400000" algn="tl" rotWithShape="0">
                        <a:srgbClr val="000000">
                          <a:alpha val="40000"/>
                        </a:srgbClr>
                      </a:outerShdw>
                    </a:effectLst>
                    <a:scene3d>
                      <a:camera prst="orthographicFront"/>
                      <a:lightRig rig="twoPt" dir="t">
                        <a:rot lat="0" lon="0" rev="7200000"/>
                      </a:lightRig>
                    </a:scene3d>
                    <a:sp3d>
                      <a:bevelT w="25400" h="19050"/>
                      <a:contourClr>
                        <a:srgbClr val="FFFFFF"/>
                      </a:contourClr>
                    </a:sp3d>
                  </p:spPr>
                </p:pic>
                <p:sp>
                  <p:nvSpPr>
                    <p:cNvPr id="203" name="TextBox 202"/>
                    <p:cNvSpPr txBox="1"/>
                    <p:nvPr/>
                  </p:nvSpPr>
                  <p:spPr>
                    <a:xfrm rot="16200000">
                      <a:off x="13271089" y="11712763"/>
                      <a:ext cx="1250663" cy="57186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44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%N</a:t>
                      </a:r>
                      <a:endParaRPr lang="en-US" sz="44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p:txBody>
                </p:sp>
              </p:grpSp>
              <p:grpSp>
                <p:nvGrpSpPr>
                  <p:cNvPr id="186" name="Group 185"/>
                  <p:cNvGrpSpPr/>
                  <p:nvPr/>
                </p:nvGrpSpPr>
                <p:grpSpPr>
                  <a:xfrm>
                    <a:off x="13679008" y="6210300"/>
                    <a:ext cx="7342878" cy="3682079"/>
                    <a:chOff x="13610486" y="6210300"/>
                    <a:chExt cx="5457402" cy="3682079"/>
                  </a:xfrm>
                </p:grpSpPr>
                <p:pic>
                  <p:nvPicPr>
                    <p:cNvPr id="200" name="Picture 199"/>
                    <p:cNvPicPr>
                      <a:picLocks noChangeAspect="1"/>
                    </p:cNvPicPr>
                    <p:nvPr/>
                  </p:nvPicPr>
                  <p:blipFill rotWithShape="1">
                    <a:blip r:embed="rId16"/>
                    <a:srcRect l="4913" t="8750" r="3027" b="16344"/>
                    <a:stretch/>
                  </p:blipFill>
                  <p:spPr>
                    <a:xfrm>
                      <a:off x="14384793" y="6210300"/>
                      <a:ext cx="4683095" cy="3682079"/>
                    </a:xfrm>
                    <a:prstGeom prst="rect">
                      <a:avLst/>
                    </a:prstGeom>
                    <a:solidFill>
                      <a:srgbClr val="FFFFFF">
                        <a:shade val="85000"/>
                      </a:srgbClr>
                    </a:solidFill>
                    <a:ln w="88900" cap="sq">
                      <a:solidFill>
                        <a:srgbClr val="FFFFFF"/>
                      </a:solidFill>
                      <a:miter lim="800000"/>
                    </a:ln>
                    <a:effectLst/>
                    <a:scene3d>
                      <a:camera prst="orthographicFront"/>
                      <a:lightRig rig="twoPt" dir="t">
                        <a:rot lat="0" lon="0" rev="7200000"/>
                      </a:lightRig>
                    </a:scene3d>
                    <a:sp3d>
                      <a:bevelT w="25400" h="19050"/>
                      <a:contourClr>
                        <a:srgbClr val="FFFFFF"/>
                      </a:contourClr>
                    </a:sp3d>
                  </p:spPr>
                </p:pic>
                <p:sp>
                  <p:nvSpPr>
                    <p:cNvPr id="201" name="TextBox 200"/>
                    <p:cNvSpPr txBox="1"/>
                    <p:nvPr/>
                  </p:nvSpPr>
                  <p:spPr>
                    <a:xfrm rot="16200000">
                      <a:off x="12842285" y="7938397"/>
                      <a:ext cx="2108269" cy="57186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4400" baseline="300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15</a:t>
                      </a:r>
                      <a:r>
                        <a:rPr lang="en-US" sz="44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N </a:t>
                      </a:r>
                      <a:r>
                        <a:rPr lang="en-US" sz="44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(‰)</a:t>
                      </a:r>
                      <a:endParaRPr lang="en-US" sz="44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p:txBody>
                </p:sp>
              </p:grpSp>
              <p:grpSp>
                <p:nvGrpSpPr>
                  <p:cNvPr id="187" name="Group 186"/>
                  <p:cNvGrpSpPr/>
                  <p:nvPr/>
                </p:nvGrpSpPr>
                <p:grpSpPr>
                  <a:xfrm>
                    <a:off x="13693021" y="13953995"/>
                    <a:ext cx="7270542" cy="3674673"/>
                    <a:chOff x="13610487" y="13953995"/>
                    <a:chExt cx="5403640" cy="3674673"/>
                  </a:xfrm>
                </p:grpSpPr>
                <p:pic>
                  <p:nvPicPr>
                    <p:cNvPr id="198" name="Picture 197"/>
                    <p:cNvPicPr>
                      <a:picLocks noChangeAspect="1"/>
                    </p:cNvPicPr>
                    <p:nvPr/>
                  </p:nvPicPr>
                  <p:blipFill rotWithShape="1">
                    <a:blip r:embed="rId15"/>
                    <a:srcRect l="4493" t="9390" r="3488" b="15855"/>
                    <a:stretch/>
                  </p:blipFill>
                  <p:spPr>
                    <a:xfrm>
                      <a:off x="14315518" y="13953995"/>
                      <a:ext cx="4698609" cy="3674673"/>
                    </a:xfrm>
                    <a:prstGeom prst="rect">
                      <a:avLst/>
                    </a:prstGeom>
                    <a:solidFill>
                      <a:srgbClr val="FFFFFF">
                        <a:shade val="85000"/>
                      </a:srgbClr>
                    </a:solidFill>
                    <a:ln w="88900" cap="sq">
                      <a:solidFill>
                        <a:srgbClr val="FFFFFF"/>
                      </a:solidFill>
                      <a:miter lim="800000"/>
                    </a:ln>
                    <a:effectLst>
                      <a:outerShdw blurRad="55000" dist="18000" dir="5400000" algn="tl" rotWithShape="0">
                        <a:srgbClr val="000000">
                          <a:alpha val="40000"/>
                        </a:srgbClr>
                      </a:outerShdw>
                    </a:effectLst>
                    <a:scene3d>
                      <a:camera prst="orthographicFront"/>
                      <a:lightRig rig="twoPt" dir="t">
                        <a:rot lat="0" lon="0" rev="7200000"/>
                      </a:lightRig>
                    </a:scene3d>
                    <a:sp3d>
                      <a:bevelT w="25400" h="19050"/>
                      <a:contourClr>
                        <a:srgbClr val="FFFFFF"/>
                      </a:contourClr>
                    </a:sp3d>
                  </p:spPr>
                </p:pic>
                <p:sp>
                  <p:nvSpPr>
                    <p:cNvPr id="199" name="TextBox 198"/>
                    <p:cNvSpPr txBox="1"/>
                    <p:nvPr/>
                  </p:nvSpPr>
                  <p:spPr>
                    <a:xfrm rot="16200000">
                      <a:off x="13271089" y="15528000"/>
                      <a:ext cx="1250663" cy="57186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44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44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%C</a:t>
                      </a:r>
                      <a:endParaRPr lang="en-US" sz="44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p:txBody>
                </p:sp>
              </p:grpSp>
              <p:grpSp>
                <p:nvGrpSpPr>
                  <p:cNvPr id="188" name="Group 187"/>
                  <p:cNvGrpSpPr/>
                  <p:nvPr/>
                </p:nvGrpSpPr>
                <p:grpSpPr>
                  <a:xfrm>
                    <a:off x="15019319" y="17715273"/>
                    <a:ext cx="3103421" cy="338554"/>
                    <a:chOff x="15026576" y="17686245"/>
                    <a:chExt cx="3103421" cy="338554"/>
                  </a:xfrm>
                </p:grpSpPr>
                <p:sp>
                  <p:nvSpPr>
                    <p:cNvPr id="195" name="TextBox 194"/>
                    <p:cNvSpPr txBox="1"/>
                    <p:nvPr/>
                  </p:nvSpPr>
                  <p:spPr>
                    <a:xfrm>
                      <a:off x="15026576" y="17686245"/>
                      <a:ext cx="1203868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Organic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  <p:sp>
                  <p:nvSpPr>
                    <p:cNvPr id="196" name="TextBox 195"/>
                    <p:cNvSpPr txBox="1"/>
                    <p:nvPr/>
                  </p:nvSpPr>
                  <p:spPr>
                    <a:xfrm>
                      <a:off x="16198624" y="17686245"/>
                      <a:ext cx="852798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Mixed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  <p:sp>
                  <p:nvSpPr>
                    <p:cNvPr id="197" name="TextBox 196"/>
                    <p:cNvSpPr txBox="1"/>
                    <p:nvPr/>
                  </p:nvSpPr>
                  <p:spPr>
                    <a:xfrm>
                      <a:off x="17109846" y="17686245"/>
                      <a:ext cx="1020151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Mineral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</p:grpSp>
              <p:grpSp>
                <p:nvGrpSpPr>
                  <p:cNvPr id="189" name="Group 188"/>
                  <p:cNvGrpSpPr/>
                  <p:nvPr/>
                </p:nvGrpSpPr>
                <p:grpSpPr>
                  <a:xfrm>
                    <a:off x="18052065" y="17715273"/>
                    <a:ext cx="3103421" cy="338554"/>
                    <a:chOff x="15026576" y="17686245"/>
                    <a:chExt cx="3103421" cy="338554"/>
                  </a:xfrm>
                </p:grpSpPr>
                <p:sp>
                  <p:nvSpPr>
                    <p:cNvPr id="192" name="TextBox 191"/>
                    <p:cNvSpPr txBox="1"/>
                    <p:nvPr/>
                  </p:nvSpPr>
                  <p:spPr>
                    <a:xfrm>
                      <a:off x="15026576" y="17686245"/>
                      <a:ext cx="1203868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Organic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  <p:sp>
                  <p:nvSpPr>
                    <p:cNvPr id="193" name="TextBox 192"/>
                    <p:cNvSpPr txBox="1"/>
                    <p:nvPr/>
                  </p:nvSpPr>
                  <p:spPr>
                    <a:xfrm>
                      <a:off x="16198624" y="17686245"/>
                      <a:ext cx="852798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Mixed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  <p:sp>
                  <p:nvSpPr>
                    <p:cNvPr id="194" name="TextBox 193"/>
                    <p:cNvSpPr txBox="1"/>
                    <p:nvPr/>
                  </p:nvSpPr>
                  <p:spPr>
                    <a:xfrm>
                      <a:off x="17109846" y="17686245"/>
                      <a:ext cx="1020151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Mineral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</p:grpSp>
              <p:sp>
                <p:nvSpPr>
                  <p:cNvPr id="190" name="TextBox 189"/>
                  <p:cNvSpPr txBox="1"/>
                  <p:nvPr/>
                </p:nvSpPr>
                <p:spPr>
                  <a:xfrm>
                    <a:off x="15019319" y="5669284"/>
                    <a:ext cx="3029871" cy="769441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4400" b="1" dirty="0" smtClean="0"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rPr>
                      <a:t>Control</a:t>
                    </a:r>
                    <a:endParaRPr lang="en-US" sz="4400" b="1" dirty="0">
                      <a:latin typeface="Arial" panose="020B0604020202020204" pitchFamily="34" charset="0"/>
                      <a:ea typeface="Arial Unicode MS" panose="020B060402020202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91" name="TextBox 190"/>
                  <p:cNvSpPr txBox="1"/>
                  <p:nvPr/>
                </p:nvSpPr>
                <p:spPr>
                  <a:xfrm>
                    <a:off x="18049190" y="5669284"/>
                    <a:ext cx="2972696" cy="769441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4400" b="1" dirty="0" smtClean="0"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rPr>
                      <a:t>Fertilized</a:t>
                    </a:r>
                    <a:endParaRPr lang="en-US" sz="4400" b="1" dirty="0">
                      <a:latin typeface="Arial" panose="020B0604020202020204" pitchFamily="34" charset="0"/>
                      <a:ea typeface="Arial Unicode MS" panose="020B0604020202020204" pitchFamily="34" charset="-128"/>
                      <a:cs typeface="Arial" panose="020B0604020202020204" pitchFamily="34" charset="0"/>
                    </a:endParaRPr>
                  </a:p>
                </p:txBody>
              </p:sp>
            </p:grpSp>
            <p:cxnSp>
              <p:nvCxnSpPr>
                <p:cNvPr id="182" name="Straight Connector 181"/>
                <p:cNvCxnSpPr/>
                <p:nvPr/>
              </p:nvCxnSpPr>
              <p:spPr>
                <a:xfrm flipV="1">
                  <a:off x="14663252" y="13784718"/>
                  <a:ext cx="6583880" cy="12559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83" name="Straight Connector 182"/>
                <p:cNvCxnSpPr/>
                <p:nvPr/>
              </p:nvCxnSpPr>
              <p:spPr>
                <a:xfrm flipV="1">
                  <a:off x="14663252" y="17680226"/>
                  <a:ext cx="6583880" cy="292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84" name="Straight Connector 183"/>
                <p:cNvCxnSpPr/>
                <p:nvPr/>
              </p:nvCxnSpPr>
              <p:spPr>
                <a:xfrm flipV="1">
                  <a:off x="14663252" y="9924498"/>
                  <a:ext cx="6583880" cy="30055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0" name="Rectangle 179"/>
              <p:cNvSpPr/>
              <p:nvPr/>
            </p:nvSpPr>
            <p:spPr>
              <a:xfrm>
                <a:off x="17952243" y="5519404"/>
                <a:ext cx="3445884" cy="12470190"/>
              </a:xfrm>
              <a:prstGeom prst="rect">
                <a:avLst/>
              </a:prstGeom>
              <a:solidFill>
                <a:srgbClr val="5B9BD5">
                  <a:alpha val="34902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7" name="Group 96"/>
          <p:cNvGrpSpPr/>
          <p:nvPr/>
        </p:nvGrpSpPr>
        <p:grpSpPr>
          <a:xfrm>
            <a:off x="24676466" y="14720281"/>
            <a:ext cx="4147283" cy="463677"/>
            <a:chOff x="31101540" y="18466514"/>
            <a:chExt cx="4348690" cy="239428"/>
          </a:xfrm>
          <a:noFill/>
        </p:grpSpPr>
        <p:grpSp>
          <p:nvGrpSpPr>
            <p:cNvPr id="96" name="Group 95"/>
            <p:cNvGrpSpPr/>
            <p:nvPr/>
          </p:nvGrpSpPr>
          <p:grpSpPr>
            <a:xfrm>
              <a:off x="31101540" y="18466529"/>
              <a:ext cx="2351508" cy="239413"/>
              <a:chOff x="31101540" y="18466529"/>
              <a:chExt cx="2351508" cy="239413"/>
            </a:xfrm>
            <a:grpFill/>
          </p:grpSpPr>
          <p:pic>
            <p:nvPicPr>
              <p:cNvPr id="91" name="Picture 90"/>
              <p:cNvPicPr>
                <a:picLocks noChangeAspect="1"/>
              </p:cNvPicPr>
              <p:nvPr/>
            </p:nvPicPr>
            <p:blipFill rotWithShape="1">
              <a:blip r:embed="rId2"/>
              <a:srcRect l="90830" t="4583" r="5610" b="92519"/>
              <a:stretch/>
            </p:blipFill>
            <p:spPr>
              <a:xfrm>
                <a:off x="31101540" y="18471936"/>
                <a:ext cx="363071" cy="228599"/>
              </a:xfrm>
              <a:prstGeom prst="rect">
                <a:avLst/>
              </a:prstGeom>
              <a:grpFill/>
            </p:spPr>
          </p:pic>
          <p:sp>
            <p:nvSpPr>
              <p:cNvPr id="93" name="TextBox 92"/>
              <p:cNvSpPr txBox="1"/>
              <p:nvPr/>
            </p:nvSpPr>
            <p:spPr>
              <a:xfrm>
                <a:off x="31479566" y="18466529"/>
                <a:ext cx="1973482" cy="239413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en-US" sz="1600" baseline="30000" dirty="0"/>
                  <a:t>15</a:t>
                </a:r>
                <a:r>
                  <a:rPr lang="en-US" sz="1600" dirty="0"/>
                  <a:t>N </a:t>
                </a:r>
                <a:r>
                  <a:rPr lang="en-US" sz="1600" dirty="0" smtClean="0"/>
                  <a:t>Enriched</a:t>
                </a:r>
                <a:endParaRPr lang="en-US" sz="1600" dirty="0"/>
              </a:p>
            </p:txBody>
          </p:sp>
        </p:grpSp>
        <p:grpSp>
          <p:nvGrpSpPr>
            <p:cNvPr id="95" name="Group 94"/>
            <p:cNvGrpSpPr/>
            <p:nvPr/>
          </p:nvGrpSpPr>
          <p:grpSpPr>
            <a:xfrm>
              <a:off x="33100227" y="18466514"/>
              <a:ext cx="2350003" cy="239413"/>
              <a:chOff x="33100227" y="18466514"/>
              <a:chExt cx="2350003" cy="239413"/>
            </a:xfrm>
            <a:grpFill/>
          </p:grpSpPr>
          <p:pic>
            <p:nvPicPr>
              <p:cNvPr id="92" name="Picture 91"/>
              <p:cNvPicPr>
                <a:picLocks noChangeAspect="1"/>
              </p:cNvPicPr>
              <p:nvPr/>
            </p:nvPicPr>
            <p:blipFill rotWithShape="1">
              <a:blip r:embed="rId2"/>
              <a:srcRect l="90698" t="1062" r="5610" b="96040"/>
              <a:stretch/>
            </p:blipFill>
            <p:spPr>
              <a:xfrm>
                <a:off x="33100227" y="18471920"/>
                <a:ext cx="376518" cy="228601"/>
              </a:xfrm>
              <a:prstGeom prst="rect">
                <a:avLst/>
              </a:prstGeom>
              <a:grpFill/>
            </p:spPr>
          </p:pic>
          <p:sp>
            <p:nvSpPr>
              <p:cNvPr id="94" name="TextBox 93"/>
              <p:cNvSpPr txBox="1"/>
              <p:nvPr/>
            </p:nvSpPr>
            <p:spPr>
              <a:xfrm>
                <a:off x="33476747" y="18466514"/>
                <a:ext cx="1973483" cy="239413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/>
                  <a:t>Natural Abundance</a:t>
                </a:r>
              </a:p>
            </p:txBody>
          </p:sp>
        </p:grpSp>
      </p:grpSp>
      <p:grpSp>
        <p:nvGrpSpPr>
          <p:cNvPr id="20" name="Group 19"/>
          <p:cNvGrpSpPr/>
          <p:nvPr/>
        </p:nvGrpSpPr>
        <p:grpSpPr>
          <a:xfrm>
            <a:off x="779756" y="28110368"/>
            <a:ext cx="4036316" cy="221658"/>
            <a:chOff x="779756" y="28110368"/>
            <a:chExt cx="4036316" cy="221658"/>
          </a:xfrm>
        </p:grpSpPr>
        <p:grpSp>
          <p:nvGrpSpPr>
            <p:cNvPr id="258" name="Group 257"/>
            <p:cNvGrpSpPr/>
            <p:nvPr/>
          </p:nvGrpSpPr>
          <p:grpSpPr>
            <a:xfrm>
              <a:off x="779756" y="28116582"/>
              <a:ext cx="1973895" cy="215444"/>
              <a:chOff x="10570939" y="27719490"/>
              <a:chExt cx="1973895" cy="215444"/>
            </a:xfrm>
          </p:grpSpPr>
          <p:sp>
            <p:nvSpPr>
              <p:cNvPr id="259" name="TextBox 258"/>
              <p:cNvSpPr txBox="1"/>
              <p:nvPr/>
            </p:nvSpPr>
            <p:spPr>
              <a:xfrm>
                <a:off x="10570939" y="27719490"/>
                <a:ext cx="80469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Organic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260" name="TextBox 259"/>
              <p:cNvSpPr txBox="1"/>
              <p:nvPr/>
            </p:nvSpPr>
            <p:spPr>
              <a:xfrm>
                <a:off x="11235387" y="27719490"/>
                <a:ext cx="521297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Mixed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261" name="TextBox 260"/>
              <p:cNvSpPr txBox="1"/>
              <p:nvPr/>
            </p:nvSpPr>
            <p:spPr>
              <a:xfrm>
                <a:off x="11944990" y="27719490"/>
                <a:ext cx="59984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Mineral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205" name="TextBox 204"/>
            <p:cNvSpPr txBox="1"/>
            <p:nvPr/>
          </p:nvSpPr>
          <p:spPr>
            <a:xfrm>
              <a:off x="2842177" y="28110368"/>
              <a:ext cx="804694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Arial Black" panose="020B0A04020102020204" pitchFamily="34" charset="0"/>
                </a:rPr>
                <a:t>Organic</a:t>
              </a:r>
              <a:endParaRPr lang="en-US" sz="800" dirty="0">
                <a:latin typeface="Arial Black" panose="020B0A04020102020204" pitchFamily="34" charset="0"/>
              </a:endParaRPr>
            </a:p>
          </p:txBody>
        </p:sp>
        <p:sp>
          <p:nvSpPr>
            <p:cNvPr id="206" name="TextBox 205"/>
            <p:cNvSpPr txBox="1"/>
            <p:nvPr/>
          </p:nvSpPr>
          <p:spPr>
            <a:xfrm>
              <a:off x="3506625" y="28110368"/>
              <a:ext cx="521297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800" dirty="0" smtClean="0">
                  <a:latin typeface="Arial Black" panose="020B0A04020102020204" pitchFamily="34" charset="0"/>
                </a:rPr>
                <a:t>Mixed</a:t>
              </a:r>
              <a:endParaRPr lang="en-US" sz="800" dirty="0">
                <a:latin typeface="Arial Black" panose="020B0A04020102020204" pitchFamily="34" charset="0"/>
              </a:endParaRPr>
            </a:p>
          </p:txBody>
        </p:sp>
        <p:sp>
          <p:nvSpPr>
            <p:cNvPr id="207" name="TextBox 206"/>
            <p:cNvSpPr txBox="1"/>
            <p:nvPr/>
          </p:nvSpPr>
          <p:spPr>
            <a:xfrm>
              <a:off x="4216228" y="28110368"/>
              <a:ext cx="599844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800" dirty="0" smtClean="0">
                  <a:latin typeface="Arial Black" panose="020B0A04020102020204" pitchFamily="34" charset="0"/>
                </a:rPr>
                <a:t>Mineral</a:t>
              </a:r>
              <a:endParaRPr lang="en-US" sz="800" dirty="0">
                <a:latin typeface="Arial Black" panose="020B0A040201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698253" y="28116582"/>
            <a:ext cx="4036316" cy="256536"/>
            <a:chOff x="5698253" y="28116582"/>
            <a:chExt cx="4036316" cy="256536"/>
          </a:xfrm>
        </p:grpSpPr>
        <p:grpSp>
          <p:nvGrpSpPr>
            <p:cNvPr id="209" name="Group 208"/>
            <p:cNvGrpSpPr/>
            <p:nvPr/>
          </p:nvGrpSpPr>
          <p:grpSpPr>
            <a:xfrm>
              <a:off x="5698253" y="28116582"/>
              <a:ext cx="4036316" cy="221658"/>
              <a:chOff x="779756" y="28110368"/>
              <a:chExt cx="4036316" cy="221658"/>
            </a:xfrm>
          </p:grpSpPr>
          <p:grpSp>
            <p:nvGrpSpPr>
              <p:cNvPr id="210" name="Group 209"/>
              <p:cNvGrpSpPr/>
              <p:nvPr/>
            </p:nvGrpSpPr>
            <p:grpSpPr>
              <a:xfrm>
                <a:off x="779756" y="28116582"/>
                <a:ext cx="1973895" cy="215444"/>
                <a:chOff x="10570939" y="27719490"/>
                <a:chExt cx="1973895" cy="215444"/>
              </a:xfrm>
            </p:grpSpPr>
            <p:sp>
              <p:nvSpPr>
                <p:cNvPr id="214" name="TextBox 213"/>
                <p:cNvSpPr txBox="1"/>
                <p:nvPr/>
              </p:nvSpPr>
              <p:spPr>
                <a:xfrm>
                  <a:off x="10570939" y="27719490"/>
                  <a:ext cx="804694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Organic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215" name="TextBox 214"/>
                <p:cNvSpPr txBox="1"/>
                <p:nvPr/>
              </p:nvSpPr>
              <p:spPr>
                <a:xfrm>
                  <a:off x="11235387" y="27719490"/>
                  <a:ext cx="521297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Mixed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216" name="TextBox 215"/>
                <p:cNvSpPr txBox="1"/>
                <p:nvPr/>
              </p:nvSpPr>
              <p:spPr>
                <a:xfrm>
                  <a:off x="11944990" y="27719490"/>
                  <a:ext cx="599844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Mineral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</p:grpSp>
          <p:sp>
            <p:nvSpPr>
              <p:cNvPr id="211" name="TextBox 210"/>
              <p:cNvSpPr txBox="1"/>
              <p:nvPr/>
            </p:nvSpPr>
            <p:spPr>
              <a:xfrm>
                <a:off x="2842177" y="28110368"/>
                <a:ext cx="80469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Organic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212" name="TextBox 211"/>
              <p:cNvSpPr txBox="1"/>
              <p:nvPr/>
            </p:nvSpPr>
            <p:spPr>
              <a:xfrm>
                <a:off x="3506625" y="28110368"/>
                <a:ext cx="521297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Mixed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213" name="TextBox 212"/>
              <p:cNvSpPr txBox="1"/>
              <p:nvPr/>
            </p:nvSpPr>
            <p:spPr>
              <a:xfrm>
                <a:off x="4216228" y="28110368"/>
                <a:ext cx="59984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Mineral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305" name="TextBox 304"/>
            <p:cNvSpPr txBox="1"/>
            <p:nvPr/>
          </p:nvSpPr>
          <p:spPr>
            <a:xfrm>
              <a:off x="7611967" y="28157674"/>
              <a:ext cx="213809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800" dirty="0">
                <a:latin typeface="Arial Black" panose="020B0A04020102020204" pitchFamily="34" charset="0"/>
              </a:endParaRPr>
            </a:p>
          </p:txBody>
        </p:sp>
      </p:grpSp>
      <p:grpSp>
        <p:nvGrpSpPr>
          <p:cNvPr id="306" name="Group 305"/>
          <p:cNvGrpSpPr/>
          <p:nvPr/>
        </p:nvGrpSpPr>
        <p:grpSpPr>
          <a:xfrm>
            <a:off x="10559996" y="28129668"/>
            <a:ext cx="4036316" cy="256536"/>
            <a:chOff x="5698253" y="28116582"/>
            <a:chExt cx="4036316" cy="256536"/>
          </a:xfrm>
        </p:grpSpPr>
        <p:grpSp>
          <p:nvGrpSpPr>
            <p:cNvPr id="307" name="Group 306"/>
            <p:cNvGrpSpPr/>
            <p:nvPr/>
          </p:nvGrpSpPr>
          <p:grpSpPr>
            <a:xfrm>
              <a:off x="5698253" y="28116582"/>
              <a:ext cx="4036316" cy="221658"/>
              <a:chOff x="779756" y="28110368"/>
              <a:chExt cx="4036316" cy="221658"/>
            </a:xfrm>
          </p:grpSpPr>
          <p:grpSp>
            <p:nvGrpSpPr>
              <p:cNvPr id="309" name="Group 308"/>
              <p:cNvGrpSpPr/>
              <p:nvPr/>
            </p:nvGrpSpPr>
            <p:grpSpPr>
              <a:xfrm>
                <a:off x="779756" y="28116582"/>
                <a:ext cx="1973895" cy="215444"/>
                <a:chOff x="10570939" y="27719490"/>
                <a:chExt cx="1973895" cy="215444"/>
              </a:xfrm>
            </p:grpSpPr>
            <p:sp>
              <p:nvSpPr>
                <p:cNvPr id="313" name="TextBox 312"/>
                <p:cNvSpPr txBox="1"/>
                <p:nvPr/>
              </p:nvSpPr>
              <p:spPr>
                <a:xfrm>
                  <a:off x="10570939" y="27719490"/>
                  <a:ext cx="804694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Organic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314" name="TextBox 313"/>
                <p:cNvSpPr txBox="1"/>
                <p:nvPr/>
              </p:nvSpPr>
              <p:spPr>
                <a:xfrm>
                  <a:off x="11235387" y="27719490"/>
                  <a:ext cx="521297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Mixed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315" name="TextBox 314"/>
                <p:cNvSpPr txBox="1"/>
                <p:nvPr/>
              </p:nvSpPr>
              <p:spPr>
                <a:xfrm>
                  <a:off x="11944990" y="27719490"/>
                  <a:ext cx="599844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Mineral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</p:grpSp>
          <p:sp>
            <p:nvSpPr>
              <p:cNvPr id="310" name="TextBox 309"/>
              <p:cNvSpPr txBox="1"/>
              <p:nvPr/>
            </p:nvSpPr>
            <p:spPr>
              <a:xfrm>
                <a:off x="2842177" y="28110368"/>
                <a:ext cx="80469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Organic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311" name="TextBox 310"/>
              <p:cNvSpPr txBox="1"/>
              <p:nvPr/>
            </p:nvSpPr>
            <p:spPr>
              <a:xfrm>
                <a:off x="3506625" y="28110368"/>
                <a:ext cx="521297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Mixed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312" name="TextBox 311"/>
              <p:cNvSpPr txBox="1"/>
              <p:nvPr/>
            </p:nvSpPr>
            <p:spPr>
              <a:xfrm>
                <a:off x="4216228" y="28110368"/>
                <a:ext cx="59984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Mineral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308" name="TextBox 307"/>
            <p:cNvSpPr txBox="1"/>
            <p:nvPr/>
          </p:nvSpPr>
          <p:spPr>
            <a:xfrm>
              <a:off x="7611967" y="28157674"/>
              <a:ext cx="213809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800" dirty="0">
                <a:latin typeface="Arial Black" panose="020B0A04020102020204" pitchFamily="34" charset="0"/>
              </a:endParaRPr>
            </a:p>
          </p:txBody>
        </p:sp>
      </p:grpSp>
      <p:grpSp>
        <p:nvGrpSpPr>
          <p:cNvPr id="316" name="Group 315"/>
          <p:cNvGrpSpPr/>
          <p:nvPr/>
        </p:nvGrpSpPr>
        <p:grpSpPr>
          <a:xfrm>
            <a:off x="10554750" y="28113017"/>
            <a:ext cx="4036316" cy="256536"/>
            <a:chOff x="5698253" y="28116582"/>
            <a:chExt cx="4036316" cy="256536"/>
          </a:xfrm>
        </p:grpSpPr>
        <p:grpSp>
          <p:nvGrpSpPr>
            <p:cNvPr id="317" name="Group 316"/>
            <p:cNvGrpSpPr/>
            <p:nvPr/>
          </p:nvGrpSpPr>
          <p:grpSpPr>
            <a:xfrm>
              <a:off x="5698253" y="28116582"/>
              <a:ext cx="4036316" cy="221658"/>
              <a:chOff x="779756" y="28110368"/>
              <a:chExt cx="4036316" cy="221658"/>
            </a:xfrm>
          </p:grpSpPr>
          <p:grpSp>
            <p:nvGrpSpPr>
              <p:cNvPr id="319" name="Group 318"/>
              <p:cNvGrpSpPr/>
              <p:nvPr/>
            </p:nvGrpSpPr>
            <p:grpSpPr>
              <a:xfrm>
                <a:off x="779756" y="28116582"/>
                <a:ext cx="1973895" cy="215444"/>
                <a:chOff x="10570939" y="27719490"/>
                <a:chExt cx="1973895" cy="215444"/>
              </a:xfrm>
            </p:grpSpPr>
            <p:sp>
              <p:nvSpPr>
                <p:cNvPr id="323" name="TextBox 322"/>
                <p:cNvSpPr txBox="1"/>
                <p:nvPr/>
              </p:nvSpPr>
              <p:spPr>
                <a:xfrm>
                  <a:off x="10570939" y="27719490"/>
                  <a:ext cx="804694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Organic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324" name="TextBox 323"/>
                <p:cNvSpPr txBox="1"/>
                <p:nvPr/>
              </p:nvSpPr>
              <p:spPr>
                <a:xfrm>
                  <a:off x="11235387" y="27719490"/>
                  <a:ext cx="521297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Mixed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325" name="TextBox 324"/>
                <p:cNvSpPr txBox="1"/>
                <p:nvPr/>
              </p:nvSpPr>
              <p:spPr>
                <a:xfrm>
                  <a:off x="11944990" y="27719490"/>
                  <a:ext cx="599844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Mineral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</p:grpSp>
          <p:sp>
            <p:nvSpPr>
              <p:cNvPr id="320" name="TextBox 319"/>
              <p:cNvSpPr txBox="1"/>
              <p:nvPr/>
            </p:nvSpPr>
            <p:spPr>
              <a:xfrm>
                <a:off x="2842177" y="28110368"/>
                <a:ext cx="80469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Organic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321" name="TextBox 320"/>
              <p:cNvSpPr txBox="1"/>
              <p:nvPr/>
            </p:nvSpPr>
            <p:spPr>
              <a:xfrm>
                <a:off x="3506625" y="28110368"/>
                <a:ext cx="521297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Mixed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322" name="TextBox 321"/>
              <p:cNvSpPr txBox="1"/>
              <p:nvPr/>
            </p:nvSpPr>
            <p:spPr>
              <a:xfrm>
                <a:off x="4216228" y="28110368"/>
                <a:ext cx="59984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Mineral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318" name="TextBox 317"/>
            <p:cNvSpPr txBox="1"/>
            <p:nvPr/>
          </p:nvSpPr>
          <p:spPr>
            <a:xfrm>
              <a:off x="7611967" y="28157674"/>
              <a:ext cx="213809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800" dirty="0">
                <a:latin typeface="Arial Black" panose="020B0A04020102020204" pitchFamily="34" charset="0"/>
              </a:endParaRPr>
            </a:p>
          </p:txBody>
        </p:sp>
      </p:grpSp>
      <p:grpSp>
        <p:nvGrpSpPr>
          <p:cNvPr id="326" name="Group 325"/>
          <p:cNvGrpSpPr/>
          <p:nvPr/>
        </p:nvGrpSpPr>
        <p:grpSpPr>
          <a:xfrm>
            <a:off x="15422362" y="28110368"/>
            <a:ext cx="4036316" cy="265398"/>
            <a:chOff x="5698253" y="28116582"/>
            <a:chExt cx="4036316" cy="265398"/>
          </a:xfrm>
        </p:grpSpPr>
        <p:grpSp>
          <p:nvGrpSpPr>
            <p:cNvPr id="327" name="Group 326"/>
            <p:cNvGrpSpPr/>
            <p:nvPr/>
          </p:nvGrpSpPr>
          <p:grpSpPr>
            <a:xfrm>
              <a:off x="5698253" y="28116582"/>
              <a:ext cx="4036316" cy="265398"/>
              <a:chOff x="779756" y="28110368"/>
              <a:chExt cx="4036316" cy="265398"/>
            </a:xfrm>
          </p:grpSpPr>
          <p:grpSp>
            <p:nvGrpSpPr>
              <p:cNvPr id="329" name="Group 328"/>
              <p:cNvGrpSpPr/>
              <p:nvPr/>
            </p:nvGrpSpPr>
            <p:grpSpPr>
              <a:xfrm>
                <a:off x="779756" y="28116581"/>
                <a:ext cx="1973895" cy="259185"/>
                <a:chOff x="10570939" y="27719489"/>
                <a:chExt cx="1973895" cy="259185"/>
              </a:xfrm>
            </p:grpSpPr>
            <p:sp>
              <p:nvSpPr>
                <p:cNvPr id="333" name="TextBox 332"/>
                <p:cNvSpPr txBox="1"/>
                <p:nvPr/>
              </p:nvSpPr>
              <p:spPr>
                <a:xfrm>
                  <a:off x="10570939" y="27719490"/>
                  <a:ext cx="804694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Organic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334" name="TextBox 333"/>
                <p:cNvSpPr txBox="1"/>
                <p:nvPr/>
              </p:nvSpPr>
              <p:spPr>
                <a:xfrm>
                  <a:off x="11235387" y="27719490"/>
                  <a:ext cx="521297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Mixed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335" name="TextBox 334"/>
                <p:cNvSpPr txBox="1"/>
                <p:nvPr/>
              </p:nvSpPr>
              <p:spPr>
                <a:xfrm>
                  <a:off x="11944990" y="27719489"/>
                  <a:ext cx="599844" cy="259185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Mineral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</p:grpSp>
          <p:sp>
            <p:nvSpPr>
              <p:cNvPr id="330" name="TextBox 329"/>
              <p:cNvSpPr txBox="1"/>
              <p:nvPr/>
            </p:nvSpPr>
            <p:spPr>
              <a:xfrm>
                <a:off x="2842177" y="28110368"/>
                <a:ext cx="804694" cy="25653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no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Organic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331" name="TextBox 330"/>
              <p:cNvSpPr txBox="1"/>
              <p:nvPr/>
            </p:nvSpPr>
            <p:spPr>
              <a:xfrm>
                <a:off x="3506625" y="28110368"/>
                <a:ext cx="521297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Mixed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332" name="TextBox 331"/>
              <p:cNvSpPr txBox="1"/>
              <p:nvPr/>
            </p:nvSpPr>
            <p:spPr>
              <a:xfrm>
                <a:off x="4216228" y="28110368"/>
                <a:ext cx="59984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Mineral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328" name="TextBox 327"/>
            <p:cNvSpPr txBox="1"/>
            <p:nvPr/>
          </p:nvSpPr>
          <p:spPr>
            <a:xfrm>
              <a:off x="7611967" y="28157674"/>
              <a:ext cx="213809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800" dirty="0">
                <a:latin typeface="Arial Black" panose="020B0A04020102020204" pitchFamily="34" charset="0"/>
              </a:endParaRPr>
            </a:p>
          </p:txBody>
        </p:sp>
      </p:grpSp>
      <p:grpSp>
        <p:nvGrpSpPr>
          <p:cNvPr id="336" name="Group 335"/>
          <p:cNvGrpSpPr/>
          <p:nvPr/>
        </p:nvGrpSpPr>
        <p:grpSpPr>
          <a:xfrm>
            <a:off x="20404507" y="28119231"/>
            <a:ext cx="4036316" cy="256536"/>
            <a:chOff x="5698253" y="28116582"/>
            <a:chExt cx="4036316" cy="256536"/>
          </a:xfrm>
        </p:grpSpPr>
        <p:grpSp>
          <p:nvGrpSpPr>
            <p:cNvPr id="337" name="Group 336"/>
            <p:cNvGrpSpPr/>
            <p:nvPr/>
          </p:nvGrpSpPr>
          <p:grpSpPr>
            <a:xfrm>
              <a:off x="5698253" y="28116582"/>
              <a:ext cx="4036316" cy="221658"/>
              <a:chOff x="779756" y="28110368"/>
              <a:chExt cx="4036316" cy="221658"/>
            </a:xfrm>
          </p:grpSpPr>
          <p:grpSp>
            <p:nvGrpSpPr>
              <p:cNvPr id="339" name="Group 338"/>
              <p:cNvGrpSpPr/>
              <p:nvPr/>
            </p:nvGrpSpPr>
            <p:grpSpPr>
              <a:xfrm>
                <a:off x="779756" y="28116582"/>
                <a:ext cx="1973895" cy="215444"/>
                <a:chOff x="10570939" y="27719490"/>
                <a:chExt cx="1973895" cy="215444"/>
              </a:xfrm>
            </p:grpSpPr>
            <p:sp>
              <p:nvSpPr>
                <p:cNvPr id="343" name="TextBox 342"/>
                <p:cNvSpPr txBox="1"/>
                <p:nvPr/>
              </p:nvSpPr>
              <p:spPr>
                <a:xfrm>
                  <a:off x="10570939" y="27719490"/>
                  <a:ext cx="804694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Organic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344" name="TextBox 343"/>
                <p:cNvSpPr txBox="1"/>
                <p:nvPr/>
              </p:nvSpPr>
              <p:spPr>
                <a:xfrm>
                  <a:off x="11235387" y="27719490"/>
                  <a:ext cx="521297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Mixed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345" name="TextBox 344"/>
                <p:cNvSpPr txBox="1"/>
                <p:nvPr/>
              </p:nvSpPr>
              <p:spPr>
                <a:xfrm>
                  <a:off x="11944990" y="27719490"/>
                  <a:ext cx="599844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Mineral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</p:grpSp>
          <p:sp>
            <p:nvSpPr>
              <p:cNvPr id="340" name="TextBox 339"/>
              <p:cNvSpPr txBox="1"/>
              <p:nvPr/>
            </p:nvSpPr>
            <p:spPr>
              <a:xfrm>
                <a:off x="2842177" y="28110368"/>
                <a:ext cx="80469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Organic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341" name="TextBox 340"/>
              <p:cNvSpPr txBox="1"/>
              <p:nvPr/>
            </p:nvSpPr>
            <p:spPr>
              <a:xfrm>
                <a:off x="3506625" y="28110368"/>
                <a:ext cx="521297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Mixed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342" name="TextBox 341"/>
              <p:cNvSpPr txBox="1"/>
              <p:nvPr/>
            </p:nvSpPr>
            <p:spPr>
              <a:xfrm>
                <a:off x="4216228" y="28110368"/>
                <a:ext cx="59984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Mineral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338" name="TextBox 337"/>
            <p:cNvSpPr txBox="1"/>
            <p:nvPr/>
          </p:nvSpPr>
          <p:spPr>
            <a:xfrm>
              <a:off x="7611967" y="28157674"/>
              <a:ext cx="213809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800" dirty="0">
                <a:latin typeface="Arial Black" panose="020B0A04020102020204" pitchFamily="34" charset="0"/>
              </a:endParaRPr>
            </a:p>
          </p:txBody>
        </p:sp>
      </p:grpSp>
      <p:grpSp>
        <p:nvGrpSpPr>
          <p:cNvPr id="347" name="Group 346"/>
          <p:cNvGrpSpPr/>
          <p:nvPr/>
        </p:nvGrpSpPr>
        <p:grpSpPr>
          <a:xfrm>
            <a:off x="25259467" y="28114755"/>
            <a:ext cx="4036316" cy="263346"/>
            <a:chOff x="5698253" y="28116582"/>
            <a:chExt cx="4036316" cy="263346"/>
          </a:xfrm>
        </p:grpSpPr>
        <p:grpSp>
          <p:nvGrpSpPr>
            <p:cNvPr id="348" name="Group 347"/>
            <p:cNvGrpSpPr/>
            <p:nvPr/>
          </p:nvGrpSpPr>
          <p:grpSpPr>
            <a:xfrm>
              <a:off x="5698253" y="28116582"/>
              <a:ext cx="4036316" cy="263346"/>
              <a:chOff x="779756" y="28110368"/>
              <a:chExt cx="4036316" cy="263346"/>
            </a:xfrm>
          </p:grpSpPr>
          <p:grpSp>
            <p:nvGrpSpPr>
              <p:cNvPr id="350" name="Group 349"/>
              <p:cNvGrpSpPr/>
              <p:nvPr/>
            </p:nvGrpSpPr>
            <p:grpSpPr>
              <a:xfrm>
                <a:off x="779756" y="28116581"/>
                <a:ext cx="1973895" cy="257133"/>
                <a:chOff x="10570939" y="27719489"/>
                <a:chExt cx="1973895" cy="257133"/>
              </a:xfrm>
            </p:grpSpPr>
            <p:sp>
              <p:nvSpPr>
                <p:cNvPr id="354" name="TextBox 353"/>
                <p:cNvSpPr txBox="1"/>
                <p:nvPr/>
              </p:nvSpPr>
              <p:spPr>
                <a:xfrm>
                  <a:off x="10570939" y="27719490"/>
                  <a:ext cx="804694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Organic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355" name="TextBox 354"/>
                <p:cNvSpPr txBox="1"/>
                <p:nvPr/>
              </p:nvSpPr>
              <p:spPr>
                <a:xfrm>
                  <a:off x="11235387" y="27719490"/>
                  <a:ext cx="521297" cy="21544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Mixed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  <p:sp>
              <p:nvSpPr>
                <p:cNvPr id="356" name="TextBox 355"/>
                <p:cNvSpPr txBox="1"/>
                <p:nvPr/>
              </p:nvSpPr>
              <p:spPr>
                <a:xfrm>
                  <a:off x="11944990" y="27719489"/>
                  <a:ext cx="599844" cy="257133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800" dirty="0" smtClean="0">
                      <a:latin typeface="Arial Black" panose="020B0A04020102020204" pitchFamily="34" charset="0"/>
                    </a:rPr>
                    <a:t>Mineral</a:t>
                  </a:r>
                  <a:endParaRPr lang="en-US" sz="800" dirty="0">
                    <a:latin typeface="Arial Black" panose="020B0A04020102020204" pitchFamily="34" charset="0"/>
                  </a:endParaRPr>
                </a:p>
              </p:txBody>
            </p:sp>
          </p:grpSp>
          <p:sp>
            <p:nvSpPr>
              <p:cNvPr id="351" name="TextBox 350"/>
              <p:cNvSpPr txBox="1"/>
              <p:nvPr/>
            </p:nvSpPr>
            <p:spPr>
              <a:xfrm>
                <a:off x="2842177" y="28110368"/>
                <a:ext cx="80469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Organic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352" name="TextBox 351"/>
              <p:cNvSpPr txBox="1"/>
              <p:nvPr/>
            </p:nvSpPr>
            <p:spPr>
              <a:xfrm>
                <a:off x="3506625" y="28110368"/>
                <a:ext cx="521297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Mixed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353" name="TextBox 352"/>
              <p:cNvSpPr txBox="1"/>
              <p:nvPr/>
            </p:nvSpPr>
            <p:spPr>
              <a:xfrm>
                <a:off x="4216228" y="28110368"/>
                <a:ext cx="599844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800" dirty="0" smtClean="0">
                    <a:latin typeface="Arial Black" panose="020B0A04020102020204" pitchFamily="34" charset="0"/>
                  </a:rPr>
                  <a:t>Mineral</a:t>
                </a:r>
                <a:endParaRPr lang="en-US" sz="800" dirty="0"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349" name="TextBox 348"/>
            <p:cNvSpPr txBox="1"/>
            <p:nvPr/>
          </p:nvSpPr>
          <p:spPr>
            <a:xfrm>
              <a:off x="7611967" y="28157674"/>
              <a:ext cx="213809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800" dirty="0"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176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roup 105"/>
          <p:cNvGrpSpPr/>
          <p:nvPr/>
        </p:nvGrpSpPr>
        <p:grpSpPr>
          <a:xfrm>
            <a:off x="16609109" y="2197014"/>
            <a:ext cx="9815842" cy="13167360"/>
            <a:chOff x="20937938" y="3289970"/>
            <a:chExt cx="8804692" cy="13167360"/>
          </a:xfrm>
        </p:grpSpPr>
        <p:sp>
          <p:nvSpPr>
            <p:cNvPr id="104" name="Rectangle 103"/>
            <p:cNvSpPr/>
            <p:nvPr/>
          </p:nvSpPr>
          <p:spPr>
            <a:xfrm>
              <a:off x="25618861" y="3289970"/>
              <a:ext cx="4123769" cy="1316736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20937938" y="3289970"/>
              <a:ext cx="4663702" cy="1316736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21323240" y="3606439"/>
              <a:ext cx="7719121" cy="12534423"/>
              <a:chOff x="13679006" y="5519404"/>
              <a:chExt cx="7719121" cy="12534423"/>
            </a:xfrm>
          </p:grpSpPr>
          <p:sp>
            <p:nvSpPr>
              <p:cNvPr id="49" name="Rectangle 48"/>
              <p:cNvSpPr/>
              <p:nvPr/>
            </p:nvSpPr>
            <p:spPr>
              <a:xfrm>
                <a:off x="14594672" y="5551520"/>
                <a:ext cx="6774243" cy="12470191"/>
              </a:xfrm>
              <a:prstGeom prst="rect">
                <a:avLst/>
              </a:prstGeom>
              <a:solidFill>
                <a:schemeClr val="bg1"/>
              </a:solidFill>
              <a:effectLst>
                <a:outerShdw blurRad="50800" dist="38100" sx="101000" sy="101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43" name="Group 42"/>
              <p:cNvGrpSpPr/>
              <p:nvPr/>
            </p:nvGrpSpPr>
            <p:grpSpPr>
              <a:xfrm>
                <a:off x="13679006" y="5669284"/>
                <a:ext cx="7568126" cy="12384543"/>
                <a:chOff x="13679006" y="5669284"/>
                <a:chExt cx="7568126" cy="12384543"/>
              </a:xfrm>
            </p:grpSpPr>
            <p:grpSp>
              <p:nvGrpSpPr>
                <p:cNvPr id="39" name="Group 38"/>
                <p:cNvGrpSpPr/>
                <p:nvPr/>
              </p:nvGrpSpPr>
              <p:grpSpPr>
                <a:xfrm>
                  <a:off x="13679006" y="5669284"/>
                  <a:ext cx="7476480" cy="12384543"/>
                  <a:chOff x="13679006" y="5669284"/>
                  <a:chExt cx="7476480" cy="12384543"/>
                </a:xfrm>
              </p:grpSpPr>
              <p:grpSp>
                <p:nvGrpSpPr>
                  <p:cNvPr id="13" name="Group 12"/>
                  <p:cNvGrpSpPr/>
                  <p:nvPr/>
                </p:nvGrpSpPr>
                <p:grpSpPr>
                  <a:xfrm>
                    <a:off x="13679006" y="10083452"/>
                    <a:ext cx="7322694" cy="3678777"/>
                    <a:chOff x="13610487" y="10068801"/>
                    <a:chExt cx="5442401" cy="3678777"/>
                  </a:xfrm>
                </p:grpSpPr>
                <p:pic>
                  <p:nvPicPr>
                    <p:cNvPr id="5" name="Picture 4"/>
                    <p:cNvPicPr>
                      <a:picLocks noChangeAspect="1"/>
                    </p:cNvPicPr>
                    <p:nvPr/>
                  </p:nvPicPr>
                  <p:blipFill rotWithShape="1">
                    <a:blip r:embed="rId2"/>
                    <a:srcRect l="4488" t="9169" r="2734" b="15994"/>
                    <a:stretch/>
                  </p:blipFill>
                  <p:spPr>
                    <a:xfrm>
                      <a:off x="14315518" y="10068801"/>
                      <a:ext cx="4737370" cy="3678777"/>
                    </a:xfrm>
                    <a:prstGeom prst="rect">
                      <a:avLst/>
                    </a:prstGeom>
                    <a:solidFill>
                      <a:srgbClr val="FFFFFF">
                        <a:shade val="85000"/>
                      </a:srgbClr>
                    </a:solidFill>
                    <a:ln w="88900" cap="sq">
                      <a:solidFill>
                        <a:srgbClr val="FFFFFF"/>
                      </a:solidFill>
                      <a:miter lim="800000"/>
                    </a:ln>
                    <a:effectLst>
                      <a:outerShdw blurRad="55000" dist="18000" dir="5400000" algn="tl" rotWithShape="0">
                        <a:srgbClr val="000000">
                          <a:alpha val="40000"/>
                        </a:srgbClr>
                      </a:outerShdw>
                    </a:effectLst>
                    <a:scene3d>
                      <a:camera prst="orthographicFront"/>
                      <a:lightRig rig="twoPt" dir="t">
                        <a:rot lat="0" lon="0" rev="7200000"/>
                      </a:lightRig>
                    </a:scene3d>
                    <a:sp3d>
                      <a:bevelT w="25400" h="19050"/>
                      <a:contourClr>
                        <a:srgbClr val="FFFFFF"/>
                      </a:contourClr>
                    </a:sp3d>
                  </p:spPr>
                </p:pic>
                <p:sp>
                  <p:nvSpPr>
                    <p:cNvPr id="9" name="TextBox 8"/>
                    <p:cNvSpPr txBox="1"/>
                    <p:nvPr/>
                  </p:nvSpPr>
                  <p:spPr>
                    <a:xfrm rot="16200000">
                      <a:off x="13271089" y="11712763"/>
                      <a:ext cx="1250663" cy="57186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44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%N</a:t>
                      </a:r>
                      <a:endParaRPr lang="en-US" sz="44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p:txBody>
                </p:sp>
              </p:grpSp>
              <p:grpSp>
                <p:nvGrpSpPr>
                  <p:cNvPr id="12" name="Group 11"/>
                  <p:cNvGrpSpPr/>
                  <p:nvPr/>
                </p:nvGrpSpPr>
                <p:grpSpPr>
                  <a:xfrm>
                    <a:off x="13679008" y="6210300"/>
                    <a:ext cx="7342878" cy="3682079"/>
                    <a:chOff x="13610486" y="6210300"/>
                    <a:chExt cx="5457402" cy="3682079"/>
                  </a:xfrm>
                </p:grpSpPr>
                <p:pic>
                  <p:nvPicPr>
                    <p:cNvPr id="4" name="Picture 3"/>
                    <p:cNvPicPr>
                      <a:picLocks noChangeAspect="1"/>
                    </p:cNvPicPr>
                    <p:nvPr/>
                  </p:nvPicPr>
                  <p:blipFill rotWithShape="1">
                    <a:blip r:embed="rId3"/>
                    <a:srcRect l="4913" t="8750" r="3027" b="16344"/>
                    <a:stretch/>
                  </p:blipFill>
                  <p:spPr>
                    <a:xfrm>
                      <a:off x="14384793" y="6210300"/>
                      <a:ext cx="4683095" cy="3682079"/>
                    </a:xfrm>
                    <a:prstGeom prst="rect">
                      <a:avLst/>
                    </a:prstGeom>
                    <a:solidFill>
                      <a:srgbClr val="FFFFFF">
                        <a:shade val="85000"/>
                      </a:srgbClr>
                    </a:solidFill>
                    <a:ln w="88900" cap="sq">
                      <a:solidFill>
                        <a:srgbClr val="FFFFFF"/>
                      </a:solidFill>
                      <a:miter lim="800000"/>
                    </a:ln>
                    <a:effectLst/>
                    <a:scene3d>
                      <a:camera prst="orthographicFront"/>
                      <a:lightRig rig="twoPt" dir="t">
                        <a:rot lat="0" lon="0" rev="7200000"/>
                      </a:lightRig>
                    </a:scene3d>
                    <a:sp3d>
                      <a:bevelT w="25400" h="19050"/>
                      <a:contourClr>
                        <a:srgbClr val="FFFFFF"/>
                      </a:contourClr>
                    </a:sp3d>
                  </p:spPr>
                </p:pic>
                <p:sp>
                  <p:nvSpPr>
                    <p:cNvPr id="10" name="TextBox 9"/>
                    <p:cNvSpPr txBox="1"/>
                    <p:nvPr/>
                  </p:nvSpPr>
                  <p:spPr>
                    <a:xfrm rot="16200000">
                      <a:off x="12842285" y="7938397"/>
                      <a:ext cx="2108269" cy="57186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4400" baseline="300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15</a:t>
                      </a:r>
                      <a:r>
                        <a:rPr lang="en-US" sz="44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N </a:t>
                      </a:r>
                      <a:r>
                        <a:rPr lang="en-US" sz="44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(‰)</a:t>
                      </a:r>
                      <a:endParaRPr lang="en-US" sz="44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p:txBody>
                </p:sp>
              </p:grpSp>
              <p:grpSp>
                <p:nvGrpSpPr>
                  <p:cNvPr id="14" name="Group 13"/>
                  <p:cNvGrpSpPr/>
                  <p:nvPr/>
                </p:nvGrpSpPr>
                <p:grpSpPr>
                  <a:xfrm>
                    <a:off x="13693021" y="13953995"/>
                    <a:ext cx="7270542" cy="3674673"/>
                    <a:chOff x="13610487" y="13953995"/>
                    <a:chExt cx="5403640" cy="3674673"/>
                  </a:xfrm>
                </p:grpSpPr>
                <p:pic>
                  <p:nvPicPr>
                    <p:cNvPr id="6" name="Picture 5"/>
                    <p:cNvPicPr>
                      <a:picLocks noChangeAspect="1"/>
                    </p:cNvPicPr>
                    <p:nvPr/>
                  </p:nvPicPr>
                  <p:blipFill rotWithShape="1">
                    <a:blip r:embed="rId2"/>
                    <a:srcRect l="4493" t="9390" r="3488" b="15855"/>
                    <a:stretch/>
                  </p:blipFill>
                  <p:spPr>
                    <a:xfrm>
                      <a:off x="14315518" y="13953995"/>
                      <a:ext cx="4698609" cy="3674673"/>
                    </a:xfrm>
                    <a:prstGeom prst="rect">
                      <a:avLst/>
                    </a:prstGeom>
                    <a:solidFill>
                      <a:srgbClr val="FFFFFF">
                        <a:shade val="85000"/>
                      </a:srgbClr>
                    </a:solidFill>
                    <a:ln w="88900" cap="sq">
                      <a:solidFill>
                        <a:srgbClr val="FFFFFF"/>
                      </a:solidFill>
                      <a:miter lim="800000"/>
                    </a:ln>
                    <a:effectLst>
                      <a:outerShdw blurRad="55000" dist="18000" dir="5400000" algn="tl" rotWithShape="0">
                        <a:srgbClr val="000000">
                          <a:alpha val="40000"/>
                        </a:srgbClr>
                      </a:outerShdw>
                    </a:effectLst>
                    <a:scene3d>
                      <a:camera prst="orthographicFront"/>
                      <a:lightRig rig="twoPt" dir="t">
                        <a:rot lat="0" lon="0" rev="7200000"/>
                      </a:lightRig>
                    </a:scene3d>
                    <a:sp3d>
                      <a:bevelT w="25400" h="19050"/>
                      <a:contourClr>
                        <a:srgbClr val="FFFFFF"/>
                      </a:contourClr>
                    </a:sp3d>
                  </p:spPr>
                </p:pic>
                <p:sp>
                  <p:nvSpPr>
                    <p:cNvPr id="11" name="TextBox 10"/>
                    <p:cNvSpPr txBox="1"/>
                    <p:nvPr/>
                  </p:nvSpPr>
                  <p:spPr>
                    <a:xfrm rot="16200000">
                      <a:off x="13271089" y="15528000"/>
                      <a:ext cx="1250663" cy="57186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44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44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%C</a:t>
                      </a:r>
                      <a:endParaRPr lang="en-US" sz="44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p:txBody>
                </p:sp>
              </p:grpSp>
              <p:grpSp>
                <p:nvGrpSpPr>
                  <p:cNvPr id="23" name="Group 22"/>
                  <p:cNvGrpSpPr/>
                  <p:nvPr/>
                </p:nvGrpSpPr>
                <p:grpSpPr>
                  <a:xfrm>
                    <a:off x="15019319" y="17715273"/>
                    <a:ext cx="3103421" cy="338554"/>
                    <a:chOff x="15026576" y="17686245"/>
                    <a:chExt cx="3103421" cy="338554"/>
                  </a:xfrm>
                </p:grpSpPr>
                <p:sp>
                  <p:nvSpPr>
                    <p:cNvPr id="15" name="TextBox 14"/>
                    <p:cNvSpPr txBox="1"/>
                    <p:nvPr/>
                  </p:nvSpPr>
                  <p:spPr>
                    <a:xfrm>
                      <a:off x="15026576" y="17686245"/>
                      <a:ext cx="1203868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Organic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  <p:sp>
                  <p:nvSpPr>
                    <p:cNvPr id="16" name="TextBox 15"/>
                    <p:cNvSpPr txBox="1"/>
                    <p:nvPr/>
                  </p:nvSpPr>
                  <p:spPr>
                    <a:xfrm>
                      <a:off x="16198624" y="17686245"/>
                      <a:ext cx="852798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Mixed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  <p:sp>
                  <p:nvSpPr>
                    <p:cNvPr id="17" name="TextBox 16"/>
                    <p:cNvSpPr txBox="1"/>
                    <p:nvPr/>
                  </p:nvSpPr>
                  <p:spPr>
                    <a:xfrm>
                      <a:off x="17109846" y="17686245"/>
                      <a:ext cx="1020151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Mineral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</p:grpSp>
              <p:grpSp>
                <p:nvGrpSpPr>
                  <p:cNvPr id="27" name="Group 26"/>
                  <p:cNvGrpSpPr/>
                  <p:nvPr/>
                </p:nvGrpSpPr>
                <p:grpSpPr>
                  <a:xfrm>
                    <a:off x="18052065" y="17715273"/>
                    <a:ext cx="3103421" cy="338554"/>
                    <a:chOff x="15026576" y="17686245"/>
                    <a:chExt cx="3103421" cy="338554"/>
                  </a:xfrm>
                </p:grpSpPr>
                <p:sp>
                  <p:nvSpPr>
                    <p:cNvPr id="28" name="TextBox 27"/>
                    <p:cNvSpPr txBox="1"/>
                    <p:nvPr/>
                  </p:nvSpPr>
                  <p:spPr>
                    <a:xfrm>
                      <a:off x="15026576" y="17686245"/>
                      <a:ext cx="1203868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Organic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  <p:sp>
                  <p:nvSpPr>
                    <p:cNvPr id="29" name="TextBox 28"/>
                    <p:cNvSpPr txBox="1"/>
                    <p:nvPr/>
                  </p:nvSpPr>
                  <p:spPr>
                    <a:xfrm>
                      <a:off x="16198624" y="17686245"/>
                      <a:ext cx="852798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Mixed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  <p:sp>
                  <p:nvSpPr>
                    <p:cNvPr id="30" name="TextBox 29"/>
                    <p:cNvSpPr txBox="1"/>
                    <p:nvPr/>
                  </p:nvSpPr>
                  <p:spPr>
                    <a:xfrm>
                      <a:off x="17109846" y="17686245"/>
                      <a:ext cx="1020151" cy="338554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600" dirty="0" smtClean="0">
                          <a:latin typeface="Arial Black" panose="020B0A04020102020204" pitchFamily="34" charset="0"/>
                        </a:rPr>
                        <a:t>Mineral</a:t>
                      </a:r>
                      <a:endParaRPr lang="en-US" sz="1600" dirty="0">
                        <a:latin typeface="Arial Black" panose="020B0A04020102020204" pitchFamily="34" charset="0"/>
                      </a:endParaRPr>
                    </a:p>
                  </p:txBody>
                </p:sp>
              </p:grpSp>
              <p:sp>
                <p:nvSpPr>
                  <p:cNvPr id="31" name="TextBox 30"/>
                  <p:cNvSpPr txBox="1"/>
                  <p:nvPr/>
                </p:nvSpPr>
                <p:spPr>
                  <a:xfrm>
                    <a:off x="15019319" y="5669284"/>
                    <a:ext cx="3029871" cy="769441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4400" b="1" dirty="0" smtClean="0"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rPr>
                      <a:t>Control</a:t>
                    </a:r>
                    <a:endParaRPr lang="en-US" sz="4400" b="1" dirty="0">
                      <a:latin typeface="Arial" panose="020B0604020202020204" pitchFamily="34" charset="0"/>
                      <a:ea typeface="Arial Unicode MS" panose="020B060402020202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2" name="TextBox 31"/>
                  <p:cNvSpPr txBox="1"/>
                  <p:nvPr/>
                </p:nvSpPr>
                <p:spPr>
                  <a:xfrm>
                    <a:off x="18049190" y="5669284"/>
                    <a:ext cx="2972696" cy="769441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4400" b="1" dirty="0" smtClean="0"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rPr>
                      <a:t>Fertilized</a:t>
                    </a:r>
                    <a:endParaRPr lang="en-US" sz="4400" b="1" dirty="0">
                      <a:latin typeface="Arial" panose="020B0604020202020204" pitchFamily="34" charset="0"/>
                      <a:ea typeface="Arial Unicode MS" panose="020B0604020202020204" pitchFamily="34" charset="-128"/>
                      <a:cs typeface="Arial" panose="020B0604020202020204" pitchFamily="34" charset="0"/>
                    </a:endParaRPr>
                  </a:p>
                </p:txBody>
              </p:sp>
            </p:grpSp>
            <p:cxnSp>
              <p:nvCxnSpPr>
                <p:cNvPr id="41" name="Straight Connector 40"/>
                <p:cNvCxnSpPr/>
                <p:nvPr/>
              </p:nvCxnSpPr>
              <p:spPr>
                <a:xfrm flipV="1">
                  <a:off x="14663252" y="13784718"/>
                  <a:ext cx="6583880" cy="12559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>
                <a:xfrm flipV="1">
                  <a:off x="14663252" y="17680226"/>
                  <a:ext cx="6583880" cy="292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25"/>
                <p:cNvCxnSpPr/>
                <p:nvPr/>
              </p:nvCxnSpPr>
              <p:spPr>
                <a:xfrm flipV="1">
                  <a:off x="14663252" y="9924498"/>
                  <a:ext cx="6583880" cy="30055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4" name="Rectangle 43"/>
              <p:cNvSpPr/>
              <p:nvPr/>
            </p:nvSpPr>
            <p:spPr>
              <a:xfrm>
                <a:off x="17952243" y="5519404"/>
                <a:ext cx="3445884" cy="12470190"/>
              </a:xfrm>
              <a:prstGeom prst="rect">
                <a:avLst/>
              </a:prstGeom>
              <a:solidFill>
                <a:srgbClr val="5B9BD5">
                  <a:alpha val="34902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79" name="Group 78"/>
          <p:cNvGrpSpPr>
            <a:grpSpLocks noChangeAspect="1"/>
          </p:cNvGrpSpPr>
          <p:nvPr/>
        </p:nvGrpSpPr>
        <p:grpSpPr>
          <a:xfrm>
            <a:off x="2253510" y="2021242"/>
            <a:ext cx="15716482" cy="13167360"/>
            <a:chOff x="11290037" y="4945377"/>
            <a:chExt cx="17032808" cy="14270182"/>
          </a:xfrm>
        </p:grpSpPr>
        <p:grpSp>
          <p:nvGrpSpPr>
            <p:cNvPr id="80" name="Group 79"/>
            <p:cNvGrpSpPr/>
            <p:nvPr/>
          </p:nvGrpSpPr>
          <p:grpSpPr>
            <a:xfrm>
              <a:off x="11290037" y="4945377"/>
              <a:ext cx="13926182" cy="14270182"/>
              <a:chOff x="12239105" y="4655127"/>
              <a:chExt cx="13926182" cy="14270182"/>
            </a:xfrm>
          </p:grpSpPr>
          <p:sp>
            <p:nvSpPr>
              <p:cNvPr id="83" name="Rectangle 82"/>
              <p:cNvSpPr/>
              <p:nvPr/>
            </p:nvSpPr>
            <p:spPr>
              <a:xfrm>
                <a:off x="19413063" y="4655127"/>
                <a:ext cx="6752224" cy="1427018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" name="Rectangle 83"/>
              <p:cNvSpPr/>
              <p:nvPr/>
            </p:nvSpPr>
            <p:spPr>
              <a:xfrm>
                <a:off x="12239105" y="4655127"/>
                <a:ext cx="7180071" cy="142701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5" name="Rectangle 84"/>
              <p:cNvSpPr/>
              <p:nvPr/>
            </p:nvSpPr>
            <p:spPr>
              <a:xfrm>
                <a:off x="13161828" y="5392422"/>
                <a:ext cx="11970317" cy="12394012"/>
              </a:xfrm>
              <a:prstGeom prst="rect">
                <a:avLst/>
              </a:prstGeom>
              <a:solidFill>
                <a:schemeClr val="bg1"/>
              </a:solidFill>
              <a:effectLst>
                <a:outerShdw blurRad="152400" dist="38100" sx="101000" sy="101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86" name="Picture 85"/>
              <p:cNvPicPr>
                <a:picLocks noChangeAspect="1"/>
              </p:cNvPicPr>
              <p:nvPr/>
            </p:nvPicPr>
            <p:blipFill rotWithShape="1">
              <a:blip r:embed="rId4"/>
              <a:srcRect l="3979" t="11812" r="8270" b="48852"/>
              <a:stretch/>
            </p:blipFill>
            <p:spPr>
              <a:xfrm>
                <a:off x="14187055" y="6373091"/>
                <a:ext cx="9777845" cy="3600450"/>
              </a:xfrm>
              <a:prstGeom prst="rect">
                <a:avLst/>
              </a:prstGeom>
            </p:spPr>
          </p:pic>
          <p:sp>
            <p:nvSpPr>
              <p:cNvPr id="87" name="TextBox 86"/>
              <p:cNvSpPr txBox="1"/>
              <p:nvPr/>
            </p:nvSpPr>
            <p:spPr>
              <a:xfrm>
                <a:off x="15792450" y="5365750"/>
                <a:ext cx="2576988" cy="1049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Control</a:t>
                </a:r>
                <a:endParaRPr lang="en-US" dirty="0"/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20059650" y="5365750"/>
                <a:ext cx="3146311" cy="1049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Fertilized</a:t>
                </a:r>
                <a:endParaRPr lang="en-US" dirty="0"/>
              </a:p>
            </p:txBody>
          </p:sp>
          <p:pic>
            <p:nvPicPr>
              <p:cNvPr id="89" name="Picture 88"/>
              <p:cNvPicPr>
                <a:picLocks noChangeAspect="1"/>
              </p:cNvPicPr>
              <p:nvPr/>
            </p:nvPicPr>
            <p:blipFill rotWithShape="1">
              <a:blip r:embed="rId5"/>
              <a:srcRect l="-3" t="12884" r="6482" b="49962"/>
              <a:stretch/>
            </p:blipFill>
            <p:spPr>
              <a:xfrm>
                <a:off x="13600154" y="10196945"/>
                <a:ext cx="10590838" cy="3567534"/>
              </a:xfrm>
              <a:prstGeom prst="rect">
                <a:avLst/>
              </a:prstGeom>
            </p:spPr>
          </p:pic>
          <p:sp>
            <p:nvSpPr>
              <p:cNvPr id="90" name="TextBox 89"/>
              <p:cNvSpPr txBox="1"/>
              <p:nvPr/>
            </p:nvSpPr>
            <p:spPr>
              <a:xfrm>
                <a:off x="14904010" y="17787470"/>
                <a:ext cx="19811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800" dirty="0" smtClean="0">
                    <a:latin typeface="Arial Black" panose="020B0A04020102020204" pitchFamily="34" charset="0"/>
                  </a:rPr>
                  <a:t>Lower Organic</a:t>
                </a:r>
                <a:endParaRPr lang="en-US" sz="1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16461603" y="18064469"/>
                <a:ext cx="11247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>
                    <a:latin typeface="Arial Black" panose="020B0A04020102020204" pitchFamily="34" charset="0"/>
                  </a:rPr>
                  <a:t>Mineral</a:t>
                </a:r>
                <a:endParaRPr lang="en-US" sz="1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18130870" y="18063433"/>
                <a:ext cx="117788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>
                    <a:latin typeface="Arial Black" panose="020B0A04020102020204" pitchFamily="34" charset="0"/>
                  </a:rPr>
                  <a:t>Organic</a:t>
                </a:r>
                <a:endParaRPr lang="en-US" sz="1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19687202" y="17834153"/>
                <a:ext cx="19811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800" dirty="0" smtClean="0">
                    <a:latin typeface="Arial Black" panose="020B0A04020102020204" pitchFamily="34" charset="0"/>
                  </a:rPr>
                  <a:t>Lower Organic</a:t>
                </a:r>
                <a:endParaRPr lang="en-US" sz="1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21246514" y="18063433"/>
                <a:ext cx="11247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>
                    <a:latin typeface="Arial Black" panose="020B0A04020102020204" pitchFamily="34" charset="0"/>
                  </a:rPr>
                  <a:t>Mineral</a:t>
                </a:r>
                <a:endParaRPr lang="en-US" sz="18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95" name="TextBox 94"/>
              <p:cNvSpPr txBox="1"/>
              <p:nvPr/>
            </p:nvSpPr>
            <p:spPr>
              <a:xfrm>
                <a:off x="22875121" y="18063433"/>
                <a:ext cx="117788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>
                    <a:latin typeface="Arial Black" panose="020B0A04020102020204" pitchFamily="34" charset="0"/>
                  </a:rPr>
                  <a:t>Organic</a:t>
                </a:r>
                <a:endParaRPr lang="en-US" sz="1800" dirty="0">
                  <a:latin typeface="Arial Black" panose="020B0A04020102020204" pitchFamily="34" charset="0"/>
                </a:endParaRPr>
              </a:p>
            </p:txBody>
          </p:sp>
          <p:pic>
            <p:nvPicPr>
              <p:cNvPr id="96" name="Picture 95"/>
              <p:cNvPicPr>
                <a:picLocks noChangeAspect="1"/>
              </p:cNvPicPr>
              <p:nvPr/>
            </p:nvPicPr>
            <p:blipFill rotWithShape="1">
              <a:blip r:embed="rId6"/>
              <a:srcRect l="3762" t="12947" r="6539" b="45671"/>
              <a:stretch/>
            </p:blipFill>
            <p:spPr>
              <a:xfrm>
                <a:off x="14028248" y="13824085"/>
                <a:ext cx="10170695" cy="3978442"/>
              </a:xfrm>
              <a:prstGeom prst="rect">
                <a:avLst/>
              </a:prstGeom>
            </p:spPr>
          </p:pic>
          <p:sp>
            <p:nvSpPr>
              <p:cNvPr id="97" name="TextBox 96"/>
              <p:cNvSpPr txBox="1"/>
              <p:nvPr/>
            </p:nvSpPr>
            <p:spPr>
              <a:xfrm rot="16200000">
                <a:off x="12961132" y="11676780"/>
                <a:ext cx="1451038" cy="1049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 %N</a:t>
                </a:r>
                <a:endParaRPr lang="en-US" dirty="0"/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 rot="16200000">
                <a:off x="12320732" y="7759700"/>
                <a:ext cx="2731838" cy="104964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aseline="30000" dirty="0" smtClean="0"/>
                  <a:t>15</a:t>
                </a:r>
                <a:r>
                  <a:rPr lang="en-US" dirty="0" smtClean="0"/>
                  <a:t>N </a:t>
                </a:r>
                <a:r>
                  <a:rPr lang="en-US" dirty="0" smtClean="0"/>
                  <a:t>(‰)</a:t>
                </a:r>
                <a:endParaRPr lang="en-US" dirty="0"/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 rot="16200000">
                <a:off x="12880180" y="15638416"/>
                <a:ext cx="1612942" cy="1049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 C/N</a:t>
                </a:r>
                <a:endParaRPr lang="en-US" dirty="0"/>
              </a:p>
            </p:txBody>
          </p:sp>
          <p:cxnSp>
            <p:nvCxnSpPr>
              <p:cNvPr id="100" name="Straight Connector 99"/>
              <p:cNvCxnSpPr/>
              <p:nvPr/>
            </p:nvCxnSpPr>
            <p:spPr>
              <a:xfrm flipV="1">
                <a:off x="13161828" y="9973542"/>
                <a:ext cx="11970317" cy="58071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>
                <a:off x="13161828" y="13758834"/>
                <a:ext cx="11970317" cy="5645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flipV="1">
                <a:off x="13161828" y="17786434"/>
                <a:ext cx="11970317" cy="247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>
                <a:off x="13161828" y="6373091"/>
                <a:ext cx="11970317" cy="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81" name="Rectangle 80"/>
            <p:cNvSpPr/>
            <p:nvPr/>
          </p:nvSpPr>
          <p:spPr>
            <a:xfrm>
              <a:off x="22091260" y="6636122"/>
              <a:ext cx="6231585" cy="12348768"/>
            </a:xfrm>
            <a:prstGeom prst="rect">
              <a:avLst/>
            </a:prstGeom>
            <a:solidFill>
              <a:srgbClr val="5B9BD5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Rectangle 81"/>
            <p:cNvSpPr/>
            <p:nvPr/>
          </p:nvSpPr>
          <p:spPr>
            <a:xfrm>
              <a:off x="18412133" y="5660994"/>
              <a:ext cx="5803156" cy="12415689"/>
            </a:xfrm>
            <a:prstGeom prst="rect">
              <a:avLst/>
            </a:prstGeom>
            <a:solidFill>
              <a:srgbClr val="5B9BD5">
                <a:alpha val="3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4819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36576000" cy="2438399"/>
          </a:xfrm>
        </p:spPr>
        <p:txBody>
          <a:bodyPr>
            <a:normAutofit fontScale="90000"/>
          </a:bodyPr>
          <a:lstStyle/>
          <a:p>
            <a:r>
              <a:rPr lang="en-US" sz="9600" dirty="0" smtClean="0">
                <a:latin typeface="Arial Black" panose="020B0A04020102020204" pitchFamily="34" charset="0"/>
              </a:rPr>
              <a:t>Stable Isotopes Indicate Changing Nitrogen Dynamics </a:t>
            </a:r>
            <a:r>
              <a:rPr lang="en-US" sz="9600" dirty="0">
                <a:latin typeface="Arial Black" panose="020B0A04020102020204" pitchFamily="34" charset="0"/>
              </a:rPr>
              <a:t>A</a:t>
            </a:r>
            <a:r>
              <a:rPr lang="en-US" sz="9600" dirty="0" smtClean="0">
                <a:latin typeface="Arial Black" panose="020B0A04020102020204" pitchFamily="34" charset="0"/>
              </a:rPr>
              <a:t>fter 30 </a:t>
            </a:r>
            <a:r>
              <a:rPr lang="en-US" sz="9600" dirty="0">
                <a:latin typeface="Arial Black" panose="020B0A04020102020204" pitchFamily="34" charset="0"/>
              </a:rPr>
              <a:t>Y</a:t>
            </a:r>
            <a:r>
              <a:rPr lang="en-US" sz="9600" dirty="0" smtClean="0">
                <a:latin typeface="Arial Black" panose="020B0A04020102020204" pitchFamily="34" charset="0"/>
              </a:rPr>
              <a:t>ears Fertilization at </a:t>
            </a:r>
            <a:r>
              <a:rPr lang="en-US" sz="9600" dirty="0" err="1" smtClean="0">
                <a:latin typeface="Arial Black" panose="020B0A04020102020204" pitchFamily="34" charset="0"/>
              </a:rPr>
              <a:t>Toolik</a:t>
            </a:r>
            <a:r>
              <a:rPr lang="en-US" sz="9600" dirty="0" smtClean="0">
                <a:latin typeface="Arial Black" panose="020B0A04020102020204" pitchFamily="34" charset="0"/>
              </a:rPr>
              <a:t> LTER</a:t>
            </a:r>
            <a:endParaRPr lang="en-US" sz="9600" dirty="0">
              <a:latin typeface="Arial Black" panose="020B0A040201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75" t="11188" r="6341" b="48852"/>
          <a:stretch/>
        </p:blipFill>
        <p:spPr>
          <a:xfrm>
            <a:off x="13982717" y="4762500"/>
            <a:ext cx="10216226" cy="3657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6200000">
            <a:off x="12414250" y="5930900"/>
            <a:ext cx="2731838" cy="1049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aseline="30000" dirty="0" smtClean="0"/>
              <a:t>15</a:t>
            </a:r>
            <a:r>
              <a:rPr lang="en-US" dirty="0" smtClean="0"/>
              <a:t>N (‰)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830550" y="3632200"/>
            <a:ext cx="2576988" cy="1049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Control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0097750" y="3632200"/>
            <a:ext cx="3146311" cy="1049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Fertilized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-3" t="11946" r="6482" b="49962"/>
          <a:stretch/>
        </p:blipFill>
        <p:spPr>
          <a:xfrm>
            <a:off x="13600154" y="9211529"/>
            <a:ext cx="10590838" cy="36576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 rot="16200000">
            <a:off x="13054650" y="10590930"/>
            <a:ext cx="1451038" cy="1049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%N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14895989" y="12822446"/>
            <a:ext cx="1981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Lower 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453582" y="13099445"/>
            <a:ext cx="1124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Mineral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122849" y="13098409"/>
            <a:ext cx="1177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679181" y="12869129"/>
            <a:ext cx="1981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Lower 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238493" y="13098409"/>
            <a:ext cx="1124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Mineral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867100" y="13098409"/>
            <a:ext cx="1177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4845189" y="7900279"/>
            <a:ext cx="1981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Lower 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6402782" y="8177278"/>
            <a:ext cx="1124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Mineral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8072049" y="8176242"/>
            <a:ext cx="1177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628381" y="7946962"/>
            <a:ext cx="1981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Lower 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7693" y="8176242"/>
            <a:ext cx="1124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Mineral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816300" y="8176242"/>
            <a:ext cx="1177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 rot="16200000">
            <a:off x="12973698" y="15638416"/>
            <a:ext cx="1612942" cy="1049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C/N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14904010" y="17787470"/>
            <a:ext cx="1981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Lower 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461603" y="18064469"/>
            <a:ext cx="1124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Mineral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8130870" y="18063433"/>
            <a:ext cx="1177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9687202" y="17834153"/>
            <a:ext cx="1981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Lower 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1246514" y="18063433"/>
            <a:ext cx="1124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Mineral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875121" y="18063433"/>
            <a:ext cx="1177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Arial Black" panose="020B0A04020102020204" pitchFamily="34" charset="0"/>
              </a:rPr>
              <a:t>Organic</a:t>
            </a:r>
            <a:endParaRPr lang="en-US" sz="1800" dirty="0">
              <a:latin typeface="Arial Black" panose="020B0A04020102020204" pitchFamily="34" charset="0"/>
            </a:endParaRP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4"/>
          <a:srcRect l="3762" t="12947" r="6539" b="45671"/>
          <a:stretch/>
        </p:blipFill>
        <p:spPr>
          <a:xfrm>
            <a:off x="14028248" y="13824085"/>
            <a:ext cx="10170695" cy="39784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5220" y="22021100"/>
            <a:ext cx="5106113" cy="47726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72297" y="22021100"/>
            <a:ext cx="5106113" cy="47726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21464" y="22021100"/>
            <a:ext cx="5106113" cy="47726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578377" y="22021100"/>
            <a:ext cx="5106113" cy="47726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350819" y="22021100"/>
            <a:ext cx="5106113" cy="47726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123261" y="22021100"/>
            <a:ext cx="5106113" cy="477269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07343" y="16118844"/>
            <a:ext cx="5934903" cy="467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9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4177</TotalTime>
  <Words>580</Words>
  <Application>Microsoft Office PowerPoint</Application>
  <PresentationFormat>Custom</PresentationFormat>
  <Paragraphs>155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 Unicode MS</vt:lpstr>
      <vt:lpstr>Arial</vt:lpstr>
      <vt:lpstr>Arial Black</vt:lpstr>
      <vt:lpstr>Calibri</vt:lpstr>
      <vt:lpstr>Calibri Light</vt:lpstr>
      <vt:lpstr>Symbol</vt:lpstr>
      <vt:lpstr>Office Theme</vt:lpstr>
      <vt:lpstr>Stable Isotopes, N2 Fixation, and Carbon Composition After 30 Years Fertilization at Toolik LTER</vt:lpstr>
      <vt:lpstr>PowerPoint Presentation</vt:lpstr>
      <vt:lpstr>Stable Isotopes Indicate Changing Nitrogen Dynamics After 30 Years Fertilization at Toolik LTER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Nitrogen dynamics affected by 30 years fertilization at Toolik LTER</dc:title>
  <dc:creator>nathan thorp</dc:creator>
  <cp:lastModifiedBy>nathan thorp</cp:lastModifiedBy>
  <cp:revision>61</cp:revision>
  <dcterms:created xsi:type="dcterms:W3CDTF">2016-03-31T19:16:16Z</dcterms:created>
  <dcterms:modified xsi:type="dcterms:W3CDTF">2016-04-05T15:10:12Z</dcterms:modified>
</cp:coreProperties>
</file>