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Lst>
  <p:sldSz cx="43891200" cy="32918400"/>
  <p:notesSz cx="9144000" cy="6858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20448">
          <p15:clr>
            <a:srgbClr val="A4A3A4"/>
          </p15:clr>
        </p15:guide>
        <p15:guide id="3" pos="2030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RC" initials="BRC"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6F39"/>
    <a:srgbClr val="FFFFCC"/>
    <a:srgbClr val="D4CAAD"/>
    <a:srgbClr val="C7BA99"/>
    <a:srgbClr val="F1ECDF"/>
    <a:srgbClr val="E8E4B6"/>
    <a:srgbClr val="E1DC9F"/>
    <a:srgbClr val="BBB897"/>
    <a:srgbClr val="949D1F"/>
    <a:srgbClr val="D6D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868" autoAdjust="0"/>
    <p:restoredTop sz="98754" autoAdjust="0"/>
  </p:normalViewPr>
  <p:slideViewPr>
    <p:cSldViewPr>
      <p:cViewPr>
        <p:scale>
          <a:sx n="60" d="100"/>
          <a:sy n="60" d="100"/>
        </p:scale>
        <p:origin x="108" y="-9180"/>
      </p:cViewPr>
      <p:guideLst>
        <p:guide orient="horz" pos="10368"/>
        <p:guide pos="20448"/>
        <p:guide pos="2030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4/5/2016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4149119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4/5/2016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8179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A50A2F-F1C3-41CF-8CE8-7589D260ADBA}" type="datetimeFigureOut">
              <a:rPr lang="en-US" smtClean="0"/>
              <a:t>4/5/2016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6034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A50A2F-F1C3-41CF-8CE8-7589D260ADBA}" type="datetimeFigureOut">
              <a:rPr lang="en-US" smtClean="0"/>
              <a:t>4/5/2016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6558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A50A2F-F1C3-41CF-8CE8-7589D260ADBA}" type="datetimeFigureOut">
              <a:rPr lang="en-US" smtClean="0"/>
              <a:t>4/5/2016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49315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A50A2F-F1C3-41CF-8CE8-7589D260ADBA}" type="datetimeFigureOut">
              <a:rPr lang="en-US" smtClean="0"/>
              <a:t>4/5/2016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295844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A50A2F-F1C3-41CF-8CE8-7589D260ADBA}" type="datetimeFigureOut">
              <a:rPr lang="en-US" smtClean="0"/>
              <a:t>4/5/2016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83747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4/5/2016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38114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4/5/2016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535441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4/5/2016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85876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4/5/2016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69009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A3A50A2F-F1C3-41CF-8CE8-7589D260ADBA}" type="datetimeFigureOut">
              <a:rPr lang="en-US" smtClean="0"/>
              <a:t>4/5/2016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A2422542-7546-4F81-B028-BF18B902908F}" type="slidenum">
              <a:rPr lang="en-US" smtClean="0"/>
              <a:t>‹#›</a:t>
            </a:fld>
            <a:endParaRPr lang="en-US"/>
          </a:p>
        </p:txBody>
      </p:sp>
    </p:spTree>
    <p:extLst>
      <p:ext uri="{BB962C8B-B14F-4D97-AF65-F5344CB8AC3E}">
        <p14:creationId xmlns:p14="http://schemas.microsoft.com/office/powerpoint/2010/main" val="3010852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t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Rectangle 384"/>
          <p:cNvSpPr/>
          <p:nvPr/>
        </p:nvSpPr>
        <p:spPr>
          <a:xfrm>
            <a:off x="16772823" y="21755929"/>
            <a:ext cx="13350240" cy="9144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4" name="Rectangle 383"/>
          <p:cNvSpPr/>
          <p:nvPr/>
        </p:nvSpPr>
        <p:spPr>
          <a:xfrm>
            <a:off x="30512886" y="4970205"/>
            <a:ext cx="13350240" cy="164592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4" name="Rectangle 373"/>
          <p:cNvSpPr/>
          <p:nvPr/>
        </p:nvSpPr>
        <p:spPr>
          <a:xfrm>
            <a:off x="0" y="16080751"/>
            <a:ext cx="16367760" cy="124358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entagon 1"/>
          <p:cNvSpPr/>
          <p:nvPr/>
        </p:nvSpPr>
        <p:spPr>
          <a:xfrm>
            <a:off x="-2" y="0"/>
            <a:ext cx="18745200" cy="4572000"/>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0" y="4953000"/>
            <a:ext cx="16367760" cy="108379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6772823" y="4970204"/>
            <a:ext cx="13350240" cy="164592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0512886" y="21755929"/>
            <a:ext cx="13350240" cy="91440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evron 12"/>
          <p:cNvSpPr/>
          <p:nvPr/>
        </p:nvSpPr>
        <p:spPr>
          <a:xfrm>
            <a:off x="16888326" y="0"/>
            <a:ext cx="26974800" cy="4572000"/>
          </a:xfrm>
          <a:custGeom>
            <a:avLst/>
            <a:gdLst>
              <a:gd name="connsiteX0" fmla="*/ 0 w 28717876"/>
              <a:gd name="connsiteY0" fmla="*/ 0 h 4815587"/>
              <a:gd name="connsiteX1" fmla="*/ 26310083 w 28717876"/>
              <a:gd name="connsiteY1" fmla="*/ 0 h 4815587"/>
              <a:gd name="connsiteX2" fmla="*/ 28717876 w 28717876"/>
              <a:gd name="connsiteY2" fmla="*/ 2407794 h 4815587"/>
              <a:gd name="connsiteX3" fmla="*/ 26310083 w 28717876"/>
              <a:gd name="connsiteY3" fmla="*/ 4815587 h 4815587"/>
              <a:gd name="connsiteX4" fmla="*/ 0 w 28717876"/>
              <a:gd name="connsiteY4" fmla="*/ 4815587 h 4815587"/>
              <a:gd name="connsiteX5" fmla="*/ 2407794 w 28717876"/>
              <a:gd name="connsiteY5" fmla="*/ 2407794 h 4815587"/>
              <a:gd name="connsiteX6" fmla="*/ 0 w 28717876"/>
              <a:gd name="connsiteY6" fmla="*/ 0 h 4815587"/>
              <a:gd name="connsiteX0" fmla="*/ 0 w 26317576"/>
              <a:gd name="connsiteY0" fmla="*/ 0 h 4815587"/>
              <a:gd name="connsiteX1" fmla="*/ 26310083 w 26317576"/>
              <a:gd name="connsiteY1" fmla="*/ 0 h 4815587"/>
              <a:gd name="connsiteX2" fmla="*/ 26317576 w 26317576"/>
              <a:gd name="connsiteY2" fmla="*/ 2693544 h 4815587"/>
              <a:gd name="connsiteX3" fmla="*/ 26310083 w 26317576"/>
              <a:gd name="connsiteY3" fmla="*/ 4815587 h 4815587"/>
              <a:gd name="connsiteX4" fmla="*/ 0 w 26317576"/>
              <a:gd name="connsiteY4" fmla="*/ 4815587 h 4815587"/>
              <a:gd name="connsiteX5" fmla="*/ 2407794 w 26317576"/>
              <a:gd name="connsiteY5" fmla="*/ 2407794 h 4815587"/>
              <a:gd name="connsiteX6" fmla="*/ 0 w 26317576"/>
              <a:gd name="connsiteY6" fmla="*/ 0 h 4815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317576" h="4815587">
                <a:moveTo>
                  <a:pt x="0" y="0"/>
                </a:moveTo>
                <a:lnTo>
                  <a:pt x="26310083" y="0"/>
                </a:lnTo>
                <a:cubicBezTo>
                  <a:pt x="26312581" y="897848"/>
                  <a:pt x="26315078" y="1795696"/>
                  <a:pt x="26317576" y="2693544"/>
                </a:cubicBezTo>
                <a:cubicBezTo>
                  <a:pt x="26315078" y="3400892"/>
                  <a:pt x="26312581" y="4108239"/>
                  <a:pt x="26310083" y="4815587"/>
                </a:cubicBezTo>
                <a:lnTo>
                  <a:pt x="0" y="4815587"/>
                </a:lnTo>
                <a:lnTo>
                  <a:pt x="2407794" y="2407794"/>
                </a:ln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grpSp>
        <p:nvGrpSpPr>
          <p:cNvPr id="19" name="Group 18"/>
          <p:cNvGrpSpPr>
            <a:grpSpLocks noChangeAspect="1"/>
          </p:cNvGrpSpPr>
          <p:nvPr/>
        </p:nvGrpSpPr>
        <p:grpSpPr>
          <a:xfrm>
            <a:off x="16993819" y="5319015"/>
            <a:ext cx="12795316" cy="7833892"/>
            <a:chOff x="82926" y="47654"/>
            <a:chExt cx="8961120" cy="5497265"/>
          </a:xfrm>
        </p:grpSpPr>
        <p:sp>
          <p:nvSpPr>
            <p:cNvPr id="20" name="Rectangle 19"/>
            <p:cNvSpPr/>
            <p:nvPr/>
          </p:nvSpPr>
          <p:spPr>
            <a:xfrm>
              <a:off x="82926" y="2789456"/>
              <a:ext cx="8961120" cy="2755463"/>
            </a:xfrm>
            <a:prstGeom prst="rect">
              <a:avLst/>
            </a:prstGeom>
            <a:solidFill>
              <a:schemeClr val="bg1"/>
            </a:solidFill>
            <a:ln>
              <a:solidFill>
                <a:schemeClr val="bg1"/>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a:p>
          </p:txBody>
        </p:sp>
        <p:sp>
          <p:nvSpPr>
            <p:cNvPr id="21" name="TextBox 20"/>
            <p:cNvSpPr txBox="1"/>
            <p:nvPr/>
          </p:nvSpPr>
          <p:spPr>
            <a:xfrm>
              <a:off x="944431" y="5006170"/>
              <a:ext cx="3886200" cy="243161"/>
            </a:xfrm>
            <a:prstGeom prst="rect">
              <a:avLst/>
            </a:prstGeom>
            <a:noFill/>
          </p:spPr>
          <p:txBody>
            <a:bodyPr wrap="square" rtlCol="0">
              <a:spAutoFit/>
            </a:bodyPr>
            <a:lstStyle/>
            <a:p>
              <a:pPr algn="ctr"/>
              <a:r>
                <a:rPr lang="en-US" sz="1700" b="1" dirty="0" smtClean="0">
                  <a:cs typeface="Arial" panose="020B0604020202020204" pitchFamily="34" charset="0"/>
                </a:rPr>
                <a:t>Baseline Urban Landscape</a:t>
              </a:r>
              <a:endParaRPr lang="en-US" sz="1700" b="1" dirty="0">
                <a:cs typeface="Arial" panose="020B0604020202020204" pitchFamily="34" charset="0"/>
              </a:endParaRPr>
            </a:p>
          </p:txBody>
        </p:sp>
        <p:grpSp>
          <p:nvGrpSpPr>
            <p:cNvPr id="22" name="Group 21"/>
            <p:cNvGrpSpPr/>
            <p:nvPr/>
          </p:nvGrpSpPr>
          <p:grpSpPr>
            <a:xfrm>
              <a:off x="1554862" y="2901414"/>
              <a:ext cx="2743140" cy="2069772"/>
              <a:chOff x="693194" y="82997"/>
              <a:chExt cx="2743140" cy="2069772"/>
            </a:xfrm>
          </p:grpSpPr>
          <p:pic>
            <p:nvPicPr>
              <p:cNvPr id="46" name="Picture 8"/>
              <p:cNvPicPr preferRelativeResize="0">
                <a:picLocks noChangeArrowheads="1"/>
              </p:cNvPicPr>
              <p:nvPr/>
            </p:nvPicPr>
            <p:blipFill rotWithShape="1">
              <a:blip r:embed="rId2" cstate="print">
                <a:extLst>
                  <a:ext uri="{28A0092B-C50C-407E-A947-70E740481C1C}">
                    <a14:useLocalDpi xmlns:a14="http://schemas.microsoft.com/office/drawing/2010/main" val="0"/>
                  </a:ext>
                </a:extLst>
              </a:blip>
              <a:srcRect b="19444"/>
              <a:stretch/>
            </p:blipFill>
            <p:spPr bwMode="auto">
              <a:xfrm>
                <a:off x="738854" y="141089"/>
                <a:ext cx="2697480" cy="2011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TextBox 46"/>
              <p:cNvSpPr txBox="1"/>
              <p:nvPr/>
            </p:nvSpPr>
            <p:spPr>
              <a:xfrm>
                <a:off x="693194" y="82997"/>
                <a:ext cx="551656" cy="243161"/>
              </a:xfrm>
              <a:prstGeom prst="rect">
                <a:avLst/>
              </a:prstGeom>
              <a:noFill/>
            </p:spPr>
            <p:txBody>
              <a:bodyPr wrap="square" rtlCol="0">
                <a:spAutoFit/>
              </a:bodyPr>
              <a:lstStyle/>
              <a:p>
                <a:r>
                  <a:rPr lang="en-US" sz="1700" b="1" dirty="0" smtClean="0">
                    <a:solidFill>
                      <a:schemeClr val="bg1"/>
                    </a:solidFill>
                    <a:cs typeface="Arial" panose="020B0604020202020204" pitchFamily="34" charset="0"/>
                  </a:rPr>
                  <a:t>C</a:t>
                </a:r>
                <a:endParaRPr lang="en-US" sz="1700" b="1" dirty="0">
                  <a:solidFill>
                    <a:schemeClr val="bg1"/>
                  </a:solidFill>
                  <a:cs typeface="Arial" panose="020B0604020202020204" pitchFamily="34" charset="0"/>
                </a:endParaRPr>
              </a:p>
            </p:txBody>
          </p:sp>
        </p:grpSp>
        <p:grpSp>
          <p:nvGrpSpPr>
            <p:cNvPr id="23" name="Group 22"/>
            <p:cNvGrpSpPr/>
            <p:nvPr/>
          </p:nvGrpSpPr>
          <p:grpSpPr>
            <a:xfrm>
              <a:off x="4819628" y="2909760"/>
              <a:ext cx="2721544" cy="2061426"/>
              <a:chOff x="687106" y="3301885"/>
              <a:chExt cx="2721544" cy="2061426"/>
            </a:xfrm>
          </p:grpSpPr>
          <p:pic>
            <p:nvPicPr>
              <p:cNvPr id="44" name="Picture 43"/>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170" y="3351631"/>
                <a:ext cx="2697480" cy="2011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 name="TextBox 44"/>
              <p:cNvSpPr txBox="1"/>
              <p:nvPr/>
            </p:nvSpPr>
            <p:spPr>
              <a:xfrm>
                <a:off x="687106" y="3301885"/>
                <a:ext cx="551656" cy="243161"/>
              </a:xfrm>
              <a:prstGeom prst="rect">
                <a:avLst/>
              </a:prstGeom>
              <a:noFill/>
            </p:spPr>
            <p:txBody>
              <a:bodyPr wrap="square" rtlCol="0">
                <a:spAutoFit/>
              </a:bodyPr>
              <a:lstStyle/>
              <a:p>
                <a:r>
                  <a:rPr lang="en-US" sz="1700" b="1" dirty="0">
                    <a:solidFill>
                      <a:schemeClr val="bg1"/>
                    </a:solidFill>
                    <a:cs typeface="Arial" panose="020B0604020202020204" pitchFamily="34" charset="0"/>
                  </a:rPr>
                  <a:t>D</a:t>
                </a:r>
              </a:p>
            </p:txBody>
          </p:sp>
        </p:grpSp>
        <p:sp>
          <p:nvSpPr>
            <p:cNvPr id="24" name="TextBox 23"/>
            <p:cNvSpPr txBox="1"/>
            <p:nvPr/>
          </p:nvSpPr>
          <p:spPr>
            <a:xfrm>
              <a:off x="4563486" y="5006170"/>
              <a:ext cx="3219589" cy="243161"/>
            </a:xfrm>
            <a:prstGeom prst="rect">
              <a:avLst/>
            </a:prstGeom>
            <a:noFill/>
          </p:spPr>
          <p:txBody>
            <a:bodyPr wrap="square" rtlCol="0">
              <a:spAutoFit/>
            </a:bodyPr>
            <a:lstStyle/>
            <a:p>
              <a:pPr algn="ctr"/>
              <a:r>
                <a:rPr lang="en-US" sz="1700" b="1" dirty="0" smtClean="0">
                  <a:cs typeface="Arial" panose="020B0604020202020204" pitchFamily="34" charset="0"/>
                </a:rPr>
                <a:t>Agricultural Extensification of Urban Landscape</a:t>
              </a:r>
              <a:endParaRPr lang="en-US" sz="1700" b="1" dirty="0">
                <a:cs typeface="Arial" panose="020B0604020202020204" pitchFamily="34" charset="0"/>
              </a:endParaRPr>
            </a:p>
          </p:txBody>
        </p:sp>
        <p:sp>
          <p:nvSpPr>
            <p:cNvPr id="25" name="TextBox 24"/>
            <p:cNvSpPr txBox="1"/>
            <p:nvPr/>
          </p:nvSpPr>
          <p:spPr>
            <a:xfrm>
              <a:off x="120844" y="4072816"/>
              <a:ext cx="1511031" cy="782345"/>
            </a:xfrm>
            <a:prstGeom prst="rect">
              <a:avLst/>
            </a:prstGeom>
            <a:noFill/>
          </p:spPr>
          <p:txBody>
            <a:bodyPr wrap="square" rtlCol="0">
              <a:spAutoFit/>
            </a:bodyPr>
            <a:lstStyle/>
            <a:p>
              <a:pPr algn="ctr"/>
              <a:r>
                <a:rPr lang="en-US" sz="1700" b="1" dirty="0">
                  <a:cs typeface="Arial" panose="020B0604020202020204" pitchFamily="34" charset="0"/>
                </a:rPr>
                <a:t>Weak</a:t>
              </a:r>
              <a:r>
                <a:rPr lang="en-US" sz="1700" dirty="0">
                  <a:cs typeface="Arial" panose="020B0604020202020204" pitchFamily="34" charset="0"/>
                </a:rPr>
                <a:t> </a:t>
              </a:r>
              <a:r>
                <a:rPr lang="en-US" sz="1700" dirty="0" smtClean="0">
                  <a:cs typeface="Arial" panose="020B0604020202020204" pitchFamily="34" charset="0"/>
                </a:rPr>
                <a:t>           Regulating </a:t>
              </a:r>
              <a:r>
                <a:rPr lang="en-US" sz="1700" dirty="0">
                  <a:cs typeface="Arial" panose="020B0604020202020204" pitchFamily="34" charset="0"/>
                </a:rPr>
                <a:t>&amp; Supporting Ecosystem Services</a:t>
              </a:r>
            </a:p>
            <a:p>
              <a:pPr algn="ctr"/>
              <a:endParaRPr lang="en-US" sz="1700" dirty="0">
                <a:cs typeface="Arial" panose="020B0604020202020204" pitchFamily="34" charset="0"/>
              </a:endParaRPr>
            </a:p>
          </p:txBody>
        </p:sp>
        <p:sp>
          <p:nvSpPr>
            <p:cNvPr id="26" name="TextBox 25"/>
            <p:cNvSpPr txBox="1"/>
            <p:nvPr/>
          </p:nvSpPr>
          <p:spPr>
            <a:xfrm>
              <a:off x="187755" y="3051467"/>
              <a:ext cx="1366846" cy="799109"/>
            </a:xfrm>
            <a:prstGeom prst="rect">
              <a:avLst/>
            </a:prstGeom>
            <a:noFill/>
          </p:spPr>
          <p:txBody>
            <a:bodyPr wrap="square" rtlCol="0">
              <a:spAutoFit/>
            </a:bodyPr>
            <a:lstStyle/>
            <a:p>
              <a:pPr algn="ctr"/>
              <a:r>
                <a:rPr lang="en-US" sz="1700" b="1" dirty="0">
                  <a:cs typeface="Arial" panose="020B0604020202020204" pitchFamily="34" charset="0"/>
                </a:rPr>
                <a:t>Weak</a:t>
              </a:r>
              <a:r>
                <a:rPr lang="en-US" sz="1700" dirty="0">
                  <a:cs typeface="Arial" panose="020B0604020202020204" pitchFamily="34" charset="0"/>
                </a:rPr>
                <a:t> </a:t>
              </a:r>
              <a:r>
                <a:rPr lang="en-US" sz="1700" b="1" dirty="0" smtClean="0">
                  <a:cs typeface="Arial" panose="020B0604020202020204" pitchFamily="34" charset="0"/>
                </a:rPr>
                <a:t>               </a:t>
              </a:r>
            </a:p>
            <a:p>
              <a:pPr algn="ctr"/>
              <a:r>
                <a:rPr lang="en-US" sz="1700" dirty="0" smtClean="0">
                  <a:cs typeface="Arial" panose="020B0604020202020204" pitchFamily="34" charset="0"/>
                </a:rPr>
                <a:t>Food </a:t>
              </a:r>
              <a:r>
                <a:rPr lang="en-US" sz="1700" dirty="0">
                  <a:cs typeface="Arial" panose="020B0604020202020204" pitchFamily="34" charset="0"/>
                </a:rPr>
                <a:t>Provisioning Services </a:t>
              </a:r>
            </a:p>
            <a:p>
              <a:pPr algn="ctr"/>
              <a:endParaRPr lang="en-US" sz="1700" dirty="0">
                <a:cs typeface="Arial" panose="020B0604020202020204" pitchFamily="34" charset="0"/>
              </a:endParaRPr>
            </a:p>
          </p:txBody>
        </p:sp>
        <p:sp>
          <p:nvSpPr>
            <p:cNvPr id="27" name="TextBox 26"/>
            <p:cNvSpPr txBox="1"/>
            <p:nvPr/>
          </p:nvSpPr>
          <p:spPr>
            <a:xfrm>
              <a:off x="7536946" y="4072816"/>
              <a:ext cx="1463555" cy="962073"/>
            </a:xfrm>
            <a:prstGeom prst="rect">
              <a:avLst/>
            </a:prstGeom>
            <a:noFill/>
          </p:spPr>
          <p:txBody>
            <a:bodyPr wrap="square" rtlCol="0">
              <a:spAutoFit/>
            </a:bodyPr>
            <a:lstStyle/>
            <a:p>
              <a:pPr algn="ctr"/>
              <a:r>
                <a:rPr lang="en-US" sz="1700" b="1" dirty="0" smtClean="0">
                  <a:cs typeface="Arial" panose="020B0604020202020204" pitchFamily="34" charset="0"/>
                </a:rPr>
                <a:t>Strengthened </a:t>
              </a:r>
              <a:r>
                <a:rPr lang="en-US" sz="1700" dirty="0" smtClean="0">
                  <a:cs typeface="Arial" panose="020B0604020202020204" pitchFamily="34" charset="0"/>
                </a:rPr>
                <a:t>Regulating </a:t>
              </a:r>
              <a:r>
                <a:rPr lang="en-US" sz="1700" dirty="0">
                  <a:cs typeface="Arial" panose="020B0604020202020204" pitchFamily="34" charset="0"/>
                </a:rPr>
                <a:t>&amp; Supporting Ecosystem </a:t>
              </a:r>
              <a:r>
                <a:rPr lang="en-US" sz="1700" dirty="0" smtClean="0">
                  <a:cs typeface="Arial" panose="020B0604020202020204" pitchFamily="34" charset="0"/>
                </a:rPr>
                <a:t>Services?</a:t>
              </a:r>
              <a:endParaRPr lang="en-US" sz="1700" dirty="0">
                <a:cs typeface="Arial" panose="020B0604020202020204" pitchFamily="34" charset="0"/>
              </a:endParaRPr>
            </a:p>
            <a:p>
              <a:pPr algn="ctr"/>
              <a:endParaRPr lang="en-US" sz="1700" dirty="0">
                <a:cs typeface="Arial" panose="020B0604020202020204" pitchFamily="34" charset="0"/>
              </a:endParaRPr>
            </a:p>
          </p:txBody>
        </p:sp>
        <p:sp>
          <p:nvSpPr>
            <p:cNvPr id="28" name="TextBox 27"/>
            <p:cNvSpPr txBox="1"/>
            <p:nvPr/>
          </p:nvSpPr>
          <p:spPr>
            <a:xfrm>
              <a:off x="7585376" y="3051467"/>
              <a:ext cx="1366694" cy="602617"/>
            </a:xfrm>
            <a:prstGeom prst="rect">
              <a:avLst/>
            </a:prstGeom>
            <a:noFill/>
          </p:spPr>
          <p:txBody>
            <a:bodyPr wrap="square" rtlCol="0">
              <a:spAutoFit/>
            </a:bodyPr>
            <a:lstStyle/>
            <a:p>
              <a:pPr algn="ctr"/>
              <a:r>
                <a:rPr lang="en-US" sz="1700" b="1" dirty="0" smtClean="0">
                  <a:cs typeface="Arial" panose="020B0604020202020204" pitchFamily="34" charset="0"/>
                </a:rPr>
                <a:t>Strengthened</a:t>
              </a:r>
              <a:r>
                <a:rPr lang="en-US" sz="1700" dirty="0" smtClean="0">
                  <a:cs typeface="Arial" panose="020B0604020202020204" pitchFamily="34" charset="0"/>
                </a:rPr>
                <a:t> </a:t>
              </a:r>
            </a:p>
            <a:p>
              <a:pPr algn="ctr"/>
              <a:r>
                <a:rPr lang="en-US" sz="1700" dirty="0" smtClean="0">
                  <a:cs typeface="Arial" panose="020B0604020202020204" pitchFamily="34" charset="0"/>
                </a:rPr>
                <a:t>Food Provisioning Services</a:t>
              </a:r>
            </a:p>
          </p:txBody>
        </p:sp>
        <p:sp>
          <p:nvSpPr>
            <p:cNvPr id="29" name="Right Arrow 28"/>
            <p:cNvSpPr/>
            <p:nvPr/>
          </p:nvSpPr>
          <p:spPr>
            <a:xfrm>
              <a:off x="4352568" y="3709956"/>
              <a:ext cx="457200" cy="484632"/>
            </a:xfrm>
            <a:prstGeom prst="rightArrow">
              <a:avLst/>
            </a:prstGeom>
            <a:solidFill>
              <a:schemeClr val="accent4">
                <a:lumMod val="50000"/>
                <a:alpha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a:p>
          </p:txBody>
        </p:sp>
        <p:sp>
          <p:nvSpPr>
            <p:cNvPr id="30" name="Rectangle 29"/>
            <p:cNvSpPr/>
            <p:nvPr/>
          </p:nvSpPr>
          <p:spPr>
            <a:xfrm>
              <a:off x="82926" y="47654"/>
              <a:ext cx="8961120" cy="2727165"/>
            </a:xfrm>
            <a:prstGeom prst="rect">
              <a:avLst/>
            </a:prstGeom>
            <a:solidFill>
              <a:schemeClr val="bg1"/>
            </a:solidFill>
            <a:ln>
              <a:solidFill>
                <a:schemeClr val="bg1"/>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a:p>
          </p:txBody>
        </p:sp>
        <p:grpSp>
          <p:nvGrpSpPr>
            <p:cNvPr id="31" name="Group 30"/>
            <p:cNvGrpSpPr/>
            <p:nvPr/>
          </p:nvGrpSpPr>
          <p:grpSpPr>
            <a:xfrm>
              <a:off x="102098" y="146674"/>
              <a:ext cx="8855989" cy="2336491"/>
              <a:chOff x="119789" y="2979772"/>
              <a:chExt cx="8855989" cy="2336491"/>
            </a:xfrm>
          </p:grpSpPr>
          <p:sp>
            <p:nvSpPr>
              <p:cNvPr id="32" name="TextBox 31"/>
              <p:cNvSpPr txBox="1"/>
              <p:nvPr/>
            </p:nvSpPr>
            <p:spPr>
              <a:xfrm>
                <a:off x="955045" y="5066605"/>
                <a:ext cx="3886200" cy="243161"/>
              </a:xfrm>
              <a:prstGeom prst="rect">
                <a:avLst/>
              </a:prstGeom>
              <a:noFill/>
            </p:spPr>
            <p:txBody>
              <a:bodyPr wrap="square" rtlCol="0">
                <a:spAutoFit/>
              </a:bodyPr>
              <a:lstStyle/>
              <a:p>
                <a:pPr algn="ctr"/>
                <a:r>
                  <a:rPr lang="en-US" sz="1700" b="1" dirty="0" smtClean="0">
                    <a:cs typeface="Arial" panose="020B0604020202020204" pitchFamily="34" charset="0"/>
                  </a:rPr>
                  <a:t>Baseline Rural Landscape</a:t>
                </a:r>
                <a:endParaRPr lang="en-US" sz="1700" b="1" dirty="0">
                  <a:cs typeface="Arial" panose="020B0604020202020204" pitchFamily="34" charset="0"/>
                </a:endParaRPr>
              </a:p>
            </p:txBody>
          </p:sp>
          <p:sp>
            <p:nvSpPr>
              <p:cNvPr id="33" name="TextBox 32"/>
              <p:cNvSpPr txBox="1"/>
              <p:nvPr/>
            </p:nvSpPr>
            <p:spPr>
              <a:xfrm>
                <a:off x="4581177" y="5073102"/>
                <a:ext cx="3294085" cy="243161"/>
              </a:xfrm>
              <a:prstGeom prst="rect">
                <a:avLst/>
              </a:prstGeom>
              <a:noFill/>
            </p:spPr>
            <p:txBody>
              <a:bodyPr wrap="square" rtlCol="0">
                <a:spAutoFit/>
              </a:bodyPr>
              <a:lstStyle/>
              <a:p>
                <a:pPr algn="ctr"/>
                <a:r>
                  <a:rPr lang="en-US" sz="1700" b="1" dirty="0" smtClean="0">
                    <a:cs typeface="Arial" panose="020B0604020202020204" pitchFamily="34" charset="0"/>
                  </a:rPr>
                  <a:t>Agricultural Extensification of Rural Landscape</a:t>
                </a:r>
                <a:endParaRPr lang="en-US" sz="1700" b="1" dirty="0">
                  <a:cs typeface="Arial" panose="020B0604020202020204" pitchFamily="34" charset="0"/>
                </a:endParaRPr>
              </a:p>
            </p:txBody>
          </p:sp>
          <p:sp>
            <p:nvSpPr>
              <p:cNvPr id="34" name="TextBox 33"/>
              <p:cNvSpPr txBox="1"/>
              <p:nvPr/>
            </p:nvSpPr>
            <p:spPr>
              <a:xfrm>
                <a:off x="191881" y="3131216"/>
                <a:ext cx="1366846" cy="799109"/>
              </a:xfrm>
              <a:prstGeom prst="rect">
                <a:avLst/>
              </a:prstGeom>
              <a:noFill/>
            </p:spPr>
            <p:txBody>
              <a:bodyPr wrap="square" rtlCol="0">
                <a:spAutoFit/>
              </a:bodyPr>
              <a:lstStyle/>
              <a:p>
                <a:pPr algn="ctr"/>
                <a:r>
                  <a:rPr lang="en-US" sz="1700" b="1" dirty="0">
                    <a:cs typeface="Arial" panose="020B0604020202020204" pitchFamily="34" charset="0"/>
                  </a:rPr>
                  <a:t>Weak</a:t>
                </a:r>
                <a:r>
                  <a:rPr lang="en-US" sz="1700" dirty="0">
                    <a:cs typeface="Arial" panose="020B0604020202020204" pitchFamily="34" charset="0"/>
                  </a:rPr>
                  <a:t> </a:t>
                </a:r>
                <a:r>
                  <a:rPr lang="en-US" sz="1700" b="1" dirty="0" smtClean="0">
                    <a:cs typeface="Arial" panose="020B0604020202020204" pitchFamily="34" charset="0"/>
                  </a:rPr>
                  <a:t>               </a:t>
                </a:r>
              </a:p>
              <a:p>
                <a:pPr algn="ctr"/>
                <a:r>
                  <a:rPr lang="en-US" sz="1700" dirty="0" smtClean="0">
                    <a:cs typeface="Arial" panose="020B0604020202020204" pitchFamily="34" charset="0"/>
                  </a:rPr>
                  <a:t>Food </a:t>
                </a:r>
                <a:r>
                  <a:rPr lang="en-US" sz="1700" dirty="0">
                    <a:cs typeface="Arial" panose="020B0604020202020204" pitchFamily="34" charset="0"/>
                  </a:rPr>
                  <a:t>Provisioning Services </a:t>
                </a:r>
              </a:p>
              <a:p>
                <a:pPr algn="ctr"/>
                <a:endParaRPr lang="en-US" sz="1700" dirty="0">
                  <a:cs typeface="Arial" panose="020B0604020202020204" pitchFamily="34" charset="0"/>
                </a:endParaRPr>
              </a:p>
            </p:txBody>
          </p:sp>
          <p:sp>
            <p:nvSpPr>
              <p:cNvPr id="35" name="TextBox 34"/>
              <p:cNvSpPr txBox="1"/>
              <p:nvPr/>
            </p:nvSpPr>
            <p:spPr>
              <a:xfrm>
                <a:off x="119789" y="4101514"/>
                <a:ext cx="1511031" cy="962073"/>
              </a:xfrm>
              <a:prstGeom prst="rect">
                <a:avLst/>
              </a:prstGeom>
              <a:noFill/>
            </p:spPr>
            <p:txBody>
              <a:bodyPr wrap="square" rtlCol="0">
                <a:spAutoFit/>
              </a:bodyPr>
              <a:lstStyle/>
              <a:p>
                <a:pPr algn="ctr"/>
                <a:r>
                  <a:rPr lang="en-US" sz="1700" b="1" dirty="0" smtClean="0">
                    <a:cs typeface="Arial" panose="020B0604020202020204" pitchFamily="34" charset="0"/>
                  </a:rPr>
                  <a:t>Strong</a:t>
                </a:r>
                <a:r>
                  <a:rPr lang="en-US" sz="1700" dirty="0" smtClean="0">
                    <a:cs typeface="Arial" panose="020B0604020202020204" pitchFamily="34" charset="0"/>
                  </a:rPr>
                  <a:t>            Regulating </a:t>
                </a:r>
                <a:r>
                  <a:rPr lang="en-US" sz="1700" dirty="0">
                    <a:cs typeface="Arial" panose="020B0604020202020204" pitchFamily="34" charset="0"/>
                  </a:rPr>
                  <a:t>&amp; Supporting Ecosystem Services</a:t>
                </a:r>
              </a:p>
              <a:p>
                <a:pPr algn="ctr"/>
                <a:endParaRPr lang="en-US" sz="1700" dirty="0">
                  <a:cs typeface="Arial" panose="020B0604020202020204" pitchFamily="34" charset="0"/>
                </a:endParaRPr>
              </a:p>
            </p:txBody>
          </p:sp>
          <p:sp>
            <p:nvSpPr>
              <p:cNvPr id="36" name="TextBox 35"/>
              <p:cNvSpPr txBox="1"/>
              <p:nvPr/>
            </p:nvSpPr>
            <p:spPr>
              <a:xfrm>
                <a:off x="7512223" y="4101514"/>
                <a:ext cx="1463555" cy="782345"/>
              </a:xfrm>
              <a:prstGeom prst="rect">
                <a:avLst/>
              </a:prstGeom>
              <a:noFill/>
            </p:spPr>
            <p:txBody>
              <a:bodyPr wrap="square" rtlCol="0">
                <a:spAutoFit/>
              </a:bodyPr>
              <a:lstStyle/>
              <a:p>
                <a:pPr algn="ctr"/>
                <a:r>
                  <a:rPr lang="en-US" sz="1700" b="1" dirty="0" smtClean="0">
                    <a:cs typeface="Arial" panose="020B0604020202020204" pitchFamily="34" charset="0"/>
                  </a:rPr>
                  <a:t>Weakened</a:t>
                </a:r>
                <a:r>
                  <a:rPr lang="en-US" sz="1700" dirty="0" smtClean="0">
                    <a:cs typeface="Arial" panose="020B0604020202020204" pitchFamily="34" charset="0"/>
                  </a:rPr>
                  <a:t> </a:t>
                </a:r>
                <a:r>
                  <a:rPr lang="en-US" sz="1700" dirty="0">
                    <a:cs typeface="Arial" panose="020B0604020202020204" pitchFamily="34" charset="0"/>
                  </a:rPr>
                  <a:t>Regulating &amp; Supporting Ecosystem Services</a:t>
                </a:r>
              </a:p>
              <a:p>
                <a:pPr algn="ctr"/>
                <a:endParaRPr lang="en-US" sz="1700" dirty="0">
                  <a:cs typeface="Arial" panose="020B0604020202020204" pitchFamily="34" charset="0"/>
                </a:endParaRPr>
              </a:p>
            </p:txBody>
          </p:sp>
          <p:sp>
            <p:nvSpPr>
              <p:cNvPr id="37" name="TextBox 36"/>
              <p:cNvSpPr txBox="1"/>
              <p:nvPr/>
            </p:nvSpPr>
            <p:spPr>
              <a:xfrm>
                <a:off x="7560653" y="3131216"/>
                <a:ext cx="1366694" cy="602617"/>
              </a:xfrm>
              <a:prstGeom prst="rect">
                <a:avLst/>
              </a:prstGeom>
              <a:noFill/>
            </p:spPr>
            <p:txBody>
              <a:bodyPr wrap="square" rtlCol="0">
                <a:spAutoFit/>
              </a:bodyPr>
              <a:lstStyle/>
              <a:p>
                <a:pPr algn="ctr"/>
                <a:r>
                  <a:rPr lang="en-US" sz="1700" b="1" dirty="0" smtClean="0">
                    <a:cs typeface="Arial" panose="020B0604020202020204" pitchFamily="34" charset="0"/>
                  </a:rPr>
                  <a:t>Strengthened</a:t>
                </a:r>
                <a:r>
                  <a:rPr lang="en-US" sz="1700" dirty="0" smtClean="0">
                    <a:cs typeface="Arial" panose="020B0604020202020204" pitchFamily="34" charset="0"/>
                  </a:rPr>
                  <a:t> </a:t>
                </a:r>
              </a:p>
              <a:p>
                <a:pPr algn="ctr"/>
                <a:r>
                  <a:rPr lang="en-US" sz="1700" dirty="0" smtClean="0">
                    <a:cs typeface="Arial" panose="020B0604020202020204" pitchFamily="34" charset="0"/>
                  </a:rPr>
                  <a:t>Food Provisioning Services</a:t>
                </a:r>
              </a:p>
            </p:txBody>
          </p:sp>
          <p:sp>
            <p:nvSpPr>
              <p:cNvPr id="38" name="Right Arrow 37"/>
              <p:cNvSpPr/>
              <p:nvPr/>
            </p:nvSpPr>
            <p:spPr>
              <a:xfrm>
                <a:off x="4376061" y="3761815"/>
                <a:ext cx="457200" cy="484632"/>
              </a:xfrm>
              <a:prstGeom prst="rightArrow">
                <a:avLst/>
              </a:prstGeom>
              <a:solidFill>
                <a:schemeClr val="accent4">
                  <a:lumMod val="50000"/>
                  <a:alpha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a:p>
            </p:txBody>
          </p:sp>
          <p:sp>
            <p:nvSpPr>
              <p:cNvPr id="39" name="TextBox 38"/>
              <p:cNvSpPr txBox="1"/>
              <p:nvPr/>
            </p:nvSpPr>
            <p:spPr>
              <a:xfrm>
                <a:off x="1527587" y="2979772"/>
                <a:ext cx="551656" cy="243161"/>
              </a:xfrm>
              <a:prstGeom prst="rect">
                <a:avLst/>
              </a:prstGeom>
              <a:noFill/>
            </p:spPr>
            <p:txBody>
              <a:bodyPr wrap="square" rtlCol="0">
                <a:spAutoFit/>
              </a:bodyPr>
              <a:lstStyle/>
              <a:p>
                <a:r>
                  <a:rPr lang="en-US" sz="1700" dirty="0">
                    <a:solidFill>
                      <a:schemeClr val="bg1"/>
                    </a:solidFill>
                  </a:rPr>
                  <a:t>C</a:t>
                </a:r>
              </a:p>
            </p:txBody>
          </p:sp>
          <p:pic>
            <p:nvPicPr>
              <p:cNvPr id="40" name="Picture 39"/>
              <p:cNvPicPr preferRelativeResize="0">
                <a:picLocks/>
              </p:cNvPicPr>
              <p:nvPr/>
            </p:nvPicPr>
            <p:blipFill>
              <a:blip r:embed="rId4" cstate="print">
                <a:extLst>
                  <a:ext uri="{28A0092B-C50C-407E-A947-70E740481C1C}">
                    <a14:useLocalDpi xmlns:a14="http://schemas.microsoft.com/office/drawing/2010/main" val="0"/>
                  </a:ext>
                </a:extLst>
              </a:blip>
              <a:stretch>
                <a:fillRect/>
              </a:stretch>
            </p:blipFill>
            <p:spPr>
              <a:xfrm>
                <a:off x="1618213" y="3035532"/>
                <a:ext cx="2697480" cy="2011680"/>
              </a:xfrm>
              <a:prstGeom prst="rect">
                <a:avLst/>
              </a:prstGeom>
            </p:spPr>
          </p:pic>
          <p:sp>
            <p:nvSpPr>
              <p:cNvPr id="41" name="TextBox 40"/>
              <p:cNvSpPr txBox="1"/>
              <p:nvPr/>
            </p:nvSpPr>
            <p:spPr>
              <a:xfrm>
                <a:off x="1576023" y="3002292"/>
                <a:ext cx="551656" cy="243161"/>
              </a:xfrm>
              <a:prstGeom prst="rect">
                <a:avLst/>
              </a:prstGeom>
              <a:noFill/>
            </p:spPr>
            <p:txBody>
              <a:bodyPr wrap="square" rtlCol="0">
                <a:spAutoFit/>
              </a:bodyPr>
              <a:lstStyle/>
              <a:p>
                <a:r>
                  <a:rPr lang="en-US" sz="1700" b="1" dirty="0">
                    <a:solidFill>
                      <a:schemeClr val="bg1"/>
                    </a:solidFill>
                    <a:cs typeface="Arial" panose="020B0604020202020204" pitchFamily="34" charset="0"/>
                  </a:rPr>
                  <a:t>A</a:t>
                </a:r>
              </a:p>
            </p:txBody>
          </p:sp>
          <p:pic>
            <p:nvPicPr>
              <p:cNvPr id="42" name="Picture 2" descr="http://i0.wp.com/blog.cifor.org/wp-content/uploads/2014/02/Samson-POLEX1.jpg?resize=1024%2C683"/>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1383" y="3035532"/>
                <a:ext cx="2697480" cy="2011680"/>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4819916" y="3002291"/>
                <a:ext cx="551656" cy="243161"/>
              </a:xfrm>
              <a:prstGeom prst="rect">
                <a:avLst/>
              </a:prstGeom>
              <a:noFill/>
            </p:spPr>
            <p:txBody>
              <a:bodyPr wrap="square" rtlCol="0">
                <a:spAutoFit/>
              </a:bodyPr>
              <a:lstStyle/>
              <a:p>
                <a:r>
                  <a:rPr lang="en-US" sz="1700" b="1" dirty="0" smtClean="0">
                    <a:solidFill>
                      <a:schemeClr val="bg1"/>
                    </a:solidFill>
                    <a:cs typeface="Arial" panose="020B0604020202020204" pitchFamily="34" charset="0"/>
                  </a:rPr>
                  <a:t>B</a:t>
                </a:r>
                <a:endParaRPr lang="en-US" sz="1700" b="1" dirty="0">
                  <a:solidFill>
                    <a:schemeClr val="bg1"/>
                  </a:solidFill>
                  <a:cs typeface="Arial" panose="020B0604020202020204" pitchFamily="34" charset="0"/>
                </a:endParaRPr>
              </a:p>
            </p:txBody>
          </p:sp>
        </p:grpSp>
      </p:grpSp>
      <p:sp>
        <p:nvSpPr>
          <p:cNvPr id="18" name="TextBox 17"/>
          <p:cNvSpPr txBox="1"/>
          <p:nvPr/>
        </p:nvSpPr>
        <p:spPr>
          <a:xfrm>
            <a:off x="443789" y="0"/>
            <a:ext cx="15875433" cy="4339650"/>
          </a:xfrm>
          <a:prstGeom prst="rect">
            <a:avLst/>
          </a:prstGeom>
          <a:noFill/>
        </p:spPr>
        <p:txBody>
          <a:bodyPr wrap="square" rtlCol="0">
            <a:spAutoFit/>
          </a:bodyPr>
          <a:lstStyle/>
          <a:p>
            <a:r>
              <a:rPr lang="en-US" sz="9200" b="1" dirty="0">
                <a:latin typeface="+mj-lt"/>
              </a:rPr>
              <a:t>Can urban agriculture cultivate ecosystem services and land sparing</a:t>
            </a:r>
            <a:r>
              <a:rPr lang="en-US" sz="9200" b="1" dirty="0" smtClean="0">
                <a:latin typeface="+mj-lt"/>
              </a:rPr>
              <a:t>?</a:t>
            </a:r>
            <a:endParaRPr lang="en-US" sz="9200" dirty="0">
              <a:latin typeface="+mj-lt"/>
            </a:endParaRPr>
          </a:p>
        </p:txBody>
      </p:sp>
      <p:grpSp>
        <p:nvGrpSpPr>
          <p:cNvPr id="373" name="Group 372"/>
          <p:cNvGrpSpPr/>
          <p:nvPr/>
        </p:nvGrpSpPr>
        <p:grpSpPr>
          <a:xfrm>
            <a:off x="685800" y="16368014"/>
            <a:ext cx="15049499" cy="9160443"/>
            <a:chOff x="1575064" y="22425468"/>
            <a:chExt cx="13741136" cy="8219895"/>
          </a:xfrm>
        </p:grpSpPr>
        <p:sp>
          <p:nvSpPr>
            <p:cNvPr id="372" name="Rectangle 371"/>
            <p:cNvSpPr/>
            <p:nvPr/>
          </p:nvSpPr>
          <p:spPr>
            <a:xfrm>
              <a:off x="1575064" y="22425468"/>
              <a:ext cx="13741136" cy="8219895"/>
            </a:xfrm>
            <a:prstGeom prst="rect">
              <a:avLst/>
            </a:prstGeom>
            <a:solidFill>
              <a:schemeClr val="bg1"/>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a:p>
          </p:txBody>
        </p:sp>
        <p:grpSp>
          <p:nvGrpSpPr>
            <p:cNvPr id="293" name="Group 292"/>
            <p:cNvGrpSpPr>
              <a:grpSpLocks noChangeAspect="1"/>
            </p:cNvGrpSpPr>
            <p:nvPr/>
          </p:nvGrpSpPr>
          <p:grpSpPr>
            <a:xfrm>
              <a:off x="1689656" y="22788695"/>
              <a:ext cx="12992954" cy="7634772"/>
              <a:chOff x="-40528" y="789185"/>
              <a:chExt cx="8933820" cy="5249585"/>
            </a:xfrm>
          </p:grpSpPr>
          <p:sp>
            <p:nvSpPr>
              <p:cNvPr id="295" name="Line 8"/>
              <p:cNvSpPr>
                <a:spLocks noChangeShapeType="1"/>
              </p:cNvSpPr>
              <p:nvPr/>
            </p:nvSpPr>
            <p:spPr bwMode="auto">
              <a:xfrm>
                <a:off x="538279" y="5464175"/>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296" name="Line 9"/>
              <p:cNvSpPr>
                <a:spLocks noChangeShapeType="1"/>
              </p:cNvSpPr>
              <p:nvPr/>
            </p:nvSpPr>
            <p:spPr bwMode="auto">
              <a:xfrm>
                <a:off x="538279" y="4559300"/>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297" name="Line 10"/>
              <p:cNvSpPr>
                <a:spLocks noChangeShapeType="1"/>
              </p:cNvSpPr>
              <p:nvPr/>
            </p:nvSpPr>
            <p:spPr bwMode="auto">
              <a:xfrm>
                <a:off x="538279" y="3652838"/>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298" name="Line 11"/>
              <p:cNvSpPr>
                <a:spLocks noChangeShapeType="1"/>
              </p:cNvSpPr>
              <p:nvPr/>
            </p:nvSpPr>
            <p:spPr bwMode="auto">
              <a:xfrm>
                <a:off x="538279" y="2738438"/>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299" name="Line 12"/>
              <p:cNvSpPr>
                <a:spLocks noChangeShapeType="1"/>
              </p:cNvSpPr>
              <p:nvPr/>
            </p:nvSpPr>
            <p:spPr bwMode="auto">
              <a:xfrm>
                <a:off x="538279" y="1833563"/>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00" name="Rectangle 14"/>
              <p:cNvSpPr>
                <a:spLocks noChangeArrowheads="1"/>
              </p:cNvSpPr>
              <p:nvPr/>
            </p:nvSpPr>
            <p:spPr bwMode="auto">
              <a:xfrm>
                <a:off x="372274" y="5326259"/>
                <a:ext cx="97620"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01" name="Rectangle 15"/>
              <p:cNvSpPr>
                <a:spLocks noChangeArrowheads="1"/>
              </p:cNvSpPr>
              <p:nvPr/>
            </p:nvSpPr>
            <p:spPr bwMode="auto">
              <a:xfrm>
                <a:off x="286207" y="4419799"/>
                <a:ext cx="19523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10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02" name="Rectangle 16"/>
              <p:cNvSpPr>
                <a:spLocks noChangeArrowheads="1"/>
              </p:cNvSpPr>
              <p:nvPr/>
            </p:nvSpPr>
            <p:spPr bwMode="auto">
              <a:xfrm>
                <a:off x="295732" y="3514923"/>
                <a:ext cx="19523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03" name="Rectangle 17"/>
              <p:cNvSpPr>
                <a:spLocks noChangeArrowheads="1"/>
              </p:cNvSpPr>
              <p:nvPr/>
            </p:nvSpPr>
            <p:spPr bwMode="auto">
              <a:xfrm>
                <a:off x="295732" y="2600524"/>
                <a:ext cx="19523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30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04" name="Rectangle 18"/>
              <p:cNvSpPr>
                <a:spLocks noChangeArrowheads="1"/>
              </p:cNvSpPr>
              <p:nvPr/>
            </p:nvSpPr>
            <p:spPr bwMode="auto">
              <a:xfrm>
                <a:off x="295732" y="1694061"/>
                <a:ext cx="19523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40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05" name="Rectangle 19"/>
              <p:cNvSpPr>
                <a:spLocks noChangeArrowheads="1"/>
              </p:cNvSpPr>
              <p:nvPr/>
            </p:nvSpPr>
            <p:spPr bwMode="auto">
              <a:xfrm>
                <a:off x="286207" y="789185"/>
                <a:ext cx="19523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50</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06" name="Rectangle 21"/>
              <p:cNvSpPr>
                <a:spLocks noChangeArrowheads="1"/>
              </p:cNvSpPr>
              <p:nvPr/>
            </p:nvSpPr>
            <p:spPr bwMode="auto">
              <a:xfrm>
                <a:off x="682741" y="5373688"/>
                <a:ext cx="190500" cy="90488"/>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07" name="Rectangle 22"/>
              <p:cNvSpPr>
                <a:spLocks noChangeArrowheads="1"/>
              </p:cNvSpPr>
              <p:nvPr/>
            </p:nvSpPr>
            <p:spPr bwMode="auto">
              <a:xfrm>
                <a:off x="873241" y="5192713"/>
                <a:ext cx="180975" cy="271463"/>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08" name="Line 23"/>
              <p:cNvSpPr>
                <a:spLocks noChangeShapeType="1"/>
              </p:cNvSpPr>
              <p:nvPr/>
            </p:nvSpPr>
            <p:spPr bwMode="auto">
              <a:xfrm>
                <a:off x="1239954" y="5464175"/>
                <a:ext cx="184150"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09" name="Rectangle 24"/>
              <p:cNvSpPr>
                <a:spLocks noChangeArrowheads="1"/>
              </p:cNvSpPr>
              <p:nvPr/>
            </p:nvSpPr>
            <p:spPr bwMode="auto">
              <a:xfrm>
                <a:off x="1425691" y="5011738"/>
                <a:ext cx="180975" cy="452438"/>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0" name="Line 25"/>
              <p:cNvSpPr>
                <a:spLocks noChangeShapeType="1"/>
              </p:cNvSpPr>
              <p:nvPr/>
            </p:nvSpPr>
            <p:spPr bwMode="auto">
              <a:xfrm>
                <a:off x="1792404" y="5464175"/>
                <a:ext cx="184150"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11" name="Rectangle 26"/>
              <p:cNvSpPr>
                <a:spLocks noChangeArrowheads="1"/>
              </p:cNvSpPr>
              <p:nvPr/>
            </p:nvSpPr>
            <p:spPr bwMode="auto">
              <a:xfrm>
                <a:off x="1978141" y="5011738"/>
                <a:ext cx="180975" cy="452438"/>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2" name="Rectangle 27"/>
              <p:cNvSpPr>
                <a:spLocks noChangeArrowheads="1"/>
              </p:cNvSpPr>
              <p:nvPr/>
            </p:nvSpPr>
            <p:spPr bwMode="auto">
              <a:xfrm>
                <a:off x="2349616" y="5373688"/>
                <a:ext cx="180975" cy="90488"/>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13" name="Rectangle 28"/>
              <p:cNvSpPr>
                <a:spLocks noChangeArrowheads="1"/>
              </p:cNvSpPr>
              <p:nvPr/>
            </p:nvSpPr>
            <p:spPr bwMode="auto">
              <a:xfrm>
                <a:off x="2530591" y="4740275"/>
                <a:ext cx="180975" cy="723900"/>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4" name="Rectangle 29"/>
              <p:cNvSpPr>
                <a:spLocks noChangeArrowheads="1"/>
              </p:cNvSpPr>
              <p:nvPr/>
            </p:nvSpPr>
            <p:spPr bwMode="auto">
              <a:xfrm>
                <a:off x="2902066" y="5102225"/>
                <a:ext cx="180975" cy="361950"/>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5" name="Rectangle 30"/>
              <p:cNvSpPr>
                <a:spLocks noChangeArrowheads="1"/>
              </p:cNvSpPr>
              <p:nvPr/>
            </p:nvSpPr>
            <p:spPr bwMode="auto">
              <a:xfrm>
                <a:off x="3083041" y="4830763"/>
                <a:ext cx="180975" cy="633413"/>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6" name="Line 31"/>
              <p:cNvSpPr>
                <a:spLocks noChangeShapeType="1"/>
              </p:cNvSpPr>
              <p:nvPr/>
            </p:nvSpPr>
            <p:spPr bwMode="auto">
              <a:xfrm>
                <a:off x="3452929" y="5464175"/>
                <a:ext cx="184150"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17" name="Rectangle 32"/>
              <p:cNvSpPr>
                <a:spLocks noChangeArrowheads="1"/>
              </p:cNvSpPr>
              <p:nvPr/>
            </p:nvSpPr>
            <p:spPr bwMode="auto">
              <a:xfrm>
                <a:off x="3635491" y="4921250"/>
                <a:ext cx="190500" cy="54292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8" name="Rectangle 33"/>
              <p:cNvSpPr>
                <a:spLocks noChangeArrowheads="1"/>
              </p:cNvSpPr>
              <p:nvPr/>
            </p:nvSpPr>
            <p:spPr bwMode="auto">
              <a:xfrm>
                <a:off x="4006966" y="5192713"/>
                <a:ext cx="180975" cy="271463"/>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19" name="Rectangle 34"/>
              <p:cNvSpPr>
                <a:spLocks noChangeArrowheads="1"/>
              </p:cNvSpPr>
              <p:nvPr/>
            </p:nvSpPr>
            <p:spPr bwMode="auto">
              <a:xfrm>
                <a:off x="4187941" y="4740275"/>
                <a:ext cx="190500" cy="723900"/>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0" name="Rectangle 35"/>
              <p:cNvSpPr>
                <a:spLocks noChangeArrowheads="1"/>
              </p:cNvSpPr>
              <p:nvPr/>
            </p:nvSpPr>
            <p:spPr bwMode="auto">
              <a:xfrm>
                <a:off x="4559416" y="5283200"/>
                <a:ext cx="190500" cy="180975"/>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1" name="Rectangle 36"/>
              <p:cNvSpPr>
                <a:spLocks noChangeArrowheads="1"/>
              </p:cNvSpPr>
              <p:nvPr/>
            </p:nvSpPr>
            <p:spPr bwMode="auto">
              <a:xfrm>
                <a:off x="4749916" y="4106863"/>
                <a:ext cx="180975" cy="1357313"/>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2" name="Rectangle 37"/>
              <p:cNvSpPr>
                <a:spLocks noChangeArrowheads="1"/>
              </p:cNvSpPr>
              <p:nvPr/>
            </p:nvSpPr>
            <p:spPr bwMode="auto">
              <a:xfrm>
                <a:off x="5111866" y="5192713"/>
                <a:ext cx="190500" cy="271463"/>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3" name="Rectangle 38"/>
              <p:cNvSpPr>
                <a:spLocks noChangeArrowheads="1"/>
              </p:cNvSpPr>
              <p:nvPr/>
            </p:nvSpPr>
            <p:spPr bwMode="auto">
              <a:xfrm>
                <a:off x="5302366" y="4197350"/>
                <a:ext cx="180975" cy="126682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4" name="Rectangle 39"/>
              <p:cNvSpPr>
                <a:spLocks noChangeArrowheads="1"/>
              </p:cNvSpPr>
              <p:nvPr/>
            </p:nvSpPr>
            <p:spPr bwMode="auto">
              <a:xfrm>
                <a:off x="5664316" y="4740275"/>
                <a:ext cx="190500" cy="723900"/>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5" name="Rectangle 40"/>
              <p:cNvSpPr>
                <a:spLocks noChangeArrowheads="1"/>
              </p:cNvSpPr>
              <p:nvPr/>
            </p:nvSpPr>
            <p:spPr bwMode="auto">
              <a:xfrm>
                <a:off x="5854816" y="3290888"/>
                <a:ext cx="180975" cy="2173288"/>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6" name="Rectangle 41"/>
              <p:cNvSpPr>
                <a:spLocks noChangeArrowheads="1"/>
              </p:cNvSpPr>
              <p:nvPr/>
            </p:nvSpPr>
            <p:spPr bwMode="auto">
              <a:xfrm>
                <a:off x="6224704" y="4468813"/>
                <a:ext cx="182563" cy="995363"/>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7" name="Rectangle 42"/>
              <p:cNvSpPr>
                <a:spLocks noChangeArrowheads="1"/>
              </p:cNvSpPr>
              <p:nvPr/>
            </p:nvSpPr>
            <p:spPr bwMode="auto">
              <a:xfrm>
                <a:off x="6407266" y="3200400"/>
                <a:ext cx="180975" cy="226377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8" name="Rectangle 43"/>
              <p:cNvSpPr>
                <a:spLocks noChangeArrowheads="1"/>
              </p:cNvSpPr>
              <p:nvPr/>
            </p:nvSpPr>
            <p:spPr bwMode="auto">
              <a:xfrm>
                <a:off x="6777154" y="4921250"/>
                <a:ext cx="180975" cy="542925"/>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29" name="Rectangle 44"/>
              <p:cNvSpPr>
                <a:spLocks noChangeArrowheads="1"/>
              </p:cNvSpPr>
              <p:nvPr/>
            </p:nvSpPr>
            <p:spPr bwMode="auto">
              <a:xfrm>
                <a:off x="6958129" y="2919413"/>
                <a:ext cx="182563" cy="2544763"/>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0" name="Rectangle 45"/>
              <p:cNvSpPr>
                <a:spLocks noChangeArrowheads="1"/>
              </p:cNvSpPr>
              <p:nvPr/>
            </p:nvSpPr>
            <p:spPr bwMode="auto">
              <a:xfrm>
                <a:off x="7329604" y="4378325"/>
                <a:ext cx="180975" cy="1085850"/>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1" name="Rectangle 46"/>
              <p:cNvSpPr>
                <a:spLocks noChangeArrowheads="1"/>
              </p:cNvSpPr>
              <p:nvPr/>
            </p:nvSpPr>
            <p:spPr bwMode="auto">
              <a:xfrm>
                <a:off x="7510579" y="4378325"/>
                <a:ext cx="190500" cy="1085850"/>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2" name="Rectangle 47"/>
              <p:cNvSpPr>
                <a:spLocks noChangeArrowheads="1"/>
              </p:cNvSpPr>
              <p:nvPr/>
            </p:nvSpPr>
            <p:spPr bwMode="auto">
              <a:xfrm>
                <a:off x="7879353" y="4106863"/>
                <a:ext cx="180975" cy="1357313"/>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3" name="Rectangle 48"/>
              <p:cNvSpPr>
                <a:spLocks noChangeArrowheads="1"/>
              </p:cNvSpPr>
              <p:nvPr/>
            </p:nvSpPr>
            <p:spPr bwMode="auto">
              <a:xfrm>
                <a:off x="8063029" y="3381375"/>
                <a:ext cx="190500" cy="2082800"/>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4" name="Rectangle 49"/>
              <p:cNvSpPr>
                <a:spLocks noChangeArrowheads="1"/>
              </p:cNvSpPr>
              <p:nvPr/>
            </p:nvSpPr>
            <p:spPr bwMode="auto">
              <a:xfrm>
                <a:off x="8434504" y="1743075"/>
                <a:ext cx="180975" cy="3721100"/>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5" name="Rectangle 50"/>
              <p:cNvSpPr>
                <a:spLocks noChangeArrowheads="1"/>
              </p:cNvSpPr>
              <p:nvPr/>
            </p:nvSpPr>
            <p:spPr bwMode="auto">
              <a:xfrm>
                <a:off x="8615479" y="4921250"/>
                <a:ext cx="190500" cy="54292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6" name="Rectangle 51"/>
              <p:cNvSpPr>
                <a:spLocks noChangeArrowheads="1"/>
              </p:cNvSpPr>
              <p:nvPr/>
            </p:nvSpPr>
            <p:spPr bwMode="auto">
              <a:xfrm>
                <a:off x="595429" y="930275"/>
                <a:ext cx="8297863" cy="4530725"/>
              </a:xfrm>
              <a:prstGeom prst="rect">
                <a:avLst/>
              </a:prstGeom>
              <a:noFill/>
              <a:ln w="28575" cap="flat">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37" name="Rectangle 52"/>
              <p:cNvSpPr>
                <a:spLocks noChangeArrowheads="1"/>
              </p:cNvSpPr>
              <p:nvPr/>
            </p:nvSpPr>
            <p:spPr bwMode="auto">
              <a:xfrm>
                <a:off x="70932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2000</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38" name="Rectangle 53"/>
              <p:cNvSpPr>
                <a:spLocks noChangeArrowheads="1"/>
              </p:cNvSpPr>
              <p:nvPr/>
            </p:nvSpPr>
            <p:spPr bwMode="auto">
              <a:xfrm>
                <a:off x="126177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2001</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39" name="Rectangle 54"/>
              <p:cNvSpPr>
                <a:spLocks noChangeArrowheads="1"/>
              </p:cNvSpPr>
              <p:nvPr/>
            </p:nvSpPr>
            <p:spPr bwMode="auto">
              <a:xfrm>
                <a:off x="181422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2002</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0" name="Rectangle 55"/>
              <p:cNvSpPr>
                <a:spLocks noChangeArrowheads="1"/>
              </p:cNvSpPr>
              <p:nvPr/>
            </p:nvSpPr>
            <p:spPr bwMode="auto">
              <a:xfrm>
                <a:off x="236667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2003</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1" name="Rectangle 56"/>
              <p:cNvSpPr>
                <a:spLocks noChangeArrowheads="1"/>
              </p:cNvSpPr>
              <p:nvPr/>
            </p:nvSpPr>
            <p:spPr bwMode="auto">
              <a:xfrm>
                <a:off x="291912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2004</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2" name="Rectangle 57"/>
              <p:cNvSpPr>
                <a:spLocks noChangeArrowheads="1"/>
              </p:cNvSpPr>
              <p:nvPr/>
            </p:nvSpPr>
            <p:spPr bwMode="auto">
              <a:xfrm>
                <a:off x="347157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2005</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3" name="Rectangle 58"/>
              <p:cNvSpPr>
                <a:spLocks noChangeArrowheads="1"/>
              </p:cNvSpPr>
              <p:nvPr/>
            </p:nvSpPr>
            <p:spPr bwMode="auto">
              <a:xfrm>
                <a:off x="4024024"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2006</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4" name="Rectangle 59"/>
              <p:cNvSpPr>
                <a:spLocks noChangeArrowheads="1"/>
              </p:cNvSpPr>
              <p:nvPr/>
            </p:nvSpPr>
            <p:spPr bwMode="auto">
              <a:xfrm>
                <a:off x="458441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2007</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5" name="Rectangle 60"/>
              <p:cNvSpPr>
                <a:spLocks noChangeArrowheads="1"/>
              </p:cNvSpPr>
              <p:nvPr/>
            </p:nvSpPr>
            <p:spPr bwMode="auto">
              <a:xfrm>
                <a:off x="513686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2008</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46" name="Rectangle 61"/>
              <p:cNvSpPr>
                <a:spLocks noChangeArrowheads="1"/>
              </p:cNvSpPr>
              <p:nvPr/>
            </p:nvSpPr>
            <p:spPr bwMode="auto">
              <a:xfrm>
                <a:off x="568931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2009</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7" name="Rectangle 62"/>
              <p:cNvSpPr>
                <a:spLocks noChangeArrowheads="1"/>
              </p:cNvSpPr>
              <p:nvPr/>
            </p:nvSpPr>
            <p:spPr bwMode="auto">
              <a:xfrm>
                <a:off x="624176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2010</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8" name="Rectangle 63"/>
              <p:cNvSpPr>
                <a:spLocks noChangeArrowheads="1"/>
              </p:cNvSpPr>
              <p:nvPr/>
            </p:nvSpPr>
            <p:spPr bwMode="auto">
              <a:xfrm>
                <a:off x="679421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latin typeface="+mn-lt"/>
                  </a:rPr>
                  <a:t>2011</a:t>
                </a:r>
                <a:endParaRPr kumimoji="0" lang="en-US" altLang="en-US" sz="2400" b="0" i="0" u="none" strike="noStrike" kern="0" cap="none" spc="0" normalizeH="0" baseline="0" noProof="0" smtClean="0">
                  <a:ln>
                    <a:noFill/>
                  </a:ln>
                  <a:solidFill>
                    <a:prstClr val="black"/>
                  </a:solidFill>
                  <a:effectLst/>
                  <a:uLnTx/>
                  <a:uFillTx/>
                  <a:latin typeface="+mn-lt"/>
                </a:endParaRPr>
              </a:p>
            </p:txBody>
          </p:sp>
          <p:sp>
            <p:nvSpPr>
              <p:cNvPr id="349" name="Rectangle 64"/>
              <p:cNvSpPr>
                <a:spLocks noChangeArrowheads="1"/>
              </p:cNvSpPr>
              <p:nvPr/>
            </p:nvSpPr>
            <p:spPr bwMode="auto">
              <a:xfrm>
                <a:off x="734666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2012</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50" name="Rectangle 65"/>
              <p:cNvSpPr>
                <a:spLocks noChangeArrowheads="1"/>
              </p:cNvSpPr>
              <p:nvPr/>
            </p:nvSpPr>
            <p:spPr bwMode="auto">
              <a:xfrm>
                <a:off x="789911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2013</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51" name="Rectangle 66"/>
              <p:cNvSpPr>
                <a:spLocks noChangeArrowheads="1"/>
              </p:cNvSpPr>
              <p:nvPr/>
            </p:nvSpPr>
            <p:spPr bwMode="auto">
              <a:xfrm>
                <a:off x="8451561" y="5478463"/>
                <a:ext cx="390477"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mn-lt"/>
                  </a:rPr>
                  <a:t>2014</a:t>
                </a:r>
                <a:endParaRPr kumimoji="0" lang="en-US" altLang="en-US" sz="2400" b="0" i="0" u="none" strike="noStrike" kern="0" cap="none" spc="0" normalizeH="0" baseline="0" noProof="0" dirty="0" smtClean="0">
                  <a:ln>
                    <a:noFill/>
                  </a:ln>
                  <a:solidFill>
                    <a:prstClr val="black"/>
                  </a:solidFill>
                  <a:effectLst/>
                  <a:uLnTx/>
                  <a:uFillTx/>
                  <a:latin typeface="+mn-lt"/>
                </a:endParaRPr>
              </a:p>
            </p:txBody>
          </p:sp>
          <p:sp>
            <p:nvSpPr>
              <p:cNvPr id="352" name="Rectangle 67"/>
              <p:cNvSpPr>
                <a:spLocks noChangeArrowheads="1"/>
              </p:cNvSpPr>
              <p:nvPr/>
            </p:nvSpPr>
            <p:spPr bwMode="auto">
              <a:xfrm>
                <a:off x="4473390" y="5810896"/>
                <a:ext cx="362299" cy="22787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1" i="0" u="none" strike="noStrike" kern="0" cap="none" spc="0" normalizeH="0" baseline="0" noProof="0" dirty="0" smtClean="0">
                    <a:ln>
                      <a:noFill/>
                    </a:ln>
                    <a:solidFill>
                      <a:srgbClr val="000000"/>
                    </a:solidFill>
                    <a:effectLst/>
                    <a:uLnTx/>
                    <a:uFillTx/>
                    <a:latin typeface="+mn-lt"/>
                  </a:rPr>
                  <a:t>Year</a:t>
                </a:r>
                <a:endParaRPr kumimoji="0" lang="en-US" altLang="en-US" sz="2400" b="1" i="0" u="none" strike="noStrike" kern="0" cap="none" spc="0" normalizeH="0" baseline="0" noProof="0" dirty="0" smtClean="0">
                  <a:ln>
                    <a:noFill/>
                  </a:ln>
                  <a:solidFill>
                    <a:prstClr val="black"/>
                  </a:solidFill>
                  <a:effectLst/>
                  <a:uLnTx/>
                  <a:uFillTx/>
                  <a:latin typeface="+mn-lt"/>
                </a:endParaRPr>
              </a:p>
            </p:txBody>
          </p:sp>
          <p:sp>
            <p:nvSpPr>
              <p:cNvPr id="353" name="Rectangle 68"/>
              <p:cNvSpPr>
                <a:spLocks noChangeAspect="1" noChangeArrowheads="1"/>
              </p:cNvSpPr>
              <p:nvPr/>
            </p:nvSpPr>
            <p:spPr bwMode="auto">
              <a:xfrm>
                <a:off x="785929" y="1038072"/>
                <a:ext cx="234315" cy="146448"/>
              </a:xfrm>
              <a:prstGeom prst="rect">
                <a:avLst/>
              </a:prstGeom>
              <a:solidFill>
                <a:sysClr val="windowText" lastClr="0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54" name="Rectangle 69"/>
              <p:cNvSpPr>
                <a:spLocks noChangeArrowheads="1"/>
              </p:cNvSpPr>
              <p:nvPr/>
            </p:nvSpPr>
            <p:spPr bwMode="auto">
              <a:xfrm>
                <a:off x="1098666" y="990600"/>
                <a:ext cx="3517124" cy="3038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mn-lt"/>
                  </a:rPr>
                  <a:t>UPA in developed countries</a:t>
                </a:r>
                <a:endParaRPr kumimoji="0" lang="en-US" altLang="en-US" sz="3200" b="0" i="0" u="none" strike="noStrike" kern="0" cap="none" spc="0" normalizeH="0" baseline="0" noProof="0" dirty="0" smtClean="0">
                  <a:ln>
                    <a:noFill/>
                  </a:ln>
                  <a:solidFill>
                    <a:prstClr val="black"/>
                  </a:solidFill>
                  <a:effectLst/>
                  <a:uLnTx/>
                  <a:uFillTx/>
                  <a:latin typeface="+mn-lt"/>
                </a:endParaRPr>
              </a:p>
            </p:txBody>
          </p:sp>
          <p:sp>
            <p:nvSpPr>
              <p:cNvPr id="355" name="Rectangle 70"/>
              <p:cNvSpPr>
                <a:spLocks noChangeAspect="1" noChangeArrowheads="1"/>
              </p:cNvSpPr>
              <p:nvPr/>
            </p:nvSpPr>
            <p:spPr bwMode="auto">
              <a:xfrm>
                <a:off x="785929" y="1260441"/>
                <a:ext cx="234315" cy="144498"/>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56" name="Rectangle 21"/>
              <p:cNvSpPr>
                <a:spLocks noChangeArrowheads="1"/>
              </p:cNvSpPr>
              <p:nvPr/>
            </p:nvSpPr>
            <p:spPr bwMode="auto">
              <a:xfrm>
                <a:off x="3634025" y="4917034"/>
                <a:ext cx="190500" cy="9048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57" name="Rectangle 21"/>
              <p:cNvSpPr>
                <a:spLocks noChangeArrowheads="1"/>
              </p:cNvSpPr>
              <p:nvPr/>
            </p:nvSpPr>
            <p:spPr bwMode="auto">
              <a:xfrm>
                <a:off x="7879353" y="4100572"/>
                <a:ext cx="182880" cy="9048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58" name="Rectangle 21"/>
              <p:cNvSpPr>
                <a:spLocks noChangeArrowheads="1"/>
              </p:cNvSpPr>
              <p:nvPr/>
            </p:nvSpPr>
            <p:spPr bwMode="auto">
              <a:xfrm>
                <a:off x="5666329" y="4732405"/>
                <a:ext cx="190500" cy="9048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59" name="Rectangle 22"/>
              <p:cNvSpPr>
                <a:spLocks noChangeArrowheads="1"/>
              </p:cNvSpPr>
              <p:nvPr/>
            </p:nvSpPr>
            <p:spPr bwMode="auto">
              <a:xfrm>
                <a:off x="6226292" y="4466552"/>
                <a:ext cx="180975" cy="271463"/>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60" name="Rectangle 26"/>
              <p:cNvSpPr>
                <a:spLocks noChangeArrowheads="1"/>
              </p:cNvSpPr>
              <p:nvPr/>
            </p:nvSpPr>
            <p:spPr bwMode="auto">
              <a:xfrm>
                <a:off x="7329604" y="4372715"/>
                <a:ext cx="180975" cy="45243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61" name="Rectangle 26"/>
              <p:cNvSpPr>
                <a:spLocks noChangeArrowheads="1"/>
              </p:cNvSpPr>
              <p:nvPr/>
            </p:nvSpPr>
            <p:spPr bwMode="auto">
              <a:xfrm>
                <a:off x="8434504" y="1743075"/>
                <a:ext cx="180975" cy="45243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62" name="Rectangle 70"/>
              <p:cNvSpPr>
                <a:spLocks noChangeAspect="1" noChangeArrowheads="1"/>
              </p:cNvSpPr>
              <p:nvPr/>
            </p:nvSpPr>
            <p:spPr bwMode="auto">
              <a:xfrm>
                <a:off x="785929" y="1481225"/>
                <a:ext cx="234315" cy="144498"/>
              </a:xfrm>
              <a:prstGeom prst="rect">
                <a:avLst/>
              </a:pr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ndParaRPr>
              </a:p>
            </p:txBody>
          </p:sp>
          <p:sp>
            <p:nvSpPr>
              <p:cNvPr id="363" name="Line 13"/>
              <p:cNvSpPr>
                <a:spLocks noChangeShapeType="1"/>
              </p:cNvSpPr>
              <p:nvPr/>
            </p:nvSpPr>
            <p:spPr bwMode="auto">
              <a:xfrm>
                <a:off x="591527" y="1837509"/>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64" name="Line 13"/>
              <p:cNvSpPr>
                <a:spLocks noChangeShapeType="1"/>
              </p:cNvSpPr>
              <p:nvPr/>
            </p:nvSpPr>
            <p:spPr bwMode="auto">
              <a:xfrm>
                <a:off x="591527" y="2743200"/>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65" name="Line 13"/>
              <p:cNvSpPr>
                <a:spLocks noChangeShapeType="1"/>
              </p:cNvSpPr>
              <p:nvPr/>
            </p:nvSpPr>
            <p:spPr bwMode="auto">
              <a:xfrm>
                <a:off x="591527" y="3657600"/>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66" name="Line 13"/>
              <p:cNvSpPr>
                <a:spLocks noChangeShapeType="1"/>
              </p:cNvSpPr>
              <p:nvPr/>
            </p:nvSpPr>
            <p:spPr bwMode="auto">
              <a:xfrm>
                <a:off x="591527" y="4572000"/>
                <a:ext cx="53975" cy="0"/>
              </a:xfrm>
              <a:prstGeom prst="line">
                <a:avLst/>
              </a:prstGeom>
              <a:noFill/>
              <a:ln w="7938" cap="flat">
                <a:no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cs typeface="Arial" panose="020B0604020202020204" pitchFamily="34" charset="0"/>
                </a:endParaRPr>
              </a:p>
            </p:txBody>
          </p:sp>
          <p:sp>
            <p:nvSpPr>
              <p:cNvPr id="367" name="TextBox 366"/>
              <p:cNvSpPr txBox="1"/>
              <p:nvPr/>
            </p:nvSpPr>
            <p:spPr>
              <a:xfrm>
                <a:off x="5219916" y="1045106"/>
                <a:ext cx="3429918" cy="664634"/>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prstClr val="black"/>
                    </a:solidFill>
                    <a:effectLst/>
                    <a:uLnTx/>
                    <a:uFillTx/>
                    <a:cs typeface="Arial" panose="020B0604020202020204" pitchFamily="34" charset="0"/>
                  </a:rPr>
                  <a:t>62% of articles were published between 2010-2014</a:t>
                </a:r>
              </a:p>
            </p:txBody>
          </p:sp>
          <p:sp>
            <p:nvSpPr>
              <p:cNvPr id="368" name="Left Brace 367"/>
              <p:cNvSpPr/>
              <p:nvPr/>
            </p:nvSpPr>
            <p:spPr>
              <a:xfrm rot="5400000">
                <a:off x="7435525" y="374511"/>
                <a:ext cx="188209" cy="2484597"/>
              </a:xfrm>
              <a:prstGeom prst="leftBrace">
                <a:avLst/>
              </a:prstGeom>
              <a:no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smtClean="0">
                  <a:ln>
                    <a:noFill/>
                  </a:ln>
                  <a:solidFill>
                    <a:prstClr val="black"/>
                  </a:solidFill>
                  <a:effectLst/>
                  <a:uLnTx/>
                  <a:uFillTx/>
                  <a:ea typeface="+mn-ea"/>
                  <a:cs typeface="+mn-cs"/>
                </a:endParaRPr>
              </a:p>
            </p:txBody>
          </p:sp>
          <p:sp>
            <p:nvSpPr>
              <p:cNvPr id="369" name="Rectangle 69"/>
              <p:cNvSpPr>
                <a:spLocks noChangeArrowheads="1"/>
              </p:cNvSpPr>
              <p:nvPr/>
            </p:nvSpPr>
            <p:spPr bwMode="auto">
              <a:xfrm>
                <a:off x="1098666" y="1430137"/>
                <a:ext cx="4305057" cy="3038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mn-lt"/>
                  </a:rPr>
                  <a:t>Articles focused on ecosystem services </a:t>
                </a:r>
                <a:endParaRPr kumimoji="0" lang="en-US" altLang="en-US" sz="3200" b="0" i="0" u="none" strike="noStrike" kern="0" cap="none" spc="0" normalizeH="0" baseline="0" noProof="0" dirty="0" smtClean="0">
                  <a:ln>
                    <a:noFill/>
                  </a:ln>
                  <a:solidFill>
                    <a:prstClr val="black"/>
                  </a:solidFill>
                  <a:effectLst/>
                  <a:uLnTx/>
                  <a:uFillTx/>
                  <a:latin typeface="+mn-lt"/>
                </a:endParaRPr>
              </a:p>
            </p:txBody>
          </p:sp>
          <p:sp>
            <p:nvSpPr>
              <p:cNvPr id="370" name="Rectangle 69"/>
              <p:cNvSpPr>
                <a:spLocks noChangeArrowheads="1"/>
              </p:cNvSpPr>
              <p:nvPr/>
            </p:nvSpPr>
            <p:spPr bwMode="auto">
              <a:xfrm>
                <a:off x="1098667" y="1210368"/>
                <a:ext cx="3529237" cy="3038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3200" b="0" i="0" u="none" strike="noStrike" kern="0" cap="none" spc="0" normalizeH="0" baseline="0" noProof="0" dirty="0" smtClean="0">
                    <a:ln>
                      <a:noFill/>
                    </a:ln>
                    <a:solidFill>
                      <a:srgbClr val="000000"/>
                    </a:solidFill>
                    <a:effectLst/>
                    <a:uLnTx/>
                    <a:uFillTx/>
                    <a:latin typeface="+mn-lt"/>
                  </a:rPr>
                  <a:t>UPA in developing countries</a:t>
                </a:r>
                <a:endParaRPr kumimoji="0" lang="en-US" altLang="en-US" sz="3200" b="0" i="0" u="none" strike="noStrike" kern="0" cap="none" spc="0" normalizeH="0" baseline="0" noProof="0" dirty="0" smtClean="0">
                  <a:ln>
                    <a:noFill/>
                  </a:ln>
                  <a:solidFill>
                    <a:prstClr val="black"/>
                  </a:solidFill>
                  <a:effectLst/>
                  <a:uLnTx/>
                  <a:uFillTx/>
                  <a:latin typeface="+mn-lt"/>
                </a:endParaRPr>
              </a:p>
            </p:txBody>
          </p:sp>
          <p:sp>
            <p:nvSpPr>
              <p:cNvPr id="371" name="Rectangle 67"/>
              <p:cNvSpPr>
                <a:spLocks noChangeArrowheads="1"/>
              </p:cNvSpPr>
              <p:nvPr/>
            </p:nvSpPr>
            <p:spPr bwMode="auto">
              <a:xfrm rot="16200000">
                <a:off x="-656975" y="3251570"/>
                <a:ext cx="1464766" cy="2318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1" i="0" u="none" strike="noStrike" kern="0" cap="none" spc="0" normalizeH="0" baseline="0" noProof="0" dirty="0" smtClean="0">
                    <a:ln>
                      <a:noFill/>
                    </a:ln>
                    <a:solidFill>
                      <a:srgbClr val="000000"/>
                    </a:solidFill>
                    <a:effectLst/>
                    <a:uLnTx/>
                    <a:uFillTx/>
                    <a:latin typeface="+mn-lt"/>
                  </a:rPr>
                  <a:t>Number of articles</a:t>
                </a:r>
                <a:endParaRPr kumimoji="0" lang="en-US" altLang="en-US" sz="2400" b="1" i="0" u="none" strike="noStrike" kern="0" cap="none" spc="0" normalizeH="0" baseline="0" noProof="0" dirty="0" smtClean="0">
                  <a:ln>
                    <a:noFill/>
                  </a:ln>
                  <a:solidFill>
                    <a:prstClr val="black"/>
                  </a:solidFill>
                  <a:effectLst/>
                  <a:uLnTx/>
                  <a:uFillTx/>
                  <a:latin typeface="+mn-lt"/>
                </a:endParaRPr>
              </a:p>
            </p:txBody>
          </p:sp>
        </p:grpSp>
      </p:grpSp>
      <p:graphicFrame>
        <p:nvGraphicFramePr>
          <p:cNvPr id="375" name="Table 374"/>
          <p:cNvGraphicFramePr>
            <a:graphicFrameLocks noGrp="1"/>
          </p:cNvGraphicFramePr>
          <p:nvPr>
            <p:extLst>
              <p:ext uri="{D42A27DB-BD31-4B8C-83A1-F6EECF244321}">
                <p14:modId xmlns:p14="http://schemas.microsoft.com/office/powerpoint/2010/main" val="831612869"/>
              </p:ext>
            </p:extLst>
          </p:nvPr>
        </p:nvGraphicFramePr>
        <p:xfrm>
          <a:off x="17035235" y="23353999"/>
          <a:ext cx="12792456" cy="6992896"/>
        </p:xfrm>
        <a:graphic>
          <a:graphicData uri="http://schemas.openxmlformats.org/drawingml/2006/table">
            <a:tbl>
              <a:tblPr>
                <a:tableStyleId>{B301B821-A1FF-4177-AEE7-76D212191A09}</a:tableStyleId>
              </a:tblPr>
              <a:tblGrid>
                <a:gridCol w="2115937"/>
                <a:gridCol w="7291055"/>
                <a:gridCol w="3385464"/>
              </a:tblGrid>
              <a:tr h="508266">
                <a:tc>
                  <a:txBody>
                    <a:bodyPr/>
                    <a:lstStyle/>
                    <a:p>
                      <a:pPr algn="l" fontAlgn="b"/>
                      <a:r>
                        <a:rPr lang="en-US" sz="3200" b="1" u="none" strike="noStrike" dirty="0">
                          <a:effectLst/>
                        </a:rPr>
                        <a:t>Figure</a:t>
                      </a:r>
                      <a:endParaRPr lang="en-US" sz="3200" b="1" i="0" u="none" strike="noStrike" dirty="0">
                        <a:solidFill>
                          <a:srgbClr val="000000"/>
                        </a:solidFill>
                        <a:effectLst/>
                        <a:latin typeface="+mn-lt"/>
                        <a:cs typeface="Times New Roman" panose="02020603050405020304" pitchFamily="18" charset="0"/>
                      </a:endParaRPr>
                    </a:p>
                  </a:txBody>
                  <a:tcPr marL="9525" marR="9525" marT="9525" marB="0" anchor="b">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b="1" u="none" strike="noStrike" dirty="0">
                          <a:effectLst/>
                        </a:rPr>
                        <a:t>Description</a:t>
                      </a:r>
                      <a:endParaRPr lang="en-US" sz="3200" b="1" i="0" u="none" strike="noStrike" dirty="0">
                        <a:solidFill>
                          <a:srgbClr val="000000"/>
                        </a:solidFill>
                        <a:effectLst/>
                        <a:latin typeface="+mn-lt"/>
                        <a:cs typeface="Times New Roman" panose="02020603050405020304" pitchFamily="18" charset="0"/>
                      </a:endParaRPr>
                    </a:p>
                  </a:txBody>
                  <a:tcPr marL="9525" marR="9525" marT="9525" marB="0" anchor="b">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b="1" u="none" strike="noStrike" dirty="0">
                          <a:effectLst/>
                        </a:rPr>
                        <a:t>Source</a:t>
                      </a:r>
                      <a:endParaRPr lang="en-US" sz="3200" b="1" i="0" u="none" strike="noStrike" dirty="0">
                        <a:solidFill>
                          <a:srgbClr val="000000"/>
                        </a:solidFill>
                        <a:effectLst/>
                        <a:latin typeface="+mn-lt"/>
                        <a:cs typeface="Times New Roman" panose="02020603050405020304" pitchFamily="18" charset="0"/>
                      </a:endParaRPr>
                    </a:p>
                  </a:txBody>
                  <a:tcPr marL="9525" marR="9525" marT="9525" marB="0" anchor="b">
                    <a:lnL>
                      <a:noFill/>
                    </a:lnL>
                    <a:lnR w="12700" cmpd="sng">
                      <a:noFill/>
                    </a:lnR>
                    <a:lnT w="12700" cmpd="sng">
                      <a:noFill/>
                    </a:lnT>
                    <a:lnB w="12700" cmpd="sng">
                      <a:noFill/>
                    </a:lnB>
                    <a:lnTlToBr w="12700" cmpd="sng">
                      <a:noFill/>
                      <a:prstDash val="solid"/>
                    </a:lnTlToBr>
                    <a:lnBlToTr w="12700" cmpd="sng">
                      <a:noFill/>
                      <a:prstDash val="solid"/>
                    </a:lnBlToTr>
                  </a:tcPr>
                </a:tc>
              </a:tr>
              <a:tr h="1006795">
                <a:tc>
                  <a:txBody>
                    <a:bodyPr/>
                    <a:lstStyle/>
                    <a:p>
                      <a:pPr algn="l" fontAlgn="b"/>
                      <a:r>
                        <a:rPr lang="en-US" sz="3200" u="none" strike="noStrike" dirty="0">
                          <a:effectLst/>
                        </a:rPr>
                        <a:t>64.30 </a:t>
                      </a:r>
                      <a:r>
                        <a:rPr lang="en-US" sz="3200" u="none" strike="noStrike" dirty="0" err="1">
                          <a:effectLst/>
                        </a:rPr>
                        <a:t>Mha</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Total global urban space</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err="1">
                          <a:effectLst/>
                        </a:rPr>
                        <a:t>Martellozzo</a:t>
                      </a:r>
                      <a:r>
                        <a:rPr lang="en-US" sz="3200" u="none" strike="noStrike" dirty="0">
                          <a:effectLst/>
                        </a:rPr>
                        <a:t> et al., 2014</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r h="1006795">
                <a:tc>
                  <a:txBody>
                    <a:bodyPr/>
                    <a:lstStyle/>
                    <a:p>
                      <a:pPr algn="l" fontAlgn="b"/>
                      <a:r>
                        <a:rPr lang="en-US" sz="3200" u="none" strike="noStrike" dirty="0">
                          <a:effectLst/>
                        </a:rPr>
                        <a:t>  0.75 </a:t>
                      </a:r>
                      <a:r>
                        <a:rPr lang="en-US" sz="3200" u="none" strike="noStrike" dirty="0" err="1">
                          <a:effectLst/>
                        </a:rPr>
                        <a:t>lb</a:t>
                      </a:r>
                      <a:r>
                        <a:rPr lang="en-US" sz="3200" u="none" strike="noStrike" dirty="0">
                          <a:effectLst/>
                        </a:rPr>
                        <a:t>/ft</a:t>
                      </a:r>
                      <a:r>
                        <a:rPr lang="en-US" sz="3200" u="none" strike="noStrike" baseline="30000" dirty="0">
                          <a:effectLst/>
                        </a:rPr>
                        <a:t>2</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Average crop production in </a:t>
                      </a:r>
                      <a:r>
                        <a:rPr lang="en-US" sz="3200" u="none" strike="noStrike" dirty="0" err="1">
                          <a:effectLst/>
                        </a:rPr>
                        <a:t>biointensive</a:t>
                      </a:r>
                      <a:r>
                        <a:rPr lang="en-US" sz="3200" u="none" strike="noStrike" dirty="0">
                          <a:effectLst/>
                        </a:rPr>
                        <a:t> agriculture</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err="1">
                          <a:effectLst/>
                        </a:rPr>
                        <a:t>Algert</a:t>
                      </a:r>
                      <a:r>
                        <a:rPr lang="en-US" sz="3200" u="none" strike="noStrike" dirty="0">
                          <a:effectLst/>
                        </a:rPr>
                        <a:t> et al., 2014</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r h="1006795">
                <a:tc>
                  <a:txBody>
                    <a:bodyPr/>
                    <a:lstStyle/>
                    <a:p>
                      <a:pPr algn="l" fontAlgn="b"/>
                      <a:r>
                        <a:rPr lang="en-US" sz="3200" u="none" strike="noStrike" dirty="0">
                          <a:effectLst/>
                        </a:rPr>
                        <a:t>  0.60 </a:t>
                      </a:r>
                      <a:r>
                        <a:rPr lang="en-US" sz="3200" u="none" strike="noStrike" dirty="0" err="1">
                          <a:effectLst/>
                        </a:rPr>
                        <a:t>lb</a:t>
                      </a:r>
                      <a:r>
                        <a:rPr lang="en-US" sz="3200" u="none" strike="noStrike" dirty="0">
                          <a:effectLst/>
                        </a:rPr>
                        <a:t>/ft</a:t>
                      </a:r>
                      <a:r>
                        <a:rPr lang="en-US" sz="3200" u="none" strike="noStrike" baseline="30000" dirty="0">
                          <a:effectLst/>
                        </a:rPr>
                        <a:t>2</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Average crop production in conventional agriculture</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err="1">
                          <a:effectLst/>
                        </a:rPr>
                        <a:t>Algert</a:t>
                      </a:r>
                      <a:r>
                        <a:rPr lang="en-US" sz="3200" u="none" strike="noStrike" dirty="0">
                          <a:effectLst/>
                        </a:rPr>
                        <a:t> et al., 2014</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r h="1006795">
                <a:tc>
                  <a:txBody>
                    <a:bodyPr/>
                    <a:lstStyle/>
                    <a:p>
                      <a:pPr algn="l" fontAlgn="b"/>
                      <a:r>
                        <a:rPr lang="en-US" sz="3200" u="none" strike="noStrike">
                          <a:effectLst/>
                        </a:rPr>
                        <a:t>21.43 Mha</a:t>
                      </a:r>
                      <a:endParaRPr lang="en-US" sz="3200" b="0" i="0" u="none" strike="noStrike">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One third of global urban space under </a:t>
                      </a:r>
                      <a:r>
                        <a:rPr lang="en-US" sz="3200" u="none" strike="noStrike" dirty="0" err="1">
                          <a:effectLst/>
                        </a:rPr>
                        <a:t>biointensive</a:t>
                      </a:r>
                      <a:r>
                        <a:rPr lang="en-US" sz="3200" u="none" strike="noStrike" dirty="0">
                          <a:effectLst/>
                        </a:rPr>
                        <a:t> urban agriculture</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Authors' calculations</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r h="1314355">
                <a:tc>
                  <a:txBody>
                    <a:bodyPr/>
                    <a:lstStyle/>
                    <a:p>
                      <a:pPr algn="l" fontAlgn="b"/>
                      <a:r>
                        <a:rPr lang="en-US" sz="3200" u="none" strike="noStrike">
                          <a:effectLst/>
                        </a:rPr>
                        <a:t>26.79 Mha</a:t>
                      </a:r>
                      <a:endParaRPr lang="en-US" sz="3200" b="0" i="0" u="none" strike="noStrike">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Land area needed to meet the same productivity as one third urban agriculture under conventional agriculture</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Authors' calculations</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r h="957241">
                <a:tc>
                  <a:txBody>
                    <a:bodyPr/>
                    <a:lstStyle/>
                    <a:p>
                      <a:pPr algn="l" fontAlgn="b"/>
                      <a:r>
                        <a:rPr lang="en-US" sz="3200" u="none" strike="noStrike">
                          <a:effectLst/>
                        </a:rPr>
                        <a:t>  5.36 Mha</a:t>
                      </a:r>
                      <a:endParaRPr lang="en-US" sz="3200" b="0" i="0" u="none" strike="noStrike">
                        <a:solidFill>
                          <a:srgbClr val="000000"/>
                        </a:solidFill>
                        <a:effectLst/>
                        <a:latin typeface="+mn-lt"/>
                        <a:cs typeface="Times New Roman" panose="02020603050405020304" pitchFamily="18" charset="0"/>
                      </a:endParaRPr>
                    </a:p>
                  </a:txBody>
                  <a:tcPr marL="9525" marR="9525" marT="9525" marB="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smtClean="0">
                          <a:effectLst/>
                        </a:rPr>
                        <a:t>Area</a:t>
                      </a:r>
                      <a:r>
                        <a:rPr lang="en-US" sz="3200" u="none" strike="noStrike" baseline="0" dirty="0" smtClean="0">
                          <a:effectLst/>
                        </a:rPr>
                        <a:t> of land spared </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l" fontAlgn="b"/>
                      <a:r>
                        <a:rPr lang="en-US" sz="3200" u="none" strike="noStrike" dirty="0">
                          <a:effectLst/>
                        </a:rPr>
                        <a:t>Authors' calculations</a:t>
                      </a:r>
                      <a:endParaRPr lang="en-US" sz="3200" b="0" i="0" u="none" strike="noStrike" dirty="0">
                        <a:solidFill>
                          <a:srgbClr val="000000"/>
                        </a:solidFill>
                        <a:effectLst/>
                        <a:latin typeface="+mn-lt"/>
                        <a:cs typeface="Times New Roman" panose="02020603050405020304" pitchFamily="18" charset="0"/>
                      </a:endParaRPr>
                    </a:p>
                  </a:txBody>
                  <a:tcPr marL="9525" marR="9525" marT="9525" marB="0" anchor="ctr">
                    <a:lnL>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376" name="TextBox 375"/>
          <p:cNvSpPr txBox="1"/>
          <p:nvPr/>
        </p:nvSpPr>
        <p:spPr>
          <a:xfrm>
            <a:off x="17047961" y="13953487"/>
            <a:ext cx="12658812" cy="6986528"/>
          </a:xfrm>
          <a:prstGeom prst="rect">
            <a:avLst/>
          </a:prstGeom>
          <a:noFill/>
        </p:spPr>
        <p:txBody>
          <a:bodyPr wrap="square" rtlCol="0">
            <a:spAutoFit/>
          </a:bodyPr>
          <a:lstStyle/>
          <a:p>
            <a:r>
              <a:rPr lang="en-US" sz="3200" b="1" dirty="0"/>
              <a:t>Figure </a:t>
            </a:r>
            <a:r>
              <a:rPr lang="en-US" sz="3200" b="1" dirty="0" smtClean="0"/>
              <a:t>2. </a:t>
            </a:r>
            <a:r>
              <a:rPr lang="en-US" sz="3200" dirty="0"/>
              <a:t>Hypothetical examples of agricultural extensification into rural (A and B) and urban (C and D) landscapes. Images A and C represent the baseline landscape pre- agricultural conversion and images B and D represent the same landscapes post-conversion. The rural baseline landscape is assumed to have weak food provisioning services but strong regulating and supporting services, while conversion to crop production strengthens food provisioning but weakens regulating and supporting services. The urban baseline landscape is assumed to have both weak provisioning and regulating and supporting services, while all services are assumed to increase with conversion to crop production. Though crop production is highest in rural landscapes, potential tradeoffs with ecosystem services are higher. On the other hand, expanding agricultural production into urban landscapes may be more likely to enhance ecosystem services. </a:t>
            </a:r>
          </a:p>
        </p:txBody>
      </p:sp>
      <p:sp>
        <p:nvSpPr>
          <p:cNvPr id="377" name="TextBox 376"/>
          <p:cNvSpPr txBox="1"/>
          <p:nvPr/>
        </p:nvSpPr>
        <p:spPr>
          <a:xfrm>
            <a:off x="685801" y="25624470"/>
            <a:ext cx="15287913" cy="2554545"/>
          </a:xfrm>
          <a:prstGeom prst="rect">
            <a:avLst/>
          </a:prstGeom>
          <a:noFill/>
        </p:spPr>
        <p:txBody>
          <a:bodyPr wrap="square" rtlCol="0">
            <a:spAutoFit/>
          </a:bodyPr>
          <a:lstStyle/>
          <a:p>
            <a:r>
              <a:rPr lang="en-US" sz="3200" b="1" dirty="0"/>
              <a:t>Figure </a:t>
            </a:r>
            <a:r>
              <a:rPr lang="en-US" sz="3200" b="1" dirty="0" smtClean="0"/>
              <a:t>1.</a:t>
            </a:r>
            <a:r>
              <a:rPr lang="en-US" sz="3200" dirty="0" smtClean="0"/>
              <a:t> </a:t>
            </a:r>
            <a:r>
              <a:rPr lang="en-US" sz="3200" dirty="0"/>
              <a:t>Number of peer-reviewed articles reporting research conducted on urban and </a:t>
            </a:r>
            <a:r>
              <a:rPr lang="en-US" sz="3200" dirty="0" err="1"/>
              <a:t>peri</a:t>
            </a:r>
            <a:r>
              <a:rPr lang="en-US" sz="3200" dirty="0"/>
              <a:t>-urban agriculture (UPA) published each year by region where the study was conducted. Regions were defined as “developed” and included countries in North America, Europe, Japan, Australia, and New Zealand; and “developing” and included countries in Africa, Latin America, Asia, and the Middle East</a:t>
            </a:r>
            <a:r>
              <a:rPr lang="en-US" sz="3200" dirty="0" smtClean="0"/>
              <a:t>.</a:t>
            </a:r>
            <a:endParaRPr lang="en-US" sz="3200" dirty="0"/>
          </a:p>
        </p:txBody>
      </p:sp>
      <p:sp>
        <p:nvSpPr>
          <p:cNvPr id="378" name="TextBox 377"/>
          <p:cNvSpPr txBox="1"/>
          <p:nvPr/>
        </p:nvSpPr>
        <p:spPr>
          <a:xfrm>
            <a:off x="30800478" y="5319015"/>
            <a:ext cx="12655296" cy="5016758"/>
          </a:xfrm>
          <a:prstGeom prst="rect">
            <a:avLst/>
          </a:prstGeom>
          <a:noFill/>
        </p:spPr>
        <p:txBody>
          <a:bodyPr wrap="square" rtlCol="0">
            <a:spAutoFit/>
          </a:bodyPr>
          <a:lstStyle/>
          <a:p>
            <a:r>
              <a:rPr lang="en-US" sz="3200" b="1" dirty="0"/>
              <a:t>Figure 3.</a:t>
            </a:r>
            <a:r>
              <a:rPr lang="en-US" sz="3200" dirty="0"/>
              <a:t> Conceptual model of the potential for different urban environments and land uses to provide seven ecosystem services. Differences in ecosystem services shown in each radar plot are hypothetical and not based on standardized values, but were informed by current literature. Each axis of the plot represents a different ecosystem service; the outermost point on the axes represents the highest level of service, with service provisioning decreasing towards the center. The symmetry of each plot indicates the estimated relative balance of all the services; therefore, the larger and more symmetrical, the higher the overall potential ES benefits</a:t>
            </a:r>
            <a:r>
              <a:rPr lang="en-US" sz="3200" dirty="0" smtClean="0"/>
              <a:t>.</a:t>
            </a:r>
            <a:endParaRPr lang="en-US" sz="3200" dirty="0"/>
          </a:p>
        </p:txBody>
      </p:sp>
      <p:sp>
        <p:nvSpPr>
          <p:cNvPr id="379" name="TextBox 378"/>
          <p:cNvSpPr txBox="1"/>
          <p:nvPr/>
        </p:nvSpPr>
        <p:spPr>
          <a:xfrm>
            <a:off x="16925223" y="21930615"/>
            <a:ext cx="12655296" cy="1077218"/>
          </a:xfrm>
          <a:prstGeom prst="rect">
            <a:avLst/>
          </a:prstGeom>
          <a:noFill/>
        </p:spPr>
        <p:txBody>
          <a:bodyPr wrap="square" rtlCol="0">
            <a:spAutoFit/>
          </a:bodyPr>
          <a:lstStyle/>
          <a:p>
            <a:r>
              <a:rPr lang="en-US" sz="3200" b="1" dirty="0"/>
              <a:t>Table </a:t>
            </a:r>
            <a:r>
              <a:rPr lang="en-US" sz="3200" b="1" dirty="0" smtClean="0"/>
              <a:t>1. </a:t>
            </a:r>
            <a:r>
              <a:rPr lang="en-US" sz="3200" dirty="0"/>
              <a:t>Calculations used to derive a rough estimate of urban agriculture’s potential role in land sparing. </a:t>
            </a:r>
          </a:p>
        </p:txBody>
      </p:sp>
      <p:pic>
        <p:nvPicPr>
          <p:cNvPr id="380" name="Picture 37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104379" y="245479"/>
            <a:ext cx="11534549" cy="2377440"/>
          </a:xfrm>
          <a:prstGeom prst="rect">
            <a:avLst/>
          </a:prstGeom>
        </p:spPr>
      </p:pic>
      <p:sp>
        <p:nvSpPr>
          <p:cNvPr id="382" name="Text Placeholder 111"/>
          <p:cNvSpPr txBox="1">
            <a:spLocks/>
          </p:cNvSpPr>
          <p:nvPr/>
        </p:nvSpPr>
        <p:spPr>
          <a:xfrm>
            <a:off x="19744539" y="2611786"/>
            <a:ext cx="22470261" cy="1960214"/>
          </a:xfrm>
          <a:prstGeom prst="rect">
            <a:avLst/>
          </a:prstGeom>
        </p:spPr>
        <p:txBody>
          <a:bodyPr anchor="t" anchorCtr="1">
            <a:noAutofit/>
          </a:bodyPr>
          <a:lstStyle>
            <a:lvl1pPr marL="1645838" indent="-1645838" algn="ctr" defTabSz="4388900" rtl="0" eaLnBrk="1" latinLnBrk="0" hangingPunct="1">
              <a:spcBef>
                <a:spcPct val="20000"/>
              </a:spcBef>
              <a:buFontTx/>
              <a:buNone/>
              <a:defRPr sz="8800"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5838" marR="0" lvl="0" indent="-1645838" algn="l" defTabSz="4388900" rtl="0" eaLnBrk="1" fontAlgn="auto" latinLnBrk="0" hangingPunct="1">
              <a:lnSpc>
                <a:spcPct val="100000"/>
              </a:lnSpc>
              <a:spcBef>
                <a:spcPct val="20000"/>
              </a:spcBef>
              <a:spcAft>
                <a:spcPts val="0"/>
              </a:spcAft>
              <a:buClrTx/>
              <a:buSzTx/>
              <a:buFontTx/>
              <a:buNone/>
              <a:tabLst/>
              <a:defRPr/>
            </a:pPr>
            <a:r>
              <a:rPr kumimoji="0" lang="en-US" sz="4800" b="0" i="0" u="none" strike="noStrike" kern="1200" cap="none" spc="0" normalizeH="0" baseline="0" noProof="0" dirty="0" smtClean="0">
                <a:ln>
                  <a:noFill/>
                </a:ln>
                <a:solidFill>
                  <a:schemeClr val="tx1"/>
                </a:solidFill>
                <a:effectLst/>
                <a:uLnTx/>
                <a:uFillTx/>
                <a:latin typeface="+mn-lt"/>
              </a:rPr>
              <a:t>J. A. Wilhelm*, R. G. Smith; University of New Hampshire, Durham, NH</a:t>
            </a:r>
            <a:endParaRPr lang="en-US" sz="4800" dirty="0">
              <a:solidFill>
                <a:sysClr val="window" lastClr="FFFFFF"/>
              </a:solidFill>
              <a:latin typeface="+mn-lt"/>
            </a:endParaRPr>
          </a:p>
          <a:p>
            <a:pPr marL="1645838" marR="0" lvl="0" indent="-1645838" algn="l" defTabSz="4388900" rtl="0" eaLnBrk="1" fontAlgn="auto" latinLnBrk="0" hangingPunct="1">
              <a:lnSpc>
                <a:spcPct val="100000"/>
              </a:lnSpc>
              <a:spcBef>
                <a:spcPct val="20000"/>
              </a:spcBef>
              <a:spcAft>
                <a:spcPts val="0"/>
              </a:spcAft>
              <a:buClrTx/>
              <a:buSzTx/>
              <a:buFontTx/>
              <a:buNone/>
              <a:tabLst/>
              <a:defRPr/>
            </a:pPr>
            <a:r>
              <a:rPr kumimoji="0" lang="en-US" sz="4800" b="0" i="0" u="none" strike="noStrike" kern="1200" cap="none" spc="0" normalizeH="0" baseline="0" noProof="0" dirty="0" smtClean="0">
                <a:ln>
                  <a:noFill/>
                </a:ln>
                <a:solidFill>
                  <a:schemeClr val="tx1"/>
                </a:solidFill>
                <a:effectLst/>
                <a:uLnTx/>
                <a:uFillTx/>
                <a:latin typeface="+mn-lt"/>
                <a:ea typeface="Tahoma" pitchFamily="34" charset="0"/>
                <a:cs typeface="Tahoma" pitchFamily="34" charset="0"/>
              </a:rPr>
              <a:t>Department of Natural Resources and the Environment *Contact: jwilhelm@unh.edu </a:t>
            </a:r>
            <a:endParaRPr kumimoji="0" lang="en-US" sz="4800" b="0" i="0" u="none" strike="noStrike" kern="1200" cap="none" spc="0" normalizeH="0" baseline="0" noProof="0" dirty="0" smtClean="0">
              <a:ln>
                <a:noFill/>
              </a:ln>
              <a:solidFill>
                <a:schemeClr val="tx1"/>
              </a:solidFill>
              <a:effectLst/>
              <a:uLnTx/>
              <a:uFillTx/>
              <a:latin typeface="+mn-lt"/>
            </a:endParaRPr>
          </a:p>
        </p:txBody>
      </p:sp>
      <p:sp>
        <p:nvSpPr>
          <p:cNvPr id="3" name="TextBox 2"/>
          <p:cNvSpPr txBox="1"/>
          <p:nvPr/>
        </p:nvSpPr>
        <p:spPr>
          <a:xfrm>
            <a:off x="17047961" y="13103083"/>
            <a:ext cx="12655296" cy="369332"/>
          </a:xfrm>
          <a:prstGeom prst="rect">
            <a:avLst/>
          </a:prstGeom>
          <a:noFill/>
        </p:spPr>
        <p:txBody>
          <a:bodyPr wrap="square" rtlCol="0">
            <a:spAutoFit/>
          </a:bodyPr>
          <a:lstStyle/>
          <a:p>
            <a:r>
              <a:rPr lang="en-US" sz="1800" i="1" dirty="0"/>
              <a:t>Photo credits: Image B by Kate Evans/CIFOR, image A altered version of B by authors. Images C and D by Jennifer Wilhelm.</a:t>
            </a:r>
            <a:r>
              <a:rPr lang="en-US" sz="1800" dirty="0"/>
              <a:t> </a:t>
            </a:r>
          </a:p>
        </p:txBody>
      </p:sp>
      <p:sp>
        <p:nvSpPr>
          <p:cNvPr id="10" name="Rectangle 9"/>
          <p:cNvSpPr/>
          <p:nvPr/>
        </p:nvSpPr>
        <p:spPr>
          <a:xfrm>
            <a:off x="0" y="28803600"/>
            <a:ext cx="16367760" cy="41148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0882774" y="22375482"/>
            <a:ext cx="12655296" cy="7971413"/>
          </a:xfrm>
          <a:prstGeom prst="rect">
            <a:avLst/>
          </a:prstGeom>
          <a:noFill/>
        </p:spPr>
        <p:txBody>
          <a:bodyPr wrap="square" rtlCol="0">
            <a:spAutoFit/>
          </a:bodyPr>
          <a:lstStyle/>
          <a:p>
            <a:r>
              <a:rPr lang="en-US" sz="3200" b="1" cap="all" dirty="0" smtClean="0"/>
              <a:t>CONCLUSIONS</a:t>
            </a:r>
          </a:p>
          <a:p>
            <a:pPr marL="457200" indent="-457200">
              <a:buFont typeface="Arial" panose="020B0604020202020204" pitchFamily="34" charset="0"/>
              <a:buChar char="•"/>
            </a:pPr>
            <a:r>
              <a:rPr lang="en-US" sz="3200" dirty="0"/>
              <a:t>We find that the growth in urban agriculture research </a:t>
            </a:r>
            <a:r>
              <a:rPr lang="en-US" sz="3200" dirty="0" smtClean="0"/>
              <a:t>between 2000-2014 points </a:t>
            </a:r>
            <a:r>
              <a:rPr lang="en-US" sz="3200" dirty="0"/>
              <a:t>to the emerging recognition of the potential role that urban agriculture systems play in food production </a:t>
            </a:r>
            <a:r>
              <a:rPr lang="en-US" sz="3200" dirty="0" smtClean="0"/>
              <a:t>worldwide (Figure 1). </a:t>
            </a:r>
          </a:p>
          <a:p>
            <a:pPr marL="457200" indent="-457200">
              <a:buFont typeface="Arial" panose="020B0604020202020204" pitchFamily="34" charset="0"/>
              <a:buChar char="•"/>
            </a:pPr>
            <a:r>
              <a:rPr lang="en-US" sz="3200" dirty="0" smtClean="0"/>
              <a:t>However</a:t>
            </a:r>
            <a:r>
              <a:rPr lang="en-US" sz="3200" dirty="0"/>
              <a:t>, few studies (n = 15) place urban agriculture in the context of ecosystem services, and no studies in our review explicitly quantify the land sparing potential of urban agriculture. </a:t>
            </a:r>
            <a:endParaRPr lang="en-US" sz="3200" dirty="0" smtClean="0"/>
          </a:p>
          <a:p>
            <a:pPr marL="457200" indent="-457200">
              <a:buFont typeface="Arial" panose="020B0604020202020204" pitchFamily="34" charset="0"/>
              <a:buChar char="•"/>
            </a:pPr>
            <a:r>
              <a:rPr lang="en-US" sz="3200" dirty="0" smtClean="0"/>
              <a:t>Additionally</a:t>
            </a:r>
            <a:r>
              <a:rPr lang="en-US" sz="3200" dirty="0"/>
              <a:t>, </a:t>
            </a:r>
            <a:r>
              <a:rPr lang="en-US" sz="3200" dirty="0" smtClean="0"/>
              <a:t>few </a:t>
            </a:r>
            <a:r>
              <a:rPr lang="en-US" sz="3200" dirty="0"/>
              <a:t>studies (n = 19) quantify production potential of urban agriculture, data that are necessary to accurately quantify the role these systems can play in land </a:t>
            </a:r>
            <a:r>
              <a:rPr lang="en-US" sz="3200" dirty="0" smtClean="0"/>
              <a:t>sparing. However, based on available data we calculated rough estimates, which </a:t>
            </a:r>
            <a:r>
              <a:rPr lang="en-US" sz="3200" dirty="0"/>
              <a:t>suggest that agricultural extensification into the world’s urban environments via UPA could spare an area approximately twice the size of </a:t>
            </a:r>
            <a:r>
              <a:rPr lang="en-US" sz="3200" dirty="0" smtClean="0"/>
              <a:t>Massachusetts (Table 1).</a:t>
            </a:r>
          </a:p>
          <a:p>
            <a:pPr marL="457200" indent="-457200">
              <a:buFont typeface="Arial" panose="020B0604020202020204" pitchFamily="34" charset="0"/>
              <a:buChar char="•"/>
            </a:pPr>
            <a:r>
              <a:rPr lang="en-US" sz="3200" dirty="0" smtClean="0"/>
              <a:t>Expanding </a:t>
            </a:r>
            <a:r>
              <a:rPr lang="en-US" sz="3200" dirty="0"/>
              <a:t>future urban agriculture research to include ecosystem functions would shed light on the ecological tradeoffs associated with agricultural production in the built </a:t>
            </a:r>
            <a:r>
              <a:rPr lang="en-US" sz="3200" dirty="0" smtClean="0"/>
              <a:t>environment (Figures 2 &amp; 3). </a:t>
            </a:r>
          </a:p>
        </p:txBody>
      </p:sp>
      <p:sp>
        <p:nvSpPr>
          <p:cNvPr id="8" name="TextBox 7"/>
          <p:cNvSpPr txBox="1"/>
          <p:nvPr/>
        </p:nvSpPr>
        <p:spPr>
          <a:xfrm>
            <a:off x="304800" y="28879800"/>
            <a:ext cx="15668914" cy="4031873"/>
          </a:xfrm>
          <a:prstGeom prst="rect">
            <a:avLst/>
          </a:prstGeom>
          <a:noFill/>
        </p:spPr>
        <p:txBody>
          <a:bodyPr wrap="square" rtlCol="0">
            <a:spAutoFit/>
          </a:bodyPr>
          <a:lstStyle/>
          <a:p>
            <a:r>
              <a:rPr lang="en-US" sz="3200" b="1" cap="all" dirty="0" smtClean="0"/>
              <a:t>Acknowledgements</a:t>
            </a:r>
          </a:p>
          <a:p>
            <a:r>
              <a:rPr lang="en-US" sz="3200" dirty="0" smtClean="0"/>
              <a:t>Nicholas Warren and Charles French provided helpful comments on the manuscript associated with this work. Partial </a:t>
            </a:r>
            <a:r>
              <a:rPr lang="en-US" sz="3200" dirty="0"/>
              <a:t>funding </a:t>
            </a:r>
            <a:r>
              <a:rPr lang="en-US" sz="3200" dirty="0" smtClean="0"/>
              <a:t>was </a:t>
            </a:r>
            <a:r>
              <a:rPr lang="en-US" sz="3200" dirty="0"/>
              <a:t>provided by the USDA Sustainable Agriculture Research and Education Program and the NH Agricultural Experiment Station. This is scientific contribution number 2606. This work was supported by the USDA National Institute of Food and Agriculture Hatch Project 0229253</a:t>
            </a:r>
            <a:r>
              <a:rPr lang="en-US" sz="3200" dirty="0" smtClean="0"/>
              <a:t>. Additional funding to present this work at the Urban Food Systems Symposium is supported by an Urban Food System Symposium student </a:t>
            </a:r>
            <a:r>
              <a:rPr lang="en-US" sz="3200" smtClean="0"/>
              <a:t>travel </a:t>
            </a:r>
            <a:r>
              <a:rPr lang="en-US" sz="3200" smtClean="0"/>
              <a:t>grant</a:t>
            </a:r>
            <a:r>
              <a:rPr lang="en-US" sz="3200" smtClean="0"/>
              <a:t>. </a:t>
            </a:r>
            <a:endParaRPr lang="en-US" sz="3200" b="1" cap="all" dirty="0" smtClean="0"/>
          </a:p>
        </p:txBody>
      </p:sp>
      <p:sp>
        <p:nvSpPr>
          <p:cNvPr id="381" name="TextBox 380"/>
          <p:cNvSpPr txBox="1"/>
          <p:nvPr/>
        </p:nvSpPr>
        <p:spPr>
          <a:xfrm>
            <a:off x="304800" y="5242815"/>
            <a:ext cx="15668914" cy="10926068"/>
          </a:xfrm>
          <a:prstGeom prst="rect">
            <a:avLst/>
          </a:prstGeom>
          <a:noFill/>
        </p:spPr>
        <p:txBody>
          <a:bodyPr wrap="square" rtlCol="0">
            <a:spAutoFit/>
          </a:bodyPr>
          <a:lstStyle/>
          <a:p>
            <a:r>
              <a:rPr lang="en-US" sz="3200" b="1" cap="all" dirty="0" smtClean="0"/>
              <a:t>Introduction</a:t>
            </a:r>
          </a:p>
          <a:p>
            <a:r>
              <a:rPr lang="en-US" sz="3200" dirty="0"/>
              <a:t>Agricultural expansion contributes to the degradation of biodiverse ecosystems and the services these systems provide. Expansion of </a:t>
            </a:r>
            <a:r>
              <a:rPr lang="en-US" sz="3200" dirty="0" smtClean="0"/>
              <a:t>urban and </a:t>
            </a:r>
            <a:r>
              <a:rPr lang="en-US" sz="3200" dirty="0" err="1" smtClean="0"/>
              <a:t>peri</a:t>
            </a:r>
            <a:r>
              <a:rPr lang="en-US" sz="3200" dirty="0" smtClean="0"/>
              <a:t>-urban agriculture (UPA), </a:t>
            </a:r>
            <a:r>
              <a:rPr lang="en-US" sz="3200" dirty="0"/>
              <a:t>on the other hand, may hold promise to both expand the portfolio of ecosystem services available in built environments, where ecosystem services are typically low, and </a:t>
            </a:r>
            <a:r>
              <a:rPr lang="en-US" sz="3200" dirty="0" smtClean="0"/>
              <a:t>reduce </a:t>
            </a:r>
            <a:r>
              <a:rPr lang="en-US" sz="3200" dirty="0"/>
              <a:t>pressure to convert sensitive non-urban, non-agricultural ecosystems to agriculture. However, few data are available to support these hypotheses. </a:t>
            </a:r>
            <a:endParaRPr lang="en-US" sz="3200" dirty="0" smtClean="0"/>
          </a:p>
          <a:p>
            <a:endParaRPr lang="en-US" sz="3200" dirty="0"/>
          </a:p>
          <a:p>
            <a:r>
              <a:rPr lang="en-US" sz="3200" b="1" cap="all" dirty="0" smtClean="0"/>
              <a:t>Objectives</a:t>
            </a:r>
          </a:p>
          <a:p>
            <a:r>
              <a:rPr lang="en-US" sz="3200" dirty="0"/>
              <a:t>T</a:t>
            </a:r>
            <a:r>
              <a:rPr lang="en-US" sz="3200" dirty="0" smtClean="0"/>
              <a:t>he </a:t>
            </a:r>
            <a:r>
              <a:rPr lang="en-US" sz="3200" dirty="0"/>
              <a:t>purpose of this review was to analyze current UPA literature to address four main questions. 1) What is the availability of data regarding UPA, particularly in the context of ES? 2) Based on available data, what specific ES are affected by UPA, and are these higher compared to ES provided by other types of “habitat” found in urban areas? 3) Are there potential ecosystem disservices associated with UPA? 4) What is the evidence that UPA can contribute to land sparing?</a:t>
            </a:r>
            <a:endParaRPr lang="en-US" sz="3200" dirty="0" smtClean="0"/>
          </a:p>
          <a:p>
            <a:pPr marL="457200" indent="-457200">
              <a:buFont typeface="Arial" panose="020B0604020202020204" pitchFamily="34" charset="0"/>
              <a:buChar char="•"/>
            </a:pPr>
            <a:endParaRPr lang="en-US" sz="3200" dirty="0" smtClean="0"/>
          </a:p>
          <a:p>
            <a:r>
              <a:rPr lang="en-US" sz="3200" b="1" cap="all" dirty="0" smtClean="0"/>
              <a:t>Methods</a:t>
            </a:r>
          </a:p>
          <a:p>
            <a:r>
              <a:rPr lang="en-US" sz="3200" dirty="0"/>
              <a:t>Here we review and summarize the research conducted on urban agriculture from 320 peer-reviewed papers published between 2000 and 2014. Specifically, we explored the availability of data regarding urban agriculture’s impact on ecosystem services and disservices. We also assessed the literature for evidence that urban agriculture can contribute to land sparing. </a:t>
            </a:r>
            <a:endParaRPr lang="en-US" sz="3200" dirty="0" smtClean="0"/>
          </a:p>
          <a:p>
            <a:endParaRPr lang="en-US" sz="3200" dirty="0"/>
          </a:p>
        </p:txBody>
      </p:sp>
      <p:sp>
        <p:nvSpPr>
          <p:cNvPr id="383" name="Rectangle 382"/>
          <p:cNvSpPr/>
          <p:nvPr/>
        </p:nvSpPr>
        <p:spPr>
          <a:xfrm>
            <a:off x="16772823" y="31282351"/>
            <a:ext cx="27090303" cy="163604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7" name="TextBox 386"/>
          <p:cNvSpPr txBox="1"/>
          <p:nvPr/>
        </p:nvSpPr>
        <p:spPr>
          <a:xfrm>
            <a:off x="16875448" y="31318200"/>
            <a:ext cx="26732725" cy="1569660"/>
          </a:xfrm>
          <a:prstGeom prst="rect">
            <a:avLst/>
          </a:prstGeom>
          <a:noFill/>
        </p:spPr>
        <p:txBody>
          <a:bodyPr wrap="square" rtlCol="0">
            <a:spAutoFit/>
          </a:bodyPr>
          <a:lstStyle/>
          <a:p>
            <a:r>
              <a:rPr lang="en-US" sz="2400" b="1" cap="all" dirty="0" smtClean="0"/>
              <a:t>References</a:t>
            </a:r>
          </a:p>
          <a:p>
            <a:pPr marL="342900" indent="-342900">
              <a:buFont typeface="Arial" panose="020B0604020202020204" pitchFamily="34" charset="0"/>
              <a:buChar char="•"/>
            </a:pPr>
            <a:r>
              <a:rPr lang="en-US" sz="2400" dirty="0" err="1"/>
              <a:t>Algert</a:t>
            </a:r>
            <a:r>
              <a:rPr lang="en-US" sz="2400" dirty="0"/>
              <a:t>, S. J., </a:t>
            </a:r>
            <a:r>
              <a:rPr lang="en-US" sz="2400" dirty="0" err="1"/>
              <a:t>Baameur</a:t>
            </a:r>
            <a:r>
              <a:rPr lang="en-US" sz="2400" dirty="0"/>
              <a:t>, A., and </a:t>
            </a:r>
            <a:r>
              <a:rPr lang="en-US" sz="2400" dirty="0" err="1"/>
              <a:t>Renvall</a:t>
            </a:r>
            <a:r>
              <a:rPr lang="en-US" sz="2400" dirty="0"/>
              <a:t>, M.J. 2014. Vegetable output and cost savings of community gardens in San Jose, California. Journal of the Academy of Nutrition and Dietetics 114(7):1072-1076</a:t>
            </a:r>
            <a:r>
              <a:rPr lang="en-US" sz="2400" dirty="0" smtClean="0"/>
              <a:t>.</a:t>
            </a:r>
          </a:p>
          <a:p>
            <a:pPr marL="342900" indent="-342900">
              <a:buFont typeface="Arial" panose="020B0604020202020204" pitchFamily="34" charset="0"/>
              <a:buChar char="•"/>
            </a:pPr>
            <a:r>
              <a:rPr lang="en-US" sz="2400" dirty="0" err="1"/>
              <a:t>Martellozzo</a:t>
            </a:r>
            <a:r>
              <a:rPr lang="en-US" sz="2400" dirty="0"/>
              <a:t>, F., Landry, J.S., </a:t>
            </a:r>
            <a:r>
              <a:rPr lang="en-US" sz="2400" dirty="0" err="1"/>
              <a:t>Plouffe</a:t>
            </a:r>
            <a:r>
              <a:rPr lang="en-US" sz="2400" dirty="0"/>
              <a:t>, D., </a:t>
            </a:r>
            <a:r>
              <a:rPr lang="en-US" sz="2400" dirty="0" err="1"/>
              <a:t>Seufert</a:t>
            </a:r>
            <a:r>
              <a:rPr lang="en-US" sz="2400" dirty="0"/>
              <a:t>, V., </a:t>
            </a:r>
            <a:r>
              <a:rPr lang="en-US" sz="2400" dirty="0" err="1"/>
              <a:t>Rowhani</a:t>
            </a:r>
            <a:r>
              <a:rPr lang="en-US" sz="2400" dirty="0"/>
              <a:t>, P., and </a:t>
            </a:r>
            <a:r>
              <a:rPr lang="en-US" sz="2400" dirty="0" err="1"/>
              <a:t>Ramankutty</a:t>
            </a:r>
            <a:r>
              <a:rPr lang="en-US" sz="2400" dirty="0"/>
              <a:t>, N. 2014. Urban agriculture: a global analysis of the space constraint to meet urban vegetable demand. Environmental Research Letters 9(6):064025</a:t>
            </a:r>
            <a:r>
              <a:rPr lang="en-US" sz="2400" dirty="0" smtClean="0"/>
              <a:t>.</a:t>
            </a:r>
            <a:endParaRPr lang="en-US" sz="2400" b="1" cap="all" dirty="0" smtClean="0"/>
          </a:p>
        </p:txBody>
      </p:sp>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791778" y="11338816"/>
            <a:ext cx="12792456" cy="9639981"/>
          </a:xfrm>
          <a:prstGeom prst="rect">
            <a:avLst/>
          </a:prstGeom>
        </p:spPr>
      </p:pic>
    </p:spTree>
    <p:extLst>
      <p:ext uri="{BB962C8B-B14F-4D97-AF65-F5344CB8AC3E}">
        <p14:creationId xmlns:p14="http://schemas.microsoft.com/office/powerpoint/2010/main" val="178096261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55F51"/>
      </a:dk2>
      <a:lt2>
        <a:srgbClr val="E2DFCC"/>
      </a:lt2>
      <a:accent1>
        <a:srgbClr val="D8D8D8"/>
      </a:accent1>
      <a:accent2>
        <a:srgbClr val="AEC4B8"/>
      </a:accent2>
      <a:accent3>
        <a:srgbClr val="BBB487"/>
      </a:accent3>
      <a:accent4>
        <a:srgbClr val="D6EAAF"/>
      </a:accent4>
      <a:accent5>
        <a:srgbClr val="BFE2A7"/>
      </a:accent5>
      <a:accent6>
        <a:srgbClr val="A8E2C5"/>
      </a:accent6>
      <a:hlink>
        <a:srgbClr val="B8E0EB"/>
      </a:hlink>
      <a:folHlink>
        <a:srgbClr val="FBCA9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5638</TotalTime>
  <Words>1189</Words>
  <Application>Microsoft Office PowerPoint</Application>
  <PresentationFormat>Custom</PresentationFormat>
  <Paragraphs>95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Tahoma</vt:lpstr>
      <vt:lpstr>Times New Roman</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Owner</cp:lastModifiedBy>
  <cp:revision>200</cp:revision>
  <dcterms:created xsi:type="dcterms:W3CDTF">2013-01-24T00:02:38Z</dcterms:created>
  <dcterms:modified xsi:type="dcterms:W3CDTF">2016-04-05T20:23:50Z</dcterms:modified>
</cp:coreProperties>
</file>