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7BA3"/>
    <a:srgbClr val="3B7193"/>
    <a:srgbClr val="F3F5FA"/>
    <a:srgbClr val="CDD2DE"/>
    <a:srgbClr val="E3E9E5"/>
    <a:srgbClr val="2C556E"/>
    <a:srgbClr val="E7E7E5"/>
    <a:srgbClr val="E4E7E8"/>
    <a:srgbClr val="EDE8DF"/>
    <a:srgbClr val="E0E9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254" autoAdjust="0"/>
    <p:restoredTop sz="94394" autoAdjust="0"/>
  </p:normalViewPr>
  <p:slideViewPr>
    <p:cSldViewPr snapToGrid="0" snapToObjects="1" showGuides="1">
      <p:cViewPr varScale="1">
        <p:scale>
          <a:sx n="23" d="100"/>
          <a:sy n="23" d="100"/>
        </p:scale>
        <p:origin x="1992" y="84"/>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4/6/2016</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trifold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1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1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2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2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marL="344488" indent="-344488">
                <a:lnSpc>
                  <a:spcPts val="2600"/>
                </a:lnSpc>
              </a:pPr>
              <a:r>
                <a:rPr lang="en-US" sz="2800" dirty="0" smtClean="0">
                  <a:solidFill>
                    <a:schemeClr val="bg1"/>
                  </a:solidFill>
                </a:rPr>
                <a:t>©2015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        </a:t>
              </a:r>
            </a:p>
            <a:p>
              <a:pPr marL="344488" indent="0">
                <a:lnSpc>
                  <a:spcPts val="2600"/>
                </a:lnSpc>
              </a:pPr>
              <a:r>
                <a:rPr lang="en-US" sz="2400" baseline="0" dirty="0" smtClean="0">
                  <a:solidFill>
                    <a:schemeClr val="bg1"/>
                  </a:solidFill>
                </a:rPr>
                <a:t>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emf"/><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75000"/>
              </a:schemeClr>
            </a:gs>
            <a:gs pos="35000">
              <a:schemeClr val="accent5">
                <a:lumMod val="60000"/>
                <a:lumOff val="40000"/>
              </a:schemeClr>
            </a:gs>
            <a:gs pos="100000">
              <a:schemeClr val="accent5">
                <a:lumMod val="20000"/>
                <a:lumOff val="80000"/>
              </a:schemeClr>
            </a:gs>
          </a:gsLst>
          <a:lin ang="13500000" scaled="1"/>
          <a:tileRect/>
        </a:gra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27049" y="6104498"/>
            <a:ext cx="10196513" cy="3613275"/>
          </a:xfrm>
        </p:spPr>
        <p:txBody>
          <a:bodyPr/>
          <a:lstStyle/>
          <a:p>
            <a:pPr marL="342900" indent="-342900">
              <a:buFont typeface="Arial" panose="020B0604020202020204" pitchFamily="34" charset="0"/>
              <a:buChar char="•"/>
            </a:pPr>
            <a:r>
              <a:rPr lang="en-US" sz="3200" dirty="0" smtClean="0">
                <a:solidFill>
                  <a:schemeClr val="tx1"/>
                </a:solidFill>
              </a:rPr>
              <a:t>Aerosols are solid or liquid particles suspended in a gas created both biogenically and anthropogenically.</a:t>
            </a:r>
          </a:p>
          <a:p>
            <a:pPr marL="342900" indent="-342900">
              <a:buFont typeface="Arial" panose="020B0604020202020204" pitchFamily="34" charset="0"/>
              <a:buChar char="•"/>
            </a:pPr>
            <a:r>
              <a:rPr lang="en-US" sz="3200" dirty="0" smtClean="0">
                <a:solidFill>
                  <a:schemeClr val="tx1"/>
                </a:solidFill>
              </a:rPr>
              <a:t>Aerosols interact with available </a:t>
            </a:r>
            <a:r>
              <a:rPr lang="en-US" sz="3200" dirty="0" smtClean="0">
                <a:solidFill>
                  <a:schemeClr val="tx1"/>
                </a:solidFill>
              </a:rPr>
              <a:t>light, </a:t>
            </a:r>
            <a:r>
              <a:rPr lang="en-US" sz="3200" dirty="0" smtClean="0">
                <a:solidFill>
                  <a:schemeClr val="tx1"/>
                </a:solidFill>
              </a:rPr>
              <a:t>altering the Sun to Earth energy balance.</a:t>
            </a:r>
          </a:p>
          <a:p>
            <a:pPr marL="342900" indent="-342900">
              <a:buFont typeface="Arial" panose="020B0604020202020204" pitchFamily="34" charset="0"/>
              <a:buChar char="•"/>
            </a:pPr>
            <a:r>
              <a:rPr lang="en-US" sz="3200" dirty="0" smtClean="0">
                <a:solidFill>
                  <a:schemeClr val="tx1"/>
                </a:solidFill>
              </a:rPr>
              <a:t>The combination of all scattered (reflected, refracted, diffracted) and absorbed light is known as </a:t>
            </a:r>
            <a:r>
              <a:rPr lang="en-US" sz="3200" b="1" dirty="0" smtClean="0">
                <a:solidFill>
                  <a:schemeClr val="tx1"/>
                </a:solidFill>
              </a:rPr>
              <a:t>Extinction</a:t>
            </a:r>
            <a:r>
              <a:rPr lang="en-US" sz="3200" dirty="0" smtClean="0">
                <a:solidFill>
                  <a:schemeClr val="tx1"/>
                </a:solidFill>
              </a:rPr>
              <a:t>.</a:t>
            </a:r>
          </a:p>
        </p:txBody>
      </p:sp>
      <p:sp>
        <p:nvSpPr>
          <p:cNvPr id="3" name="Text Placeholder 2"/>
          <p:cNvSpPr>
            <a:spLocks noGrp="1"/>
          </p:cNvSpPr>
          <p:nvPr>
            <p:ph type="body" sz="quarter" idx="11"/>
          </p:nvPr>
        </p:nvSpPr>
        <p:spPr>
          <a:xfrm>
            <a:off x="527049" y="5182687"/>
            <a:ext cx="10196513" cy="923322"/>
          </a:xfrm>
        </p:spPr>
        <p:txBody>
          <a:bodyPr/>
          <a:lstStyle/>
          <a:p>
            <a:r>
              <a:rPr lang="en-US" sz="4800" dirty="0" smtClean="0"/>
              <a:t>Introduction:</a:t>
            </a:r>
            <a:endParaRPr lang="en-US" sz="4800" dirty="0"/>
          </a:p>
        </p:txBody>
      </p:sp>
      <p:sp>
        <p:nvSpPr>
          <p:cNvPr id="6" name="Text Placeholder 5"/>
          <p:cNvSpPr>
            <a:spLocks noGrp="1"/>
          </p:cNvSpPr>
          <p:nvPr>
            <p:ph type="body" sz="quarter" idx="20"/>
          </p:nvPr>
        </p:nvSpPr>
        <p:spPr>
          <a:xfrm>
            <a:off x="504117" y="23132796"/>
            <a:ext cx="10210799" cy="923322"/>
          </a:xfrm>
        </p:spPr>
        <p:txBody>
          <a:bodyPr/>
          <a:lstStyle/>
          <a:p>
            <a:r>
              <a:rPr lang="en-US" sz="4800" dirty="0" smtClean="0"/>
              <a:t>Methods:</a:t>
            </a:r>
            <a:endParaRPr lang="en-US" sz="4800" dirty="0"/>
          </a:p>
        </p:txBody>
      </p:sp>
      <p:sp>
        <p:nvSpPr>
          <p:cNvPr id="8" name="Text Placeholder 7"/>
          <p:cNvSpPr>
            <a:spLocks noGrp="1"/>
          </p:cNvSpPr>
          <p:nvPr>
            <p:ph type="body" sz="quarter" idx="22"/>
          </p:nvPr>
        </p:nvSpPr>
        <p:spPr>
          <a:xfrm>
            <a:off x="11242675" y="5182688"/>
            <a:ext cx="21431250" cy="923322"/>
          </a:xfrm>
        </p:spPr>
        <p:txBody>
          <a:bodyPr/>
          <a:lstStyle/>
          <a:p>
            <a:r>
              <a:rPr lang="en-US" sz="4800" dirty="0" smtClean="0"/>
              <a:t>Retrieval Results:</a:t>
            </a:r>
            <a:endParaRPr lang="en-US" sz="4800" dirty="0"/>
          </a:p>
        </p:txBody>
      </p:sp>
      <p:sp>
        <p:nvSpPr>
          <p:cNvPr id="10" name="Text Placeholder 9"/>
          <p:cNvSpPr>
            <a:spLocks noGrp="1"/>
          </p:cNvSpPr>
          <p:nvPr>
            <p:ph type="body" sz="quarter" idx="24"/>
          </p:nvPr>
        </p:nvSpPr>
        <p:spPr>
          <a:xfrm>
            <a:off x="11252201" y="17838270"/>
            <a:ext cx="21421724" cy="923322"/>
          </a:xfrm>
        </p:spPr>
        <p:txBody>
          <a:bodyPr/>
          <a:lstStyle/>
          <a:p>
            <a:r>
              <a:rPr lang="en-US" sz="4800" dirty="0" smtClean="0"/>
              <a:t>Instrument Design and Experimental Data:</a:t>
            </a:r>
            <a:endParaRPr lang="en-US" sz="4800" dirty="0"/>
          </a:p>
        </p:txBody>
      </p:sp>
      <p:sp>
        <p:nvSpPr>
          <p:cNvPr id="11" name="Text Placeholder 10"/>
          <p:cNvSpPr>
            <a:spLocks noGrp="1"/>
          </p:cNvSpPr>
          <p:nvPr>
            <p:ph type="body" sz="quarter" idx="25"/>
          </p:nvPr>
        </p:nvSpPr>
        <p:spPr>
          <a:xfrm>
            <a:off x="33185100" y="5182687"/>
            <a:ext cx="10201275" cy="923322"/>
          </a:xfrm>
        </p:spPr>
        <p:txBody>
          <a:bodyPr/>
          <a:lstStyle/>
          <a:p>
            <a:r>
              <a:rPr lang="en-US" sz="4800" dirty="0" smtClean="0"/>
              <a:t>Discussion:</a:t>
            </a:r>
            <a:endParaRPr lang="en-US" sz="4800" dirty="0"/>
          </a:p>
        </p:txBody>
      </p:sp>
      <p:sp>
        <p:nvSpPr>
          <p:cNvPr id="12" name="Text Placeholder 11"/>
          <p:cNvSpPr>
            <a:spLocks noGrp="1"/>
          </p:cNvSpPr>
          <p:nvPr>
            <p:ph type="body" sz="quarter" idx="26"/>
          </p:nvPr>
        </p:nvSpPr>
        <p:spPr>
          <a:xfrm>
            <a:off x="33185099" y="6052094"/>
            <a:ext cx="10201275" cy="5090602"/>
          </a:xfrm>
        </p:spPr>
        <p:txBody>
          <a:bodyPr/>
          <a:lstStyle/>
          <a:p>
            <a:pPr marL="457200" indent="-457200">
              <a:buFont typeface="Arial" panose="020B0604020202020204" pitchFamily="34" charset="0"/>
              <a:buChar char="•"/>
            </a:pPr>
            <a:r>
              <a:rPr lang="en-US" sz="3200" dirty="0" smtClean="0">
                <a:solidFill>
                  <a:schemeClr val="tx1"/>
                </a:solidFill>
              </a:rPr>
              <a:t>Retrieved values show excellent agreement with previous literature indicating an ability for future retrievals of in situ aerosols.</a:t>
            </a:r>
          </a:p>
          <a:p>
            <a:pPr marL="457200" indent="-457200">
              <a:buFont typeface="Arial" panose="020B0604020202020204" pitchFamily="34" charset="0"/>
              <a:buChar char="•"/>
            </a:pPr>
            <a:r>
              <a:rPr lang="en-US" sz="3200" dirty="0" smtClean="0">
                <a:solidFill>
                  <a:schemeClr val="tx1"/>
                </a:solidFill>
              </a:rPr>
              <a:t>The size of the particles used for a particular wavelength has a huge impact on the ability to retrieve accurate index values.</a:t>
            </a:r>
          </a:p>
          <a:p>
            <a:pPr marL="457200" indent="-457200">
              <a:buFont typeface="Arial" panose="020B0604020202020204" pitchFamily="34" charset="0"/>
              <a:buChar char="•"/>
            </a:pPr>
            <a:r>
              <a:rPr lang="en-US" sz="3200" dirty="0" err="1" smtClean="0">
                <a:solidFill>
                  <a:schemeClr val="tx1"/>
                </a:solidFill>
              </a:rPr>
              <a:t>Q</a:t>
            </a:r>
            <a:r>
              <a:rPr lang="en-US" sz="3200" baseline="-25000" dirty="0" err="1" smtClean="0">
                <a:solidFill>
                  <a:schemeClr val="tx1"/>
                </a:solidFill>
              </a:rPr>
              <a:t>ext</a:t>
            </a:r>
            <a:r>
              <a:rPr lang="en-US" sz="3200" dirty="0" smtClean="0">
                <a:solidFill>
                  <a:schemeClr val="tx1"/>
                </a:solidFill>
              </a:rPr>
              <a:t> curves are most sensitive to small changes in refractive index at small particle sizes; measured extinction values should fall in this region.</a:t>
            </a:r>
            <a:endParaRPr lang="en-US" sz="3200" dirty="0">
              <a:solidFill>
                <a:schemeClr val="tx1"/>
              </a:solidFill>
            </a:endParaRPr>
          </a:p>
        </p:txBody>
      </p:sp>
      <p:sp>
        <p:nvSpPr>
          <p:cNvPr id="13" name="Text Placeholder 12"/>
          <p:cNvSpPr>
            <a:spLocks noGrp="1"/>
          </p:cNvSpPr>
          <p:nvPr>
            <p:ph type="body" sz="quarter" idx="27"/>
          </p:nvPr>
        </p:nvSpPr>
        <p:spPr>
          <a:xfrm>
            <a:off x="33185094" y="24014207"/>
            <a:ext cx="10201275" cy="923322"/>
          </a:xfrm>
        </p:spPr>
        <p:txBody>
          <a:bodyPr/>
          <a:lstStyle/>
          <a:p>
            <a:r>
              <a:rPr lang="en-US" sz="4800" dirty="0" smtClean="0"/>
              <a:t>References:</a:t>
            </a:r>
            <a:endParaRPr lang="en-US" sz="4800" dirty="0"/>
          </a:p>
        </p:txBody>
      </p:sp>
      <p:sp>
        <p:nvSpPr>
          <p:cNvPr id="14" name="Text Placeholder 13"/>
          <p:cNvSpPr>
            <a:spLocks noGrp="1"/>
          </p:cNvSpPr>
          <p:nvPr>
            <p:ph type="body" sz="quarter" idx="28"/>
          </p:nvPr>
        </p:nvSpPr>
        <p:spPr>
          <a:xfrm>
            <a:off x="33185100" y="24773464"/>
            <a:ext cx="10201275" cy="4433053"/>
          </a:xfrm>
        </p:spPr>
        <p:txBody>
          <a:bodyPr/>
          <a:lstStyle/>
          <a:p>
            <a:pPr>
              <a:spcBef>
                <a:spcPts val="0"/>
              </a:spcBef>
            </a:pPr>
            <a:r>
              <a:rPr lang="en-US" altLang="en-US" sz="2000" dirty="0" err="1">
                <a:solidFill>
                  <a:schemeClr val="tx1"/>
                </a:solidFill>
              </a:rPr>
              <a:t>Bohren</a:t>
            </a:r>
            <a:r>
              <a:rPr lang="en-US" altLang="en-US" sz="2000" dirty="0">
                <a:solidFill>
                  <a:schemeClr val="tx1"/>
                </a:solidFill>
              </a:rPr>
              <a:t>, C.F. and Huffman, D.R.: Absorption </a:t>
            </a:r>
            <a:r>
              <a:rPr lang="en-US" altLang="en-US" sz="2000" dirty="0" smtClean="0">
                <a:solidFill>
                  <a:schemeClr val="tx1"/>
                </a:solidFill>
              </a:rPr>
              <a:t>and scattering </a:t>
            </a:r>
            <a:r>
              <a:rPr lang="en-US" altLang="en-US" sz="2000" dirty="0">
                <a:solidFill>
                  <a:schemeClr val="tx1"/>
                </a:solidFill>
              </a:rPr>
              <a:t>of </a:t>
            </a:r>
            <a:r>
              <a:rPr lang="en-US" altLang="en-US" sz="2000" dirty="0" smtClean="0">
                <a:solidFill>
                  <a:schemeClr val="tx1"/>
                </a:solidFill>
              </a:rPr>
              <a:t>light by small particles</a:t>
            </a:r>
            <a:r>
              <a:rPr lang="en-US" altLang="en-US" sz="2000" dirty="0">
                <a:solidFill>
                  <a:schemeClr val="tx1"/>
                </a:solidFill>
              </a:rPr>
              <a:t>, </a:t>
            </a:r>
            <a:r>
              <a:rPr lang="en-US" altLang="en-US" sz="2000" dirty="0" smtClean="0">
                <a:solidFill>
                  <a:schemeClr val="tx1"/>
                </a:solidFill>
              </a:rPr>
              <a:t>Wiley</a:t>
            </a:r>
          </a:p>
          <a:p>
            <a:pPr>
              <a:spcBef>
                <a:spcPts val="0"/>
              </a:spcBef>
            </a:pPr>
            <a:r>
              <a:rPr lang="en-US" altLang="en-US" sz="2000" dirty="0" smtClean="0">
                <a:solidFill>
                  <a:schemeClr val="tx1"/>
                </a:solidFill>
              </a:rPr>
              <a:t>      Professional Paperback Series</a:t>
            </a:r>
            <a:r>
              <a:rPr lang="en-US" altLang="en-US" sz="2000" dirty="0">
                <a:solidFill>
                  <a:schemeClr val="tx1"/>
                </a:solidFill>
              </a:rPr>
              <a:t>, Wiley-</a:t>
            </a:r>
            <a:r>
              <a:rPr lang="en-US" altLang="en-US" sz="2000" dirty="0" err="1">
                <a:solidFill>
                  <a:schemeClr val="tx1"/>
                </a:solidFill>
              </a:rPr>
              <a:t>Interscience</a:t>
            </a:r>
            <a:r>
              <a:rPr lang="en-US" altLang="en-US" sz="2000" dirty="0">
                <a:solidFill>
                  <a:schemeClr val="tx1"/>
                </a:solidFill>
              </a:rPr>
              <a:t>, </a:t>
            </a:r>
            <a:r>
              <a:rPr lang="en-US" altLang="en-US" sz="2000" dirty="0" smtClean="0">
                <a:solidFill>
                  <a:schemeClr val="tx1"/>
                </a:solidFill>
              </a:rPr>
              <a:t>New York</a:t>
            </a:r>
            <a:r>
              <a:rPr lang="en-US" altLang="en-US" sz="2000" dirty="0">
                <a:solidFill>
                  <a:schemeClr val="tx1"/>
                </a:solidFill>
              </a:rPr>
              <a:t>, USA, </a:t>
            </a:r>
            <a:r>
              <a:rPr lang="en-US" altLang="en-US" sz="2000" b="1" dirty="0">
                <a:solidFill>
                  <a:schemeClr val="tx1"/>
                </a:solidFill>
              </a:rPr>
              <a:t>1983</a:t>
            </a:r>
            <a:r>
              <a:rPr lang="en-US" altLang="en-US" sz="2000" dirty="0" smtClean="0">
                <a:solidFill>
                  <a:schemeClr val="tx1"/>
                </a:solidFill>
              </a:rPr>
              <a:t>.</a:t>
            </a:r>
          </a:p>
          <a:p>
            <a:pPr>
              <a:spcBef>
                <a:spcPts val="0"/>
              </a:spcBef>
            </a:pPr>
            <a:r>
              <a:rPr lang="en-US" sz="2000" dirty="0" err="1">
                <a:solidFill>
                  <a:schemeClr val="tx1"/>
                </a:solidFill>
              </a:rPr>
              <a:t>Chartier</a:t>
            </a:r>
            <a:r>
              <a:rPr lang="en-US" sz="2000" dirty="0">
                <a:solidFill>
                  <a:schemeClr val="tx1"/>
                </a:solidFill>
              </a:rPr>
              <a:t>, R. T</a:t>
            </a:r>
            <a:r>
              <a:rPr lang="en-US" sz="2000" dirty="0" smtClean="0">
                <a:solidFill>
                  <a:schemeClr val="tx1"/>
                </a:solidFill>
              </a:rPr>
              <a:t>., </a:t>
            </a:r>
            <a:r>
              <a:rPr lang="en-US" sz="2000" dirty="0" err="1">
                <a:solidFill>
                  <a:schemeClr val="tx1"/>
                </a:solidFill>
              </a:rPr>
              <a:t>Greenslade</a:t>
            </a:r>
            <a:r>
              <a:rPr lang="en-US" sz="2000" dirty="0">
                <a:solidFill>
                  <a:schemeClr val="tx1"/>
                </a:solidFill>
              </a:rPr>
              <a:t>, M. E., Initial investigation of </a:t>
            </a:r>
            <a:r>
              <a:rPr lang="en-US" sz="2000" dirty="0" smtClean="0">
                <a:solidFill>
                  <a:schemeClr val="tx1"/>
                </a:solidFill>
              </a:rPr>
              <a:t>the wavelength dependence </a:t>
            </a:r>
            <a:r>
              <a:rPr lang="en-US" sz="2000" dirty="0">
                <a:solidFill>
                  <a:schemeClr val="tx1"/>
                </a:solidFill>
              </a:rPr>
              <a:t>of </a:t>
            </a:r>
            <a:r>
              <a:rPr lang="en-US" sz="2000" dirty="0" smtClean="0">
                <a:solidFill>
                  <a:schemeClr val="tx1"/>
                </a:solidFill>
              </a:rPr>
              <a:t>optical</a:t>
            </a:r>
          </a:p>
          <a:p>
            <a:pPr>
              <a:spcBef>
                <a:spcPts val="0"/>
              </a:spcBef>
            </a:pPr>
            <a:r>
              <a:rPr lang="en-US" sz="2000" dirty="0">
                <a:solidFill>
                  <a:schemeClr val="tx1"/>
                </a:solidFill>
              </a:rPr>
              <a:t> </a:t>
            </a:r>
            <a:r>
              <a:rPr lang="en-US" sz="2000" dirty="0" smtClean="0">
                <a:solidFill>
                  <a:schemeClr val="tx1"/>
                </a:solidFill>
              </a:rPr>
              <a:t>     properties </a:t>
            </a:r>
            <a:r>
              <a:rPr lang="en-US" sz="2000" dirty="0">
                <a:solidFill>
                  <a:schemeClr val="tx1"/>
                </a:solidFill>
              </a:rPr>
              <a:t>measured with </a:t>
            </a:r>
            <a:r>
              <a:rPr lang="en-US" sz="2000" dirty="0" smtClean="0">
                <a:solidFill>
                  <a:schemeClr val="tx1"/>
                </a:solidFill>
              </a:rPr>
              <a:t>a new </a:t>
            </a:r>
            <a:r>
              <a:rPr lang="en-US" sz="2000" dirty="0">
                <a:solidFill>
                  <a:schemeClr val="tx1"/>
                </a:solidFill>
              </a:rPr>
              <a:t>multi-pass </a:t>
            </a:r>
            <a:r>
              <a:rPr lang="en-US" sz="2000" dirty="0" smtClean="0">
                <a:solidFill>
                  <a:schemeClr val="tx1"/>
                </a:solidFill>
              </a:rPr>
              <a:t>Aerosol Extinction </a:t>
            </a:r>
            <a:r>
              <a:rPr lang="en-US" sz="2000" dirty="0">
                <a:solidFill>
                  <a:schemeClr val="tx1"/>
                </a:solidFill>
              </a:rPr>
              <a:t>Differential </a:t>
            </a:r>
            <a:r>
              <a:rPr lang="en-US" sz="2000" dirty="0" smtClean="0">
                <a:solidFill>
                  <a:schemeClr val="tx1"/>
                </a:solidFill>
              </a:rPr>
              <a:t>Optical</a:t>
            </a:r>
          </a:p>
          <a:p>
            <a:pPr>
              <a:spcBef>
                <a:spcPts val="0"/>
              </a:spcBef>
            </a:pPr>
            <a:r>
              <a:rPr lang="en-US" sz="2000" dirty="0">
                <a:solidFill>
                  <a:schemeClr val="tx1"/>
                </a:solidFill>
              </a:rPr>
              <a:t> </a:t>
            </a:r>
            <a:r>
              <a:rPr lang="en-US" sz="2000" dirty="0" smtClean="0">
                <a:solidFill>
                  <a:schemeClr val="tx1"/>
                </a:solidFill>
              </a:rPr>
              <a:t>     Absorption </a:t>
            </a:r>
            <a:r>
              <a:rPr lang="en-US" sz="2000" dirty="0">
                <a:solidFill>
                  <a:schemeClr val="tx1"/>
                </a:solidFill>
              </a:rPr>
              <a:t>Spectrometer (AE-DOAS</a:t>
            </a:r>
            <a:r>
              <a:rPr lang="en-US" sz="2000" dirty="0" smtClean="0">
                <a:solidFill>
                  <a:schemeClr val="tx1"/>
                </a:solidFill>
              </a:rPr>
              <a:t>). </a:t>
            </a:r>
            <a:r>
              <a:rPr lang="en-US" sz="2000" i="1" dirty="0" smtClean="0">
                <a:solidFill>
                  <a:schemeClr val="tx1"/>
                </a:solidFill>
              </a:rPr>
              <a:t>Atmos. Meas. Tech.,</a:t>
            </a:r>
            <a:r>
              <a:rPr lang="en-US" sz="2000" dirty="0" smtClean="0">
                <a:solidFill>
                  <a:schemeClr val="tx1"/>
                </a:solidFill>
              </a:rPr>
              <a:t> </a:t>
            </a:r>
            <a:r>
              <a:rPr lang="en-US" sz="2000" b="1" dirty="0" smtClean="0">
                <a:solidFill>
                  <a:schemeClr val="tx1"/>
                </a:solidFill>
              </a:rPr>
              <a:t>2012</a:t>
            </a:r>
            <a:r>
              <a:rPr lang="en-US" sz="2000" dirty="0" smtClean="0">
                <a:solidFill>
                  <a:schemeClr val="tx1"/>
                </a:solidFill>
              </a:rPr>
              <a:t>.</a:t>
            </a:r>
          </a:p>
          <a:p>
            <a:pPr>
              <a:spcBef>
                <a:spcPts val="0"/>
              </a:spcBef>
            </a:pPr>
            <a:r>
              <a:rPr lang="en-US" sz="2000" dirty="0">
                <a:solidFill>
                  <a:schemeClr val="tx1"/>
                </a:solidFill>
              </a:rPr>
              <a:t>French, R. H.; Winey, K. I.; Yang, M. K.; </a:t>
            </a:r>
            <a:r>
              <a:rPr lang="en-US" sz="2000" dirty="0" err="1">
                <a:solidFill>
                  <a:schemeClr val="tx1"/>
                </a:solidFill>
              </a:rPr>
              <a:t>Qiu</a:t>
            </a:r>
            <a:r>
              <a:rPr lang="en-US" sz="2000" dirty="0">
                <a:solidFill>
                  <a:schemeClr val="tx1"/>
                </a:solidFill>
              </a:rPr>
              <a:t>, W. M</a:t>
            </a:r>
            <a:r>
              <a:rPr lang="en-US" sz="2000" dirty="0" smtClean="0">
                <a:solidFill>
                  <a:schemeClr val="tx1"/>
                </a:solidFill>
              </a:rPr>
              <a:t>., Optical properties and van </a:t>
            </a:r>
            <a:r>
              <a:rPr lang="en-US" sz="2000" dirty="0">
                <a:solidFill>
                  <a:schemeClr val="tx1"/>
                </a:solidFill>
              </a:rPr>
              <a:t>der </a:t>
            </a:r>
            <a:r>
              <a:rPr lang="en-US" sz="2000" dirty="0" smtClean="0">
                <a:solidFill>
                  <a:schemeClr val="tx1"/>
                </a:solidFill>
              </a:rPr>
              <a:t>Waals</a:t>
            </a:r>
          </a:p>
          <a:p>
            <a:pPr>
              <a:spcBef>
                <a:spcPts val="0"/>
              </a:spcBef>
            </a:pPr>
            <a:r>
              <a:rPr lang="en-US" sz="2000" dirty="0">
                <a:solidFill>
                  <a:schemeClr val="tx1"/>
                </a:solidFill>
              </a:rPr>
              <a:t> </a:t>
            </a:r>
            <a:r>
              <a:rPr lang="en-US" sz="2000" dirty="0" smtClean="0">
                <a:solidFill>
                  <a:schemeClr val="tx1"/>
                </a:solidFill>
              </a:rPr>
              <a:t>     London </a:t>
            </a:r>
            <a:r>
              <a:rPr lang="en-US" sz="2000" dirty="0">
                <a:solidFill>
                  <a:schemeClr val="tx1"/>
                </a:solidFill>
              </a:rPr>
              <a:t>dispersion interactions </a:t>
            </a:r>
            <a:r>
              <a:rPr lang="en-US" sz="2000" dirty="0" smtClean="0">
                <a:solidFill>
                  <a:schemeClr val="tx1"/>
                </a:solidFill>
              </a:rPr>
              <a:t>of polystyrene </a:t>
            </a:r>
            <a:r>
              <a:rPr lang="en-US" sz="2000" dirty="0">
                <a:solidFill>
                  <a:schemeClr val="tx1"/>
                </a:solidFill>
              </a:rPr>
              <a:t>determined </a:t>
            </a:r>
            <a:r>
              <a:rPr lang="en-US" sz="2000" dirty="0" smtClean="0">
                <a:solidFill>
                  <a:schemeClr val="tx1"/>
                </a:solidFill>
              </a:rPr>
              <a:t>by vacuum ultraviolet</a:t>
            </a:r>
          </a:p>
          <a:p>
            <a:pPr>
              <a:spcBef>
                <a:spcPts val="0"/>
              </a:spcBef>
            </a:pPr>
            <a:r>
              <a:rPr lang="en-US" sz="2000" dirty="0">
                <a:solidFill>
                  <a:schemeClr val="tx1"/>
                </a:solidFill>
              </a:rPr>
              <a:t> </a:t>
            </a:r>
            <a:r>
              <a:rPr lang="en-US" sz="2000" dirty="0" smtClean="0">
                <a:solidFill>
                  <a:schemeClr val="tx1"/>
                </a:solidFill>
              </a:rPr>
              <a:t>     spectroscopy and spectroscopic </a:t>
            </a:r>
            <a:r>
              <a:rPr lang="en-US" sz="2000" dirty="0">
                <a:solidFill>
                  <a:schemeClr val="tx1"/>
                </a:solidFill>
              </a:rPr>
              <a:t>ellipsometry. </a:t>
            </a:r>
            <a:r>
              <a:rPr lang="en-US" sz="2000" i="1" dirty="0" smtClean="0">
                <a:solidFill>
                  <a:schemeClr val="tx1"/>
                </a:solidFill>
              </a:rPr>
              <a:t>Aust. J. Chem., </a:t>
            </a:r>
            <a:r>
              <a:rPr lang="en-US" sz="2000" b="1" dirty="0" smtClean="0">
                <a:solidFill>
                  <a:schemeClr val="tx1"/>
                </a:solidFill>
              </a:rPr>
              <a:t>2007.</a:t>
            </a:r>
          </a:p>
          <a:p>
            <a:pPr>
              <a:spcBef>
                <a:spcPts val="0"/>
              </a:spcBef>
            </a:pPr>
            <a:r>
              <a:rPr lang="en-US" altLang="en-US" sz="2000" dirty="0">
                <a:solidFill>
                  <a:schemeClr val="tx1"/>
                </a:solidFill>
              </a:rPr>
              <a:t>Ma, X., Lu, J.Q., Brock, R.S., Jacobs, K.M., Yang, P., Hu, X-H</a:t>
            </a:r>
            <a:r>
              <a:rPr lang="en-US" altLang="en-US" sz="2000" dirty="0" smtClean="0">
                <a:solidFill>
                  <a:schemeClr val="tx1"/>
                </a:solidFill>
              </a:rPr>
              <a:t>., Determination of complex</a:t>
            </a:r>
          </a:p>
          <a:p>
            <a:pPr>
              <a:spcBef>
                <a:spcPts val="0"/>
              </a:spcBef>
            </a:pPr>
            <a:r>
              <a:rPr lang="en-US" altLang="en-US" sz="2000" dirty="0">
                <a:solidFill>
                  <a:schemeClr val="tx1"/>
                </a:solidFill>
              </a:rPr>
              <a:t> </a:t>
            </a:r>
            <a:r>
              <a:rPr lang="en-US" altLang="en-US" sz="2000" dirty="0" smtClean="0">
                <a:solidFill>
                  <a:schemeClr val="tx1"/>
                </a:solidFill>
              </a:rPr>
              <a:t>     refractive </a:t>
            </a:r>
            <a:r>
              <a:rPr lang="en-US" altLang="en-US" sz="2000" dirty="0">
                <a:solidFill>
                  <a:schemeClr val="tx1"/>
                </a:solidFill>
              </a:rPr>
              <a:t>index of </a:t>
            </a:r>
            <a:r>
              <a:rPr lang="en-US" altLang="en-US" sz="2000" dirty="0" smtClean="0">
                <a:solidFill>
                  <a:schemeClr val="tx1"/>
                </a:solidFill>
              </a:rPr>
              <a:t>polystyrene microspheres </a:t>
            </a:r>
            <a:r>
              <a:rPr lang="en-US" altLang="en-US" sz="2000" dirty="0">
                <a:solidFill>
                  <a:schemeClr val="tx1"/>
                </a:solidFill>
              </a:rPr>
              <a:t>from 370 to </a:t>
            </a:r>
            <a:r>
              <a:rPr lang="en-US" altLang="en-US" sz="2000" dirty="0" smtClean="0">
                <a:solidFill>
                  <a:schemeClr val="tx1"/>
                </a:solidFill>
              </a:rPr>
              <a:t>1610 nm</a:t>
            </a:r>
            <a:r>
              <a:rPr lang="en-US" altLang="en-US" sz="2000" dirty="0">
                <a:solidFill>
                  <a:schemeClr val="tx1"/>
                </a:solidFill>
              </a:rPr>
              <a:t>, </a:t>
            </a:r>
            <a:r>
              <a:rPr lang="en-US" altLang="en-US" sz="2000" i="1" dirty="0" smtClean="0">
                <a:solidFill>
                  <a:schemeClr val="tx1"/>
                </a:solidFill>
              </a:rPr>
              <a:t>Phys. Med. Biol.</a:t>
            </a:r>
            <a:r>
              <a:rPr lang="en-US" altLang="en-US" sz="2000" dirty="0" smtClean="0">
                <a:solidFill>
                  <a:schemeClr val="tx1"/>
                </a:solidFill>
              </a:rPr>
              <a:t>, </a:t>
            </a:r>
            <a:r>
              <a:rPr lang="en-US" altLang="en-US" sz="2000" b="1" dirty="0" smtClean="0">
                <a:solidFill>
                  <a:schemeClr val="tx1"/>
                </a:solidFill>
              </a:rPr>
              <a:t>2003.</a:t>
            </a:r>
          </a:p>
          <a:p>
            <a:pPr>
              <a:spcBef>
                <a:spcPts val="0"/>
              </a:spcBef>
            </a:pPr>
            <a:r>
              <a:rPr lang="en-US" sz="2000" dirty="0" err="1">
                <a:solidFill>
                  <a:schemeClr val="tx1"/>
                </a:solidFill>
              </a:rPr>
              <a:t>Washenfelder</a:t>
            </a:r>
            <a:r>
              <a:rPr lang="en-US" sz="2000" dirty="0">
                <a:solidFill>
                  <a:schemeClr val="tx1"/>
                </a:solidFill>
              </a:rPr>
              <a:t>, R. A.; Flores, J. M.; Brock, C. A.; Brown, S. S</a:t>
            </a:r>
            <a:r>
              <a:rPr lang="en-US" sz="2000" dirty="0" smtClean="0">
                <a:solidFill>
                  <a:schemeClr val="tx1"/>
                </a:solidFill>
              </a:rPr>
              <a:t>.; </a:t>
            </a:r>
            <a:r>
              <a:rPr lang="en-US" sz="2000" dirty="0" err="1" smtClean="0">
                <a:solidFill>
                  <a:schemeClr val="tx1"/>
                </a:solidFill>
              </a:rPr>
              <a:t>Rudich</a:t>
            </a:r>
            <a:r>
              <a:rPr lang="en-US" sz="2000" dirty="0">
                <a:solidFill>
                  <a:schemeClr val="tx1"/>
                </a:solidFill>
              </a:rPr>
              <a:t>, Y</a:t>
            </a:r>
            <a:r>
              <a:rPr lang="en-US" sz="2000" dirty="0" smtClean="0">
                <a:solidFill>
                  <a:schemeClr val="tx1"/>
                </a:solidFill>
              </a:rPr>
              <a:t>., Broadband</a:t>
            </a:r>
          </a:p>
          <a:p>
            <a:pPr>
              <a:spcBef>
                <a:spcPts val="0"/>
              </a:spcBef>
            </a:pPr>
            <a:r>
              <a:rPr lang="en-US" sz="2000" dirty="0">
                <a:solidFill>
                  <a:schemeClr val="tx1"/>
                </a:solidFill>
              </a:rPr>
              <a:t> </a:t>
            </a:r>
            <a:r>
              <a:rPr lang="en-US" sz="2000" dirty="0" smtClean="0">
                <a:solidFill>
                  <a:schemeClr val="tx1"/>
                </a:solidFill>
              </a:rPr>
              <a:t>     measurements </a:t>
            </a:r>
            <a:r>
              <a:rPr lang="en-US" sz="2000" dirty="0">
                <a:solidFill>
                  <a:schemeClr val="tx1"/>
                </a:solidFill>
              </a:rPr>
              <a:t>of aerosol extinction </a:t>
            </a:r>
            <a:r>
              <a:rPr lang="en-US" sz="2000" dirty="0" smtClean="0">
                <a:solidFill>
                  <a:schemeClr val="tx1"/>
                </a:solidFill>
              </a:rPr>
              <a:t>in the </a:t>
            </a:r>
            <a:r>
              <a:rPr lang="en-US" sz="2000" dirty="0">
                <a:solidFill>
                  <a:schemeClr val="tx1"/>
                </a:solidFill>
              </a:rPr>
              <a:t>ultraviolet </a:t>
            </a:r>
            <a:r>
              <a:rPr lang="en-US" sz="2000" dirty="0" smtClean="0">
                <a:solidFill>
                  <a:schemeClr val="tx1"/>
                </a:solidFill>
              </a:rPr>
              <a:t>spectral region</a:t>
            </a:r>
            <a:r>
              <a:rPr lang="en-US" sz="2000" dirty="0">
                <a:solidFill>
                  <a:schemeClr val="tx1"/>
                </a:solidFill>
              </a:rPr>
              <a:t>. </a:t>
            </a:r>
            <a:r>
              <a:rPr lang="en-US" sz="2000" i="1" dirty="0" smtClean="0">
                <a:solidFill>
                  <a:schemeClr val="tx1"/>
                </a:solidFill>
              </a:rPr>
              <a:t>Atmos</a:t>
            </a:r>
            <a:r>
              <a:rPr lang="en-US" sz="2000" i="1" dirty="0">
                <a:solidFill>
                  <a:schemeClr val="tx1"/>
                </a:solidFill>
              </a:rPr>
              <a:t>.</a:t>
            </a:r>
            <a:r>
              <a:rPr lang="en-US" sz="2000" i="1" dirty="0" smtClean="0">
                <a:solidFill>
                  <a:schemeClr val="tx1"/>
                </a:solidFill>
              </a:rPr>
              <a:t> Meas. Tech.,</a:t>
            </a:r>
          </a:p>
          <a:p>
            <a:pPr>
              <a:spcBef>
                <a:spcPts val="0"/>
              </a:spcBef>
            </a:pPr>
            <a:r>
              <a:rPr lang="en-US" sz="2000" b="1" i="1" dirty="0">
                <a:solidFill>
                  <a:schemeClr val="tx1"/>
                </a:solidFill>
              </a:rPr>
              <a:t> </a:t>
            </a:r>
            <a:r>
              <a:rPr lang="en-US" sz="2000" b="1" i="1" dirty="0" smtClean="0">
                <a:solidFill>
                  <a:schemeClr val="tx1"/>
                </a:solidFill>
              </a:rPr>
              <a:t>     </a:t>
            </a:r>
            <a:r>
              <a:rPr lang="en-US" sz="2000" b="1" dirty="0" smtClean="0">
                <a:solidFill>
                  <a:schemeClr val="tx1"/>
                </a:solidFill>
              </a:rPr>
              <a:t>2013.</a:t>
            </a:r>
            <a:endParaRPr lang="en-US" altLang="en-US" sz="2000" b="1" dirty="0">
              <a:solidFill>
                <a:schemeClr val="tx1"/>
              </a:solidFill>
            </a:endParaRPr>
          </a:p>
          <a:p>
            <a:pPr>
              <a:spcBef>
                <a:spcPts val="0"/>
              </a:spcBef>
            </a:pPr>
            <a:endParaRPr lang="en-US" altLang="en-US" sz="2000" dirty="0">
              <a:solidFill>
                <a:schemeClr val="tx1"/>
              </a:solidFill>
            </a:endParaRPr>
          </a:p>
          <a:p>
            <a:pPr>
              <a:spcBef>
                <a:spcPts val="0"/>
              </a:spcBef>
            </a:pPr>
            <a:endParaRPr lang="en-US" sz="2000" dirty="0">
              <a:solidFill>
                <a:schemeClr val="tx1"/>
              </a:solidFill>
            </a:endParaRPr>
          </a:p>
        </p:txBody>
      </p:sp>
      <p:sp>
        <p:nvSpPr>
          <p:cNvPr id="15" name="Text Placeholder 14"/>
          <p:cNvSpPr>
            <a:spLocks noGrp="1"/>
          </p:cNvSpPr>
          <p:nvPr>
            <p:ph type="body" sz="quarter" idx="29"/>
          </p:nvPr>
        </p:nvSpPr>
        <p:spPr>
          <a:xfrm>
            <a:off x="33185095" y="28933715"/>
            <a:ext cx="10201275" cy="923322"/>
          </a:xfrm>
        </p:spPr>
        <p:txBody>
          <a:bodyPr/>
          <a:lstStyle/>
          <a:p>
            <a:r>
              <a:rPr lang="en-US" sz="4800" dirty="0" smtClean="0"/>
              <a:t>Acknowledgments:</a:t>
            </a:r>
            <a:endParaRPr lang="en-US" sz="4800" dirty="0"/>
          </a:p>
        </p:txBody>
      </p:sp>
      <p:sp>
        <p:nvSpPr>
          <p:cNvPr id="16" name="Text Placeholder 15"/>
          <p:cNvSpPr>
            <a:spLocks noGrp="1"/>
          </p:cNvSpPr>
          <p:nvPr>
            <p:ph type="body" sz="quarter" idx="30"/>
          </p:nvPr>
        </p:nvSpPr>
        <p:spPr>
          <a:xfrm>
            <a:off x="33242246" y="29758541"/>
            <a:ext cx="10201275" cy="2357546"/>
          </a:xfrm>
        </p:spPr>
        <p:txBody>
          <a:bodyPr/>
          <a:lstStyle/>
          <a:p>
            <a:pPr marL="457200" indent="-457200">
              <a:buFont typeface="Arial" panose="020B0604020202020204" pitchFamily="34" charset="0"/>
              <a:buChar char="•"/>
            </a:pPr>
            <a:r>
              <a:rPr lang="en-US" sz="2800" dirty="0" smtClean="0">
                <a:solidFill>
                  <a:schemeClr val="tx1"/>
                </a:solidFill>
              </a:rPr>
              <a:t>Margaret </a:t>
            </a:r>
            <a:r>
              <a:rPr lang="en-US" sz="2800" dirty="0" err="1" smtClean="0">
                <a:solidFill>
                  <a:schemeClr val="tx1"/>
                </a:solidFill>
              </a:rPr>
              <a:t>Greenslade</a:t>
            </a:r>
            <a:r>
              <a:rPr lang="en-US" sz="2800" dirty="0" smtClean="0">
                <a:solidFill>
                  <a:schemeClr val="tx1"/>
                </a:solidFill>
              </a:rPr>
              <a:t> and the </a:t>
            </a:r>
            <a:r>
              <a:rPr lang="en-US" sz="2800" dirty="0" err="1" smtClean="0">
                <a:solidFill>
                  <a:schemeClr val="tx1"/>
                </a:solidFill>
              </a:rPr>
              <a:t>Greenslade</a:t>
            </a:r>
            <a:r>
              <a:rPr lang="en-US" sz="2800" dirty="0" smtClean="0">
                <a:solidFill>
                  <a:schemeClr val="tx1"/>
                </a:solidFill>
              </a:rPr>
              <a:t> Group</a:t>
            </a:r>
          </a:p>
          <a:p>
            <a:pPr marL="457200" indent="-457200">
              <a:buFont typeface="Arial" panose="020B0604020202020204" pitchFamily="34" charset="0"/>
              <a:buChar char="•"/>
            </a:pPr>
            <a:r>
              <a:rPr lang="en-US" sz="2800" dirty="0" smtClean="0">
                <a:solidFill>
                  <a:schemeClr val="tx1"/>
                </a:solidFill>
              </a:rPr>
              <a:t>Funding for research from a CEPS start-up</a:t>
            </a:r>
          </a:p>
          <a:p>
            <a:pPr marL="457200" indent="-457200">
              <a:buFont typeface="Arial" panose="020B0604020202020204" pitchFamily="34" charset="0"/>
              <a:buChar char="•"/>
            </a:pPr>
            <a:r>
              <a:rPr lang="en-US" sz="2800" dirty="0" smtClean="0">
                <a:solidFill>
                  <a:schemeClr val="tx1"/>
                </a:solidFill>
              </a:rPr>
              <a:t>UNH Graduate School and UNH Chemistry Department for travel expenses</a:t>
            </a:r>
            <a:endParaRPr lang="en-US" sz="2800" dirty="0">
              <a:solidFill>
                <a:schemeClr val="tx1"/>
              </a:solidFill>
            </a:endParaRPr>
          </a:p>
        </p:txBody>
      </p:sp>
      <p:sp>
        <p:nvSpPr>
          <p:cNvPr id="19" name="Text Placeholder 18"/>
          <p:cNvSpPr>
            <a:spLocks noGrp="1"/>
          </p:cNvSpPr>
          <p:nvPr>
            <p:ph type="body" sz="quarter" idx="150"/>
          </p:nvPr>
        </p:nvSpPr>
        <p:spPr>
          <a:xfrm>
            <a:off x="11224245" y="2326062"/>
            <a:ext cx="21421724" cy="1280160"/>
          </a:xfrm>
        </p:spPr>
        <p:txBody>
          <a:bodyPr>
            <a:normAutofit fontScale="77500" lnSpcReduction="20000"/>
          </a:bodyPr>
          <a:lstStyle/>
          <a:p>
            <a:r>
              <a:rPr lang="en-US" b="1" i="1" dirty="0" smtClean="0"/>
              <a:t>Tyler </a:t>
            </a:r>
            <a:r>
              <a:rPr lang="en-US" b="1" i="1" dirty="0" err="1" smtClean="0"/>
              <a:t>Galpin</a:t>
            </a:r>
            <a:r>
              <a:rPr lang="en-US" dirty="0" smtClean="0"/>
              <a:t>, Ryan T. </a:t>
            </a:r>
            <a:r>
              <a:rPr lang="en-US" dirty="0" err="1" smtClean="0"/>
              <a:t>Chartier</a:t>
            </a:r>
            <a:r>
              <a:rPr lang="en-US" dirty="0" smtClean="0"/>
              <a:t>, Nicholas </a:t>
            </a:r>
            <a:r>
              <a:rPr lang="en-US" dirty="0" err="1" smtClean="0"/>
              <a:t>Levergood</a:t>
            </a:r>
            <a:r>
              <a:rPr lang="en-US" dirty="0" smtClean="0"/>
              <a:t>, and Margaret E. </a:t>
            </a:r>
            <a:r>
              <a:rPr lang="en-US" dirty="0" err="1" smtClean="0"/>
              <a:t>Greenslade</a:t>
            </a:r>
            <a:endParaRPr lang="en-US" dirty="0"/>
          </a:p>
        </p:txBody>
      </p:sp>
      <p:sp>
        <p:nvSpPr>
          <p:cNvPr id="43" name="Text Placeholder 42"/>
          <p:cNvSpPr>
            <a:spLocks noGrp="1"/>
          </p:cNvSpPr>
          <p:nvPr>
            <p:ph type="body" sz="quarter" idx="184"/>
          </p:nvPr>
        </p:nvSpPr>
        <p:spPr/>
        <p:txBody>
          <a:bodyPr/>
          <a:lstStyle/>
          <a:p>
            <a:r>
              <a:rPr lang="en-US" dirty="0" smtClean="0"/>
              <a:t>University of New Hampshire, Chemistry Department</a:t>
            </a:r>
            <a:endParaRPr lang="en-US" dirty="0"/>
          </a:p>
        </p:txBody>
      </p:sp>
      <p:sp>
        <p:nvSpPr>
          <p:cNvPr id="44" name="Text Placeholder 43"/>
          <p:cNvSpPr>
            <a:spLocks noGrp="1"/>
          </p:cNvSpPr>
          <p:nvPr>
            <p:ph type="body" sz="quarter" idx="185"/>
          </p:nvPr>
        </p:nvSpPr>
        <p:spPr>
          <a:xfrm>
            <a:off x="2598138" y="542134"/>
            <a:ext cx="40912929" cy="1713917"/>
          </a:xfrm>
        </p:spPr>
        <p:txBody>
          <a:bodyPr>
            <a:noAutofit/>
          </a:bodyPr>
          <a:lstStyle/>
          <a:p>
            <a:r>
              <a:rPr lang="en-US" sz="7500" dirty="0"/>
              <a:t>Complex Refractive Index Retrievals for Polystyrene Latex Spheres in the spectral range 220-420 nm</a:t>
            </a:r>
          </a:p>
        </p:txBody>
      </p:sp>
      <p:pic>
        <p:nvPicPr>
          <p:cNvPr id="2050" name="Picture 2" descr="http://www.unh.edu/cpa/images/diy/unh-logos/4_unhlogo_web_outline_h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141" y="386811"/>
            <a:ext cx="2579381" cy="310457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4"/>
          <a:stretch>
            <a:fillRect/>
          </a:stretch>
        </p:blipFill>
        <p:spPr>
          <a:xfrm>
            <a:off x="1219196" y="24071666"/>
            <a:ext cx="8783931" cy="4448657"/>
          </a:xfrm>
          <a:prstGeom prst="rect">
            <a:avLst/>
          </a:prstGeom>
          <a:solidFill>
            <a:schemeClr val="bg1"/>
          </a:solidFill>
        </p:spPr>
      </p:pic>
      <p:pic>
        <p:nvPicPr>
          <p:cNvPr id="45" name="Picture 44"/>
          <p:cNvPicPr>
            <a:picLocks noChangeAspect="1"/>
          </p:cNvPicPr>
          <p:nvPr/>
        </p:nvPicPr>
        <p:blipFill>
          <a:blip r:embed="rId5"/>
          <a:stretch>
            <a:fillRect/>
          </a:stretch>
        </p:blipFill>
        <p:spPr>
          <a:xfrm>
            <a:off x="34362139" y="18593686"/>
            <a:ext cx="7772400" cy="5134061"/>
          </a:xfrm>
          <a:prstGeom prst="rect">
            <a:avLst/>
          </a:prstGeom>
        </p:spPr>
      </p:pic>
      <p:pic>
        <p:nvPicPr>
          <p:cNvPr id="50" name="Picture 49"/>
          <p:cNvPicPr>
            <a:picLocks noChangeAspect="1"/>
          </p:cNvPicPr>
          <p:nvPr/>
        </p:nvPicPr>
        <p:blipFill>
          <a:blip r:embed="rId6"/>
          <a:stretch>
            <a:fillRect/>
          </a:stretch>
        </p:blipFill>
        <p:spPr>
          <a:xfrm>
            <a:off x="34353951" y="11382224"/>
            <a:ext cx="7772400" cy="4939212"/>
          </a:xfrm>
          <a:prstGeom prst="rect">
            <a:avLst/>
          </a:prstGeom>
        </p:spPr>
      </p:pic>
      <p:grpSp>
        <p:nvGrpSpPr>
          <p:cNvPr id="66" name="Group 65"/>
          <p:cNvGrpSpPr/>
          <p:nvPr/>
        </p:nvGrpSpPr>
        <p:grpSpPr>
          <a:xfrm>
            <a:off x="20330233" y="19080669"/>
            <a:ext cx="7907627" cy="7702108"/>
            <a:chOff x="20330233" y="18498773"/>
            <a:chExt cx="7907627" cy="7702108"/>
          </a:xfrm>
        </p:grpSpPr>
        <p:pic>
          <p:nvPicPr>
            <p:cNvPr id="23" name="Picture 7"/>
            <p:cNvPicPr>
              <a:picLocks noChangeAspect="1" noChangeArrowheads="1"/>
            </p:cNvPicPr>
            <p:nvPr/>
          </p:nvPicPr>
          <p:blipFill>
            <a:blip r:embed="rId7">
              <a:extLst>
                <a:ext uri="{28A0092B-C50C-407E-A947-70E740481C1C}">
                  <a14:useLocalDpi xmlns:a14="http://schemas.microsoft.com/office/drawing/2010/main" val="0"/>
                </a:ext>
              </a:extLst>
            </a:blip>
            <a:srcRect l="12524" t="18961" r="42525" b="9959"/>
            <a:stretch>
              <a:fillRect/>
            </a:stretch>
          </p:blipFill>
          <p:spPr bwMode="auto">
            <a:xfrm>
              <a:off x="20330233" y="18498773"/>
              <a:ext cx="7907627" cy="7565193"/>
            </a:xfrm>
            <a:prstGeom prst="rect">
              <a:avLst/>
            </a:prstGeom>
            <a:solidFill>
              <a:schemeClr val="accent1"/>
            </a:solidFill>
            <a:ln w="9525">
              <a:solidFill>
                <a:schemeClr val="tx1"/>
              </a:solidFill>
              <a:miter lim="800000"/>
              <a:headEnd/>
              <a:tailEnd/>
            </a:ln>
          </p:spPr>
        </p:pic>
        <p:sp>
          <p:nvSpPr>
            <p:cNvPr id="51" name="TextBox 50"/>
            <p:cNvSpPr txBox="1"/>
            <p:nvPr/>
          </p:nvSpPr>
          <p:spPr>
            <a:xfrm>
              <a:off x="23183687" y="25414449"/>
              <a:ext cx="2766345" cy="786432"/>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AE-DOAS</a:t>
              </a:r>
              <a:endParaRPr lang="en-US" sz="3600" dirty="0">
                <a:latin typeface="Times New Roman" panose="02020603050405020304" pitchFamily="18" charset="0"/>
                <a:cs typeface="Times New Roman" panose="02020603050405020304" pitchFamily="18" charset="0"/>
              </a:endParaRPr>
            </a:p>
          </p:txBody>
        </p:sp>
      </p:grpSp>
      <p:sp>
        <p:nvSpPr>
          <p:cNvPr id="53" name="TextBox 52"/>
          <p:cNvSpPr txBox="1"/>
          <p:nvPr/>
        </p:nvSpPr>
        <p:spPr>
          <a:xfrm>
            <a:off x="28313935" y="19374908"/>
            <a:ext cx="4332034" cy="6986528"/>
          </a:xfrm>
          <a:prstGeom prst="rect">
            <a:avLst/>
          </a:prstGeom>
          <a:noFill/>
        </p:spPr>
        <p:txBody>
          <a:bodyPr wrap="square" rtlCol="0">
            <a:spAutoFit/>
          </a:bodyPr>
          <a:lstStyle/>
          <a:p>
            <a:r>
              <a:rPr lang="en-US" sz="3200" b="1" u="sng" dirty="0" smtClean="0">
                <a:latin typeface="Times New Roman" panose="02020603050405020304" pitchFamily="18" charset="0"/>
                <a:cs typeface="Times New Roman" panose="02020603050405020304" pitchFamily="18" charset="0"/>
              </a:rPr>
              <a:t>Specifications:</a:t>
            </a:r>
          </a:p>
          <a:p>
            <a:endParaRPr lang="en-US" sz="3200" b="1" u="sng" dirty="0" smtClean="0">
              <a:latin typeface="Times New Roman" panose="02020603050405020304" pitchFamily="18" charset="0"/>
              <a:cs typeface="Times New Roman" panose="02020603050405020304" pitchFamily="18" charset="0"/>
            </a:endParaRPr>
          </a:p>
          <a:p>
            <a:pPr marL="342900" indent="-342900">
              <a:buFont typeface="Times New Roman" panose="02020603050405020304" pitchFamily="18" charset="0"/>
              <a:buChar char="―"/>
            </a:pPr>
            <a:r>
              <a:rPr lang="en-US" sz="3200" dirty="0" smtClean="0">
                <a:latin typeface="Times New Roman" panose="02020603050405020304" pitchFamily="18" charset="0"/>
                <a:cs typeface="Times New Roman" panose="02020603050405020304" pitchFamily="18" charset="0"/>
              </a:rPr>
              <a:t>100 W continuous duty </a:t>
            </a:r>
            <a:r>
              <a:rPr lang="en-US" sz="3200" dirty="0" err="1" smtClean="0">
                <a:latin typeface="Times New Roman" panose="02020603050405020304" pitchFamily="18" charset="0"/>
                <a:cs typeface="Times New Roman" panose="02020603050405020304" pitchFamily="18" charset="0"/>
              </a:rPr>
              <a:t>Xe</a:t>
            </a:r>
            <a:r>
              <a:rPr lang="en-US" sz="3200" dirty="0" smtClean="0">
                <a:latin typeface="Times New Roman" panose="02020603050405020304" pitchFamily="18" charset="0"/>
                <a:cs typeface="Times New Roman" panose="02020603050405020304" pitchFamily="18" charset="0"/>
              </a:rPr>
              <a:t> lamp with a spectral range of 220-1050 nm</a:t>
            </a:r>
          </a:p>
          <a:p>
            <a:pPr marL="342900" indent="-342900">
              <a:buFont typeface="Times New Roman" panose="02020603050405020304" pitchFamily="18" charset="0"/>
              <a:buChar char="―"/>
            </a:pPr>
            <a:r>
              <a:rPr lang="en-US" sz="3200" dirty="0" smtClean="0">
                <a:latin typeface="Times New Roman" panose="02020603050405020304" pitchFamily="18" charset="0"/>
                <a:cs typeface="Times New Roman" panose="02020603050405020304" pitchFamily="18" charset="0"/>
              </a:rPr>
              <a:t>3072 element LDA detector with better than .5 nm resolution</a:t>
            </a:r>
          </a:p>
          <a:p>
            <a:pPr marL="342900" indent="-342900">
              <a:buFont typeface="Times New Roman" panose="02020603050405020304" pitchFamily="18" charset="0"/>
              <a:buChar char="―"/>
            </a:pPr>
            <a:r>
              <a:rPr lang="en-US" sz="3200" dirty="0" smtClean="0">
                <a:latin typeface="Times New Roman" panose="02020603050405020304" pitchFamily="18" charset="0"/>
                <a:cs typeface="Times New Roman" panose="02020603050405020304" pitchFamily="18" charset="0"/>
              </a:rPr>
              <a:t>Stainless steel gas cell with a 4 L internal volume</a:t>
            </a:r>
          </a:p>
          <a:p>
            <a:pPr marL="342900" indent="-342900">
              <a:buFont typeface="Times New Roman" panose="02020603050405020304" pitchFamily="18" charset="0"/>
              <a:buChar char="―"/>
            </a:pPr>
            <a:r>
              <a:rPr lang="en-US" sz="3200" dirty="0" smtClean="0">
                <a:latin typeface="Times New Roman" panose="02020603050405020304" pitchFamily="18" charset="0"/>
                <a:cs typeface="Times New Roman" panose="02020603050405020304" pitchFamily="18" charset="0"/>
              </a:rPr>
              <a:t>Adjustable path length of ~2-20 m</a:t>
            </a:r>
          </a:p>
        </p:txBody>
      </p:sp>
      <p:pic>
        <p:nvPicPr>
          <p:cNvPr id="54" name="Picture 53"/>
          <p:cNvPicPr>
            <a:picLocks noChangeAspect="1"/>
          </p:cNvPicPr>
          <p:nvPr/>
        </p:nvPicPr>
        <p:blipFill>
          <a:blip r:embed="rId8"/>
          <a:stretch>
            <a:fillRect/>
          </a:stretch>
        </p:blipFill>
        <p:spPr>
          <a:xfrm>
            <a:off x="11473628" y="19069771"/>
            <a:ext cx="8428935" cy="4451784"/>
          </a:xfrm>
          <a:prstGeom prst="rect">
            <a:avLst/>
          </a:prstGeom>
          <a:solidFill>
            <a:schemeClr val="bg1"/>
          </a:solidFill>
        </p:spPr>
      </p:pic>
      <p:sp>
        <p:nvSpPr>
          <p:cNvPr id="55" name="TextBox 54"/>
          <p:cNvSpPr txBox="1"/>
          <p:nvPr/>
        </p:nvSpPr>
        <p:spPr>
          <a:xfrm>
            <a:off x="11473628" y="23662986"/>
            <a:ext cx="8317474" cy="1569660"/>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The average calculated extinction (cm</a:t>
            </a:r>
            <a:r>
              <a:rPr lang="en-US" sz="3200" baseline="30000" dirty="0" smtClean="0">
                <a:latin typeface="Times New Roman" panose="02020603050405020304" pitchFamily="18" charset="0"/>
                <a:cs typeface="Times New Roman" panose="02020603050405020304" pitchFamily="18" charset="0"/>
              </a:rPr>
              <a:t>-1</a:t>
            </a:r>
            <a:r>
              <a:rPr lang="en-US" sz="3200" dirty="0" smtClean="0">
                <a:latin typeface="Times New Roman" panose="02020603050405020304" pitchFamily="18" charset="0"/>
                <a:cs typeface="Times New Roman" panose="02020603050405020304" pitchFamily="18" charset="0"/>
              </a:rPr>
              <a:t>) of 6 trials for 150 nm PSLs using a path length of 19.51 m. </a:t>
            </a:r>
          </a:p>
        </p:txBody>
      </p:sp>
      <p:grpSp>
        <p:nvGrpSpPr>
          <p:cNvPr id="2073" name="Group 2072"/>
          <p:cNvGrpSpPr/>
          <p:nvPr/>
        </p:nvGrpSpPr>
        <p:grpSpPr>
          <a:xfrm>
            <a:off x="2874279" y="9584311"/>
            <a:ext cx="5181715" cy="3192911"/>
            <a:chOff x="2002972" y="11554275"/>
            <a:chExt cx="4418238" cy="2722466"/>
          </a:xfrm>
        </p:grpSpPr>
        <p:sp>
          <p:nvSpPr>
            <p:cNvPr id="56" name="Oval 55"/>
            <p:cNvSpPr/>
            <p:nvPr/>
          </p:nvSpPr>
          <p:spPr>
            <a:xfrm>
              <a:off x="3236686" y="12119429"/>
              <a:ext cx="1727200" cy="172720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3" name="Straight Connector 62"/>
            <p:cNvCxnSpPr/>
            <p:nvPr/>
          </p:nvCxnSpPr>
          <p:spPr>
            <a:xfrm>
              <a:off x="2002972" y="12347263"/>
              <a:ext cx="148045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49" name="Straight Arrow Connector 2048"/>
            <p:cNvCxnSpPr>
              <a:stCxn id="56" idx="1"/>
            </p:cNvCxnSpPr>
            <p:nvPr/>
          </p:nvCxnSpPr>
          <p:spPr>
            <a:xfrm flipH="1" flipV="1">
              <a:off x="3367314" y="11974286"/>
              <a:ext cx="122315" cy="39808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51" name="TextBox 2050"/>
            <p:cNvSpPr txBox="1"/>
            <p:nvPr/>
          </p:nvSpPr>
          <p:spPr>
            <a:xfrm>
              <a:off x="2547258" y="11554275"/>
              <a:ext cx="1553028" cy="537029"/>
            </a:xfrm>
            <a:prstGeom prst="rect">
              <a:avLst/>
            </a:prstGeom>
            <a:noFill/>
          </p:spPr>
          <p:txBody>
            <a:bodyPr wrap="square" rtlCol="0">
              <a:spAutoFit/>
            </a:bodyPr>
            <a:lstStyle/>
            <a:p>
              <a:r>
                <a:rPr lang="en-US" sz="2800" dirty="0" smtClean="0">
                  <a:solidFill>
                    <a:srgbClr val="FF0000"/>
                  </a:solidFill>
                  <a:latin typeface="Times New Roman" panose="02020603050405020304" pitchFamily="18" charset="0"/>
                  <a:cs typeface="Times New Roman" panose="02020603050405020304" pitchFamily="18" charset="0"/>
                </a:rPr>
                <a:t>Reflected</a:t>
              </a:r>
              <a:endParaRPr lang="en-US" sz="2800" dirty="0">
                <a:solidFill>
                  <a:srgbClr val="FF0000"/>
                </a:solidFill>
                <a:latin typeface="Times New Roman" panose="02020603050405020304" pitchFamily="18" charset="0"/>
                <a:cs typeface="Times New Roman" panose="02020603050405020304" pitchFamily="18" charset="0"/>
              </a:endParaRPr>
            </a:p>
          </p:txBody>
        </p:sp>
        <p:cxnSp>
          <p:nvCxnSpPr>
            <p:cNvPr id="2053" name="Straight Connector 2052"/>
            <p:cNvCxnSpPr>
              <a:endCxn id="56" idx="4"/>
            </p:cNvCxnSpPr>
            <p:nvPr/>
          </p:nvCxnSpPr>
          <p:spPr>
            <a:xfrm>
              <a:off x="2002972" y="13846629"/>
              <a:ext cx="2097314"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5" name="Straight Arrow Connector 2054"/>
            <p:cNvCxnSpPr>
              <a:stCxn id="56" idx="4"/>
            </p:cNvCxnSpPr>
            <p:nvPr/>
          </p:nvCxnSpPr>
          <p:spPr>
            <a:xfrm>
              <a:off x="4100286" y="13846629"/>
              <a:ext cx="1302482" cy="252943"/>
            </a:xfrm>
            <a:prstGeom prst="straightConnector1">
              <a:avLst/>
            </a:prstGeom>
            <a:ln w="3810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56" name="TextBox 2055"/>
            <p:cNvSpPr txBox="1"/>
            <p:nvPr/>
          </p:nvSpPr>
          <p:spPr>
            <a:xfrm>
              <a:off x="2547258" y="13830613"/>
              <a:ext cx="1654629" cy="446128"/>
            </a:xfrm>
            <a:prstGeom prst="rect">
              <a:avLst/>
            </a:prstGeom>
            <a:noFill/>
          </p:spPr>
          <p:txBody>
            <a:bodyPr wrap="square" rtlCol="0">
              <a:spAutoFit/>
            </a:bodyPr>
            <a:lstStyle/>
            <a:p>
              <a:r>
                <a:rPr lang="en-US" sz="2800" dirty="0" smtClean="0">
                  <a:solidFill>
                    <a:schemeClr val="accent1">
                      <a:lumMod val="75000"/>
                    </a:schemeClr>
                  </a:solidFill>
                  <a:latin typeface="Times New Roman" panose="02020603050405020304" pitchFamily="18" charset="0"/>
                  <a:cs typeface="Times New Roman" panose="02020603050405020304" pitchFamily="18" charset="0"/>
                </a:rPr>
                <a:t>Diffracted</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cxnSp>
          <p:nvCxnSpPr>
            <p:cNvPr id="2058" name="Straight Connector 2057"/>
            <p:cNvCxnSpPr/>
            <p:nvPr/>
          </p:nvCxnSpPr>
          <p:spPr>
            <a:xfrm flipV="1">
              <a:off x="2002972" y="12816114"/>
              <a:ext cx="1233714" cy="290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0" name="Straight Connector 2059"/>
            <p:cNvCxnSpPr>
              <a:endCxn id="56" idx="7"/>
            </p:cNvCxnSpPr>
            <p:nvPr/>
          </p:nvCxnSpPr>
          <p:spPr>
            <a:xfrm flipV="1">
              <a:off x="3236686" y="12372372"/>
              <a:ext cx="1474257" cy="44374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2" name="Straight Arrow Connector 2061"/>
            <p:cNvCxnSpPr>
              <a:stCxn id="56" idx="7"/>
            </p:cNvCxnSpPr>
            <p:nvPr/>
          </p:nvCxnSpPr>
          <p:spPr>
            <a:xfrm>
              <a:off x="4710943" y="12372372"/>
              <a:ext cx="911982"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63" name="TextBox 2062"/>
            <p:cNvSpPr txBox="1"/>
            <p:nvPr/>
          </p:nvSpPr>
          <p:spPr>
            <a:xfrm>
              <a:off x="4650562" y="11862332"/>
              <a:ext cx="1467018" cy="477054"/>
            </a:xfrm>
            <a:prstGeom prst="rect">
              <a:avLst/>
            </a:prstGeom>
            <a:noFill/>
          </p:spPr>
          <p:txBody>
            <a:bodyPr wrap="square" rtlCol="0">
              <a:spAutoFit/>
            </a:bodyPr>
            <a:lstStyle/>
            <a:p>
              <a:r>
                <a:rPr lang="en-US" sz="2500" dirty="0" smtClean="0">
                  <a:latin typeface="Times New Roman" panose="02020603050405020304" pitchFamily="18" charset="0"/>
                  <a:cs typeface="Times New Roman" panose="02020603050405020304" pitchFamily="18" charset="0"/>
                </a:rPr>
                <a:t>Refracted</a:t>
              </a:r>
              <a:endParaRPr lang="en-US" sz="2500" dirty="0">
                <a:latin typeface="Times New Roman" panose="02020603050405020304" pitchFamily="18" charset="0"/>
                <a:cs typeface="Times New Roman" panose="02020603050405020304" pitchFamily="18" charset="0"/>
              </a:endParaRPr>
            </a:p>
          </p:txBody>
        </p:sp>
        <p:cxnSp>
          <p:nvCxnSpPr>
            <p:cNvPr id="2065" name="Straight Connector 2064"/>
            <p:cNvCxnSpPr/>
            <p:nvPr/>
          </p:nvCxnSpPr>
          <p:spPr>
            <a:xfrm>
              <a:off x="2002972" y="13149943"/>
              <a:ext cx="1425499" cy="0"/>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67" name="Straight Connector 2066"/>
            <p:cNvCxnSpPr/>
            <p:nvPr/>
          </p:nvCxnSpPr>
          <p:spPr>
            <a:xfrm>
              <a:off x="3428471" y="13149943"/>
              <a:ext cx="367552" cy="189482"/>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69" name="Straight Connector 2068"/>
            <p:cNvCxnSpPr/>
            <p:nvPr/>
          </p:nvCxnSpPr>
          <p:spPr>
            <a:xfrm flipV="1">
              <a:off x="3796023" y="13178069"/>
              <a:ext cx="601806" cy="161356"/>
            </a:xfrm>
            <a:prstGeom prst="lin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71" name="Straight Arrow Connector 2070"/>
            <p:cNvCxnSpPr/>
            <p:nvPr/>
          </p:nvCxnSpPr>
          <p:spPr>
            <a:xfrm flipV="1">
              <a:off x="4383315" y="13007946"/>
              <a:ext cx="1225095" cy="170123"/>
            </a:xfrm>
            <a:prstGeom prst="straightConnector1">
              <a:avLst/>
            </a:prstGeom>
            <a:ln w="38100">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72" name="TextBox 2071"/>
            <p:cNvSpPr txBox="1"/>
            <p:nvPr/>
          </p:nvSpPr>
          <p:spPr>
            <a:xfrm>
              <a:off x="4824638" y="12411856"/>
              <a:ext cx="1596572" cy="1246495"/>
            </a:xfrm>
            <a:prstGeom prst="rect">
              <a:avLst/>
            </a:prstGeom>
            <a:noFill/>
          </p:spPr>
          <p:txBody>
            <a:bodyPr wrap="square" rtlCol="0">
              <a:spAutoFit/>
            </a:bodyPr>
            <a:lstStyle/>
            <a:p>
              <a:pPr algn="r"/>
              <a:r>
                <a:rPr lang="en-US" sz="2500" dirty="0" smtClean="0">
                  <a:solidFill>
                    <a:schemeClr val="bg2">
                      <a:lumMod val="50000"/>
                    </a:schemeClr>
                  </a:solidFill>
                  <a:latin typeface="Times New Roman" panose="02020603050405020304" pitchFamily="18" charset="0"/>
                  <a:cs typeface="Times New Roman" panose="02020603050405020304" pitchFamily="18" charset="0"/>
                </a:rPr>
                <a:t>Absorbed</a:t>
              </a:r>
            </a:p>
            <a:p>
              <a:pPr algn="r"/>
              <a:r>
                <a:rPr lang="en-US" sz="2500" dirty="0">
                  <a:solidFill>
                    <a:schemeClr val="bg2">
                      <a:lumMod val="50000"/>
                    </a:schemeClr>
                  </a:solidFill>
                  <a:latin typeface="Times New Roman" panose="02020603050405020304" pitchFamily="18" charset="0"/>
                  <a:cs typeface="Times New Roman" panose="02020603050405020304" pitchFamily="18" charset="0"/>
                </a:rPr>
                <a:t>a</a:t>
              </a:r>
              <a:r>
                <a:rPr lang="en-US" sz="2500" dirty="0" smtClean="0">
                  <a:solidFill>
                    <a:schemeClr val="bg2">
                      <a:lumMod val="50000"/>
                    </a:schemeClr>
                  </a:solidFill>
                  <a:latin typeface="Times New Roman" panose="02020603050405020304" pitchFamily="18" charset="0"/>
                  <a:cs typeface="Times New Roman" panose="02020603050405020304" pitchFamily="18" charset="0"/>
                </a:rPr>
                <a:t>nd</a:t>
              </a:r>
            </a:p>
            <a:p>
              <a:pPr algn="r"/>
              <a:r>
                <a:rPr lang="en-US" sz="2500" dirty="0" smtClean="0">
                  <a:solidFill>
                    <a:schemeClr val="bg2">
                      <a:lumMod val="50000"/>
                    </a:schemeClr>
                  </a:solidFill>
                  <a:latin typeface="Times New Roman" panose="02020603050405020304" pitchFamily="18" charset="0"/>
                  <a:cs typeface="Times New Roman" panose="02020603050405020304" pitchFamily="18" charset="0"/>
                </a:rPr>
                <a:t>Reradiated</a:t>
              </a:r>
              <a:endParaRPr lang="en-US" sz="2500" dirty="0">
                <a:solidFill>
                  <a:schemeClr val="bg2">
                    <a:lumMod val="50000"/>
                  </a:schemeClr>
                </a:solidFill>
                <a:latin typeface="Times New Roman" panose="02020603050405020304" pitchFamily="18" charset="0"/>
                <a:cs typeface="Times New Roman" panose="02020603050405020304" pitchFamily="18" charset="0"/>
              </a:endParaRPr>
            </a:p>
          </p:txBody>
        </p:sp>
      </p:grpSp>
      <p:grpSp>
        <p:nvGrpSpPr>
          <p:cNvPr id="2075" name="Group 2074"/>
          <p:cNvGrpSpPr/>
          <p:nvPr/>
        </p:nvGrpSpPr>
        <p:grpSpPr>
          <a:xfrm>
            <a:off x="11401358" y="6543694"/>
            <a:ext cx="10496047" cy="6858000"/>
            <a:chOff x="11401358" y="6086490"/>
            <a:chExt cx="10496047" cy="6858000"/>
          </a:xfrm>
        </p:grpSpPr>
        <p:pic>
          <p:nvPicPr>
            <p:cNvPr id="21" name="Picture 20"/>
            <p:cNvPicPr>
              <a:picLocks noChangeAspect="1"/>
            </p:cNvPicPr>
            <p:nvPr/>
          </p:nvPicPr>
          <p:blipFill>
            <a:blip r:embed="rId9"/>
            <a:stretch>
              <a:fillRect/>
            </a:stretch>
          </p:blipFill>
          <p:spPr>
            <a:xfrm>
              <a:off x="11401358" y="6086490"/>
              <a:ext cx="10496047" cy="6858000"/>
            </a:xfrm>
            <a:prstGeom prst="rect">
              <a:avLst/>
            </a:prstGeom>
          </p:spPr>
        </p:pic>
        <p:sp>
          <p:nvSpPr>
            <p:cNvPr id="2074" name="TextBox 2073"/>
            <p:cNvSpPr txBox="1"/>
            <p:nvPr/>
          </p:nvSpPr>
          <p:spPr>
            <a:xfrm>
              <a:off x="15159020" y="6106009"/>
              <a:ext cx="2980722" cy="646331"/>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Real Portion, n</a:t>
              </a:r>
              <a:endParaRPr lang="en-US" sz="3600" dirty="0">
                <a:latin typeface="Times New Roman" panose="02020603050405020304" pitchFamily="18" charset="0"/>
                <a:cs typeface="Times New Roman" panose="02020603050405020304" pitchFamily="18" charset="0"/>
              </a:endParaRPr>
            </a:p>
          </p:txBody>
        </p:sp>
      </p:grpSp>
      <p:grpSp>
        <p:nvGrpSpPr>
          <p:cNvPr id="2077" name="Group 2076"/>
          <p:cNvGrpSpPr/>
          <p:nvPr/>
        </p:nvGrpSpPr>
        <p:grpSpPr>
          <a:xfrm>
            <a:off x="22169736" y="6506192"/>
            <a:ext cx="10349461" cy="6892038"/>
            <a:chOff x="22169736" y="6052452"/>
            <a:chExt cx="10349461" cy="6892038"/>
          </a:xfrm>
        </p:grpSpPr>
        <p:pic>
          <p:nvPicPr>
            <p:cNvPr id="22" name="Picture 21"/>
            <p:cNvPicPr>
              <a:picLocks noChangeAspect="1"/>
            </p:cNvPicPr>
            <p:nvPr/>
          </p:nvPicPr>
          <p:blipFill>
            <a:blip r:embed="rId10"/>
            <a:stretch>
              <a:fillRect/>
            </a:stretch>
          </p:blipFill>
          <p:spPr>
            <a:xfrm>
              <a:off x="22169736" y="6086490"/>
              <a:ext cx="10349461" cy="6858000"/>
            </a:xfrm>
            <a:prstGeom prst="rect">
              <a:avLst/>
            </a:prstGeom>
          </p:spPr>
        </p:pic>
        <p:sp>
          <p:nvSpPr>
            <p:cNvPr id="2076" name="TextBox 2075"/>
            <p:cNvSpPr txBox="1"/>
            <p:nvPr/>
          </p:nvSpPr>
          <p:spPr>
            <a:xfrm>
              <a:off x="25277411" y="6052452"/>
              <a:ext cx="4134109" cy="667562"/>
            </a:xfrm>
            <a:prstGeom prst="rect">
              <a:avLst/>
            </a:prstGeom>
            <a:noFill/>
          </p:spPr>
          <p:txBody>
            <a:bodyPr wrap="square" rtlCol="0">
              <a:spAutoFit/>
            </a:bodyPr>
            <a:lstStyle/>
            <a:p>
              <a:r>
                <a:rPr lang="en-US" sz="3600" dirty="0" smtClean="0">
                  <a:latin typeface="Times New Roman" panose="02020603050405020304" pitchFamily="18" charset="0"/>
                  <a:cs typeface="Times New Roman" panose="02020603050405020304" pitchFamily="18" charset="0"/>
                </a:rPr>
                <a:t>Imaginary Portion, k</a:t>
              </a:r>
              <a:endParaRPr lang="en-US" sz="3600" dirty="0">
                <a:latin typeface="Times New Roman" panose="02020603050405020304" pitchFamily="18" charset="0"/>
                <a:cs typeface="Times New Roman" panose="02020603050405020304" pitchFamily="18" charset="0"/>
              </a:endParaRPr>
            </a:p>
          </p:txBody>
        </p:sp>
      </p:grpSp>
      <p:sp>
        <p:nvSpPr>
          <p:cNvPr id="95" name="Text Placeholder 1"/>
          <p:cNvSpPr>
            <a:spLocks noGrp="1"/>
          </p:cNvSpPr>
          <p:nvPr>
            <p:ph type="body" sz="quarter" idx="10"/>
          </p:nvPr>
        </p:nvSpPr>
        <p:spPr>
          <a:xfrm>
            <a:off x="513193" y="12775475"/>
            <a:ext cx="10196513" cy="2726878"/>
          </a:xfrm>
        </p:spPr>
        <p:txBody>
          <a:bodyPr/>
          <a:lstStyle/>
          <a:p>
            <a:r>
              <a:rPr lang="en-US" sz="3200" dirty="0" smtClean="0">
                <a:solidFill>
                  <a:schemeClr val="tx1"/>
                </a:solidFill>
              </a:rPr>
              <a:t>Extinction is dependent upon:</a:t>
            </a:r>
          </a:p>
          <a:p>
            <a:pPr marL="457200" indent="-457200">
              <a:buFont typeface="Arial" panose="020B0604020202020204" pitchFamily="34" charset="0"/>
              <a:buChar char="•"/>
            </a:pPr>
            <a:r>
              <a:rPr lang="en-US" sz="3200" dirty="0" smtClean="0">
                <a:solidFill>
                  <a:schemeClr val="tx1"/>
                </a:solidFill>
              </a:rPr>
              <a:t>Composition</a:t>
            </a:r>
          </a:p>
          <a:p>
            <a:pPr marL="457200" indent="-457200">
              <a:buFont typeface="Arial" panose="020B0604020202020204" pitchFamily="34" charset="0"/>
              <a:buChar char="•"/>
            </a:pPr>
            <a:r>
              <a:rPr lang="en-US" sz="3200" dirty="0" smtClean="0">
                <a:solidFill>
                  <a:schemeClr val="tx1"/>
                </a:solidFill>
              </a:rPr>
              <a:t>Size and shape</a:t>
            </a:r>
          </a:p>
          <a:p>
            <a:pPr marL="457200" indent="-457200">
              <a:buFont typeface="Arial" panose="020B0604020202020204" pitchFamily="34" charset="0"/>
              <a:buChar char="•"/>
            </a:pPr>
            <a:r>
              <a:rPr lang="en-US" sz="3200" dirty="0" smtClean="0">
                <a:solidFill>
                  <a:schemeClr val="tx1"/>
                </a:solidFill>
              </a:rPr>
              <a:t>Wavelength of incident light</a:t>
            </a:r>
          </a:p>
        </p:txBody>
      </p:sp>
      <p:sp>
        <p:nvSpPr>
          <p:cNvPr id="96" name="Text Placeholder 5"/>
          <p:cNvSpPr>
            <a:spLocks noGrp="1"/>
          </p:cNvSpPr>
          <p:nvPr>
            <p:ph type="body" sz="quarter" idx="20"/>
          </p:nvPr>
        </p:nvSpPr>
        <p:spPr>
          <a:xfrm>
            <a:off x="503669" y="15296096"/>
            <a:ext cx="10210799" cy="923322"/>
          </a:xfrm>
        </p:spPr>
        <p:txBody>
          <a:bodyPr/>
          <a:lstStyle/>
          <a:p>
            <a:r>
              <a:rPr lang="en-US" sz="4800" dirty="0" smtClean="0"/>
              <a:t>Mie Theory:</a:t>
            </a:r>
            <a:endParaRPr lang="en-US" sz="4800" dirty="0"/>
          </a:p>
        </p:txBody>
      </p:sp>
      <p:sp>
        <p:nvSpPr>
          <p:cNvPr id="99" name="Text Placeholder 1"/>
          <p:cNvSpPr>
            <a:spLocks noGrp="1"/>
          </p:cNvSpPr>
          <p:nvPr>
            <p:ph type="body" sz="quarter" idx="10"/>
          </p:nvPr>
        </p:nvSpPr>
        <p:spPr>
          <a:xfrm>
            <a:off x="522727" y="16069779"/>
            <a:ext cx="10196513" cy="2431413"/>
          </a:xfrm>
        </p:spPr>
        <p:txBody>
          <a:bodyPr/>
          <a:lstStyle/>
          <a:p>
            <a:r>
              <a:rPr lang="en-US" sz="3200" dirty="0" smtClean="0">
                <a:solidFill>
                  <a:schemeClr val="tx1"/>
                </a:solidFill>
              </a:rPr>
              <a:t>Absorption and scattering of light by spherical particles can be calculated using Mie Theory. Important to the calculations and the work shown here is the complex refractive index, m,</a:t>
            </a:r>
          </a:p>
        </p:txBody>
      </p:sp>
      <p:pic>
        <p:nvPicPr>
          <p:cNvPr id="2079" name="Picture 2078"/>
          <p:cNvPicPr>
            <a:picLocks noChangeAspect="1"/>
          </p:cNvPicPr>
          <p:nvPr/>
        </p:nvPicPr>
        <p:blipFill>
          <a:blip r:embed="rId11"/>
          <a:stretch>
            <a:fillRect/>
          </a:stretch>
        </p:blipFill>
        <p:spPr>
          <a:xfrm>
            <a:off x="3404144" y="18168612"/>
            <a:ext cx="4974598" cy="1188720"/>
          </a:xfrm>
          <a:prstGeom prst="rect">
            <a:avLst/>
          </a:prstGeom>
          <a:noFill/>
        </p:spPr>
      </p:pic>
      <p:pic>
        <p:nvPicPr>
          <p:cNvPr id="64" name="Picture 63"/>
          <p:cNvPicPr>
            <a:picLocks noChangeAspect="1"/>
          </p:cNvPicPr>
          <p:nvPr/>
        </p:nvPicPr>
        <p:blipFill>
          <a:blip r:embed="rId12"/>
          <a:stretch>
            <a:fillRect/>
          </a:stretch>
        </p:blipFill>
        <p:spPr>
          <a:xfrm>
            <a:off x="11293993" y="26055140"/>
            <a:ext cx="14934775" cy="4694111"/>
          </a:xfrm>
          <a:prstGeom prst="rect">
            <a:avLst/>
          </a:prstGeom>
        </p:spPr>
      </p:pic>
      <p:sp>
        <p:nvSpPr>
          <p:cNvPr id="105" name="Text Placeholder 11"/>
          <p:cNvSpPr>
            <a:spLocks noGrp="1"/>
          </p:cNvSpPr>
          <p:nvPr>
            <p:ph type="body" sz="quarter" idx="26"/>
          </p:nvPr>
        </p:nvSpPr>
        <p:spPr>
          <a:xfrm>
            <a:off x="33156065" y="16420044"/>
            <a:ext cx="10201275" cy="1938970"/>
          </a:xfrm>
        </p:spPr>
        <p:txBody>
          <a:bodyPr/>
          <a:lstStyle/>
          <a:p>
            <a:r>
              <a:rPr lang="en-US" sz="3200" dirty="0" smtClean="0">
                <a:solidFill>
                  <a:schemeClr val="tx1"/>
                </a:solidFill>
              </a:rPr>
              <a:t>Figures above and </a:t>
            </a:r>
            <a:r>
              <a:rPr lang="en-US" sz="3200" dirty="0" smtClean="0">
                <a:solidFill>
                  <a:schemeClr val="tx1"/>
                </a:solidFill>
              </a:rPr>
              <a:t>below show modeled extinction using </a:t>
            </a:r>
            <a:r>
              <a:rPr lang="en-US" sz="3200" dirty="0" smtClean="0">
                <a:solidFill>
                  <a:schemeClr val="tx1"/>
                </a:solidFill>
              </a:rPr>
              <a:t>the retrieved refractive indices for selected wavelengths compared to measured DOAS PSL extinction.</a:t>
            </a:r>
            <a:endParaRPr lang="en-US" sz="3200" dirty="0">
              <a:solidFill>
                <a:schemeClr val="tx1"/>
              </a:solidFill>
            </a:endParaRPr>
          </a:p>
        </p:txBody>
      </p:sp>
      <p:sp>
        <p:nvSpPr>
          <p:cNvPr id="106" name="Text Placeholder 11"/>
          <p:cNvSpPr>
            <a:spLocks noGrp="1"/>
          </p:cNvSpPr>
          <p:nvPr>
            <p:ph type="body" sz="quarter" idx="26"/>
          </p:nvPr>
        </p:nvSpPr>
        <p:spPr>
          <a:xfrm>
            <a:off x="22243827" y="13849051"/>
            <a:ext cx="10201275" cy="3022344"/>
          </a:xfrm>
        </p:spPr>
        <p:txBody>
          <a:bodyPr/>
          <a:lstStyle/>
          <a:p>
            <a:pPr marL="457200" indent="-457200">
              <a:buFont typeface="Arial" panose="020B0604020202020204" pitchFamily="34" charset="0"/>
              <a:buChar char="•"/>
            </a:pPr>
            <a:r>
              <a:rPr lang="en-US" sz="3200" dirty="0" smtClean="0">
                <a:solidFill>
                  <a:schemeClr val="tx1"/>
                </a:solidFill>
              </a:rPr>
              <a:t>Excellent agreement between DOAS and </a:t>
            </a:r>
            <a:r>
              <a:rPr lang="en-US" sz="3200" dirty="0" err="1" smtClean="0">
                <a:solidFill>
                  <a:schemeClr val="tx1"/>
                </a:solidFill>
              </a:rPr>
              <a:t>Washenfelder</a:t>
            </a:r>
            <a:r>
              <a:rPr lang="en-US" sz="3200" dirty="0" smtClean="0">
                <a:solidFill>
                  <a:schemeClr val="tx1"/>
                </a:solidFill>
              </a:rPr>
              <a:t> et al. retrieved values, the techniques used are similar.</a:t>
            </a:r>
          </a:p>
          <a:p>
            <a:pPr marL="457200" indent="-457200">
              <a:buFont typeface="Arial" panose="020B0604020202020204" pitchFamily="34" charset="0"/>
              <a:buChar char="•"/>
            </a:pPr>
            <a:r>
              <a:rPr lang="en-US" sz="3200" dirty="0" smtClean="0">
                <a:solidFill>
                  <a:schemeClr val="tx1"/>
                </a:solidFill>
              </a:rPr>
              <a:t>Differences between the </a:t>
            </a:r>
            <a:r>
              <a:rPr lang="en-US" sz="3200" dirty="0" smtClean="0">
                <a:solidFill>
                  <a:schemeClr val="tx1"/>
                </a:solidFill>
              </a:rPr>
              <a:t>French et al. </a:t>
            </a:r>
            <a:r>
              <a:rPr lang="en-US" sz="3200" dirty="0" smtClean="0">
                <a:solidFill>
                  <a:schemeClr val="tx1"/>
                </a:solidFill>
              </a:rPr>
              <a:t>values may result from using thin films and not aerosols, or possibly from differences in polymer formulation.</a:t>
            </a:r>
            <a:endParaRPr lang="en-US" sz="3200" dirty="0">
              <a:solidFill>
                <a:schemeClr val="tx1"/>
              </a:solidFill>
            </a:endParaRPr>
          </a:p>
        </p:txBody>
      </p:sp>
      <p:sp>
        <p:nvSpPr>
          <p:cNvPr id="107" name="Text Placeholder 11"/>
          <p:cNvSpPr>
            <a:spLocks noGrp="1"/>
          </p:cNvSpPr>
          <p:nvPr>
            <p:ph type="body" sz="quarter" idx="26"/>
          </p:nvPr>
        </p:nvSpPr>
        <p:spPr>
          <a:xfrm>
            <a:off x="11505367" y="13872092"/>
            <a:ext cx="10201275" cy="2529901"/>
          </a:xfrm>
        </p:spPr>
        <p:txBody>
          <a:bodyPr/>
          <a:lstStyle/>
          <a:p>
            <a:pPr marL="457200" indent="-457200">
              <a:buFont typeface="Arial" panose="020B0604020202020204" pitchFamily="34" charset="0"/>
              <a:buChar char="•"/>
            </a:pPr>
            <a:r>
              <a:rPr lang="en-US" sz="3200" dirty="0" smtClean="0">
                <a:solidFill>
                  <a:schemeClr val="tx1"/>
                </a:solidFill>
              </a:rPr>
              <a:t>Excellent agreement between DOAS, </a:t>
            </a:r>
            <a:r>
              <a:rPr lang="en-US" sz="3200" dirty="0" err="1" smtClean="0">
                <a:solidFill>
                  <a:schemeClr val="tx1"/>
                </a:solidFill>
              </a:rPr>
              <a:t>Washenfelder</a:t>
            </a:r>
            <a:r>
              <a:rPr lang="en-US" sz="3200" dirty="0" smtClean="0">
                <a:solidFill>
                  <a:schemeClr val="tx1"/>
                </a:solidFill>
              </a:rPr>
              <a:t> et al., and French et al. values.</a:t>
            </a:r>
          </a:p>
          <a:p>
            <a:pPr marL="457200" indent="-457200">
              <a:buFont typeface="Arial" panose="020B0604020202020204" pitchFamily="34" charset="0"/>
              <a:buChar char="•"/>
            </a:pPr>
            <a:r>
              <a:rPr lang="en-US" sz="3200" dirty="0" smtClean="0">
                <a:solidFill>
                  <a:schemeClr val="tx1"/>
                </a:solidFill>
              </a:rPr>
              <a:t>Ma et al. </a:t>
            </a:r>
            <a:r>
              <a:rPr lang="en-US" sz="3200" dirty="0" smtClean="0">
                <a:solidFill>
                  <a:schemeClr val="tx1"/>
                </a:solidFill>
              </a:rPr>
              <a:t>values differ since they are extrapolated from previous measured values using Cauchy coefficients.</a:t>
            </a:r>
            <a:endParaRPr lang="en-US" sz="3200" dirty="0">
              <a:solidFill>
                <a:schemeClr val="tx1"/>
              </a:solidFill>
            </a:endParaRPr>
          </a:p>
        </p:txBody>
      </p:sp>
      <p:sp>
        <p:nvSpPr>
          <p:cNvPr id="108" name="Text Placeholder 1"/>
          <p:cNvSpPr>
            <a:spLocks noGrp="1"/>
          </p:cNvSpPr>
          <p:nvPr>
            <p:ph type="body" sz="quarter" idx="10"/>
          </p:nvPr>
        </p:nvSpPr>
        <p:spPr>
          <a:xfrm>
            <a:off x="515791" y="28621427"/>
            <a:ext cx="10196513" cy="3613275"/>
          </a:xfrm>
        </p:spPr>
        <p:txBody>
          <a:bodyPr/>
          <a:lstStyle/>
          <a:p>
            <a:pPr marL="457200" indent="-457200">
              <a:buFont typeface="Arial" panose="020B0604020202020204" pitchFamily="34" charset="0"/>
              <a:buChar char="•"/>
            </a:pPr>
            <a:r>
              <a:rPr lang="en-US" sz="3200" dirty="0" smtClean="0">
                <a:solidFill>
                  <a:schemeClr val="tx1"/>
                </a:solidFill>
              </a:rPr>
              <a:t>Dilute samples of 150, 220, 300, 430, and 600 nm PSL in H</a:t>
            </a:r>
            <a:r>
              <a:rPr lang="en-US" sz="3200" baseline="-25000" dirty="0" smtClean="0">
                <a:solidFill>
                  <a:schemeClr val="tx1"/>
                </a:solidFill>
              </a:rPr>
              <a:t>2</a:t>
            </a:r>
            <a:r>
              <a:rPr lang="en-US" sz="3200" dirty="0" smtClean="0">
                <a:solidFill>
                  <a:schemeClr val="tx1"/>
                </a:solidFill>
              </a:rPr>
              <a:t>O</a:t>
            </a:r>
          </a:p>
          <a:p>
            <a:pPr marL="457200" indent="-457200">
              <a:buFont typeface="Arial" panose="020B0604020202020204" pitchFamily="34" charset="0"/>
              <a:buChar char="•"/>
            </a:pPr>
            <a:r>
              <a:rPr lang="en-US" sz="3200" dirty="0">
                <a:solidFill>
                  <a:schemeClr val="tx1"/>
                </a:solidFill>
              </a:rPr>
              <a:t>S</a:t>
            </a:r>
            <a:r>
              <a:rPr lang="en-US" sz="3200" dirty="0" smtClean="0">
                <a:solidFill>
                  <a:schemeClr val="tx1"/>
                </a:solidFill>
              </a:rPr>
              <a:t>amples are atomized, dried, size selected (DMA), measured for extinction (AE-DOAS) and counted (CPC)</a:t>
            </a:r>
          </a:p>
          <a:p>
            <a:pPr marL="457200" indent="-457200">
              <a:buFont typeface="Arial" panose="020B0604020202020204" pitchFamily="34" charset="0"/>
              <a:buChar char="•"/>
            </a:pPr>
            <a:r>
              <a:rPr lang="en-US" sz="3200" dirty="0" smtClean="0">
                <a:solidFill>
                  <a:schemeClr val="tx1"/>
                </a:solidFill>
              </a:rPr>
              <a:t>Using an iterative process the complex refractive index is retrieved</a:t>
            </a:r>
          </a:p>
        </p:txBody>
      </p:sp>
      <p:sp>
        <p:nvSpPr>
          <p:cNvPr id="117" name="Text Placeholder 1"/>
          <p:cNvSpPr>
            <a:spLocks noGrp="1"/>
          </p:cNvSpPr>
          <p:nvPr>
            <p:ph type="body" sz="quarter" idx="10"/>
          </p:nvPr>
        </p:nvSpPr>
        <p:spPr>
          <a:xfrm>
            <a:off x="407071" y="20655364"/>
            <a:ext cx="5326980" cy="2726878"/>
          </a:xfrm>
        </p:spPr>
        <p:txBody>
          <a:bodyPr/>
          <a:lstStyle/>
          <a:p>
            <a:r>
              <a:rPr lang="en-US" altLang="en-US" sz="3200" u="sng" dirty="0">
                <a:solidFill>
                  <a:schemeClr val="tx1"/>
                </a:solidFill>
                <a:cs typeface="Arial" panose="020B0604020202020204" pitchFamily="34" charset="0"/>
              </a:rPr>
              <a:t>Input parameters</a:t>
            </a:r>
            <a:endParaRPr lang="en-US" altLang="en-US" sz="3200" dirty="0">
              <a:solidFill>
                <a:schemeClr val="tx1"/>
              </a:solidFill>
              <a:cs typeface="Arial" panose="020B0604020202020204" pitchFamily="34" charset="0"/>
            </a:endParaRPr>
          </a:p>
          <a:p>
            <a:r>
              <a:rPr lang="en-US" altLang="en-US" sz="3200" dirty="0" smtClean="0">
                <a:solidFill>
                  <a:schemeClr val="tx1"/>
                </a:solidFill>
                <a:cs typeface="Arial" panose="020B0604020202020204" pitchFamily="34" charset="0"/>
              </a:rPr>
              <a:t>- </a:t>
            </a:r>
            <a:r>
              <a:rPr lang="en-US" altLang="en-US" sz="3200" dirty="0">
                <a:solidFill>
                  <a:schemeClr val="tx1"/>
                </a:solidFill>
                <a:cs typeface="Arial" panose="020B0604020202020204" pitchFamily="34" charset="0"/>
              </a:rPr>
              <a:t>wavelength of light (nm)</a:t>
            </a:r>
          </a:p>
          <a:p>
            <a:r>
              <a:rPr lang="en-US" altLang="en-US" sz="3200" dirty="0" smtClean="0">
                <a:solidFill>
                  <a:schemeClr val="tx1"/>
                </a:solidFill>
                <a:cs typeface="Arial" panose="020B0604020202020204" pitchFamily="34" charset="0"/>
              </a:rPr>
              <a:t>- </a:t>
            </a:r>
            <a:r>
              <a:rPr lang="en-US" altLang="en-US" sz="3200" dirty="0">
                <a:solidFill>
                  <a:schemeClr val="tx1"/>
                </a:solidFill>
                <a:cs typeface="Arial" panose="020B0604020202020204" pitchFamily="34" charset="0"/>
              </a:rPr>
              <a:t>complex refractive </a:t>
            </a:r>
            <a:r>
              <a:rPr lang="en-US" altLang="en-US" sz="3200" dirty="0" smtClean="0">
                <a:solidFill>
                  <a:schemeClr val="tx1"/>
                </a:solidFill>
                <a:cs typeface="Arial" panose="020B0604020202020204" pitchFamily="34" charset="0"/>
              </a:rPr>
              <a:t>index</a:t>
            </a:r>
          </a:p>
          <a:p>
            <a:r>
              <a:rPr lang="en-US" altLang="en-US" sz="3200" dirty="0" smtClean="0">
                <a:solidFill>
                  <a:schemeClr val="tx1"/>
                </a:solidFill>
                <a:cs typeface="Arial" panose="020B0604020202020204" pitchFamily="34" charset="0"/>
              </a:rPr>
              <a:t>- particle diameter (nm)</a:t>
            </a:r>
          </a:p>
        </p:txBody>
      </p:sp>
      <p:sp>
        <p:nvSpPr>
          <p:cNvPr id="118" name="Text Placeholder 1"/>
          <p:cNvSpPr>
            <a:spLocks noGrp="1"/>
          </p:cNvSpPr>
          <p:nvPr>
            <p:ph type="body" sz="quarter" idx="10"/>
          </p:nvPr>
        </p:nvSpPr>
        <p:spPr>
          <a:xfrm>
            <a:off x="5455393" y="20694313"/>
            <a:ext cx="5422158" cy="2726878"/>
          </a:xfrm>
        </p:spPr>
        <p:txBody>
          <a:bodyPr/>
          <a:lstStyle/>
          <a:p>
            <a:r>
              <a:rPr lang="en-US" altLang="en-US" sz="3200" u="sng" dirty="0" smtClean="0">
                <a:solidFill>
                  <a:schemeClr val="tx1"/>
                </a:solidFill>
                <a:cs typeface="Arial" panose="020B0604020202020204" pitchFamily="34" charset="0"/>
              </a:rPr>
              <a:t>Output </a:t>
            </a:r>
            <a:r>
              <a:rPr lang="en-US" altLang="en-US" sz="3200" u="sng" dirty="0">
                <a:solidFill>
                  <a:schemeClr val="tx1"/>
                </a:solidFill>
                <a:cs typeface="Arial" panose="020B0604020202020204" pitchFamily="34" charset="0"/>
              </a:rPr>
              <a:t>coefficients</a:t>
            </a:r>
            <a:endParaRPr lang="en-US" altLang="en-US" sz="3200" dirty="0">
              <a:solidFill>
                <a:schemeClr val="tx1"/>
              </a:solidFill>
              <a:cs typeface="Arial" panose="020B0604020202020204" pitchFamily="34" charset="0"/>
            </a:endParaRPr>
          </a:p>
          <a:p>
            <a:r>
              <a:rPr lang="en-US" altLang="en-US" sz="3200" dirty="0" smtClean="0">
                <a:solidFill>
                  <a:schemeClr val="tx1"/>
                </a:solidFill>
                <a:cs typeface="Arial" panose="020B0604020202020204" pitchFamily="34" charset="0"/>
              </a:rPr>
              <a:t>- scattered </a:t>
            </a:r>
            <a:r>
              <a:rPr lang="en-US" altLang="en-US" sz="3200" dirty="0">
                <a:solidFill>
                  <a:schemeClr val="tx1"/>
                </a:solidFill>
                <a:cs typeface="Arial" panose="020B0604020202020204" pitchFamily="34" charset="0"/>
              </a:rPr>
              <a:t>light (cm</a:t>
            </a:r>
            <a:r>
              <a:rPr lang="en-US" altLang="en-US" sz="3200" baseline="30000" dirty="0">
                <a:solidFill>
                  <a:schemeClr val="tx1"/>
                </a:solidFill>
                <a:cs typeface="Arial" panose="020B0604020202020204" pitchFamily="34" charset="0"/>
              </a:rPr>
              <a:t>2</a:t>
            </a:r>
            <a:r>
              <a:rPr lang="en-US" altLang="en-US" sz="3200" dirty="0">
                <a:solidFill>
                  <a:schemeClr val="tx1"/>
                </a:solidFill>
                <a:cs typeface="Arial" panose="020B0604020202020204" pitchFamily="34" charset="0"/>
              </a:rPr>
              <a:t>/particle</a:t>
            </a:r>
            <a:r>
              <a:rPr lang="en-US" altLang="en-US" sz="3200" dirty="0" smtClean="0">
                <a:solidFill>
                  <a:schemeClr val="tx1"/>
                </a:solidFill>
                <a:cs typeface="Arial" panose="020B0604020202020204" pitchFamily="34" charset="0"/>
              </a:rPr>
              <a:t>)</a:t>
            </a:r>
          </a:p>
          <a:p>
            <a:r>
              <a:rPr lang="en-US" altLang="en-US" sz="3200" dirty="0" smtClean="0">
                <a:solidFill>
                  <a:schemeClr val="tx1"/>
                </a:solidFill>
                <a:cs typeface="Arial" panose="020B0604020202020204" pitchFamily="34" charset="0"/>
              </a:rPr>
              <a:t>- absorbed light (cm</a:t>
            </a:r>
            <a:r>
              <a:rPr lang="en-US" altLang="en-US" sz="3200" baseline="30000" dirty="0" smtClean="0">
                <a:solidFill>
                  <a:schemeClr val="tx1"/>
                </a:solidFill>
                <a:cs typeface="Arial" panose="020B0604020202020204" pitchFamily="34" charset="0"/>
              </a:rPr>
              <a:t>2</a:t>
            </a:r>
            <a:r>
              <a:rPr lang="en-US" altLang="en-US" sz="3200" dirty="0" smtClean="0">
                <a:solidFill>
                  <a:schemeClr val="tx1"/>
                </a:solidFill>
                <a:cs typeface="Arial" panose="020B0604020202020204" pitchFamily="34" charset="0"/>
              </a:rPr>
              <a:t>/particle)</a:t>
            </a:r>
          </a:p>
          <a:p>
            <a:r>
              <a:rPr lang="en-US" altLang="en-US" sz="3200" dirty="0" smtClean="0">
                <a:solidFill>
                  <a:schemeClr val="tx1"/>
                </a:solidFill>
                <a:cs typeface="Arial" panose="020B0604020202020204" pitchFamily="34" charset="0"/>
              </a:rPr>
              <a:t>- </a:t>
            </a:r>
            <a:r>
              <a:rPr lang="en-US" altLang="en-US" sz="3200" dirty="0">
                <a:solidFill>
                  <a:schemeClr val="tx1"/>
                </a:solidFill>
                <a:cs typeface="Arial" panose="020B0604020202020204" pitchFamily="34" charset="0"/>
              </a:rPr>
              <a:t>extinction (cm</a:t>
            </a:r>
            <a:r>
              <a:rPr lang="en-US" altLang="en-US" sz="3200" baseline="30000" dirty="0">
                <a:solidFill>
                  <a:schemeClr val="tx1"/>
                </a:solidFill>
                <a:cs typeface="Arial" panose="020B0604020202020204" pitchFamily="34" charset="0"/>
              </a:rPr>
              <a:t>2</a:t>
            </a:r>
            <a:r>
              <a:rPr lang="en-US" altLang="en-US" sz="3200" dirty="0">
                <a:solidFill>
                  <a:schemeClr val="tx1"/>
                </a:solidFill>
                <a:cs typeface="Arial" panose="020B0604020202020204" pitchFamily="34" charset="0"/>
              </a:rPr>
              <a:t>/particle)</a:t>
            </a:r>
          </a:p>
        </p:txBody>
      </p:sp>
      <p:pic>
        <p:nvPicPr>
          <p:cNvPr id="4" name="Picture 3"/>
          <p:cNvPicPr>
            <a:picLocks noChangeAspect="1"/>
          </p:cNvPicPr>
          <p:nvPr/>
        </p:nvPicPr>
        <p:blipFill>
          <a:blip r:embed="rId13"/>
          <a:stretch>
            <a:fillRect/>
          </a:stretch>
        </p:blipFill>
        <p:spPr>
          <a:xfrm>
            <a:off x="25832622" y="29392940"/>
            <a:ext cx="7788681" cy="2557039"/>
          </a:xfrm>
          <a:prstGeom prst="rect">
            <a:avLst/>
          </a:prstGeom>
        </p:spPr>
      </p:pic>
      <p:sp>
        <p:nvSpPr>
          <p:cNvPr id="5" name="TextBox 4"/>
          <p:cNvSpPr txBox="1"/>
          <p:nvPr/>
        </p:nvSpPr>
        <p:spPr>
          <a:xfrm>
            <a:off x="2390894" y="12652410"/>
            <a:ext cx="5928752" cy="338554"/>
          </a:xfrm>
          <a:prstGeom prst="rect">
            <a:avLst/>
          </a:prstGeom>
          <a:noFill/>
        </p:spPr>
        <p:txBody>
          <a:bodyPr wrap="square" rtlCol="0">
            <a:spAutoFit/>
          </a:bodyPr>
          <a:lstStyle/>
          <a:p>
            <a:r>
              <a:rPr lang="en-US" sz="1600" dirty="0">
                <a:latin typeface="Times New Roman" panose="02020603050405020304" pitchFamily="18" charset="0"/>
                <a:cs typeface="Times New Roman" panose="02020603050405020304" pitchFamily="18" charset="0"/>
              </a:rPr>
              <a:t>http://www.slideshare.net/HORIBA/advanced-laser-diffraction-theory</a:t>
            </a:r>
          </a:p>
        </p:txBody>
      </p:sp>
      <p:sp>
        <p:nvSpPr>
          <p:cNvPr id="67" name="Text Placeholder 1"/>
          <p:cNvSpPr>
            <a:spLocks noGrp="1"/>
          </p:cNvSpPr>
          <p:nvPr>
            <p:ph type="body" sz="quarter" idx="10"/>
          </p:nvPr>
        </p:nvSpPr>
        <p:spPr>
          <a:xfrm>
            <a:off x="520594" y="18912274"/>
            <a:ext cx="10196513" cy="1446528"/>
          </a:xfrm>
        </p:spPr>
        <p:txBody>
          <a:bodyPr/>
          <a:lstStyle/>
          <a:p>
            <a:r>
              <a:rPr lang="en-US" sz="3200" dirty="0" smtClean="0">
                <a:solidFill>
                  <a:schemeClr val="tx1"/>
                </a:solidFill>
              </a:rPr>
              <a:t>where n is the refractive index and k is the absorption </a:t>
            </a:r>
            <a:r>
              <a:rPr lang="en-US" sz="3200" dirty="0" smtClean="0">
                <a:solidFill>
                  <a:schemeClr val="tx1"/>
                </a:solidFill>
              </a:rPr>
              <a:t>index, </a:t>
            </a:r>
            <a:r>
              <a:rPr lang="en-US" sz="3200" dirty="0" smtClean="0">
                <a:solidFill>
                  <a:schemeClr val="tx1"/>
                </a:solidFill>
              </a:rPr>
              <a:t>both wavelength </a:t>
            </a:r>
            <a:r>
              <a:rPr lang="en-US" sz="3200" dirty="0" smtClean="0">
                <a:solidFill>
                  <a:schemeClr val="tx1"/>
                </a:solidFill>
              </a:rPr>
              <a:t>dependent.</a:t>
            </a:r>
            <a:endParaRPr lang="en-US" sz="3200" dirty="0" smtClean="0">
              <a:solidFill>
                <a:schemeClr val="tx1"/>
              </a:solidFill>
            </a:endParaRPr>
          </a:p>
        </p:txBody>
      </p:sp>
      <p:sp>
        <p:nvSpPr>
          <p:cNvPr id="68" name="Text Placeholder 5"/>
          <p:cNvSpPr>
            <a:spLocks noGrp="1"/>
          </p:cNvSpPr>
          <p:nvPr>
            <p:ph type="body" sz="quarter" idx="20"/>
          </p:nvPr>
        </p:nvSpPr>
        <p:spPr>
          <a:xfrm>
            <a:off x="471064" y="20172161"/>
            <a:ext cx="10210799" cy="738656"/>
          </a:xfrm>
        </p:spPr>
        <p:txBody>
          <a:bodyPr/>
          <a:lstStyle/>
          <a:p>
            <a:r>
              <a:rPr lang="en-US" sz="3600" u="none" dirty="0" smtClean="0"/>
              <a:t>Fortran Program:</a:t>
            </a:r>
            <a:endParaRPr lang="en-US" sz="3600" u="none" dirty="0"/>
          </a:p>
        </p:txBody>
      </p:sp>
      <p:grpSp>
        <p:nvGrpSpPr>
          <p:cNvPr id="25" name="Group 24"/>
          <p:cNvGrpSpPr/>
          <p:nvPr/>
        </p:nvGrpSpPr>
        <p:grpSpPr>
          <a:xfrm>
            <a:off x="11218862" y="16954500"/>
            <a:ext cx="21618575" cy="559585"/>
            <a:chOff x="11218862" y="16954500"/>
            <a:chExt cx="21618575" cy="559585"/>
          </a:xfrm>
        </p:grpSpPr>
        <p:sp>
          <p:nvSpPr>
            <p:cNvPr id="7" name="Rectangle 6"/>
            <p:cNvSpPr/>
            <p:nvPr/>
          </p:nvSpPr>
          <p:spPr>
            <a:xfrm>
              <a:off x="11218862" y="16954500"/>
              <a:ext cx="21618575" cy="559585"/>
            </a:xfrm>
            <a:prstGeom prst="rect">
              <a:avLst/>
            </a:prstGeom>
            <a:gradFill flip="none" rotWithShape="1">
              <a:gsLst>
                <a:gs pos="0">
                  <a:schemeClr val="accent5">
                    <a:lumMod val="60000"/>
                    <a:lumOff val="40000"/>
                  </a:schemeClr>
                </a:gs>
                <a:gs pos="100000">
                  <a:schemeClr val="accent5">
                    <a:lumMod val="40000"/>
                    <a:lumOff val="6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p:nvCxnSpPr>
          <p:spPr>
            <a:xfrm>
              <a:off x="11221243" y="16954500"/>
              <a:ext cx="21452682"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11221244" y="17514085"/>
              <a:ext cx="21452681" cy="0"/>
            </a:xfrm>
            <a:prstGeom prst="line">
              <a:avLst/>
            </a:prstGeom>
            <a:ln w="22225">
              <a:solidFill>
                <a:srgbClr val="6B7BA3"/>
              </a:solidFill>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976287" y="5283060"/>
            <a:ext cx="967671" cy="646331"/>
          </a:xfrm>
          <a:prstGeom prst="rect">
            <a:avLst/>
          </a:prstGeom>
          <a:noFill/>
        </p:spPr>
        <p:txBody>
          <a:bodyPr wrap="square" rtlCol="0">
            <a:spAutoFit/>
          </a:bodyPr>
          <a:lstStyle/>
          <a:p>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(1)</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74" name="TextBox 73"/>
          <p:cNvSpPr txBox="1"/>
          <p:nvPr/>
        </p:nvSpPr>
        <p:spPr>
          <a:xfrm>
            <a:off x="11806519" y="5256493"/>
            <a:ext cx="967671" cy="646331"/>
          </a:xfrm>
          <a:prstGeom prst="rect">
            <a:avLst/>
          </a:prstGeom>
          <a:noFill/>
        </p:spPr>
        <p:txBody>
          <a:bodyPr wrap="square" rtlCol="0">
            <a:spAutoFit/>
          </a:bodyPr>
          <a:lstStyle/>
          <a:p>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(3)</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75" name="TextBox 74"/>
          <p:cNvSpPr txBox="1"/>
          <p:nvPr/>
        </p:nvSpPr>
        <p:spPr>
          <a:xfrm>
            <a:off x="11322683" y="17543383"/>
            <a:ext cx="967671" cy="646331"/>
          </a:xfrm>
          <a:prstGeom prst="rect">
            <a:avLst/>
          </a:prstGeom>
          <a:noFill/>
        </p:spPr>
        <p:txBody>
          <a:bodyPr wrap="square" rtlCol="0">
            <a:spAutoFit/>
          </a:bodyPr>
          <a:lstStyle/>
          <a:p>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(2)</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76" name="TextBox 75"/>
          <p:cNvSpPr txBox="1"/>
          <p:nvPr/>
        </p:nvSpPr>
        <p:spPr>
          <a:xfrm>
            <a:off x="33768788" y="5281245"/>
            <a:ext cx="967671" cy="646331"/>
          </a:xfrm>
          <a:prstGeom prst="rect">
            <a:avLst/>
          </a:prstGeom>
          <a:noFill/>
        </p:spPr>
        <p:txBody>
          <a:bodyPr wrap="square" rtlCol="0">
            <a:spAutoFit/>
          </a:bodyPr>
          <a:lstStyle/>
          <a:p>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(4)</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25363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1246</TotalTime>
  <Words>775</Words>
  <Application>Microsoft Office PowerPoint</Application>
  <PresentationFormat>Custom</PresentationFormat>
  <Paragraphs>78</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Times New Roman</vt:lpstr>
      <vt:lpstr>Trebuchet MS</vt: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Owner</cp:lastModifiedBy>
  <cp:revision>82</cp:revision>
  <dcterms:created xsi:type="dcterms:W3CDTF">2012-02-03T23:30:52Z</dcterms:created>
  <dcterms:modified xsi:type="dcterms:W3CDTF">2016-04-06T20:48:29Z</dcterms:modified>
</cp:coreProperties>
</file>