
<file path=[Content_Types].xml><?xml version="1.0" encoding="utf-8"?>
<Types xmlns="http://schemas.openxmlformats.org/package/2006/content-types">
  <Default Extension="xml" ContentType="application/xml"/>
  <Default Extension="wmf" ContentType="image/x-wmf"/>
  <Default Extension="jpeg" ContentType="image/jpeg"/>
  <Default Extension="jpg" ContentType="image/jpeg"/>
  <Default Extension="emf" ContentType="image/x-emf"/>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slideLayouts/slideLayout2.xml" ContentType="application/vnd.openxmlformats-officedocument.presentationml.slideLayout+xml"/>
  <Override PartName="/ppt/theme/theme2.xml" ContentType="application/vnd.openxmlformats-officedocument.theme+xml"/>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embeddings/oleObject8.bin" ContentType="application/vnd.openxmlformats-officedocument.oleObject"/>
  <Override PartName="/ppt/slideLayouts/slideLayout3.xml" ContentType="application/vnd.openxmlformats-officedocument.presentationml.slideLayout+xml"/>
  <Override PartName="/ppt/theme/theme3.xml" ContentType="application/vnd.openxmlformats-officedocument.theme+xml"/>
  <Override PartName="/ppt/embeddings/oleObject9.bin" ContentType="application/vnd.openxmlformats-officedocument.oleObject"/>
  <Override PartName="/ppt/embeddings/oleObject10.bin" ContentType="application/vnd.openxmlformats-officedocument.oleObject"/>
  <Override PartName="/ppt/embeddings/oleObject11.bin" ContentType="application/vnd.openxmlformats-officedocument.oleObject"/>
  <Override PartName="/ppt/embeddings/oleObject12.bin" ContentType="application/vnd.openxmlformats-officedocument.oleObject"/>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27432000" cy="16459200"/>
  <p:notesSz cx="6858000" cy="9144000"/>
  <p:defaultText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59">
          <p15:clr>
            <a:srgbClr val="A4A3A4"/>
          </p15:clr>
        </p15:guide>
        <p15:guide id="2" orient="horz" pos="144">
          <p15:clr>
            <a:srgbClr val="A4A3A4"/>
          </p15:clr>
        </p15:guide>
        <p15:guide id="3" orient="horz" pos="10080">
          <p15:clr>
            <a:srgbClr val="A4A3A4"/>
          </p15:clr>
        </p15:guide>
        <p15:guide id="4" orient="horz">
          <p15:clr>
            <a:srgbClr val="A4A3A4"/>
          </p15:clr>
        </p15:guide>
        <p15:guide id="5" pos="363">
          <p15:clr>
            <a:srgbClr val="A4A3A4"/>
          </p15:clr>
        </p15:guide>
        <p15:guide id="6" pos="16918">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11" autoAdjust="0"/>
    <p:restoredTop sz="94706" autoAdjust="0"/>
  </p:normalViewPr>
  <p:slideViewPr>
    <p:cSldViewPr snapToGrid="0" snapToObjects="1" showGuides="1">
      <p:cViewPr>
        <p:scale>
          <a:sx n="33" d="100"/>
          <a:sy n="33" d="100"/>
        </p:scale>
        <p:origin x="-568" y="-200"/>
      </p:cViewPr>
      <p:guideLst>
        <p:guide orient="horz" pos="1659"/>
        <p:guide orient="horz" pos="144"/>
        <p:guide orient="horz" pos="10080"/>
        <p:guide orient="horz"/>
        <p:guide pos="363"/>
        <p:guide pos="1691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0" d="100"/>
          <a:sy n="80" d="100"/>
        </p:scale>
        <p:origin x="2574" y="96"/>
      </p:cViewPr>
      <p:guideLst/>
    </p:cSldViewPr>
  </p:notes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notesMaster" Target="notesMasters/notesMaster1.xml"/><Relationship Id="rId6" Type="http://schemas.openxmlformats.org/officeDocument/2006/relationships/handoutMaster" Target="handoutMasters/handoutMaster1.xml"/><Relationship Id="rId7" Type="http://schemas.openxmlformats.org/officeDocument/2006/relationships/printerSettings" Target="printerSettings/printerSettings1.bin"/><Relationship Id="rId8" Type="http://schemas.openxmlformats.org/officeDocument/2006/relationships/commentAuthors" Target="commentAuthors.xml"/><Relationship Id="rId9" Type="http://schemas.openxmlformats.org/officeDocument/2006/relationships/presProps" Target="presProps.xml"/><Relationship Id="rId1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87B717E-17DC-4276-BCDC-C73550588E55}" type="slidenum">
              <a:rPr lang="en-US" smtClean="0"/>
              <a:t>‹#›</a:t>
            </a:fld>
            <a:endParaRPr lang="en-US"/>
          </a:p>
        </p:txBody>
      </p:sp>
    </p:spTree>
    <p:extLst>
      <p:ext uri="{BB962C8B-B14F-4D97-AF65-F5344CB8AC3E}">
        <p14:creationId xmlns:p14="http://schemas.microsoft.com/office/powerpoint/2010/main" val="1708058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4/7/16</a:t>
            </a:fld>
            <a:endParaRPr lang="en-US" dirty="0"/>
          </a:p>
        </p:txBody>
      </p:sp>
      <p:sp>
        <p:nvSpPr>
          <p:cNvPr id="4" name="Slide Image Placeholder 3"/>
          <p:cNvSpPr>
            <a:spLocks noGrp="1" noRot="1" noChangeAspect="1"/>
          </p:cNvSpPr>
          <p:nvPr>
            <p:ph type="sldImg" idx="2"/>
          </p:nvPr>
        </p:nvSpPr>
        <p:spPr>
          <a:xfrm>
            <a:off x="571500" y="685800"/>
            <a:ext cx="5715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3146657063"/>
      </p:ext>
    </p:extLst>
  </p:cSld>
  <p:clrMap bg1="lt1" tx1="dk1" bg2="lt2" tx2="dk2" accent1="accent1" accent2="accent2" accent3="accent3" accent4="accent4" accent5="accent5" accent6="accent6" hlink="hlink" folHlink="folHlink"/>
  <p:notesStyle>
    <a:lvl1pPr marL="0" algn="l" defTabSz="2507943" rtl="0" eaLnBrk="1" latinLnBrk="0" hangingPunct="1">
      <a:defRPr sz="3300" kern="1200">
        <a:solidFill>
          <a:schemeClr val="tx1"/>
        </a:solidFill>
        <a:latin typeface="+mn-lt"/>
        <a:ea typeface="+mn-ea"/>
        <a:cs typeface="+mn-cs"/>
      </a:defRPr>
    </a:lvl1pPr>
    <a:lvl2pPr marL="1253972" algn="l" defTabSz="2507943" rtl="0" eaLnBrk="1" latinLnBrk="0" hangingPunct="1">
      <a:defRPr sz="3300" kern="1200">
        <a:solidFill>
          <a:schemeClr val="tx1"/>
        </a:solidFill>
        <a:latin typeface="+mn-lt"/>
        <a:ea typeface="+mn-ea"/>
        <a:cs typeface="+mn-cs"/>
      </a:defRPr>
    </a:lvl2pPr>
    <a:lvl3pPr marL="2507943" algn="l" defTabSz="2507943" rtl="0" eaLnBrk="1" latinLnBrk="0" hangingPunct="1">
      <a:defRPr sz="3300" kern="1200">
        <a:solidFill>
          <a:schemeClr val="tx1"/>
        </a:solidFill>
        <a:latin typeface="+mn-lt"/>
        <a:ea typeface="+mn-ea"/>
        <a:cs typeface="+mn-cs"/>
      </a:defRPr>
    </a:lvl3pPr>
    <a:lvl4pPr marL="3761915" algn="l" defTabSz="2507943" rtl="0" eaLnBrk="1" latinLnBrk="0" hangingPunct="1">
      <a:defRPr sz="3300" kern="1200">
        <a:solidFill>
          <a:schemeClr val="tx1"/>
        </a:solidFill>
        <a:latin typeface="+mn-lt"/>
        <a:ea typeface="+mn-ea"/>
        <a:cs typeface="+mn-cs"/>
      </a:defRPr>
    </a:lvl4pPr>
    <a:lvl5pPr marL="5015886" algn="l" defTabSz="2507943" rtl="0" eaLnBrk="1" latinLnBrk="0" hangingPunct="1">
      <a:defRPr sz="3300" kern="1200">
        <a:solidFill>
          <a:schemeClr val="tx1"/>
        </a:solidFill>
        <a:latin typeface="+mn-lt"/>
        <a:ea typeface="+mn-ea"/>
        <a:cs typeface="+mn-cs"/>
      </a:defRPr>
    </a:lvl5pPr>
    <a:lvl6pPr marL="6269858" algn="l" defTabSz="2507943" rtl="0" eaLnBrk="1" latinLnBrk="0" hangingPunct="1">
      <a:defRPr sz="3300" kern="1200">
        <a:solidFill>
          <a:schemeClr val="tx1"/>
        </a:solidFill>
        <a:latin typeface="+mn-lt"/>
        <a:ea typeface="+mn-ea"/>
        <a:cs typeface="+mn-cs"/>
      </a:defRPr>
    </a:lvl6pPr>
    <a:lvl7pPr marL="7523830" algn="l" defTabSz="2507943" rtl="0" eaLnBrk="1" latinLnBrk="0" hangingPunct="1">
      <a:defRPr sz="3300" kern="1200">
        <a:solidFill>
          <a:schemeClr val="tx1"/>
        </a:solidFill>
        <a:latin typeface="+mn-lt"/>
        <a:ea typeface="+mn-ea"/>
        <a:cs typeface="+mn-cs"/>
      </a:defRPr>
    </a:lvl7pPr>
    <a:lvl8pPr marL="8777801" algn="l" defTabSz="2507943" rtl="0" eaLnBrk="1" latinLnBrk="0" hangingPunct="1">
      <a:defRPr sz="3300" kern="1200">
        <a:solidFill>
          <a:schemeClr val="tx1"/>
        </a:solidFill>
        <a:latin typeface="+mn-lt"/>
        <a:ea typeface="+mn-ea"/>
        <a:cs typeface="+mn-cs"/>
      </a:defRPr>
    </a:lvl8pPr>
    <a:lvl9pPr marL="10031773" algn="l" defTabSz="2507943" rtl="0" eaLnBrk="1" latinLnBrk="0" hangingPunct="1">
      <a:defRPr sz="3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4222024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65116" y="3063161"/>
            <a:ext cx="628550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576461" y="2649220"/>
            <a:ext cx="6280547"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576461" y="7268816"/>
            <a:ext cx="6281539"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7241978" y="3063161"/>
            <a:ext cx="628054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7241977" y="2649220"/>
            <a:ext cx="6280547"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3911462" y="3063161"/>
            <a:ext cx="628054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3906500" y="2649220"/>
            <a:ext cx="6286500"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20575984" y="2649220"/>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20575984" y="3063161"/>
            <a:ext cx="627938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0575984" y="7298928"/>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20574412" y="7749540"/>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0575984" y="13002260"/>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20574412" y="13432552"/>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565116" y="7699295"/>
            <a:ext cx="628550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76" name="Text Placeholder 76"/>
          <p:cNvSpPr>
            <a:spLocks noGrp="1"/>
          </p:cNvSpPr>
          <p:nvPr>
            <p:ph type="body" sz="quarter" idx="150" hasCustomPrompt="1"/>
          </p:nvPr>
        </p:nvSpPr>
        <p:spPr>
          <a:xfrm>
            <a:off x="3662362" y="1078170"/>
            <a:ext cx="20107276" cy="598230"/>
          </a:xfrm>
          <a:prstGeom prst="rect">
            <a:avLst/>
          </a:prstGeom>
        </p:spPr>
        <p:txBody>
          <a:bodyPr>
            <a:normAutofit/>
          </a:bodyPr>
          <a:lstStyle>
            <a:lvl1pPr marL="0" indent="0" algn="ctr">
              <a:buFontTx/>
              <a:buNone/>
              <a:defRPr sz="3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7" name="Text Placeholder 76"/>
          <p:cNvSpPr>
            <a:spLocks noGrp="1"/>
          </p:cNvSpPr>
          <p:nvPr>
            <p:ph type="body" sz="quarter" idx="184" hasCustomPrompt="1"/>
          </p:nvPr>
        </p:nvSpPr>
        <p:spPr>
          <a:xfrm>
            <a:off x="3662362" y="1676399"/>
            <a:ext cx="20107276" cy="634555"/>
          </a:xfrm>
          <a:prstGeom prst="rect">
            <a:avLst/>
          </a:prstGeom>
        </p:spPr>
        <p:txBody>
          <a:bodyPr>
            <a:normAutofit/>
          </a:bodyPr>
          <a:lstStyle>
            <a:lvl1pPr marL="0" indent="0" algn="ctr">
              <a:buFontTx/>
              <a:buNone/>
              <a:defRPr sz="2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85" hasCustomPrompt="1"/>
          </p:nvPr>
        </p:nvSpPr>
        <p:spPr>
          <a:xfrm>
            <a:off x="3662362" y="232386"/>
            <a:ext cx="20107276" cy="834414"/>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65116" y="3063161"/>
            <a:ext cx="849454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576461" y="2632869"/>
            <a:ext cx="8483204"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576461" y="9035724"/>
            <a:ext cx="8495540"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588799" y="8621486"/>
            <a:ext cx="8483203"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9471422" y="10733346"/>
            <a:ext cx="8482209"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9471422" y="10286703"/>
            <a:ext cx="8482209"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9476384" y="3087450"/>
            <a:ext cx="8482209"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9471422" y="2632869"/>
            <a:ext cx="8487172"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18372337" y="2632869"/>
            <a:ext cx="8485018"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18372337" y="3063161"/>
            <a:ext cx="848501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18372337" y="8605432"/>
            <a:ext cx="8485018"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18369192" y="9056044"/>
            <a:ext cx="8488163"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18372337" y="12839700"/>
            <a:ext cx="8485018"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18372337" y="13290312"/>
            <a:ext cx="8488163"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72" name="Text Placeholder 76"/>
          <p:cNvSpPr>
            <a:spLocks noGrp="1"/>
          </p:cNvSpPr>
          <p:nvPr>
            <p:ph type="body" sz="quarter" idx="150" hasCustomPrompt="1"/>
          </p:nvPr>
        </p:nvSpPr>
        <p:spPr>
          <a:xfrm>
            <a:off x="3662362" y="1078170"/>
            <a:ext cx="20107276" cy="598230"/>
          </a:xfrm>
          <a:prstGeom prst="rect">
            <a:avLst/>
          </a:prstGeom>
        </p:spPr>
        <p:txBody>
          <a:bodyPr>
            <a:normAutofit/>
          </a:bodyPr>
          <a:lstStyle>
            <a:lvl1pPr marL="0" indent="0" algn="ctr">
              <a:buFontTx/>
              <a:buNone/>
              <a:defRPr sz="3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5" name="Text Placeholder 76"/>
          <p:cNvSpPr>
            <a:spLocks noGrp="1"/>
          </p:cNvSpPr>
          <p:nvPr>
            <p:ph type="body" sz="quarter" idx="184" hasCustomPrompt="1"/>
          </p:nvPr>
        </p:nvSpPr>
        <p:spPr>
          <a:xfrm>
            <a:off x="3662362" y="1676399"/>
            <a:ext cx="20107276" cy="634555"/>
          </a:xfrm>
          <a:prstGeom prst="rect">
            <a:avLst/>
          </a:prstGeom>
        </p:spPr>
        <p:txBody>
          <a:bodyPr>
            <a:normAutofit/>
          </a:bodyPr>
          <a:lstStyle>
            <a:lvl1pPr marL="0" indent="0" algn="ctr">
              <a:buFontTx/>
              <a:buNone/>
              <a:defRPr sz="2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7" name="Text Placeholder 76"/>
          <p:cNvSpPr>
            <a:spLocks noGrp="1"/>
          </p:cNvSpPr>
          <p:nvPr>
            <p:ph type="body" sz="quarter" idx="185" hasCustomPrompt="1"/>
          </p:nvPr>
        </p:nvSpPr>
        <p:spPr>
          <a:xfrm>
            <a:off x="3662362" y="232386"/>
            <a:ext cx="20107276" cy="834414"/>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68308" y="3063161"/>
            <a:ext cx="628550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570789" y="2632869"/>
            <a:ext cx="6280547"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567812" y="7540814"/>
            <a:ext cx="6286500"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570293" y="7106256"/>
            <a:ext cx="6281539"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7241977" y="3079512"/>
            <a:ext cx="12950030"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7241977" y="2632869"/>
            <a:ext cx="12950031"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7241977" y="10987984"/>
            <a:ext cx="129500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7241977" y="10537372"/>
            <a:ext cx="12950031"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0600583" y="2632869"/>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0600583" y="3083481"/>
            <a:ext cx="627938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20600583" y="7136368"/>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0599011" y="7586980"/>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20600583" y="12839700"/>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0599011" y="13290312"/>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83" name="Text Placeholder 76"/>
          <p:cNvSpPr>
            <a:spLocks noGrp="1"/>
          </p:cNvSpPr>
          <p:nvPr>
            <p:ph type="body" sz="quarter" idx="150" hasCustomPrompt="1"/>
          </p:nvPr>
        </p:nvSpPr>
        <p:spPr>
          <a:xfrm>
            <a:off x="3662362" y="1078170"/>
            <a:ext cx="20107276" cy="598230"/>
          </a:xfrm>
          <a:prstGeom prst="rect">
            <a:avLst/>
          </a:prstGeom>
        </p:spPr>
        <p:txBody>
          <a:bodyPr>
            <a:normAutofit/>
          </a:bodyPr>
          <a:lstStyle>
            <a:lvl1pPr marL="0" indent="0" algn="ctr">
              <a:buFontTx/>
              <a:buNone/>
              <a:defRPr sz="3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84" name="Text Placeholder 76"/>
          <p:cNvSpPr>
            <a:spLocks noGrp="1"/>
          </p:cNvSpPr>
          <p:nvPr>
            <p:ph type="body" sz="quarter" idx="184" hasCustomPrompt="1"/>
          </p:nvPr>
        </p:nvSpPr>
        <p:spPr>
          <a:xfrm>
            <a:off x="3662362" y="1676399"/>
            <a:ext cx="20107276" cy="634555"/>
          </a:xfrm>
          <a:prstGeom prst="rect">
            <a:avLst/>
          </a:prstGeom>
        </p:spPr>
        <p:txBody>
          <a:bodyPr>
            <a:normAutofit/>
          </a:bodyPr>
          <a:lstStyle>
            <a:lvl1pPr marL="0" indent="0" algn="ctr">
              <a:buFontTx/>
              <a:buNone/>
              <a:defRPr sz="2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85" name="Text Placeholder 76"/>
          <p:cNvSpPr>
            <a:spLocks noGrp="1"/>
          </p:cNvSpPr>
          <p:nvPr>
            <p:ph type="body" sz="quarter" idx="185" hasCustomPrompt="1"/>
          </p:nvPr>
        </p:nvSpPr>
        <p:spPr>
          <a:xfrm>
            <a:off x="3662362" y="232386"/>
            <a:ext cx="20107276" cy="834414"/>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_rels/slideMaster2.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7.bin"/><Relationship Id="rId16" Type="http://schemas.openxmlformats.org/officeDocument/2006/relationships/image" Target="../media/image1.wmf"/><Relationship Id="rId17" Type="http://schemas.openxmlformats.org/officeDocument/2006/relationships/oleObject" Target="../embeddings/oleObject8.bin"/><Relationship Id="rId18" Type="http://schemas.openxmlformats.org/officeDocument/2006/relationships/image" Target="../media/image2.wmf"/><Relationship Id="rId1" Type="http://schemas.openxmlformats.org/officeDocument/2006/relationships/slideLayout" Target="../slideLayouts/slideLayout2.xml"/><Relationship Id="rId2" Type="http://schemas.openxmlformats.org/officeDocument/2006/relationships/theme" Target="../theme/theme2.xml"/><Relationship Id="rId3" Type="http://schemas.openxmlformats.org/officeDocument/2006/relationships/vmlDrawing" Target="../drawings/vmlDrawing2.vml"/><Relationship Id="rId4" Type="http://schemas.openxmlformats.org/officeDocument/2006/relationships/oleObject" Target="../embeddings/oleObject5.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6.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_rels/slideMaster3.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11.bin"/><Relationship Id="rId16" Type="http://schemas.openxmlformats.org/officeDocument/2006/relationships/image" Target="../media/image1.wmf"/><Relationship Id="rId17" Type="http://schemas.openxmlformats.org/officeDocument/2006/relationships/oleObject" Target="../embeddings/oleObject12.bin"/><Relationship Id="rId18" Type="http://schemas.openxmlformats.org/officeDocument/2006/relationships/image" Target="../media/image2.wmf"/><Relationship Id="rId1" Type="http://schemas.openxmlformats.org/officeDocument/2006/relationships/slideLayout" Target="../slideLayouts/slideLayout3.xml"/><Relationship Id="rId2" Type="http://schemas.openxmlformats.org/officeDocument/2006/relationships/theme" Target="../theme/theme3.xml"/><Relationship Id="rId3" Type="http://schemas.openxmlformats.org/officeDocument/2006/relationships/vmlDrawing" Target="../drawings/vmlDrawing3.vml"/><Relationship Id="rId4" Type="http://schemas.openxmlformats.org/officeDocument/2006/relationships/oleObject" Target="../embeddings/oleObject9.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10.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26" name="Rectangle 33"/>
          <p:cNvSpPr>
            <a:spLocks noChangeArrowheads="1"/>
          </p:cNvSpPr>
          <p:nvPr userDrawn="1"/>
        </p:nvSpPr>
        <p:spPr bwMode="auto">
          <a:xfrm>
            <a:off x="20570825"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7" name="Rectangle 36"/>
          <p:cNvSpPr>
            <a:spLocks noChangeArrowheads="1"/>
          </p:cNvSpPr>
          <p:nvPr/>
        </p:nvSpPr>
        <p:spPr bwMode="auto">
          <a:xfrm>
            <a:off x="0" y="0"/>
            <a:ext cx="27432000" cy="2400300"/>
          </a:xfrm>
          <a:prstGeom prst="rect">
            <a:avLst/>
          </a:prstGeom>
          <a:solidFill>
            <a:schemeClr val="accent5">
              <a:lumMod val="75000"/>
            </a:schemeClr>
          </a:solidFill>
          <a:ln w="9525">
            <a:solidFill>
              <a:schemeClr val="tx1"/>
            </a:solidFill>
            <a:miter lim="800000"/>
            <a:headEnd/>
            <a:tailEnd/>
          </a:ln>
          <a:effectLst/>
        </p:spPr>
        <p:txBody>
          <a:bodyPr wrap="none" lIns="52249" tIns="26124" rIns="52249" bIns="26124" anchor="ctr"/>
          <a:lstStyle/>
          <a:p>
            <a:pPr>
              <a:defRPr/>
            </a:pPr>
            <a:endParaRPr lang="en-US" dirty="0"/>
          </a:p>
        </p:txBody>
      </p:sp>
      <p:sp>
        <p:nvSpPr>
          <p:cNvPr id="9" name="Rectangle 9"/>
          <p:cNvSpPr>
            <a:spLocks noChangeArrowheads="1"/>
          </p:cNvSpPr>
          <p:nvPr/>
        </p:nvSpPr>
        <p:spPr bwMode="auto">
          <a:xfrm>
            <a:off x="0" y="2402681"/>
            <a:ext cx="27432000" cy="76200"/>
          </a:xfrm>
          <a:prstGeom prst="rect">
            <a:avLst/>
          </a:prstGeom>
          <a:solidFill>
            <a:schemeClr val="accent5">
              <a:lumMod val="50000"/>
            </a:schemeClr>
          </a:solidFill>
          <a:ln w="152400">
            <a:noFill/>
            <a:miter lim="800000"/>
            <a:headEnd/>
            <a:tailEnd/>
          </a:ln>
          <a:effectLst/>
        </p:spPr>
        <p:txBody>
          <a:bodyPr wrap="none" lIns="52249" tIns="26124" rIns="52249" bIns="26124" anchor="ctr"/>
          <a:lstStyle/>
          <a:p>
            <a:pPr>
              <a:defRPr/>
            </a:pPr>
            <a:endParaRPr lang="en-US" dirty="0"/>
          </a:p>
        </p:txBody>
      </p:sp>
      <p:sp>
        <p:nvSpPr>
          <p:cNvPr id="10" name="Text Box 14"/>
          <p:cNvSpPr txBox="1">
            <a:spLocks noChangeArrowheads="1"/>
          </p:cNvSpPr>
          <p:nvPr/>
        </p:nvSpPr>
        <p:spPr bwMode="auto">
          <a:xfrm>
            <a:off x="918370" y="16156940"/>
            <a:ext cx="1571625" cy="188840"/>
          </a:xfrm>
          <a:prstGeom prst="rect">
            <a:avLst/>
          </a:prstGeom>
          <a:noFill/>
          <a:ln w="9525">
            <a:noFill/>
            <a:miter lim="800000"/>
            <a:headEnd/>
            <a:tailEnd/>
          </a:ln>
          <a:effectLst/>
        </p:spPr>
        <p:txBody>
          <a:bodyPr lIns="52150" tIns="26070" rIns="52150" bIns="26070">
            <a:spAutoFit/>
          </a:bodyPr>
          <a:lstStyle/>
          <a:p>
            <a:pPr eaLnBrk="0" hangingPunct="0">
              <a:lnSpc>
                <a:spcPct val="65000"/>
              </a:lnSpc>
              <a:spcBef>
                <a:spcPct val="50000"/>
              </a:spcBef>
              <a:defRPr/>
            </a:pPr>
            <a:r>
              <a:rPr lang="en-US" sz="300" b="1" dirty="0" smtClean="0">
                <a:solidFill>
                  <a:schemeClr val="bg1">
                    <a:lumMod val="75000"/>
                  </a:schemeClr>
                </a:solidFill>
                <a:latin typeface="Arial" charset="0"/>
              </a:rPr>
              <a:t>RESEARCH POSTER PRESENTATION </a:t>
            </a:r>
            <a:r>
              <a:rPr lang="en-US" sz="300" b="1" dirty="0">
                <a:solidFill>
                  <a:schemeClr val="bg1">
                    <a:lumMod val="75000"/>
                  </a:schemeClr>
                </a:solidFill>
                <a:latin typeface="Arial" charset="0"/>
              </a:rPr>
              <a:t>DESIGN © </a:t>
            </a:r>
            <a:r>
              <a:rPr lang="en-US" sz="300" b="1" dirty="0" smtClean="0">
                <a:solidFill>
                  <a:schemeClr val="bg1">
                    <a:lumMod val="75000"/>
                  </a:schemeClr>
                </a:solidFill>
                <a:latin typeface="Arial" charset="0"/>
              </a:rPr>
              <a:t>2012</a:t>
            </a:r>
            <a:endParaRPr lang="en-US" sz="300" b="1" dirty="0">
              <a:solidFill>
                <a:schemeClr val="bg1">
                  <a:lumMod val="75000"/>
                </a:schemeClr>
              </a:solidFill>
              <a:latin typeface="Arial" charset="0"/>
            </a:endParaRPr>
          </a:p>
          <a:p>
            <a:pPr eaLnBrk="0" hangingPunct="0">
              <a:lnSpc>
                <a:spcPct val="65000"/>
              </a:lnSpc>
              <a:spcBef>
                <a:spcPct val="50000"/>
              </a:spcBef>
              <a:defRPr/>
            </a:pPr>
            <a:r>
              <a:rPr lang="en-US" sz="600" b="1" dirty="0">
                <a:solidFill>
                  <a:schemeClr val="bg1">
                    <a:lumMod val="75000"/>
                  </a:schemeClr>
                </a:solidFill>
                <a:latin typeface="Arial" charset="0"/>
              </a:rPr>
              <a:t>www.PosterPresentations.com</a:t>
            </a:r>
          </a:p>
        </p:txBody>
      </p:sp>
      <p:sp>
        <p:nvSpPr>
          <p:cNvPr id="25" name="Rectangle 33"/>
          <p:cNvSpPr>
            <a:spLocks noChangeArrowheads="1"/>
          </p:cNvSpPr>
          <p:nvPr/>
        </p:nvSpPr>
        <p:spPr bwMode="auto">
          <a:xfrm>
            <a:off x="576461"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2" name="Rectangle 33"/>
          <p:cNvSpPr>
            <a:spLocks noChangeArrowheads="1"/>
          </p:cNvSpPr>
          <p:nvPr userDrawn="1"/>
        </p:nvSpPr>
        <p:spPr bwMode="auto">
          <a:xfrm>
            <a:off x="7241249"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3" name="Rectangle 33"/>
          <p:cNvSpPr>
            <a:spLocks noChangeArrowheads="1"/>
          </p:cNvSpPr>
          <p:nvPr userDrawn="1"/>
        </p:nvSpPr>
        <p:spPr bwMode="auto">
          <a:xfrm>
            <a:off x="13906037"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grpSp>
        <p:nvGrpSpPr>
          <p:cNvPr id="31" name="Group 30"/>
          <p:cNvGrpSpPr>
            <a:grpSpLocks noChangeAspect="1"/>
          </p:cNvGrpSpPr>
          <p:nvPr userDrawn="1"/>
        </p:nvGrpSpPr>
        <p:grpSpPr>
          <a:xfrm>
            <a:off x="-7233765" y="3"/>
            <a:ext cx="6608534" cy="16459197"/>
            <a:chOff x="-11220550" y="-1"/>
            <a:chExt cx="11014226" cy="27432000"/>
          </a:xfrm>
        </p:grpSpPr>
        <p:sp>
          <p:nvSpPr>
            <p:cNvPr id="32" name="Rectangle 31"/>
            <p:cNvSpPr/>
            <p:nvPr/>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36”x60”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37" name="Straight Connector 36"/>
            <p:cNvCxnSpPr/>
            <p:nvPr/>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8" name="Picture 37"/>
            <p:cNvPicPr>
              <a:picLocks noChangeAspect="1"/>
            </p:cNvPicPr>
            <p:nvPr userDrawn="1"/>
          </p:nvPicPr>
          <p:blipFill>
            <a:blip r:embed="rId4"/>
            <a:stretch>
              <a:fillRect/>
            </a:stretch>
          </p:blipFill>
          <p:spPr>
            <a:xfrm>
              <a:off x="-10736023" y="7928687"/>
              <a:ext cx="1597665" cy="1001614"/>
            </a:xfrm>
            <a:prstGeom prst="rect">
              <a:avLst/>
            </a:prstGeom>
          </p:spPr>
        </p:pic>
        <p:pic>
          <p:nvPicPr>
            <p:cNvPr id="39" name="Picture 38"/>
            <p:cNvPicPr>
              <a:picLocks noChangeAspect="1"/>
            </p:cNvPicPr>
            <p:nvPr userDrawn="1"/>
          </p:nvPicPr>
          <p:blipFill>
            <a:blip r:embed="rId5"/>
            <a:stretch>
              <a:fillRect/>
            </a:stretch>
          </p:blipFill>
          <p:spPr>
            <a:xfrm>
              <a:off x="-10736023" y="12354606"/>
              <a:ext cx="9986807" cy="877997"/>
            </a:xfrm>
            <a:prstGeom prst="rect">
              <a:avLst/>
            </a:prstGeom>
          </p:spPr>
        </p:pic>
        <p:grpSp>
          <p:nvGrpSpPr>
            <p:cNvPr id="40" name="Group 39"/>
            <p:cNvGrpSpPr/>
            <p:nvPr userDrawn="1"/>
          </p:nvGrpSpPr>
          <p:grpSpPr>
            <a:xfrm>
              <a:off x="-9844888" y="19920591"/>
              <a:ext cx="7631077" cy="1987421"/>
              <a:chOff x="-4516464" y="11354920"/>
              <a:chExt cx="3516822" cy="1095725"/>
            </a:xfrm>
          </p:grpSpPr>
          <p:grpSp>
            <p:nvGrpSpPr>
              <p:cNvPr id="50" name="Group 49"/>
              <p:cNvGrpSpPr/>
              <p:nvPr userDrawn="1"/>
            </p:nvGrpSpPr>
            <p:grpSpPr>
              <a:xfrm>
                <a:off x="-2783494" y="11354967"/>
                <a:ext cx="624373" cy="894738"/>
                <a:chOff x="-3958698" y="11538812"/>
                <a:chExt cx="779266" cy="1282149"/>
              </a:xfrm>
            </p:grpSpPr>
            <p:pic>
              <p:nvPicPr>
                <p:cNvPr id="56" name="Picture 55"/>
                <p:cNvPicPr>
                  <a:picLocks noChangeAspect="1"/>
                </p:cNvPicPr>
                <p:nvPr userDrawn="1"/>
              </p:nvPicPr>
              <p:blipFill>
                <a:blip r:embed="rId6"/>
                <a:stretch>
                  <a:fillRect/>
                </a:stretch>
              </p:blipFill>
              <p:spPr>
                <a:xfrm>
                  <a:off x="-3948160" y="11538812"/>
                  <a:ext cx="768728" cy="1090753"/>
                </a:xfrm>
                <a:prstGeom prst="rect">
                  <a:avLst/>
                </a:prstGeom>
              </p:spPr>
            </p:pic>
            <p:sp>
              <p:nvSpPr>
                <p:cNvPr id="57" name="TextBox 56"/>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p>
                  <a:pPr algn="ctr"/>
                  <a:r>
                    <a:rPr lang="en-US" sz="1200" b="1" dirty="0" smtClean="0">
                      <a:solidFill>
                        <a:schemeClr val="tx1"/>
                      </a:solidFill>
                    </a:rPr>
                    <a:t>ORIGINAL</a:t>
                  </a:r>
                  <a:endParaRPr lang="en-US" sz="1200" b="1" dirty="0">
                    <a:solidFill>
                      <a:schemeClr val="tx1"/>
                    </a:solidFill>
                  </a:endParaRPr>
                </a:p>
              </p:txBody>
            </p:sp>
          </p:grpSp>
          <p:grpSp>
            <p:nvGrpSpPr>
              <p:cNvPr id="51" name="Group 50"/>
              <p:cNvGrpSpPr/>
              <p:nvPr userDrawn="1"/>
            </p:nvGrpSpPr>
            <p:grpSpPr>
              <a:xfrm>
                <a:off x="-2033159" y="11354920"/>
                <a:ext cx="1033517" cy="907668"/>
                <a:chOff x="-2921738" y="11604219"/>
                <a:chExt cx="1420279" cy="1247338"/>
              </a:xfrm>
            </p:grpSpPr>
            <p:pic>
              <p:nvPicPr>
                <p:cNvPr id="54" name="Picture 53"/>
                <p:cNvPicPr>
                  <a:picLocks noChangeAspect="1"/>
                </p:cNvPicPr>
                <p:nvPr userDrawn="1"/>
              </p:nvPicPr>
              <p:blipFill>
                <a:blip r:embed="rId6"/>
                <a:stretch>
                  <a:fillRect/>
                </a:stretch>
              </p:blipFill>
              <p:spPr>
                <a:xfrm>
                  <a:off x="-2921738" y="11604219"/>
                  <a:ext cx="1420279" cy="1029695"/>
                </a:xfrm>
                <a:prstGeom prst="rect">
                  <a:avLst/>
                </a:prstGeom>
              </p:spPr>
            </p:pic>
            <p:sp>
              <p:nvSpPr>
                <p:cNvPr id="55" name="TextBox 54"/>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52" name="Picture 51"/>
              <p:cNvPicPr>
                <a:picLocks noChangeAspect="1"/>
              </p:cNvPicPr>
              <p:nvPr userDrawn="1"/>
            </p:nvPicPr>
            <p:blipFill>
              <a:blip r:embed="rId7"/>
              <a:stretch>
                <a:fillRect/>
              </a:stretch>
            </p:blipFill>
            <p:spPr>
              <a:xfrm>
                <a:off x="-4516464" y="11354941"/>
                <a:ext cx="1098742" cy="847761"/>
              </a:xfrm>
              <a:prstGeom prst="rect">
                <a:avLst/>
              </a:prstGeom>
            </p:spPr>
          </p:pic>
          <p:sp>
            <p:nvSpPr>
              <p:cNvPr id="53" name="TextBox 52"/>
              <p:cNvSpPr txBox="1"/>
              <p:nvPr userDrawn="1"/>
            </p:nvSpPr>
            <p:spPr>
              <a:xfrm>
                <a:off x="-4471893" y="12252677"/>
                <a:ext cx="1035685" cy="197968"/>
              </a:xfrm>
              <a:prstGeom prst="rect">
                <a:avLst/>
              </a:prstGeom>
              <a:noFill/>
            </p:spPr>
            <p:txBody>
              <a:bodyPr wrap="square" lIns="0" tIns="0" rIns="0" bIns="0" rtlCol="0">
                <a:spAutoFit/>
              </a:body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45" name="Group 44"/>
            <p:cNvGrpSpPr/>
            <p:nvPr userDrawn="1"/>
          </p:nvGrpSpPr>
          <p:grpSpPr>
            <a:xfrm>
              <a:off x="-10453959" y="23717523"/>
              <a:ext cx="9139095" cy="2061267"/>
              <a:chOff x="-4818881" y="13423406"/>
              <a:chExt cx="4211800" cy="1136440"/>
            </a:xfrm>
          </p:grpSpPr>
          <p:graphicFrame>
            <p:nvGraphicFramePr>
              <p:cNvPr id="46" name="Object 45"/>
              <p:cNvGraphicFramePr>
                <a:graphicFrameLocks noChangeAspect="1"/>
              </p:cNvGraphicFramePr>
              <p:nvPr userDrawn="1">
                <p:extLst>
                  <p:ext uri="{D42A27DB-BD31-4B8C-83A1-F6EECF244321}">
                    <p14:modId xmlns:p14="http://schemas.microsoft.com/office/powerpoint/2010/main" val="1264841653"/>
                  </p:ext>
                </p:extLst>
              </p:nvPr>
            </p:nvGraphicFramePr>
            <p:xfrm>
              <a:off x="-4610234" y="13433123"/>
              <a:ext cx="1828800" cy="1117600"/>
            </p:xfrm>
            <a:graphic>
              <a:graphicData uri="http://schemas.openxmlformats.org/presentationml/2006/ole">
                <mc:AlternateContent xmlns:mc="http://schemas.openxmlformats.org/markup-compatibility/2006">
                  <mc:Choice xmlns:v="urn:schemas-microsoft-com:vml" Requires="v">
                    <p:oleObj spid="_x0000_s1125"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610234" y="13433123"/>
                            <a:ext cx="1828800" cy="1117600"/>
                          </a:xfrm>
                          <a:prstGeom prst="rect">
                            <a:avLst/>
                          </a:prstGeom>
                        </p:spPr>
                      </p:pic>
                    </p:oleObj>
                  </mc:Fallback>
                </mc:AlternateContent>
              </a:graphicData>
            </a:graphic>
          </p:graphicFrame>
          <p:graphicFrame>
            <p:nvGraphicFramePr>
              <p:cNvPr id="47" name="Object 46"/>
              <p:cNvGraphicFramePr>
                <a:graphicFrameLocks noChangeAspect="1"/>
              </p:cNvGraphicFramePr>
              <p:nvPr userDrawn="1">
                <p:extLst>
                  <p:ext uri="{D42A27DB-BD31-4B8C-83A1-F6EECF244321}">
                    <p14:modId xmlns:p14="http://schemas.microsoft.com/office/powerpoint/2010/main" val="1848138043"/>
                  </p:ext>
                </p:extLst>
              </p:nvPr>
            </p:nvGraphicFramePr>
            <p:xfrm>
              <a:off x="-2637523" y="13442246"/>
              <a:ext cx="1828800" cy="1117600"/>
            </p:xfrm>
            <a:graphic>
              <a:graphicData uri="http://schemas.openxmlformats.org/presentationml/2006/ole">
                <mc:AlternateContent xmlns:mc="http://schemas.openxmlformats.org/markup-compatibility/2006">
                  <mc:Choice xmlns:v="urn:schemas-microsoft-com:vml" Requires="v">
                    <p:oleObj spid="_x0000_s1126"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637523" y="13442246"/>
                            <a:ext cx="1828800" cy="1117600"/>
                          </a:xfrm>
                          <a:prstGeom prst="rect">
                            <a:avLst/>
                          </a:prstGeom>
                        </p:spPr>
                      </p:pic>
                    </p:oleObj>
                  </mc:Fallback>
                </mc:AlternateContent>
              </a:graphicData>
            </a:graphic>
          </p:graphicFrame>
          <p:sp>
            <p:nvSpPr>
              <p:cNvPr id="48" name="TextBox 47"/>
              <p:cNvSpPr txBox="1"/>
              <p:nvPr userDrawn="1"/>
            </p:nvSpPr>
            <p:spPr>
              <a:xfrm rot="16200000">
                <a:off x="-5312672" y="13926909"/>
                <a:ext cx="1117601" cy="130020"/>
              </a:xfrm>
              <a:prstGeom prst="rect">
                <a:avLst/>
              </a:prstGeom>
              <a:noFill/>
            </p:spPr>
            <p:txBody>
              <a:bodyPr wrap="square" lIns="0" tIns="0" rIns="0" bIns="0" rtlCol="0">
                <a:spAutoFit/>
              </a:body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49" name="TextBox 48"/>
              <p:cNvSpPr txBox="1"/>
              <p:nvPr userDrawn="1"/>
            </p:nvSpPr>
            <p:spPr>
              <a:xfrm rot="16200000">
                <a:off x="-1236802" y="13911286"/>
                <a:ext cx="1117601" cy="141841"/>
              </a:xfrm>
              <a:prstGeom prst="rect">
                <a:avLst/>
              </a:prstGeom>
              <a:noFill/>
            </p:spPr>
            <p:txBody>
              <a:bodyPr wrap="square" lIns="0" tIns="0" rIns="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grpSp>
        <p:nvGrpSpPr>
          <p:cNvPr id="58" name="Group 57"/>
          <p:cNvGrpSpPr>
            <a:grpSpLocks noChangeAspect="1"/>
          </p:cNvGrpSpPr>
          <p:nvPr userDrawn="1"/>
        </p:nvGrpSpPr>
        <p:grpSpPr>
          <a:xfrm>
            <a:off x="27893171" y="11218"/>
            <a:ext cx="6632760" cy="16447982"/>
            <a:chOff x="36782324" y="0"/>
            <a:chExt cx="11062139" cy="27432000"/>
          </a:xfrm>
        </p:grpSpPr>
        <p:sp>
          <p:nvSpPr>
            <p:cNvPr id="59" name="Rectangle 58"/>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60" name="Object 59"/>
            <p:cNvGraphicFramePr>
              <a:graphicFrameLocks noChangeAspect="1"/>
            </p:cNvGraphicFramePr>
            <p:nvPr userDrawn="1">
              <p:extLst>
                <p:ext uri="{D42A27DB-BD31-4B8C-83A1-F6EECF244321}">
                  <p14:modId xmlns:p14="http://schemas.microsoft.com/office/powerpoint/2010/main" val="2202219233"/>
                </p:ext>
              </p:extLst>
            </p:nvPr>
          </p:nvGraphicFramePr>
          <p:xfrm>
            <a:off x="39540164" y="3976767"/>
            <a:ext cx="5586150" cy="1716939"/>
          </p:xfrm>
          <a:graphic>
            <a:graphicData uri="http://schemas.openxmlformats.org/presentationml/2006/ole">
              <mc:AlternateContent xmlns:mc="http://schemas.openxmlformats.org/markup-compatibility/2006">
                <mc:Choice xmlns:v="urn:schemas-microsoft-com:vml" Requires="v">
                  <p:oleObj spid="_x0000_s1127"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39540164" y="3976767"/>
                          <a:ext cx="5586150" cy="1716939"/>
                        </a:xfrm>
                        <a:prstGeom prst="rect">
                          <a:avLst/>
                        </a:prstGeom>
                      </p:spPr>
                    </p:pic>
                  </p:oleObj>
                </mc:Fallback>
              </mc:AlternateContent>
            </a:graphicData>
          </a:graphic>
        </p:graphicFrame>
        <p:pic>
          <p:nvPicPr>
            <p:cNvPr id="61" name="Picture 60"/>
            <p:cNvPicPr>
              <a:picLocks noChangeAspect="1"/>
            </p:cNvPicPr>
            <p:nvPr userDrawn="1"/>
          </p:nvPicPr>
          <p:blipFill>
            <a:blip r:embed="rId14"/>
            <a:stretch>
              <a:fillRect/>
            </a:stretch>
          </p:blipFill>
          <p:spPr>
            <a:xfrm>
              <a:off x="37296876" y="8347566"/>
              <a:ext cx="2969584" cy="1140240"/>
            </a:xfrm>
            <a:prstGeom prst="rect">
              <a:avLst/>
            </a:prstGeom>
            <a:ln>
              <a:noFill/>
            </a:ln>
          </p:spPr>
        </p:pic>
        <p:graphicFrame>
          <p:nvGraphicFramePr>
            <p:cNvPr id="62" name="Object 61"/>
            <p:cNvGraphicFramePr>
              <a:graphicFrameLocks noChangeAspect="1"/>
            </p:cNvGraphicFramePr>
            <p:nvPr userDrawn="1">
              <p:extLst>
                <p:ext uri="{D42A27DB-BD31-4B8C-83A1-F6EECF244321}">
                  <p14:modId xmlns:p14="http://schemas.microsoft.com/office/powerpoint/2010/main" val="1613568671"/>
                </p:ext>
              </p:extLst>
            </p:nvPr>
          </p:nvGraphicFramePr>
          <p:xfrm>
            <a:off x="37524683" y="12604371"/>
            <a:ext cx="1482265" cy="825421"/>
          </p:xfrm>
          <a:graphic>
            <a:graphicData uri="http://schemas.openxmlformats.org/presentationml/2006/ole">
              <mc:AlternateContent xmlns:mc="http://schemas.openxmlformats.org/markup-compatibility/2006">
                <mc:Choice xmlns:v="urn:schemas-microsoft-com:vml" Requires="v">
                  <p:oleObj spid="_x0000_s1128"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37524683" y="12604371"/>
                          <a:ext cx="1482265" cy="825421"/>
                        </a:xfrm>
                        <a:prstGeom prst="rect">
                          <a:avLst/>
                        </a:prstGeom>
                      </p:spPr>
                    </p:pic>
                  </p:oleObj>
                </mc:Fallback>
              </mc:AlternateContent>
            </a:graphicData>
          </a:graphic>
        </p:graphicFrame>
        <p:grpSp>
          <p:nvGrpSpPr>
            <p:cNvPr id="63" name="Group 62"/>
            <p:cNvGrpSpPr/>
            <p:nvPr userDrawn="1"/>
          </p:nvGrpSpPr>
          <p:grpSpPr>
            <a:xfrm>
              <a:off x="37163426" y="23152352"/>
              <a:ext cx="10354213" cy="1052915"/>
              <a:chOff x="31687960" y="29635357"/>
              <a:chExt cx="9771399" cy="1090622"/>
            </a:xfrm>
          </p:grpSpPr>
          <p:sp>
            <p:nvSpPr>
              <p:cNvPr id="65" name="Rounded Rectangle 64"/>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6"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31813900" y="29733687"/>
                <a:ext cx="914401" cy="914399"/>
              </a:xfrm>
              <a:prstGeom prst="rect">
                <a:avLst/>
              </a:prstGeom>
              <a:noFill/>
              <a:ln>
                <a:noFill/>
              </a:ln>
            </p:spPr>
          </p:pic>
          <p:sp>
            <p:nvSpPr>
              <p:cNvPr id="67" name="TextBox 66"/>
              <p:cNvSpPr txBox="1"/>
              <p:nvPr userDrawn="1"/>
            </p:nvSpPr>
            <p:spPr>
              <a:xfrm>
                <a:off x="32788169" y="29700257"/>
                <a:ext cx="8671190" cy="903879"/>
              </a:xfrm>
              <a:prstGeom prst="rect">
                <a:avLst/>
              </a:prstGeom>
              <a:noFill/>
              <a:ln>
                <a:noFill/>
              </a:ln>
            </p:spPr>
            <p:txBody>
              <a:bodyPr wrap="square" rtlCol="0">
                <a:spAutoFit/>
              </a:body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64" name="TextBox 63"/>
            <p:cNvSpPr txBox="1"/>
            <p:nvPr userDrawn="1"/>
          </p:nvSpPr>
          <p:spPr>
            <a:xfrm>
              <a:off x="37163425" y="24536528"/>
              <a:ext cx="4118250" cy="2224346"/>
            </a:xfrm>
            <a:prstGeom prst="rect">
              <a:avLst/>
            </a:prstGeom>
            <a:noFill/>
          </p:spPr>
          <p:txBody>
            <a:bodyPr wrap="none" lIns="0" tIns="0" rIns="0" bIns="0" rtlCol="0">
              <a:spAutoFit/>
            </a:body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xmlns:p14="http://schemas.microsoft.com/office/powerpoint/2010/main" id="1" dur="indefinite" restart="never" nodeType="tmRoot"/>
      </p:par>
    </p:tnLst>
  </p:timing>
  <p:txStyles>
    <p:titleStyle>
      <a:lvl1pPr algn="ctr" defTabSz="2507943" rtl="0" eaLnBrk="1" latinLnBrk="0" hangingPunct="1">
        <a:spcBef>
          <a:spcPct val="0"/>
        </a:spcBef>
        <a:buNone/>
        <a:defRPr sz="5000" kern="1200">
          <a:solidFill>
            <a:schemeClr val="bg1"/>
          </a:solidFill>
          <a:latin typeface="Trebuchet MS" pitchFamily="34" charset="0"/>
          <a:ea typeface="+mj-ea"/>
          <a:cs typeface="+mj-cs"/>
        </a:defRPr>
      </a:lvl1pPr>
    </p:titleStyle>
    <p:bodyStyle>
      <a:lvl1pPr marL="940479" indent="-940479" algn="l" defTabSz="2507943" rtl="0" eaLnBrk="1" latinLnBrk="0" hangingPunct="1">
        <a:spcBef>
          <a:spcPct val="20000"/>
        </a:spcBef>
        <a:buFont typeface="Arial" pitchFamily="34" charset="0"/>
        <a:buChar char="•"/>
        <a:defRPr sz="8800" kern="1200">
          <a:solidFill>
            <a:schemeClr val="tx1"/>
          </a:solidFill>
          <a:latin typeface="+mn-lt"/>
          <a:ea typeface="+mn-ea"/>
          <a:cs typeface="+mn-cs"/>
        </a:defRPr>
      </a:lvl1pPr>
      <a:lvl2pPr marL="2037704" indent="-783732" algn="l" defTabSz="2507943" rtl="0" eaLnBrk="1" latinLnBrk="0" hangingPunct="1">
        <a:spcBef>
          <a:spcPct val="20000"/>
        </a:spcBef>
        <a:buFont typeface="Arial" pitchFamily="34" charset="0"/>
        <a:buChar char="–"/>
        <a:defRPr sz="7700" kern="1200">
          <a:solidFill>
            <a:schemeClr val="tx1"/>
          </a:solidFill>
          <a:latin typeface="+mn-lt"/>
          <a:ea typeface="+mn-ea"/>
          <a:cs typeface="+mn-cs"/>
        </a:defRPr>
      </a:lvl2pPr>
      <a:lvl3pPr marL="3134929" indent="-626986" algn="l" defTabSz="2507943" rtl="0" eaLnBrk="1" latinLnBrk="0" hangingPunct="1">
        <a:spcBef>
          <a:spcPct val="20000"/>
        </a:spcBef>
        <a:buFont typeface="Arial" pitchFamily="34" charset="0"/>
        <a:buChar char="•"/>
        <a:defRPr sz="6600" kern="1200">
          <a:solidFill>
            <a:schemeClr val="tx1"/>
          </a:solidFill>
          <a:latin typeface="+mn-lt"/>
          <a:ea typeface="+mn-ea"/>
          <a:cs typeface="+mn-cs"/>
        </a:defRPr>
      </a:lvl3pPr>
      <a:lvl4pPr marL="4388901"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4pPr>
      <a:lvl5pPr marL="5642872"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5pPr>
      <a:lvl6pPr marL="6896844"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6pPr>
      <a:lvl7pPr marL="8150815"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7pPr>
      <a:lvl8pPr marL="9404787"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8pPr>
      <a:lvl9pPr marL="10658758"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9pPr>
    </p:bodyStyle>
    <p:other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27432000" cy="2400300"/>
          </a:xfrm>
          <a:prstGeom prst="rect">
            <a:avLst/>
          </a:prstGeom>
          <a:solidFill>
            <a:schemeClr val="accent5">
              <a:lumMod val="75000"/>
            </a:schemeClr>
          </a:solidFill>
          <a:ln w="9525">
            <a:solidFill>
              <a:schemeClr val="tx1"/>
            </a:solidFill>
            <a:miter lim="800000"/>
            <a:headEnd/>
            <a:tailEnd/>
          </a:ln>
          <a:effectLst/>
        </p:spPr>
        <p:txBody>
          <a:bodyPr wrap="none" lIns="52249" tIns="26124" rIns="52249" bIns="26124" anchor="ctr"/>
          <a:lstStyle/>
          <a:p>
            <a:pPr>
              <a:defRPr/>
            </a:pPr>
            <a:endParaRPr lang="en-US" dirty="0"/>
          </a:p>
        </p:txBody>
      </p:sp>
      <p:sp>
        <p:nvSpPr>
          <p:cNvPr id="9" name="Rectangle 9"/>
          <p:cNvSpPr>
            <a:spLocks noChangeArrowheads="1"/>
          </p:cNvSpPr>
          <p:nvPr/>
        </p:nvSpPr>
        <p:spPr bwMode="auto">
          <a:xfrm>
            <a:off x="0" y="2402681"/>
            <a:ext cx="27432000" cy="76200"/>
          </a:xfrm>
          <a:prstGeom prst="rect">
            <a:avLst/>
          </a:prstGeom>
          <a:solidFill>
            <a:schemeClr val="accent5">
              <a:lumMod val="50000"/>
            </a:schemeClr>
          </a:solidFill>
          <a:ln w="152400">
            <a:noFill/>
            <a:miter lim="800000"/>
            <a:headEnd/>
            <a:tailEnd/>
          </a:ln>
          <a:effectLst/>
        </p:spPr>
        <p:txBody>
          <a:bodyPr wrap="none" lIns="52249" tIns="26124" rIns="52249" bIns="26124" anchor="ctr"/>
          <a:lstStyle/>
          <a:p>
            <a:pPr>
              <a:defRPr/>
            </a:pPr>
            <a:endParaRPr lang="en-US" dirty="0"/>
          </a:p>
        </p:txBody>
      </p:sp>
      <p:sp>
        <p:nvSpPr>
          <p:cNvPr id="10" name="Text Box 14"/>
          <p:cNvSpPr txBox="1">
            <a:spLocks noChangeArrowheads="1"/>
          </p:cNvSpPr>
          <p:nvPr/>
        </p:nvSpPr>
        <p:spPr bwMode="auto">
          <a:xfrm>
            <a:off x="938690" y="16116300"/>
            <a:ext cx="1571625" cy="188840"/>
          </a:xfrm>
          <a:prstGeom prst="rect">
            <a:avLst/>
          </a:prstGeom>
          <a:noFill/>
          <a:ln w="9525">
            <a:noFill/>
            <a:miter lim="800000"/>
            <a:headEnd/>
            <a:tailEnd/>
          </a:ln>
          <a:effectLst/>
        </p:spPr>
        <p:txBody>
          <a:bodyPr lIns="52150" tIns="26070" rIns="52150" bIns="26070">
            <a:spAutoFit/>
          </a:bodyPr>
          <a:lstStyle/>
          <a:p>
            <a:pPr eaLnBrk="0" hangingPunct="0">
              <a:lnSpc>
                <a:spcPct val="65000"/>
              </a:lnSpc>
              <a:spcBef>
                <a:spcPct val="50000"/>
              </a:spcBef>
              <a:defRPr/>
            </a:pPr>
            <a:r>
              <a:rPr lang="en-US" sz="300" b="1" dirty="0" smtClean="0">
                <a:solidFill>
                  <a:schemeClr val="bg1">
                    <a:lumMod val="75000"/>
                  </a:schemeClr>
                </a:solidFill>
                <a:latin typeface="Arial" charset="0"/>
              </a:rPr>
              <a:t>RESEARCH POSTER PRESENTATION </a:t>
            </a:r>
            <a:r>
              <a:rPr lang="en-US" sz="300" b="1" dirty="0">
                <a:solidFill>
                  <a:schemeClr val="bg1">
                    <a:lumMod val="75000"/>
                  </a:schemeClr>
                </a:solidFill>
                <a:latin typeface="Arial" charset="0"/>
              </a:rPr>
              <a:t>DESIGN © </a:t>
            </a:r>
            <a:r>
              <a:rPr lang="en-US" sz="300" b="1" dirty="0" smtClean="0">
                <a:solidFill>
                  <a:schemeClr val="bg1">
                    <a:lumMod val="75000"/>
                  </a:schemeClr>
                </a:solidFill>
                <a:latin typeface="Arial" charset="0"/>
              </a:rPr>
              <a:t>2012</a:t>
            </a:r>
            <a:endParaRPr lang="en-US" sz="300" b="1" dirty="0">
              <a:solidFill>
                <a:schemeClr val="bg1">
                  <a:lumMod val="75000"/>
                </a:schemeClr>
              </a:solidFill>
              <a:latin typeface="Arial" charset="0"/>
            </a:endParaRPr>
          </a:p>
          <a:p>
            <a:pPr eaLnBrk="0" hangingPunct="0">
              <a:lnSpc>
                <a:spcPct val="65000"/>
              </a:lnSpc>
              <a:spcBef>
                <a:spcPct val="50000"/>
              </a:spcBef>
              <a:defRPr/>
            </a:pPr>
            <a:r>
              <a:rPr lang="en-US" sz="600" b="1" dirty="0">
                <a:solidFill>
                  <a:schemeClr val="bg1">
                    <a:lumMod val="75000"/>
                  </a:schemeClr>
                </a:solidFill>
                <a:latin typeface="Arial" charset="0"/>
              </a:rPr>
              <a:t>www.PosterPresentations.com</a:t>
            </a:r>
          </a:p>
        </p:txBody>
      </p:sp>
      <p:grpSp>
        <p:nvGrpSpPr>
          <p:cNvPr id="2" name="Group 1"/>
          <p:cNvGrpSpPr/>
          <p:nvPr userDrawn="1"/>
        </p:nvGrpSpPr>
        <p:grpSpPr>
          <a:xfrm>
            <a:off x="572988" y="2628900"/>
            <a:ext cx="26286024" cy="13373100"/>
            <a:chOff x="571500" y="2628900"/>
            <a:chExt cx="26286024" cy="13373100"/>
          </a:xfrm>
        </p:grpSpPr>
        <p:sp>
          <p:nvSpPr>
            <p:cNvPr id="8" name="Rectangle 33"/>
            <p:cNvSpPr>
              <a:spLocks noChangeArrowheads="1"/>
            </p:cNvSpPr>
            <p:nvPr/>
          </p:nvSpPr>
          <p:spPr bwMode="auto">
            <a:xfrm>
              <a:off x="571500" y="2628900"/>
              <a:ext cx="8490857" cy="13373100"/>
            </a:xfrm>
            <a:prstGeom prst="roundRect">
              <a:avLst>
                <a:gd name="adj" fmla="val 4941"/>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1" name="Rectangle 33"/>
            <p:cNvSpPr>
              <a:spLocks noChangeArrowheads="1"/>
            </p:cNvSpPr>
            <p:nvPr userDrawn="1"/>
          </p:nvSpPr>
          <p:spPr bwMode="auto">
            <a:xfrm>
              <a:off x="9469084" y="2628900"/>
              <a:ext cx="8490857" cy="13373100"/>
            </a:xfrm>
            <a:prstGeom prst="roundRect">
              <a:avLst>
                <a:gd name="adj" fmla="val 4941"/>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2" name="Rectangle 33"/>
            <p:cNvSpPr>
              <a:spLocks noChangeArrowheads="1"/>
            </p:cNvSpPr>
            <p:nvPr userDrawn="1"/>
          </p:nvSpPr>
          <p:spPr bwMode="auto">
            <a:xfrm>
              <a:off x="18366667" y="2628900"/>
              <a:ext cx="8490857" cy="13373100"/>
            </a:xfrm>
            <a:prstGeom prst="roundRect">
              <a:avLst>
                <a:gd name="adj" fmla="val 4941"/>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grpSp>
      <p:grpSp>
        <p:nvGrpSpPr>
          <p:cNvPr id="56" name="Group 55"/>
          <p:cNvGrpSpPr>
            <a:grpSpLocks noChangeAspect="1"/>
          </p:cNvGrpSpPr>
          <p:nvPr userDrawn="1"/>
        </p:nvGrpSpPr>
        <p:grpSpPr>
          <a:xfrm>
            <a:off x="27893171" y="11218"/>
            <a:ext cx="6632760" cy="16447982"/>
            <a:chOff x="36782324" y="0"/>
            <a:chExt cx="11062139" cy="27432000"/>
          </a:xfrm>
        </p:grpSpPr>
        <p:sp>
          <p:nvSpPr>
            <p:cNvPr id="57" name="Rectangle 56"/>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8" name="Object 57"/>
            <p:cNvGraphicFramePr>
              <a:graphicFrameLocks noChangeAspect="1"/>
            </p:cNvGraphicFramePr>
            <p:nvPr userDrawn="1">
              <p:extLst>
                <p:ext uri="{D42A27DB-BD31-4B8C-83A1-F6EECF244321}">
                  <p14:modId xmlns:p14="http://schemas.microsoft.com/office/powerpoint/2010/main" val="2202219233"/>
                </p:ext>
              </p:extLst>
            </p:nvPr>
          </p:nvGraphicFramePr>
          <p:xfrm>
            <a:off x="39540164" y="3976767"/>
            <a:ext cx="5586150" cy="1716939"/>
          </p:xfrm>
          <a:graphic>
            <a:graphicData uri="http://schemas.openxmlformats.org/presentationml/2006/ole">
              <mc:AlternateContent xmlns:mc="http://schemas.openxmlformats.org/markup-compatibility/2006">
                <mc:Choice xmlns:v="urn:schemas-microsoft-com:vml" Requires="v">
                  <p:oleObj spid="_x0000_s2145"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39540164" y="3976767"/>
                          <a:ext cx="5586150" cy="1716939"/>
                        </a:xfrm>
                        <a:prstGeom prst="rect">
                          <a:avLst/>
                        </a:prstGeom>
                      </p:spPr>
                    </p:pic>
                  </p:oleObj>
                </mc:Fallback>
              </mc:AlternateContent>
            </a:graphicData>
          </a:graphic>
        </p:graphicFrame>
        <p:pic>
          <p:nvPicPr>
            <p:cNvPr id="59" name="Picture 58"/>
            <p:cNvPicPr>
              <a:picLocks noChangeAspect="1"/>
            </p:cNvPicPr>
            <p:nvPr userDrawn="1"/>
          </p:nvPicPr>
          <p:blipFill>
            <a:blip r:embed="rId6"/>
            <a:stretch>
              <a:fillRect/>
            </a:stretch>
          </p:blipFill>
          <p:spPr>
            <a:xfrm>
              <a:off x="37296876" y="8347566"/>
              <a:ext cx="2969584" cy="1140240"/>
            </a:xfrm>
            <a:prstGeom prst="rect">
              <a:avLst/>
            </a:prstGeom>
            <a:ln>
              <a:noFill/>
            </a:ln>
          </p:spPr>
        </p:pic>
        <p:graphicFrame>
          <p:nvGraphicFramePr>
            <p:cNvPr id="60" name="Object 59"/>
            <p:cNvGraphicFramePr>
              <a:graphicFrameLocks noChangeAspect="1"/>
            </p:cNvGraphicFramePr>
            <p:nvPr userDrawn="1">
              <p:extLst>
                <p:ext uri="{D42A27DB-BD31-4B8C-83A1-F6EECF244321}">
                  <p14:modId xmlns:p14="http://schemas.microsoft.com/office/powerpoint/2010/main" val="1613568671"/>
                </p:ext>
              </p:extLst>
            </p:nvPr>
          </p:nvGraphicFramePr>
          <p:xfrm>
            <a:off x="37524683" y="12604371"/>
            <a:ext cx="1482265" cy="825421"/>
          </p:xfrm>
          <a:graphic>
            <a:graphicData uri="http://schemas.openxmlformats.org/presentationml/2006/ole">
              <mc:AlternateContent xmlns:mc="http://schemas.openxmlformats.org/markup-compatibility/2006">
                <mc:Choice xmlns:v="urn:schemas-microsoft-com:vml" Requires="v">
                  <p:oleObj spid="_x0000_s2146"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37524683" y="12604371"/>
                          <a:ext cx="1482265" cy="825421"/>
                        </a:xfrm>
                        <a:prstGeom prst="rect">
                          <a:avLst/>
                        </a:prstGeom>
                      </p:spPr>
                    </p:pic>
                  </p:oleObj>
                </mc:Fallback>
              </mc:AlternateContent>
            </a:graphicData>
          </a:graphic>
        </p:graphicFrame>
        <p:grpSp>
          <p:nvGrpSpPr>
            <p:cNvPr id="61" name="Group 60"/>
            <p:cNvGrpSpPr/>
            <p:nvPr userDrawn="1"/>
          </p:nvGrpSpPr>
          <p:grpSpPr>
            <a:xfrm>
              <a:off x="37163426" y="23152352"/>
              <a:ext cx="10354213" cy="1052915"/>
              <a:chOff x="31687960" y="29635357"/>
              <a:chExt cx="9771399" cy="1090622"/>
            </a:xfrm>
          </p:grpSpPr>
          <p:sp>
            <p:nvSpPr>
              <p:cNvPr id="63" name="Rounded Rectangle 62"/>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31813900" y="29733687"/>
                <a:ext cx="914401" cy="914399"/>
              </a:xfrm>
              <a:prstGeom prst="rect">
                <a:avLst/>
              </a:prstGeom>
              <a:noFill/>
              <a:ln>
                <a:noFill/>
              </a:ln>
            </p:spPr>
          </p:pic>
          <p:sp>
            <p:nvSpPr>
              <p:cNvPr id="65" name="TextBox 64"/>
              <p:cNvSpPr txBox="1"/>
              <p:nvPr userDrawn="1"/>
            </p:nvSpPr>
            <p:spPr>
              <a:xfrm>
                <a:off x="32788169" y="29700257"/>
                <a:ext cx="8671190" cy="903879"/>
              </a:xfrm>
              <a:prstGeom prst="rect">
                <a:avLst/>
              </a:prstGeom>
              <a:noFill/>
              <a:ln>
                <a:noFill/>
              </a:ln>
            </p:spPr>
            <p:txBody>
              <a:bodyPr wrap="square" rtlCol="0">
                <a:spAutoFit/>
              </a:body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62" name="TextBox 61"/>
            <p:cNvSpPr txBox="1"/>
            <p:nvPr userDrawn="1"/>
          </p:nvSpPr>
          <p:spPr>
            <a:xfrm>
              <a:off x="37163425" y="24536528"/>
              <a:ext cx="4118250" cy="2224346"/>
            </a:xfrm>
            <a:prstGeom prst="rect">
              <a:avLst/>
            </a:prstGeom>
            <a:noFill/>
          </p:spPr>
          <p:txBody>
            <a:bodyPr wrap="none" lIns="0" tIns="0" rIns="0" bIns="0" rtlCol="0">
              <a:spAutoFit/>
            </a:body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grpSp>
        <p:nvGrpSpPr>
          <p:cNvPr id="38" name="Group 37"/>
          <p:cNvGrpSpPr>
            <a:grpSpLocks noChangeAspect="1"/>
          </p:cNvGrpSpPr>
          <p:nvPr userDrawn="1"/>
        </p:nvGrpSpPr>
        <p:grpSpPr>
          <a:xfrm>
            <a:off x="-7233765" y="3"/>
            <a:ext cx="6608534" cy="16459197"/>
            <a:chOff x="-11220550" y="-1"/>
            <a:chExt cx="11014226" cy="27432000"/>
          </a:xfrm>
        </p:grpSpPr>
        <p:sp>
          <p:nvSpPr>
            <p:cNvPr id="40" name="Rectangle 39"/>
            <p:cNvSpPr/>
            <p:nvPr/>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36”x60”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41" name="Straight Connector 40"/>
            <p:cNvCxnSpPr/>
            <p:nvPr/>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42" name="Picture 41"/>
            <p:cNvPicPr>
              <a:picLocks noChangeAspect="1"/>
            </p:cNvPicPr>
            <p:nvPr userDrawn="1"/>
          </p:nvPicPr>
          <p:blipFill>
            <a:blip r:embed="rId11"/>
            <a:stretch>
              <a:fillRect/>
            </a:stretch>
          </p:blipFill>
          <p:spPr>
            <a:xfrm>
              <a:off x="-10736023" y="7928687"/>
              <a:ext cx="1597665" cy="1001614"/>
            </a:xfrm>
            <a:prstGeom prst="rect">
              <a:avLst/>
            </a:prstGeom>
          </p:spPr>
        </p:pic>
        <p:pic>
          <p:nvPicPr>
            <p:cNvPr id="44" name="Picture 43"/>
            <p:cNvPicPr>
              <a:picLocks noChangeAspect="1"/>
            </p:cNvPicPr>
            <p:nvPr userDrawn="1"/>
          </p:nvPicPr>
          <p:blipFill>
            <a:blip r:embed="rId12"/>
            <a:stretch>
              <a:fillRect/>
            </a:stretch>
          </p:blipFill>
          <p:spPr>
            <a:xfrm>
              <a:off x="-10736023" y="12354606"/>
              <a:ext cx="9986807" cy="877997"/>
            </a:xfrm>
            <a:prstGeom prst="rect">
              <a:avLst/>
            </a:prstGeom>
          </p:spPr>
        </p:pic>
        <p:grpSp>
          <p:nvGrpSpPr>
            <p:cNvPr id="45" name="Group 44"/>
            <p:cNvGrpSpPr/>
            <p:nvPr userDrawn="1"/>
          </p:nvGrpSpPr>
          <p:grpSpPr>
            <a:xfrm>
              <a:off x="-9844888" y="19920591"/>
              <a:ext cx="7631077" cy="1987421"/>
              <a:chOff x="-4516464" y="11354920"/>
              <a:chExt cx="3516822" cy="1095725"/>
            </a:xfrm>
          </p:grpSpPr>
          <p:grpSp>
            <p:nvGrpSpPr>
              <p:cNvPr id="66" name="Group 65"/>
              <p:cNvGrpSpPr/>
              <p:nvPr userDrawn="1"/>
            </p:nvGrpSpPr>
            <p:grpSpPr>
              <a:xfrm>
                <a:off x="-2783494" y="11354967"/>
                <a:ext cx="624373" cy="894738"/>
                <a:chOff x="-3958698" y="11538812"/>
                <a:chExt cx="779266" cy="1282149"/>
              </a:xfrm>
            </p:grpSpPr>
            <p:pic>
              <p:nvPicPr>
                <p:cNvPr id="72" name="Picture 71"/>
                <p:cNvPicPr>
                  <a:picLocks noChangeAspect="1"/>
                </p:cNvPicPr>
                <p:nvPr userDrawn="1"/>
              </p:nvPicPr>
              <p:blipFill>
                <a:blip r:embed="rId13"/>
                <a:stretch>
                  <a:fillRect/>
                </a:stretch>
              </p:blipFill>
              <p:spPr>
                <a:xfrm>
                  <a:off x="-3948160" y="11538812"/>
                  <a:ext cx="768728" cy="1090753"/>
                </a:xfrm>
                <a:prstGeom prst="rect">
                  <a:avLst/>
                </a:prstGeom>
              </p:spPr>
            </p:pic>
            <p:sp>
              <p:nvSpPr>
                <p:cNvPr id="73" name="TextBox 72"/>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p>
                  <a:pPr algn="ctr"/>
                  <a:r>
                    <a:rPr lang="en-US" sz="1200" b="1" dirty="0" smtClean="0">
                      <a:solidFill>
                        <a:schemeClr val="tx1"/>
                      </a:solidFill>
                    </a:rPr>
                    <a:t>ORIGINAL</a:t>
                  </a:r>
                  <a:endParaRPr lang="en-US" sz="1200" b="1" dirty="0">
                    <a:solidFill>
                      <a:schemeClr val="tx1"/>
                    </a:solidFill>
                  </a:endParaRPr>
                </a:p>
              </p:txBody>
            </p:sp>
          </p:grpSp>
          <p:grpSp>
            <p:nvGrpSpPr>
              <p:cNvPr id="67" name="Group 66"/>
              <p:cNvGrpSpPr/>
              <p:nvPr userDrawn="1"/>
            </p:nvGrpSpPr>
            <p:grpSpPr>
              <a:xfrm>
                <a:off x="-2033159" y="11354920"/>
                <a:ext cx="1033517" cy="907668"/>
                <a:chOff x="-2921738" y="11604219"/>
                <a:chExt cx="1420279" cy="1247338"/>
              </a:xfrm>
            </p:grpSpPr>
            <p:pic>
              <p:nvPicPr>
                <p:cNvPr id="70" name="Picture 69"/>
                <p:cNvPicPr>
                  <a:picLocks noChangeAspect="1"/>
                </p:cNvPicPr>
                <p:nvPr userDrawn="1"/>
              </p:nvPicPr>
              <p:blipFill>
                <a:blip r:embed="rId13"/>
                <a:stretch>
                  <a:fillRect/>
                </a:stretch>
              </p:blipFill>
              <p:spPr>
                <a:xfrm>
                  <a:off x="-2921738" y="11604219"/>
                  <a:ext cx="1420279" cy="1029695"/>
                </a:xfrm>
                <a:prstGeom prst="rect">
                  <a:avLst/>
                </a:prstGeom>
              </p:spPr>
            </p:pic>
            <p:sp>
              <p:nvSpPr>
                <p:cNvPr id="71" name="TextBox 70"/>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8" name="Picture 67"/>
              <p:cNvPicPr>
                <a:picLocks noChangeAspect="1"/>
              </p:cNvPicPr>
              <p:nvPr userDrawn="1"/>
            </p:nvPicPr>
            <p:blipFill>
              <a:blip r:embed="rId14"/>
              <a:stretch>
                <a:fillRect/>
              </a:stretch>
            </p:blipFill>
            <p:spPr>
              <a:xfrm>
                <a:off x="-4516464" y="11354941"/>
                <a:ext cx="1098742" cy="847761"/>
              </a:xfrm>
              <a:prstGeom prst="rect">
                <a:avLst/>
              </a:prstGeom>
            </p:spPr>
          </p:pic>
          <p:sp>
            <p:nvSpPr>
              <p:cNvPr id="69" name="TextBox 68"/>
              <p:cNvSpPr txBox="1"/>
              <p:nvPr userDrawn="1"/>
            </p:nvSpPr>
            <p:spPr>
              <a:xfrm>
                <a:off x="-4471893" y="12252677"/>
                <a:ext cx="1035685" cy="197968"/>
              </a:xfrm>
              <a:prstGeom prst="rect">
                <a:avLst/>
              </a:prstGeom>
              <a:noFill/>
            </p:spPr>
            <p:txBody>
              <a:bodyPr wrap="square" lIns="0" tIns="0" rIns="0" bIns="0" rtlCol="0">
                <a:spAutoFit/>
              </a:body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46" name="Group 45"/>
            <p:cNvGrpSpPr/>
            <p:nvPr userDrawn="1"/>
          </p:nvGrpSpPr>
          <p:grpSpPr>
            <a:xfrm>
              <a:off x="-10453959" y="23717523"/>
              <a:ext cx="9139095" cy="2061267"/>
              <a:chOff x="-4818881" y="13423406"/>
              <a:chExt cx="4211800" cy="1136440"/>
            </a:xfrm>
          </p:grpSpPr>
          <p:graphicFrame>
            <p:nvGraphicFramePr>
              <p:cNvPr id="47" name="Object 46"/>
              <p:cNvGraphicFramePr>
                <a:graphicFrameLocks noChangeAspect="1"/>
              </p:cNvGraphicFramePr>
              <p:nvPr userDrawn="1">
                <p:extLst>
                  <p:ext uri="{D42A27DB-BD31-4B8C-83A1-F6EECF244321}">
                    <p14:modId xmlns:p14="http://schemas.microsoft.com/office/powerpoint/2010/main" val="2097624869"/>
                  </p:ext>
                </p:extLst>
              </p:nvPr>
            </p:nvGraphicFramePr>
            <p:xfrm>
              <a:off x="-4610234" y="13433123"/>
              <a:ext cx="1828800" cy="1117600"/>
            </p:xfrm>
            <a:graphic>
              <a:graphicData uri="http://schemas.openxmlformats.org/presentationml/2006/ole">
                <mc:AlternateContent xmlns:mc="http://schemas.openxmlformats.org/markup-compatibility/2006">
                  <mc:Choice xmlns:v="urn:schemas-microsoft-com:vml" Requires="v">
                    <p:oleObj spid="_x0000_s2147"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610234" y="13433123"/>
                            <a:ext cx="1828800" cy="1117600"/>
                          </a:xfrm>
                          <a:prstGeom prst="rect">
                            <a:avLst/>
                          </a:prstGeom>
                        </p:spPr>
                      </p:pic>
                    </p:oleObj>
                  </mc:Fallback>
                </mc:AlternateContent>
              </a:graphicData>
            </a:graphic>
          </p:graphicFrame>
          <p:graphicFrame>
            <p:nvGraphicFramePr>
              <p:cNvPr id="48" name="Object 47"/>
              <p:cNvGraphicFramePr>
                <a:graphicFrameLocks noChangeAspect="1"/>
              </p:cNvGraphicFramePr>
              <p:nvPr userDrawn="1">
                <p:extLst>
                  <p:ext uri="{D42A27DB-BD31-4B8C-83A1-F6EECF244321}">
                    <p14:modId xmlns:p14="http://schemas.microsoft.com/office/powerpoint/2010/main" val="1491161796"/>
                  </p:ext>
                </p:extLst>
              </p:nvPr>
            </p:nvGraphicFramePr>
            <p:xfrm>
              <a:off x="-2637523" y="13442246"/>
              <a:ext cx="1828800" cy="1117600"/>
            </p:xfrm>
            <a:graphic>
              <a:graphicData uri="http://schemas.openxmlformats.org/presentationml/2006/ole">
                <mc:AlternateContent xmlns:mc="http://schemas.openxmlformats.org/markup-compatibility/2006">
                  <mc:Choice xmlns:v="urn:schemas-microsoft-com:vml" Requires="v">
                    <p:oleObj spid="_x0000_s2148"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637523" y="13442246"/>
                            <a:ext cx="1828800" cy="1117600"/>
                          </a:xfrm>
                          <a:prstGeom prst="rect">
                            <a:avLst/>
                          </a:prstGeom>
                        </p:spPr>
                      </p:pic>
                    </p:oleObj>
                  </mc:Fallback>
                </mc:AlternateContent>
              </a:graphicData>
            </a:graphic>
          </p:graphicFrame>
          <p:sp>
            <p:nvSpPr>
              <p:cNvPr id="49" name="TextBox 48"/>
              <p:cNvSpPr txBox="1"/>
              <p:nvPr userDrawn="1"/>
            </p:nvSpPr>
            <p:spPr>
              <a:xfrm rot="16200000">
                <a:off x="-5312672" y="13926909"/>
                <a:ext cx="1117601" cy="130020"/>
              </a:xfrm>
              <a:prstGeom prst="rect">
                <a:avLst/>
              </a:prstGeom>
              <a:noFill/>
            </p:spPr>
            <p:txBody>
              <a:bodyPr wrap="square" lIns="0" tIns="0" rIns="0" bIns="0" rtlCol="0">
                <a:spAutoFit/>
              </a:body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50" name="TextBox 49"/>
              <p:cNvSpPr txBox="1"/>
              <p:nvPr userDrawn="1"/>
            </p:nvSpPr>
            <p:spPr>
              <a:xfrm rot="16200000">
                <a:off x="-1236802" y="13911286"/>
                <a:ext cx="1117601" cy="141841"/>
              </a:xfrm>
              <a:prstGeom prst="rect">
                <a:avLst/>
              </a:prstGeom>
              <a:noFill/>
            </p:spPr>
            <p:txBody>
              <a:bodyPr wrap="square" lIns="0" tIns="0" rIns="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iming>
    <p:tnLst>
      <p:par>
        <p:cTn xmlns:p14="http://schemas.microsoft.com/office/powerpoint/2010/main" id="1" dur="indefinite" restart="never" nodeType="tmRoot"/>
      </p:par>
    </p:tnLst>
  </p:timing>
  <p:txStyles>
    <p:titleStyle>
      <a:lvl1pPr algn="ctr" defTabSz="2507943" rtl="0" eaLnBrk="1" latinLnBrk="0" hangingPunct="1">
        <a:spcBef>
          <a:spcPct val="0"/>
        </a:spcBef>
        <a:buNone/>
        <a:defRPr sz="5000" kern="1200">
          <a:solidFill>
            <a:schemeClr val="bg1"/>
          </a:solidFill>
          <a:latin typeface="Trebuchet MS" pitchFamily="34" charset="0"/>
          <a:ea typeface="+mj-ea"/>
          <a:cs typeface="+mj-cs"/>
        </a:defRPr>
      </a:lvl1pPr>
    </p:titleStyle>
    <p:bodyStyle>
      <a:lvl1pPr marL="940479" indent="-940479" algn="l" defTabSz="2507943" rtl="0" eaLnBrk="1" latinLnBrk="0" hangingPunct="1">
        <a:spcBef>
          <a:spcPct val="20000"/>
        </a:spcBef>
        <a:buFont typeface="Arial" pitchFamily="34" charset="0"/>
        <a:buChar char="•"/>
        <a:defRPr sz="8800" kern="1200">
          <a:solidFill>
            <a:schemeClr val="tx1"/>
          </a:solidFill>
          <a:latin typeface="+mn-lt"/>
          <a:ea typeface="+mn-ea"/>
          <a:cs typeface="+mn-cs"/>
        </a:defRPr>
      </a:lvl1pPr>
      <a:lvl2pPr marL="2037704" indent="-783732" algn="l" defTabSz="2507943" rtl="0" eaLnBrk="1" latinLnBrk="0" hangingPunct="1">
        <a:spcBef>
          <a:spcPct val="20000"/>
        </a:spcBef>
        <a:buFont typeface="Arial" pitchFamily="34" charset="0"/>
        <a:buChar char="–"/>
        <a:defRPr sz="7700" kern="1200">
          <a:solidFill>
            <a:schemeClr val="tx1"/>
          </a:solidFill>
          <a:latin typeface="+mn-lt"/>
          <a:ea typeface="+mn-ea"/>
          <a:cs typeface="+mn-cs"/>
        </a:defRPr>
      </a:lvl2pPr>
      <a:lvl3pPr marL="3134929" indent="-626986" algn="l" defTabSz="2507943" rtl="0" eaLnBrk="1" latinLnBrk="0" hangingPunct="1">
        <a:spcBef>
          <a:spcPct val="20000"/>
        </a:spcBef>
        <a:buFont typeface="Arial" pitchFamily="34" charset="0"/>
        <a:buChar char="•"/>
        <a:defRPr sz="6600" kern="1200">
          <a:solidFill>
            <a:schemeClr val="tx1"/>
          </a:solidFill>
          <a:latin typeface="+mn-lt"/>
          <a:ea typeface="+mn-ea"/>
          <a:cs typeface="+mn-cs"/>
        </a:defRPr>
      </a:lvl3pPr>
      <a:lvl4pPr marL="4388901"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4pPr>
      <a:lvl5pPr marL="5642872"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5pPr>
      <a:lvl6pPr marL="6896844"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6pPr>
      <a:lvl7pPr marL="8150815"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7pPr>
      <a:lvl8pPr marL="9404787"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8pPr>
      <a:lvl9pPr marL="10658758"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9pPr>
    </p:bodyStyle>
    <p:other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27432000" cy="2400300"/>
          </a:xfrm>
          <a:prstGeom prst="rect">
            <a:avLst/>
          </a:prstGeom>
          <a:solidFill>
            <a:schemeClr val="accent5">
              <a:lumMod val="75000"/>
            </a:schemeClr>
          </a:solidFill>
          <a:ln w="9525">
            <a:solidFill>
              <a:schemeClr val="tx1"/>
            </a:solidFill>
            <a:miter lim="800000"/>
            <a:headEnd/>
            <a:tailEnd/>
          </a:ln>
          <a:effectLst/>
        </p:spPr>
        <p:txBody>
          <a:bodyPr wrap="none" lIns="52249" tIns="26124" rIns="52249" bIns="26124" anchor="ctr"/>
          <a:lstStyle/>
          <a:p>
            <a:pPr>
              <a:defRPr/>
            </a:pPr>
            <a:endParaRPr lang="en-US" dirty="0"/>
          </a:p>
        </p:txBody>
      </p:sp>
      <p:sp>
        <p:nvSpPr>
          <p:cNvPr id="8" name="Rectangle 33"/>
          <p:cNvSpPr>
            <a:spLocks noChangeArrowheads="1"/>
          </p:cNvSpPr>
          <p:nvPr/>
        </p:nvSpPr>
        <p:spPr bwMode="auto">
          <a:xfrm>
            <a:off x="571500" y="262890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9" name="Rectangle 9"/>
          <p:cNvSpPr>
            <a:spLocks noChangeArrowheads="1"/>
          </p:cNvSpPr>
          <p:nvPr/>
        </p:nvSpPr>
        <p:spPr bwMode="auto">
          <a:xfrm>
            <a:off x="0" y="2402681"/>
            <a:ext cx="27432000" cy="76200"/>
          </a:xfrm>
          <a:prstGeom prst="rect">
            <a:avLst/>
          </a:prstGeom>
          <a:solidFill>
            <a:schemeClr val="accent5">
              <a:lumMod val="50000"/>
            </a:schemeClr>
          </a:solidFill>
          <a:ln w="152400">
            <a:noFill/>
            <a:miter lim="800000"/>
            <a:headEnd/>
            <a:tailEnd/>
          </a:ln>
          <a:effectLst/>
        </p:spPr>
        <p:txBody>
          <a:bodyPr wrap="none" lIns="52249" tIns="26124" rIns="52249" bIns="26124" anchor="ctr"/>
          <a:lstStyle/>
          <a:p>
            <a:pPr>
              <a:defRPr/>
            </a:pPr>
            <a:endParaRPr lang="en-US" dirty="0"/>
          </a:p>
        </p:txBody>
      </p:sp>
      <p:sp>
        <p:nvSpPr>
          <p:cNvPr id="10" name="Text Box 14"/>
          <p:cNvSpPr txBox="1">
            <a:spLocks noChangeArrowheads="1"/>
          </p:cNvSpPr>
          <p:nvPr/>
        </p:nvSpPr>
        <p:spPr bwMode="auto">
          <a:xfrm>
            <a:off x="898050" y="16116300"/>
            <a:ext cx="1571625" cy="188840"/>
          </a:xfrm>
          <a:prstGeom prst="rect">
            <a:avLst/>
          </a:prstGeom>
          <a:noFill/>
          <a:ln w="9525">
            <a:noFill/>
            <a:miter lim="800000"/>
            <a:headEnd/>
            <a:tailEnd/>
          </a:ln>
          <a:effectLst/>
        </p:spPr>
        <p:txBody>
          <a:bodyPr lIns="52150" tIns="26070" rIns="52150" bIns="26070">
            <a:spAutoFit/>
          </a:bodyPr>
          <a:lstStyle/>
          <a:p>
            <a:pPr eaLnBrk="0" hangingPunct="0">
              <a:lnSpc>
                <a:spcPct val="65000"/>
              </a:lnSpc>
              <a:spcBef>
                <a:spcPct val="50000"/>
              </a:spcBef>
              <a:defRPr/>
            </a:pPr>
            <a:r>
              <a:rPr lang="en-US" sz="300" b="1" dirty="0" smtClean="0">
                <a:solidFill>
                  <a:schemeClr val="bg1">
                    <a:lumMod val="75000"/>
                  </a:schemeClr>
                </a:solidFill>
                <a:latin typeface="Arial" charset="0"/>
              </a:rPr>
              <a:t>RESEARCH POSTER PRESENTATION </a:t>
            </a:r>
            <a:r>
              <a:rPr lang="en-US" sz="300" b="1" dirty="0">
                <a:solidFill>
                  <a:schemeClr val="bg1">
                    <a:lumMod val="75000"/>
                  </a:schemeClr>
                </a:solidFill>
                <a:latin typeface="Arial" charset="0"/>
              </a:rPr>
              <a:t>DESIGN © </a:t>
            </a:r>
            <a:r>
              <a:rPr lang="en-US" sz="300" b="1" dirty="0" smtClean="0">
                <a:solidFill>
                  <a:schemeClr val="bg1">
                    <a:lumMod val="75000"/>
                  </a:schemeClr>
                </a:solidFill>
                <a:latin typeface="Arial" charset="0"/>
              </a:rPr>
              <a:t>2012</a:t>
            </a:r>
            <a:endParaRPr lang="en-US" sz="300" b="1" dirty="0">
              <a:solidFill>
                <a:schemeClr val="bg1">
                  <a:lumMod val="75000"/>
                </a:schemeClr>
              </a:solidFill>
              <a:latin typeface="Arial" charset="0"/>
            </a:endParaRPr>
          </a:p>
          <a:p>
            <a:pPr eaLnBrk="0" hangingPunct="0">
              <a:lnSpc>
                <a:spcPct val="65000"/>
              </a:lnSpc>
              <a:spcBef>
                <a:spcPct val="50000"/>
              </a:spcBef>
              <a:defRPr/>
            </a:pPr>
            <a:r>
              <a:rPr lang="en-US" sz="600" b="1" dirty="0">
                <a:solidFill>
                  <a:schemeClr val="bg1">
                    <a:lumMod val="75000"/>
                  </a:schemeClr>
                </a:solidFill>
                <a:latin typeface="Arial" charset="0"/>
              </a:rPr>
              <a:t>www.PosterPresentations.com</a:t>
            </a:r>
          </a:p>
        </p:txBody>
      </p:sp>
      <p:sp>
        <p:nvSpPr>
          <p:cNvPr id="21" name="Rectangle 33"/>
          <p:cNvSpPr>
            <a:spLocks noChangeArrowheads="1"/>
          </p:cNvSpPr>
          <p:nvPr userDrawn="1"/>
        </p:nvSpPr>
        <p:spPr bwMode="auto">
          <a:xfrm>
            <a:off x="7209790" y="2628900"/>
            <a:ext cx="13012420" cy="13373100"/>
          </a:xfrm>
          <a:prstGeom prst="roundRect">
            <a:avLst>
              <a:gd name="adj" fmla="val 3868"/>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2" name="Rectangle 33"/>
          <p:cNvSpPr>
            <a:spLocks noChangeArrowheads="1"/>
          </p:cNvSpPr>
          <p:nvPr userDrawn="1"/>
        </p:nvSpPr>
        <p:spPr bwMode="auto">
          <a:xfrm>
            <a:off x="20574000" y="262890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grpSp>
        <p:nvGrpSpPr>
          <p:cNvPr id="56" name="Group 55"/>
          <p:cNvGrpSpPr>
            <a:grpSpLocks noChangeAspect="1"/>
          </p:cNvGrpSpPr>
          <p:nvPr userDrawn="1"/>
        </p:nvGrpSpPr>
        <p:grpSpPr>
          <a:xfrm>
            <a:off x="27893171" y="11218"/>
            <a:ext cx="6632760" cy="16447982"/>
            <a:chOff x="36782324" y="0"/>
            <a:chExt cx="11062139" cy="27432000"/>
          </a:xfrm>
        </p:grpSpPr>
        <p:sp>
          <p:nvSpPr>
            <p:cNvPr id="57" name="Rectangle 56"/>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8" name="Object 57"/>
            <p:cNvGraphicFramePr>
              <a:graphicFrameLocks noChangeAspect="1"/>
            </p:cNvGraphicFramePr>
            <p:nvPr userDrawn="1">
              <p:extLst>
                <p:ext uri="{D42A27DB-BD31-4B8C-83A1-F6EECF244321}">
                  <p14:modId xmlns:p14="http://schemas.microsoft.com/office/powerpoint/2010/main" val="2202219233"/>
                </p:ext>
              </p:extLst>
            </p:nvPr>
          </p:nvGraphicFramePr>
          <p:xfrm>
            <a:off x="39540164" y="3976767"/>
            <a:ext cx="5586150" cy="1716939"/>
          </p:xfrm>
          <a:graphic>
            <a:graphicData uri="http://schemas.openxmlformats.org/presentationml/2006/ole">
              <mc:AlternateContent xmlns:mc="http://schemas.openxmlformats.org/markup-compatibility/2006">
                <mc:Choice xmlns:v="urn:schemas-microsoft-com:vml" Requires="v">
                  <p:oleObj spid="_x0000_s3169"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39540164" y="3976767"/>
                          <a:ext cx="5586150" cy="1716939"/>
                        </a:xfrm>
                        <a:prstGeom prst="rect">
                          <a:avLst/>
                        </a:prstGeom>
                      </p:spPr>
                    </p:pic>
                  </p:oleObj>
                </mc:Fallback>
              </mc:AlternateContent>
            </a:graphicData>
          </a:graphic>
        </p:graphicFrame>
        <p:pic>
          <p:nvPicPr>
            <p:cNvPr id="59" name="Picture 58"/>
            <p:cNvPicPr>
              <a:picLocks noChangeAspect="1"/>
            </p:cNvPicPr>
            <p:nvPr userDrawn="1"/>
          </p:nvPicPr>
          <p:blipFill>
            <a:blip r:embed="rId6"/>
            <a:stretch>
              <a:fillRect/>
            </a:stretch>
          </p:blipFill>
          <p:spPr>
            <a:xfrm>
              <a:off x="37296876" y="8347566"/>
              <a:ext cx="2969584" cy="1140240"/>
            </a:xfrm>
            <a:prstGeom prst="rect">
              <a:avLst/>
            </a:prstGeom>
            <a:ln>
              <a:noFill/>
            </a:ln>
          </p:spPr>
        </p:pic>
        <p:graphicFrame>
          <p:nvGraphicFramePr>
            <p:cNvPr id="60" name="Object 59"/>
            <p:cNvGraphicFramePr>
              <a:graphicFrameLocks noChangeAspect="1"/>
            </p:cNvGraphicFramePr>
            <p:nvPr userDrawn="1">
              <p:extLst>
                <p:ext uri="{D42A27DB-BD31-4B8C-83A1-F6EECF244321}">
                  <p14:modId xmlns:p14="http://schemas.microsoft.com/office/powerpoint/2010/main" val="1613568671"/>
                </p:ext>
              </p:extLst>
            </p:nvPr>
          </p:nvGraphicFramePr>
          <p:xfrm>
            <a:off x="37524683" y="12604371"/>
            <a:ext cx="1482265" cy="825421"/>
          </p:xfrm>
          <a:graphic>
            <a:graphicData uri="http://schemas.openxmlformats.org/presentationml/2006/ole">
              <mc:AlternateContent xmlns:mc="http://schemas.openxmlformats.org/markup-compatibility/2006">
                <mc:Choice xmlns:v="urn:schemas-microsoft-com:vml" Requires="v">
                  <p:oleObj spid="_x0000_s3170"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37524683" y="12604371"/>
                          <a:ext cx="1482265" cy="825421"/>
                        </a:xfrm>
                        <a:prstGeom prst="rect">
                          <a:avLst/>
                        </a:prstGeom>
                      </p:spPr>
                    </p:pic>
                  </p:oleObj>
                </mc:Fallback>
              </mc:AlternateContent>
            </a:graphicData>
          </a:graphic>
        </p:graphicFrame>
        <p:grpSp>
          <p:nvGrpSpPr>
            <p:cNvPr id="61" name="Group 60"/>
            <p:cNvGrpSpPr/>
            <p:nvPr userDrawn="1"/>
          </p:nvGrpSpPr>
          <p:grpSpPr>
            <a:xfrm>
              <a:off x="37163426" y="23152352"/>
              <a:ext cx="10354213" cy="1052915"/>
              <a:chOff x="31687960" y="29635357"/>
              <a:chExt cx="9771399" cy="1090622"/>
            </a:xfrm>
          </p:grpSpPr>
          <p:sp>
            <p:nvSpPr>
              <p:cNvPr id="63" name="Rounded Rectangle 62"/>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31813900" y="29733687"/>
                <a:ext cx="914401" cy="914399"/>
              </a:xfrm>
              <a:prstGeom prst="rect">
                <a:avLst/>
              </a:prstGeom>
              <a:noFill/>
              <a:ln>
                <a:noFill/>
              </a:ln>
            </p:spPr>
          </p:pic>
          <p:sp>
            <p:nvSpPr>
              <p:cNvPr id="65" name="TextBox 64"/>
              <p:cNvSpPr txBox="1"/>
              <p:nvPr userDrawn="1"/>
            </p:nvSpPr>
            <p:spPr>
              <a:xfrm>
                <a:off x="32788169" y="29700257"/>
                <a:ext cx="8671190" cy="903879"/>
              </a:xfrm>
              <a:prstGeom prst="rect">
                <a:avLst/>
              </a:prstGeom>
              <a:noFill/>
              <a:ln>
                <a:noFill/>
              </a:ln>
            </p:spPr>
            <p:txBody>
              <a:bodyPr wrap="square" rtlCol="0">
                <a:spAutoFit/>
              </a:body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62" name="TextBox 61"/>
            <p:cNvSpPr txBox="1"/>
            <p:nvPr userDrawn="1"/>
          </p:nvSpPr>
          <p:spPr>
            <a:xfrm>
              <a:off x="37163425" y="24536528"/>
              <a:ext cx="4118250" cy="2224346"/>
            </a:xfrm>
            <a:prstGeom prst="rect">
              <a:avLst/>
            </a:prstGeom>
            <a:noFill/>
          </p:spPr>
          <p:txBody>
            <a:bodyPr wrap="none" lIns="0" tIns="0" rIns="0" bIns="0" rtlCol="0">
              <a:spAutoFit/>
            </a:body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grpSp>
        <p:nvGrpSpPr>
          <p:cNvPr id="44" name="Group 43"/>
          <p:cNvGrpSpPr>
            <a:grpSpLocks noChangeAspect="1"/>
          </p:cNvGrpSpPr>
          <p:nvPr userDrawn="1"/>
        </p:nvGrpSpPr>
        <p:grpSpPr>
          <a:xfrm>
            <a:off x="-7233765" y="3"/>
            <a:ext cx="6608534" cy="16459197"/>
            <a:chOff x="-11220550" y="-1"/>
            <a:chExt cx="11014226" cy="27432000"/>
          </a:xfrm>
        </p:grpSpPr>
        <p:sp>
          <p:nvSpPr>
            <p:cNvPr id="45" name="Rectangle 44"/>
            <p:cNvSpPr/>
            <p:nvPr/>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36”x60”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46" name="Straight Connector 45"/>
            <p:cNvCxnSpPr/>
            <p:nvPr/>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47" name="Picture 46"/>
            <p:cNvPicPr>
              <a:picLocks noChangeAspect="1"/>
            </p:cNvPicPr>
            <p:nvPr userDrawn="1"/>
          </p:nvPicPr>
          <p:blipFill>
            <a:blip r:embed="rId11"/>
            <a:stretch>
              <a:fillRect/>
            </a:stretch>
          </p:blipFill>
          <p:spPr>
            <a:xfrm>
              <a:off x="-10736023" y="7928687"/>
              <a:ext cx="1597665" cy="1001614"/>
            </a:xfrm>
            <a:prstGeom prst="rect">
              <a:avLst/>
            </a:prstGeom>
          </p:spPr>
        </p:pic>
        <p:pic>
          <p:nvPicPr>
            <p:cNvPr id="48" name="Picture 47"/>
            <p:cNvPicPr>
              <a:picLocks noChangeAspect="1"/>
            </p:cNvPicPr>
            <p:nvPr userDrawn="1"/>
          </p:nvPicPr>
          <p:blipFill>
            <a:blip r:embed="rId12"/>
            <a:stretch>
              <a:fillRect/>
            </a:stretch>
          </p:blipFill>
          <p:spPr>
            <a:xfrm>
              <a:off x="-10736023" y="12354606"/>
              <a:ext cx="9986807" cy="877997"/>
            </a:xfrm>
            <a:prstGeom prst="rect">
              <a:avLst/>
            </a:prstGeom>
          </p:spPr>
        </p:pic>
        <p:grpSp>
          <p:nvGrpSpPr>
            <p:cNvPr id="49" name="Group 48"/>
            <p:cNvGrpSpPr/>
            <p:nvPr userDrawn="1"/>
          </p:nvGrpSpPr>
          <p:grpSpPr>
            <a:xfrm>
              <a:off x="-9844888" y="19920591"/>
              <a:ext cx="7631077" cy="1987421"/>
              <a:chOff x="-4516464" y="11354920"/>
              <a:chExt cx="3516822" cy="1095725"/>
            </a:xfrm>
          </p:grpSpPr>
          <p:grpSp>
            <p:nvGrpSpPr>
              <p:cNvPr id="70" name="Group 69"/>
              <p:cNvGrpSpPr/>
              <p:nvPr userDrawn="1"/>
            </p:nvGrpSpPr>
            <p:grpSpPr>
              <a:xfrm>
                <a:off x="-2783494" y="11354967"/>
                <a:ext cx="624373" cy="894738"/>
                <a:chOff x="-3958698" y="11538812"/>
                <a:chExt cx="779266" cy="1282149"/>
              </a:xfrm>
            </p:grpSpPr>
            <p:pic>
              <p:nvPicPr>
                <p:cNvPr id="76" name="Picture 75"/>
                <p:cNvPicPr>
                  <a:picLocks noChangeAspect="1"/>
                </p:cNvPicPr>
                <p:nvPr userDrawn="1"/>
              </p:nvPicPr>
              <p:blipFill>
                <a:blip r:embed="rId13"/>
                <a:stretch>
                  <a:fillRect/>
                </a:stretch>
              </p:blipFill>
              <p:spPr>
                <a:xfrm>
                  <a:off x="-3948160" y="11538812"/>
                  <a:ext cx="768728" cy="1090753"/>
                </a:xfrm>
                <a:prstGeom prst="rect">
                  <a:avLst/>
                </a:prstGeom>
              </p:spPr>
            </p:pic>
            <p:sp>
              <p:nvSpPr>
                <p:cNvPr id="77" name="TextBox 76"/>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p>
                  <a:pPr algn="ctr"/>
                  <a:r>
                    <a:rPr lang="en-US" sz="1200" b="1" dirty="0" smtClean="0">
                      <a:solidFill>
                        <a:schemeClr val="tx1"/>
                      </a:solidFill>
                    </a:rPr>
                    <a:t>ORIGINAL</a:t>
                  </a:r>
                  <a:endParaRPr lang="en-US" sz="1200" b="1" dirty="0">
                    <a:solidFill>
                      <a:schemeClr val="tx1"/>
                    </a:solidFill>
                  </a:endParaRPr>
                </a:p>
              </p:txBody>
            </p:sp>
          </p:grpSp>
          <p:grpSp>
            <p:nvGrpSpPr>
              <p:cNvPr id="71" name="Group 70"/>
              <p:cNvGrpSpPr/>
              <p:nvPr userDrawn="1"/>
            </p:nvGrpSpPr>
            <p:grpSpPr>
              <a:xfrm>
                <a:off x="-2033159" y="11354920"/>
                <a:ext cx="1033517" cy="907668"/>
                <a:chOff x="-2921738" y="11604219"/>
                <a:chExt cx="1420279" cy="1247338"/>
              </a:xfrm>
            </p:grpSpPr>
            <p:pic>
              <p:nvPicPr>
                <p:cNvPr id="74" name="Picture 73"/>
                <p:cNvPicPr>
                  <a:picLocks noChangeAspect="1"/>
                </p:cNvPicPr>
                <p:nvPr userDrawn="1"/>
              </p:nvPicPr>
              <p:blipFill>
                <a:blip r:embed="rId13"/>
                <a:stretch>
                  <a:fillRect/>
                </a:stretch>
              </p:blipFill>
              <p:spPr>
                <a:xfrm>
                  <a:off x="-2921738" y="11604219"/>
                  <a:ext cx="1420279" cy="1029695"/>
                </a:xfrm>
                <a:prstGeom prst="rect">
                  <a:avLst/>
                </a:prstGeom>
              </p:spPr>
            </p:pic>
            <p:sp>
              <p:nvSpPr>
                <p:cNvPr id="75" name="TextBox 74"/>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72" name="Picture 71"/>
              <p:cNvPicPr>
                <a:picLocks noChangeAspect="1"/>
              </p:cNvPicPr>
              <p:nvPr userDrawn="1"/>
            </p:nvPicPr>
            <p:blipFill>
              <a:blip r:embed="rId14"/>
              <a:stretch>
                <a:fillRect/>
              </a:stretch>
            </p:blipFill>
            <p:spPr>
              <a:xfrm>
                <a:off x="-4516464" y="11354941"/>
                <a:ext cx="1098742" cy="847761"/>
              </a:xfrm>
              <a:prstGeom prst="rect">
                <a:avLst/>
              </a:prstGeom>
            </p:spPr>
          </p:pic>
          <p:sp>
            <p:nvSpPr>
              <p:cNvPr id="73" name="TextBox 72"/>
              <p:cNvSpPr txBox="1"/>
              <p:nvPr userDrawn="1"/>
            </p:nvSpPr>
            <p:spPr>
              <a:xfrm>
                <a:off x="-4471893" y="12252677"/>
                <a:ext cx="1035685" cy="197968"/>
              </a:xfrm>
              <a:prstGeom prst="rect">
                <a:avLst/>
              </a:prstGeom>
              <a:noFill/>
            </p:spPr>
            <p:txBody>
              <a:bodyPr wrap="square" lIns="0" tIns="0" rIns="0" bIns="0" rtlCol="0">
                <a:spAutoFit/>
              </a:body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50" name="Group 49"/>
            <p:cNvGrpSpPr/>
            <p:nvPr userDrawn="1"/>
          </p:nvGrpSpPr>
          <p:grpSpPr>
            <a:xfrm>
              <a:off x="-10453959" y="23717523"/>
              <a:ext cx="9139095" cy="2061267"/>
              <a:chOff x="-4818881" y="13423406"/>
              <a:chExt cx="4211800" cy="1136440"/>
            </a:xfrm>
          </p:grpSpPr>
          <p:graphicFrame>
            <p:nvGraphicFramePr>
              <p:cNvPr id="66" name="Object 65"/>
              <p:cNvGraphicFramePr>
                <a:graphicFrameLocks noChangeAspect="1"/>
              </p:cNvGraphicFramePr>
              <p:nvPr userDrawn="1">
                <p:extLst>
                  <p:ext uri="{D42A27DB-BD31-4B8C-83A1-F6EECF244321}">
                    <p14:modId xmlns:p14="http://schemas.microsoft.com/office/powerpoint/2010/main" val="2097624869"/>
                  </p:ext>
                </p:extLst>
              </p:nvPr>
            </p:nvGraphicFramePr>
            <p:xfrm>
              <a:off x="-4610234" y="13433123"/>
              <a:ext cx="1828800" cy="1117600"/>
            </p:xfrm>
            <a:graphic>
              <a:graphicData uri="http://schemas.openxmlformats.org/presentationml/2006/ole">
                <mc:AlternateContent xmlns:mc="http://schemas.openxmlformats.org/markup-compatibility/2006">
                  <mc:Choice xmlns:v="urn:schemas-microsoft-com:vml" Requires="v">
                    <p:oleObj spid="_x0000_s3171"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610234" y="13433123"/>
                            <a:ext cx="1828800" cy="1117600"/>
                          </a:xfrm>
                          <a:prstGeom prst="rect">
                            <a:avLst/>
                          </a:prstGeom>
                        </p:spPr>
                      </p:pic>
                    </p:oleObj>
                  </mc:Fallback>
                </mc:AlternateContent>
              </a:graphicData>
            </a:graphic>
          </p:graphicFrame>
          <p:graphicFrame>
            <p:nvGraphicFramePr>
              <p:cNvPr id="67" name="Object 66"/>
              <p:cNvGraphicFramePr>
                <a:graphicFrameLocks noChangeAspect="1"/>
              </p:cNvGraphicFramePr>
              <p:nvPr userDrawn="1">
                <p:extLst>
                  <p:ext uri="{D42A27DB-BD31-4B8C-83A1-F6EECF244321}">
                    <p14:modId xmlns:p14="http://schemas.microsoft.com/office/powerpoint/2010/main" val="1491161796"/>
                  </p:ext>
                </p:extLst>
              </p:nvPr>
            </p:nvGraphicFramePr>
            <p:xfrm>
              <a:off x="-2637523" y="13442246"/>
              <a:ext cx="1828800" cy="1117600"/>
            </p:xfrm>
            <a:graphic>
              <a:graphicData uri="http://schemas.openxmlformats.org/presentationml/2006/ole">
                <mc:AlternateContent xmlns:mc="http://schemas.openxmlformats.org/markup-compatibility/2006">
                  <mc:Choice xmlns:v="urn:schemas-microsoft-com:vml" Requires="v">
                    <p:oleObj spid="_x0000_s3172"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637523" y="13442246"/>
                            <a:ext cx="1828800" cy="1117600"/>
                          </a:xfrm>
                          <a:prstGeom prst="rect">
                            <a:avLst/>
                          </a:prstGeom>
                        </p:spPr>
                      </p:pic>
                    </p:oleObj>
                  </mc:Fallback>
                </mc:AlternateContent>
              </a:graphicData>
            </a:graphic>
          </p:graphicFrame>
          <p:sp>
            <p:nvSpPr>
              <p:cNvPr id="68" name="TextBox 67"/>
              <p:cNvSpPr txBox="1"/>
              <p:nvPr userDrawn="1"/>
            </p:nvSpPr>
            <p:spPr>
              <a:xfrm rot="16200000">
                <a:off x="-5312672" y="13926909"/>
                <a:ext cx="1117601" cy="130020"/>
              </a:xfrm>
              <a:prstGeom prst="rect">
                <a:avLst/>
              </a:prstGeom>
              <a:noFill/>
            </p:spPr>
            <p:txBody>
              <a:bodyPr wrap="square" lIns="0" tIns="0" rIns="0" bIns="0" rtlCol="0">
                <a:spAutoFit/>
              </a:body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69" name="TextBox 68"/>
              <p:cNvSpPr txBox="1"/>
              <p:nvPr userDrawn="1"/>
            </p:nvSpPr>
            <p:spPr>
              <a:xfrm rot="16200000">
                <a:off x="-1236802" y="13911286"/>
                <a:ext cx="1117601" cy="141841"/>
              </a:xfrm>
              <a:prstGeom prst="rect">
                <a:avLst/>
              </a:prstGeom>
              <a:noFill/>
            </p:spPr>
            <p:txBody>
              <a:bodyPr wrap="square" lIns="0" tIns="0" rIns="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iming>
    <p:tnLst>
      <p:par>
        <p:cTn xmlns:p14="http://schemas.microsoft.com/office/powerpoint/2010/main" id="1" dur="indefinite" restart="never" nodeType="tmRoot"/>
      </p:par>
    </p:tnLst>
  </p:timing>
  <p:txStyles>
    <p:titleStyle>
      <a:lvl1pPr algn="ctr" defTabSz="2507943" rtl="0" eaLnBrk="1" latinLnBrk="0" hangingPunct="1">
        <a:spcBef>
          <a:spcPct val="0"/>
        </a:spcBef>
        <a:buNone/>
        <a:defRPr sz="5000" kern="1200">
          <a:solidFill>
            <a:schemeClr val="bg1"/>
          </a:solidFill>
          <a:latin typeface="Trebuchet MS" pitchFamily="34" charset="0"/>
          <a:ea typeface="+mj-ea"/>
          <a:cs typeface="+mj-cs"/>
        </a:defRPr>
      </a:lvl1pPr>
    </p:titleStyle>
    <p:bodyStyle>
      <a:lvl1pPr marL="940479" indent="-940479" algn="l" defTabSz="2507943" rtl="0" eaLnBrk="1" latinLnBrk="0" hangingPunct="1">
        <a:spcBef>
          <a:spcPct val="20000"/>
        </a:spcBef>
        <a:buFont typeface="Arial" pitchFamily="34" charset="0"/>
        <a:buChar char="•"/>
        <a:defRPr sz="8800" kern="1200">
          <a:solidFill>
            <a:schemeClr val="tx1"/>
          </a:solidFill>
          <a:latin typeface="+mn-lt"/>
          <a:ea typeface="+mn-ea"/>
          <a:cs typeface="+mn-cs"/>
        </a:defRPr>
      </a:lvl1pPr>
      <a:lvl2pPr marL="2037704" indent="-783732" algn="l" defTabSz="2507943" rtl="0" eaLnBrk="1" latinLnBrk="0" hangingPunct="1">
        <a:spcBef>
          <a:spcPct val="20000"/>
        </a:spcBef>
        <a:buFont typeface="Arial" pitchFamily="34" charset="0"/>
        <a:buChar char="–"/>
        <a:defRPr sz="7700" kern="1200">
          <a:solidFill>
            <a:schemeClr val="tx1"/>
          </a:solidFill>
          <a:latin typeface="+mn-lt"/>
          <a:ea typeface="+mn-ea"/>
          <a:cs typeface="+mn-cs"/>
        </a:defRPr>
      </a:lvl2pPr>
      <a:lvl3pPr marL="3134929" indent="-626986" algn="l" defTabSz="2507943" rtl="0" eaLnBrk="1" latinLnBrk="0" hangingPunct="1">
        <a:spcBef>
          <a:spcPct val="20000"/>
        </a:spcBef>
        <a:buFont typeface="Arial" pitchFamily="34" charset="0"/>
        <a:buChar char="•"/>
        <a:defRPr sz="6600" kern="1200">
          <a:solidFill>
            <a:schemeClr val="tx1"/>
          </a:solidFill>
          <a:latin typeface="+mn-lt"/>
          <a:ea typeface="+mn-ea"/>
          <a:cs typeface="+mn-cs"/>
        </a:defRPr>
      </a:lvl3pPr>
      <a:lvl4pPr marL="4388901"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4pPr>
      <a:lvl5pPr marL="5642872"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5pPr>
      <a:lvl6pPr marL="6896844"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6pPr>
      <a:lvl7pPr marL="8150815"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7pPr>
      <a:lvl8pPr marL="9404787"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8pPr>
      <a:lvl9pPr marL="10658758"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9pPr>
    </p:bodyStyle>
    <p:other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emf"/><Relationship Id="rId4" Type="http://schemas.openxmlformats.org/officeDocument/2006/relationships/image" Target="../media/image12.png"/><Relationship Id="rId5" Type="http://schemas.openxmlformats.org/officeDocument/2006/relationships/image" Target="../media/image13.jpg"/><Relationship Id="rId6" Type="http://schemas.openxmlformats.org/officeDocument/2006/relationships/image" Target="../media/image14.jpeg"/><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 name="Text Placeholder 301"/>
          <p:cNvSpPr>
            <a:spLocks noGrp="1"/>
          </p:cNvSpPr>
          <p:nvPr>
            <p:ph type="body" sz="quarter" idx="19"/>
          </p:nvPr>
        </p:nvSpPr>
        <p:spPr>
          <a:xfrm>
            <a:off x="585017" y="13451646"/>
            <a:ext cx="6286500" cy="571572"/>
          </a:xfrm>
        </p:spPr>
        <p:txBody>
          <a:bodyPr/>
          <a:lstStyle/>
          <a:p>
            <a:pPr algn="ctr"/>
            <a:r>
              <a:rPr lang="en-US" sz="2000" b="1" u="sng" dirty="0" smtClean="0">
                <a:solidFill>
                  <a:schemeClr val="accent5">
                    <a:lumMod val="50000"/>
                  </a:schemeClr>
                </a:solidFill>
              </a:rPr>
              <a:t>RESEARCH QUESTIONS</a:t>
            </a:r>
          </a:p>
        </p:txBody>
      </p:sp>
      <p:sp>
        <p:nvSpPr>
          <p:cNvPr id="304" name="Text Placeholder 303"/>
          <p:cNvSpPr>
            <a:spLocks noGrp="1"/>
          </p:cNvSpPr>
          <p:nvPr>
            <p:ph type="body" sz="quarter" idx="21"/>
          </p:nvPr>
        </p:nvSpPr>
        <p:spPr>
          <a:xfrm>
            <a:off x="7241975" y="3850740"/>
            <a:ext cx="6194625" cy="2695230"/>
          </a:xfrm>
        </p:spPr>
        <p:txBody>
          <a:bodyPr/>
          <a:lstStyle/>
          <a:p>
            <a:r>
              <a:rPr lang="en-US" sz="3200" b="1" dirty="0" smtClean="0"/>
              <a:t>THEME 1: Being </a:t>
            </a:r>
            <a:r>
              <a:rPr lang="en-US" sz="3200" b="1" dirty="0"/>
              <a:t>W</a:t>
            </a:r>
            <a:r>
              <a:rPr lang="en-US" sz="3200" b="1" dirty="0" smtClean="0"/>
              <a:t>ith </a:t>
            </a:r>
            <a:r>
              <a:rPr lang="en-US" sz="3200" b="1" dirty="0"/>
              <a:t>O</a:t>
            </a:r>
            <a:r>
              <a:rPr lang="en-US" sz="3200" b="1" dirty="0" smtClean="0"/>
              <a:t>thers</a:t>
            </a:r>
          </a:p>
          <a:p>
            <a:pPr marL="342900" indent="-342900">
              <a:buFont typeface="Arial"/>
              <a:buChar char="•"/>
            </a:pPr>
            <a:r>
              <a:rPr lang="en-US" sz="1800" b="1" dirty="0" smtClean="0"/>
              <a:t>Getting to know others with shared experiences of PWVI</a:t>
            </a:r>
          </a:p>
          <a:p>
            <a:pPr marL="342900" indent="-342900">
              <a:buFont typeface="Arial"/>
              <a:buChar char="•"/>
            </a:pPr>
            <a:r>
              <a:rPr lang="en-US" sz="1800" b="1" dirty="0" smtClean="0"/>
              <a:t>Having a support group for learning strategies and </a:t>
            </a:r>
          </a:p>
          <a:p>
            <a:pPr marL="355600"/>
            <a:r>
              <a:rPr lang="en-US" sz="1800" b="1" dirty="0" smtClean="0"/>
              <a:t>receiving encouragement</a:t>
            </a:r>
          </a:p>
          <a:p>
            <a:pPr marL="342900" indent="-342900">
              <a:buFont typeface="Arial"/>
              <a:buChar char="•"/>
            </a:pPr>
            <a:r>
              <a:rPr lang="en-US" sz="1800" b="1" dirty="0" smtClean="0"/>
              <a:t>Opportunities for developing social skills </a:t>
            </a:r>
          </a:p>
          <a:p>
            <a:pPr marL="342900" indent="-342900">
              <a:buFont typeface="Arial"/>
              <a:buChar char="•"/>
            </a:pPr>
            <a:r>
              <a:rPr lang="en-US" sz="1800" b="1" dirty="0" smtClean="0"/>
              <a:t>Reciprocating help and support for new members </a:t>
            </a:r>
            <a:endParaRPr lang="en-US" sz="1800" b="1" dirty="0"/>
          </a:p>
        </p:txBody>
      </p:sp>
      <p:sp>
        <p:nvSpPr>
          <p:cNvPr id="305" name="Text Placeholder 304"/>
          <p:cNvSpPr>
            <a:spLocks noGrp="1"/>
          </p:cNvSpPr>
          <p:nvPr>
            <p:ph type="body" sz="quarter" idx="22"/>
          </p:nvPr>
        </p:nvSpPr>
        <p:spPr/>
        <p:txBody>
          <a:bodyPr/>
          <a:lstStyle/>
          <a:p>
            <a:r>
              <a:rPr lang="en-US" dirty="0" smtClean="0"/>
              <a:t>FINDINGS</a:t>
            </a:r>
            <a:endParaRPr lang="en-US" dirty="0"/>
          </a:p>
        </p:txBody>
      </p:sp>
      <p:sp>
        <p:nvSpPr>
          <p:cNvPr id="306" name="Text Placeholder 305"/>
          <p:cNvSpPr>
            <a:spLocks noGrp="1"/>
          </p:cNvSpPr>
          <p:nvPr>
            <p:ph type="body" sz="quarter" idx="23"/>
          </p:nvPr>
        </p:nvSpPr>
        <p:spPr>
          <a:xfrm>
            <a:off x="7241977" y="10977338"/>
            <a:ext cx="6474025" cy="2030433"/>
          </a:xfrm>
        </p:spPr>
        <p:txBody>
          <a:bodyPr/>
          <a:lstStyle/>
          <a:p>
            <a:r>
              <a:rPr lang="en-US" sz="3200" b="1" dirty="0" smtClean="0"/>
              <a:t>THEME 3: Equality</a:t>
            </a:r>
          </a:p>
          <a:p>
            <a:pPr marL="285750" indent="-285750">
              <a:buFont typeface="Arial"/>
              <a:buChar char="•"/>
            </a:pPr>
            <a:r>
              <a:rPr lang="en-US" sz="1800" b="1" dirty="0" smtClean="0"/>
              <a:t>Sense of normalcy in planning and participating in trips</a:t>
            </a:r>
          </a:p>
          <a:p>
            <a:pPr marL="285750" indent="-285750">
              <a:buFont typeface="Arial"/>
              <a:buChar char="•"/>
            </a:pPr>
            <a:r>
              <a:rPr lang="en-US" sz="1800" b="1" dirty="0" smtClean="0"/>
              <a:t>Perception by others as strong and able</a:t>
            </a:r>
          </a:p>
          <a:p>
            <a:pPr marL="285750" indent="-285750">
              <a:buFont typeface="Arial"/>
              <a:buChar char="•"/>
            </a:pPr>
            <a:r>
              <a:rPr lang="en-US" sz="1800" b="1" dirty="0" smtClean="0"/>
              <a:t>High personal expectations as a result of advocacy by parents during childhood</a:t>
            </a:r>
            <a:endParaRPr lang="en-US" sz="1800" b="1" dirty="0"/>
          </a:p>
        </p:txBody>
      </p:sp>
      <p:sp>
        <p:nvSpPr>
          <p:cNvPr id="308" name="Text Placeholder 307"/>
          <p:cNvSpPr>
            <a:spLocks noGrp="1"/>
          </p:cNvSpPr>
          <p:nvPr>
            <p:ph type="body" sz="quarter" idx="25"/>
          </p:nvPr>
        </p:nvSpPr>
        <p:spPr/>
        <p:txBody>
          <a:bodyPr/>
          <a:lstStyle/>
          <a:p>
            <a:r>
              <a:rPr lang="en-US" dirty="0" smtClean="0"/>
              <a:t>METHOD</a:t>
            </a:r>
            <a:endParaRPr lang="en-US" dirty="0"/>
          </a:p>
        </p:txBody>
      </p:sp>
      <p:sp>
        <p:nvSpPr>
          <p:cNvPr id="309" name="Text Placeholder 308"/>
          <p:cNvSpPr>
            <a:spLocks noGrp="1"/>
          </p:cNvSpPr>
          <p:nvPr>
            <p:ph type="body" sz="quarter" idx="26"/>
          </p:nvPr>
        </p:nvSpPr>
        <p:spPr>
          <a:xfrm>
            <a:off x="20600583" y="3083481"/>
            <a:ext cx="6279386" cy="2756786"/>
          </a:xfrm>
        </p:spPr>
        <p:txBody>
          <a:bodyPr/>
          <a:lstStyle/>
          <a:p>
            <a:pPr marL="285750" indent="-285750">
              <a:buFont typeface="Arial"/>
              <a:buChar char="•"/>
            </a:pPr>
            <a:r>
              <a:rPr lang="en-US" sz="1800" dirty="0" smtClean="0"/>
              <a:t>Qualitative phenomenological method</a:t>
            </a:r>
          </a:p>
          <a:p>
            <a:pPr marL="285750" indent="-285750">
              <a:buFont typeface="Arial"/>
              <a:buChar char="•"/>
            </a:pPr>
            <a:r>
              <a:rPr lang="en-US" sz="1800" dirty="0" smtClean="0"/>
              <a:t>Three part, semi-structured interviews conducted over two meetings.</a:t>
            </a:r>
          </a:p>
          <a:p>
            <a:pPr marL="285750" indent="-285750">
              <a:buFont typeface="Arial"/>
              <a:buChar char="•"/>
            </a:pPr>
            <a:r>
              <a:rPr lang="en-US" sz="1800" b="1" dirty="0" smtClean="0"/>
              <a:t>Participants: </a:t>
            </a:r>
          </a:p>
          <a:p>
            <a:pPr marL="1134793" lvl="1" indent="-285750">
              <a:buFont typeface="Arial"/>
              <a:buChar char="•"/>
            </a:pPr>
            <a:r>
              <a:rPr lang="en-US" sz="1800" dirty="0" smtClean="0"/>
              <a:t>3 females, 2 males</a:t>
            </a:r>
          </a:p>
          <a:p>
            <a:pPr marL="1134793" lvl="1" indent="-285750">
              <a:buFont typeface="Arial"/>
              <a:buChar char="•"/>
            </a:pPr>
            <a:r>
              <a:rPr lang="en-US" sz="1800" dirty="0" smtClean="0"/>
              <a:t>Ages 50-70 years</a:t>
            </a:r>
          </a:p>
          <a:p>
            <a:pPr marL="1134793" lvl="1" indent="-285750">
              <a:buFont typeface="Arial"/>
              <a:buChar char="•"/>
            </a:pPr>
            <a:r>
              <a:rPr lang="en-US" sz="1800" dirty="0" smtClean="0"/>
              <a:t>4 with blindness from birth, 1 with degenerative vision</a:t>
            </a:r>
            <a:endParaRPr lang="en-US" sz="1800" dirty="0"/>
          </a:p>
        </p:txBody>
      </p:sp>
      <p:sp>
        <p:nvSpPr>
          <p:cNvPr id="311" name="Text Placeholder 310"/>
          <p:cNvSpPr>
            <a:spLocks noGrp="1"/>
          </p:cNvSpPr>
          <p:nvPr>
            <p:ph type="body" sz="quarter" idx="28"/>
          </p:nvPr>
        </p:nvSpPr>
        <p:spPr>
          <a:xfrm>
            <a:off x="20828000" y="6185071"/>
            <a:ext cx="5808133" cy="3757059"/>
          </a:xfrm>
          <a:ln w="139700" cap="flat" cmpd="tri">
            <a:round/>
          </a:ln>
          <a:scene3d>
            <a:camera prst="obliqueTopLeft"/>
            <a:lightRig rig="threePt" dir="t"/>
          </a:scene3d>
        </p:spPr>
        <p:style>
          <a:lnRef idx="2">
            <a:schemeClr val="accent3"/>
          </a:lnRef>
          <a:fillRef idx="1">
            <a:schemeClr val="lt1"/>
          </a:fillRef>
          <a:effectRef idx="0">
            <a:schemeClr val="accent3"/>
          </a:effectRef>
          <a:fontRef idx="minor">
            <a:schemeClr val="dk1"/>
          </a:fontRef>
        </p:style>
        <p:txBody>
          <a:bodyPr/>
          <a:lstStyle/>
          <a:p>
            <a:pPr algn="ctr">
              <a:spcAft>
                <a:spcPts val="1200"/>
              </a:spcAft>
            </a:pPr>
            <a:r>
              <a:rPr lang="en-US" sz="2100" b="1" u="sng" dirty="0">
                <a:solidFill>
                  <a:schemeClr val="accent5">
                    <a:lumMod val="50000"/>
                  </a:schemeClr>
                </a:solidFill>
                <a:latin typeface="+mj-lt"/>
              </a:rPr>
              <a:t>SO WHAT? (Implications</a:t>
            </a:r>
            <a:r>
              <a:rPr lang="en-US" sz="2100" b="1" u="sng" dirty="0" smtClean="0">
                <a:solidFill>
                  <a:schemeClr val="accent5">
                    <a:lumMod val="50000"/>
                  </a:schemeClr>
                </a:solidFill>
                <a:latin typeface="+mj-lt"/>
              </a:rPr>
              <a:t>)</a:t>
            </a:r>
            <a:endParaRPr lang="en-US" sz="2000" dirty="0" smtClean="0"/>
          </a:p>
          <a:p>
            <a:pPr marL="285750" indent="-285750">
              <a:buFont typeface="Arial"/>
              <a:buChar char="•"/>
            </a:pPr>
            <a:r>
              <a:rPr lang="en-US" sz="2000" dirty="0" smtClean="0"/>
              <a:t>Perceived benefits of experience tend to reflect participants’ individual needs &amp; aspirations.</a:t>
            </a:r>
          </a:p>
          <a:p>
            <a:pPr marL="285750" indent="-285750">
              <a:buFont typeface="Arial"/>
              <a:buChar char="•"/>
            </a:pPr>
            <a:r>
              <a:rPr lang="en-US" sz="2000" dirty="0" smtClean="0"/>
              <a:t>Provide programming for PWVI that is social in nature.</a:t>
            </a:r>
          </a:p>
          <a:p>
            <a:pPr marL="285750" indent="-285750">
              <a:buFont typeface="Arial"/>
              <a:buChar char="•"/>
            </a:pPr>
            <a:r>
              <a:rPr lang="en-US" sz="2000" dirty="0" smtClean="0"/>
              <a:t>Allow participants control and leadership opportunities within their experience.</a:t>
            </a:r>
          </a:p>
          <a:p>
            <a:pPr marL="285750" indent="-285750">
              <a:buFont typeface="Arial"/>
              <a:buChar char="•"/>
            </a:pPr>
            <a:r>
              <a:rPr lang="en-US" sz="2000" dirty="0" smtClean="0"/>
              <a:t>Provide resources for PWVI to participate alongside people without visual impairments.</a:t>
            </a:r>
            <a:endParaRPr lang="en-US" sz="2000" dirty="0"/>
          </a:p>
        </p:txBody>
      </p:sp>
      <p:sp>
        <p:nvSpPr>
          <p:cNvPr id="312" name="Text Placeholder 311"/>
          <p:cNvSpPr>
            <a:spLocks noGrp="1"/>
          </p:cNvSpPr>
          <p:nvPr>
            <p:ph type="body" sz="quarter" idx="29"/>
          </p:nvPr>
        </p:nvSpPr>
        <p:spPr>
          <a:xfrm>
            <a:off x="20585488" y="12532921"/>
            <a:ext cx="6279386" cy="474850"/>
          </a:xfrm>
        </p:spPr>
        <p:txBody>
          <a:bodyPr/>
          <a:lstStyle/>
          <a:p>
            <a:r>
              <a:rPr lang="en-US" sz="2400" dirty="0" smtClean="0"/>
              <a:t>ACKNOWLEDGEMENTS</a:t>
            </a:r>
            <a:endParaRPr lang="en-US" sz="2400" dirty="0"/>
          </a:p>
        </p:txBody>
      </p:sp>
      <p:sp>
        <p:nvSpPr>
          <p:cNvPr id="351" name="Text Placeholder 350"/>
          <p:cNvSpPr>
            <a:spLocks noGrp="1"/>
          </p:cNvSpPr>
          <p:nvPr>
            <p:ph type="body" sz="quarter" idx="150"/>
          </p:nvPr>
        </p:nvSpPr>
        <p:spPr>
          <a:xfrm>
            <a:off x="3662362" y="1385632"/>
            <a:ext cx="20107276" cy="598230"/>
          </a:xfrm>
        </p:spPr>
        <p:txBody>
          <a:bodyPr>
            <a:noAutofit/>
          </a:bodyPr>
          <a:lstStyle/>
          <a:p>
            <a:r>
              <a:rPr lang="en-US" sz="3200" dirty="0" smtClean="0"/>
              <a:t>Eileen M. Finn</a:t>
            </a:r>
            <a:endParaRPr lang="en-US" sz="3200" dirty="0"/>
          </a:p>
        </p:txBody>
      </p:sp>
      <p:sp>
        <p:nvSpPr>
          <p:cNvPr id="352" name="Text Placeholder 351"/>
          <p:cNvSpPr>
            <a:spLocks noGrp="1"/>
          </p:cNvSpPr>
          <p:nvPr>
            <p:ph type="body" sz="quarter" idx="184"/>
          </p:nvPr>
        </p:nvSpPr>
        <p:spPr>
          <a:xfrm>
            <a:off x="3662362" y="1930792"/>
            <a:ext cx="20107276" cy="634555"/>
          </a:xfrm>
        </p:spPr>
        <p:txBody>
          <a:bodyPr>
            <a:normAutofit/>
          </a:bodyPr>
          <a:lstStyle/>
          <a:p>
            <a:r>
              <a:rPr lang="en-US" sz="2400" dirty="0" smtClean="0"/>
              <a:t>The University of New Hampshire: Dept. of Recreation Management and Policy</a:t>
            </a:r>
            <a:endParaRPr lang="en-US" sz="2400" dirty="0"/>
          </a:p>
        </p:txBody>
      </p:sp>
      <p:sp>
        <p:nvSpPr>
          <p:cNvPr id="353" name="Text Placeholder 352"/>
          <p:cNvSpPr>
            <a:spLocks noGrp="1"/>
          </p:cNvSpPr>
          <p:nvPr>
            <p:ph type="body" sz="quarter" idx="185"/>
          </p:nvPr>
        </p:nvSpPr>
        <p:spPr>
          <a:xfrm>
            <a:off x="3662362" y="232385"/>
            <a:ext cx="20107276" cy="1153247"/>
          </a:xfrm>
        </p:spPr>
        <p:txBody>
          <a:bodyPr>
            <a:noAutofit/>
          </a:bodyPr>
          <a:lstStyle/>
          <a:p>
            <a:pPr>
              <a:lnSpc>
                <a:spcPct val="80000"/>
              </a:lnSpc>
            </a:pPr>
            <a:r>
              <a:rPr lang="en-US" sz="4000" dirty="0" smtClean="0"/>
              <a:t>Adaptive Snow Skiing for Persons with Visual Impairments: </a:t>
            </a:r>
          </a:p>
          <a:p>
            <a:pPr>
              <a:lnSpc>
                <a:spcPct val="80000"/>
              </a:lnSpc>
            </a:pPr>
            <a:r>
              <a:rPr lang="en-US" sz="4000" dirty="0" smtClean="0"/>
              <a:t>Individual Meaning </a:t>
            </a:r>
            <a:r>
              <a:rPr lang="en-US" sz="4000" dirty="0"/>
              <a:t>a</a:t>
            </a:r>
            <a:r>
              <a:rPr lang="en-US" sz="4000" dirty="0" smtClean="0"/>
              <a:t>nd Personal Hardiness</a:t>
            </a:r>
            <a:endParaRPr lang="en-US" sz="4000" dirty="0"/>
          </a:p>
        </p:txBody>
      </p:sp>
      <p:sp>
        <p:nvSpPr>
          <p:cNvPr id="17" name="TextBox 16"/>
          <p:cNvSpPr txBox="1"/>
          <p:nvPr/>
        </p:nvSpPr>
        <p:spPr>
          <a:xfrm>
            <a:off x="20828000" y="13065266"/>
            <a:ext cx="5808133" cy="1631216"/>
          </a:xfrm>
          <a:prstGeom prst="rect">
            <a:avLst/>
          </a:prstGeom>
          <a:noFill/>
        </p:spPr>
        <p:txBody>
          <a:bodyPr wrap="square" rtlCol="0">
            <a:spAutoFit/>
          </a:bodyPr>
          <a:lstStyle/>
          <a:p>
            <a:pPr algn="ctr"/>
            <a:r>
              <a:rPr lang="en-US" sz="2000" dirty="0" smtClean="0"/>
              <a:t> Patricia Craig</a:t>
            </a:r>
            <a:r>
              <a:rPr lang="en-US" sz="2000" smtClean="0"/>
              <a:t>, Ph.D</a:t>
            </a:r>
            <a:r>
              <a:rPr lang="en-US" sz="2000" dirty="0" smtClean="0"/>
              <a:t>., CTRS/L </a:t>
            </a:r>
            <a:endParaRPr lang="en-US" sz="2000" dirty="0"/>
          </a:p>
          <a:p>
            <a:pPr algn="ctr"/>
            <a:r>
              <a:rPr lang="en-US" sz="2000" dirty="0" smtClean="0"/>
              <a:t> Allison Wilder, Ph.D., CTRS/L</a:t>
            </a:r>
          </a:p>
          <a:p>
            <a:pPr algn="ctr"/>
            <a:r>
              <a:rPr lang="en-US" sz="2000" dirty="0" smtClean="0"/>
              <a:t>The University of New Hampshire</a:t>
            </a:r>
          </a:p>
          <a:p>
            <a:pPr algn="ctr"/>
            <a:r>
              <a:rPr lang="en-US" sz="2000" dirty="0" smtClean="0"/>
              <a:t>Department of Recreation Management and Policy</a:t>
            </a:r>
          </a:p>
          <a:p>
            <a:pPr algn="ctr"/>
            <a:endParaRPr lang="en-US" sz="2000" dirty="0"/>
          </a:p>
        </p:txBody>
      </p:sp>
      <p:pic>
        <p:nvPicPr>
          <p:cNvPr id="2" name="Picture 1" descr="CenterStackedWhite_CMYK.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9301" y="425099"/>
            <a:ext cx="1898928" cy="1822971"/>
          </a:xfrm>
          <a:prstGeom prst="rect">
            <a:avLst/>
          </a:prstGeom>
        </p:spPr>
      </p:pic>
      <p:pic>
        <p:nvPicPr>
          <p:cNvPr id="25" name="Picture 24" descr="CenterStackedWhite_CMYK.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92705" y="425099"/>
            <a:ext cx="1898928" cy="1822971"/>
          </a:xfrm>
          <a:prstGeom prst="rect">
            <a:avLst/>
          </a:prstGeom>
        </p:spPr>
      </p:pic>
      <p:sp>
        <p:nvSpPr>
          <p:cNvPr id="4" name="Text Placeholder 3"/>
          <p:cNvSpPr>
            <a:spLocks noGrp="1"/>
          </p:cNvSpPr>
          <p:nvPr>
            <p:ph type="body" sz="quarter" idx="11"/>
          </p:nvPr>
        </p:nvSpPr>
        <p:spPr/>
        <p:txBody>
          <a:bodyPr/>
          <a:lstStyle/>
          <a:p>
            <a:r>
              <a:rPr lang="en-US" dirty="0" smtClean="0"/>
              <a:t> NEED FOR THE STUDY</a:t>
            </a:r>
            <a:endParaRPr lang="en-US" dirty="0"/>
          </a:p>
        </p:txBody>
      </p:sp>
      <p:sp>
        <p:nvSpPr>
          <p:cNvPr id="31" name="Text Placeholder 310"/>
          <p:cNvSpPr>
            <a:spLocks noGrp="1"/>
          </p:cNvSpPr>
          <p:nvPr>
            <p:ph type="body" sz="quarter" idx="28"/>
          </p:nvPr>
        </p:nvSpPr>
        <p:spPr>
          <a:xfrm>
            <a:off x="585017" y="14019577"/>
            <a:ext cx="6283325" cy="1685723"/>
          </a:xfrm>
        </p:spPr>
        <p:txBody>
          <a:bodyPr/>
          <a:lstStyle/>
          <a:p>
            <a:pPr marL="285750" indent="-285750">
              <a:buFont typeface="Arial"/>
              <a:buChar char="•"/>
            </a:pPr>
            <a:r>
              <a:rPr lang="en-US" sz="1800" dirty="0" smtClean="0"/>
              <a:t>What is the meaning of adaptive cross-country skiing for individuals with blindness or visual impairments?</a:t>
            </a:r>
          </a:p>
          <a:p>
            <a:pPr marL="285750" indent="-285750">
              <a:buFont typeface="Arial"/>
              <a:buChar char="•"/>
            </a:pPr>
            <a:r>
              <a:rPr lang="en-US" sz="1800" dirty="0" smtClean="0"/>
              <a:t>What is the meaning of hardiness for individuals with blindness or visual impairments?</a:t>
            </a:r>
          </a:p>
          <a:p>
            <a:endParaRPr lang="en-US" dirty="0"/>
          </a:p>
        </p:txBody>
      </p:sp>
      <p:sp>
        <p:nvSpPr>
          <p:cNvPr id="34" name="Text Placeholder 301"/>
          <p:cNvSpPr>
            <a:spLocks noGrp="1"/>
          </p:cNvSpPr>
          <p:nvPr>
            <p:ph type="body" sz="quarter" idx="19"/>
          </p:nvPr>
        </p:nvSpPr>
        <p:spPr>
          <a:xfrm>
            <a:off x="570789" y="6878773"/>
            <a:ext cx="6286500" cy="667469"/>
          </a:xfrm>
        </p:spPr>
        <p:txBody>
          <a:bodyPr/>
          <a:lstStyle/>
          <a:p>
            <a:pPr algn="ctr"/>
            <a:r>
              <a:rPr lang="en-US" sz="2000" b="1" u="sng" dirty="0" smtClean="0">
                <a:solidFill>
                  <a:schemeClr val="accent5">
                    <a:lumMod val="50000"/>
                  </a:schemeClr>
                </a:solidFill>
              </a:rPr>
              <a:t>HARDINESS </a:t>
            </a:r>
            <a:r>
              <a:rPr lang="en-US" sz="1600" b="1" u="sng" dirty="0" smtClean="0">
                <a:solidFill>
                  <a:schemeClr val="accent5">
                    <a:lumMod val="50000"/>
                  </a:schemeClr>
                </a:solidFill>
              </a:rPr>
              <a:t>(</a:t>
            </a:r>
            <a:r>
              <a:rPr lang="en-US" sz="1600" b="1" u="sng" dirty="0" err="1" smtClean="0">
                <a:solidFill>
                  <a:schemeClr val="accent5">
                    <a:lumMod val="50000"/>
                  </a:schemeClr>
                </a:solidFill>
              </a:rPr>
              <a:t>Kobasa</a:t>
            </a:r>
            <a:r>
              <a:rPr lang="en-US" sz="1600" b="1" u="sng" dirty="0" smtClean="0">
                <a:solidFill>
                  <a:schemeClr val="accent5">
                    <a:lumMod val="50000"/>
                  </a:schemeClr>
                </a:solidFill>
              </a:rPr>
              <a:t>, 1979)</a:t>
            </a:r>
          </a:p>
          <a:p>
            <a:pPr algn="ctr"/>
            <a:endParaRPr lang="en-US" sz="2000" b="1" u="sng" dirty="0" smtClean="0">
              <a:solidFill>
                <a:schemeClr val="accent5">
                  <a:lumMod val="50000"/>
                </a:schemeClr>
              </a:solidFill>
            </a:endParaRPr>
          </a:p>
        </p:txBody>
      </p:sp>
      <p:sp>
        <p:nvSpPr>
          <p:cNvPr id="36" name="Text Placeholder 308"/>
          <p:cNvSpPr>
            <a:spLocks noGrp="1"/>
          </p:cNvSpPr>
          <p:nvPr>
            <p:ph type="body" sz="quarter" idx="26"/>
          </p:nvPr>
        </p:nvSpPr>
        <p:spPr>
          <a:xfrm>
            <a:off x="592131" y="7469598"/>
            <a:ext cx="6279386" cy="3199984"/>
          </a:xfrm>
        </p:spPr>
        <p:txBody>
          <a:bodyPr/>
          <a:lstStyle/>
          <a:p>
            <a:pPr marL="285750" indent="-285750">
              <a:buFont typeface="Arial"/>
              <a:buChar char="•"/>
            </a:pPr>
            <a:r>
              <a:rPr lang="en-US" sz="1800" dirty="0" smtClean="0"/>
              <a:t>Set of personality traits</a:t>
            </a:r>
            <a:r>
              <a:rPr lang="en-US" sz="1800" dirty="0"/>
              <a:t> </a:t>
            </a:r>
            <a:r>
              <a:rPr lang="en-US" sz="1800" dirty="0" smtClean="0"/>
              <a:t>that allow an individual to proactively approach stress to reduce illness-inducing effects.</a:t>
            </a:r>
          </a:p>
          <a:p>
            <a:pPr marL="285750" indent="-285750">
              <a:buFont typeface="Arial"/>
              <a:buChar char="•"/>
            </a:pPr>
            <a:r>
              <a:rPr lang="en-US" sz="1800" b="1" dirty="0" smtClean="0"/>
              <a:t>Control: </a:t>
            </a:r>
            <a:r>
              <a:rPr lang="en-US" sz="1800" dirty="0" smtClean="0"/>
              <a:t>Ability to choose one’s attitude and response to a situation.</a:t>
            </a:r>
          </a:p>
          <a:p>
            <a:pPr marL="285750" indent="-285750">
              <a:buFont typeface="Arial"/>
              <a:buChar char="•"/>
            </a:pPr>
            <a:r>
              <a:rPr lang="en-US" sz="1800" b="1" dirty="0" smtClean="0"/>
              <a:t>Commitment: </a:t>
            </a:r>
            <a:r>
              <a:rPr lang="en-US" sz="1800" dirty="0" smtClean="0"/>
              <a:t>Dedication and engagement in finding solutions rather than alienation from personal values and other people.</a:t>
            </a:r>
          </a:p>
          <a:p>
            <a:pPr marL="285750" indent="-285750">
              <a:buFont typeface="Arial"/>
              <a:buChar char="•"/>
            </a:pPr>
            <a:r>
              <a:rPr lang="en-US" sz="1800" b="1" dirty="0" smtClean="0"/>
              <a:t>Challenge: </a:t>
            </a:r>
            <a:r>
              <a:rPr lang="en-US" sz="1800" dirty="0" smtClean="0"/>
              <a:t>Change is a natural part of life and an opportunity for growth.</a:t>
            </a:r>
            <a:endParaRPr lang="en-US" sz="1800" dirty="0"/>
          </a:p>
        </p:txBody>
      </p:sp>
      <p:sp>
        <p:nvSpPr>
          <p:cNvPr id="37" name="Text Placeholder 303"/>
          <p:cNvSpPr>
            <a:spLocks noGrp="1"/>
          </p:cNvSpPr>
          <p:nvPr>
            <p:ph type="body" sz="quarter" idx="21"/>
          </p:nvPr>
        </p:nvSpPr>
        <p:spPr>
          <a:xfrm>
            <a:off x="13436600" y="7390956"/>
            <a:ext cx="6755406" cy="2307432"/>
          </a:xfrm>
        </p:spPr>
        <p:txBody>
          <a:bodyPr/>
          <a:lstStyle/>
          <a:p>
            <a:r>
              <a:rPr lang="en-US" sz="3200" b="1" dirty="0" smtClean="0"/>
              <a:t>THEME 2: Freedom</a:t>
            </a:r>
          </a:p>
          <a:p>
            <a:pPr marL="285750" indent="-285750">
              <a:buFont typeface="Arial"/>
              <a:buChar char="•"/>
            </a:pPr>
            <a:r>
              <a:rPr lang="en-US" sz="1800" b="1" dirty="0" smtClean="0"/>
              <a:t>Freedom of movement, unconstrained by the environment</a:t>
            </a:r>
            <a:endParaRPr lang="en-US" sz="1800" b="1" dirty="0"/>
          </a:p>
          <a:p>
            <a:pPr marL="285750" indent="-285750">
              <a:buFont typeface="Arial"/>
              <a:buChar char="•"/>
            </a:pPr>
            <a:r>
              <a:rPr lang="en-US" sz="1800" b="1" dirty="0" smtClean="0"/>
              <a:t>Independence gained through new relationships and resources</a:t>
            </a:r>
          </a:p>
          <a:p>
            <a:pPr marL="285750" indent="-285750">
              <a:buFont typeface="Arial"/>
              <a:buChar char="•"/>
            </a:pPr>
            <a:r>
              <a:rPr lang="en-US" sz="1800" b="1" dirty="0" smtClean="0"/>
              <a:t>Opportunity to be out in nature, especially in winter</a:t>
            </a:r>
          </a:p>
        </p:txBody>
      </p:sp>
      <p:sp>
        <p:nvSpPr>
          <p:cNvPr id="38" name="Text Placeholder 305"/>
          <p:cNvSpPr>
            <a:spLocks noGrp="1"/>
          </p:cNvSpPr>
          <p:nvPr>
            <p:ph type="body" sz="quarter" idx="23"/>
          </p:nvPr>
        </p:nvSpPr>
        <p:spPr>
          <a:xfrm>
            <a:off x="7241975" y="13533238"/>
            <a:ext cx="12950031" cy="1975033"/>
          </a:xfrm>
        </p:spPr>
        <p:txBody>
          <a:bodyPr/>
          <a:lstStyle/>
          <a:p>
            <a:pPr algn="ctr"/>
            <a:r>
              <a:rPr lang="en-US" sz="3200" b="1" dirty="0" smtClean="0"/>
              <a:t>THEME 4: Hardiness</a:t>
            </a:r>
          </a:p>
          <a:p>
            <a:pPr marL="285750" indent="-285750" algn="ctr">
              <a:buFont typeface="Arial"/>
              <a:buChar char="•"/>
            </a:pPr>
            <a:r>
              <a:rPr lang="en-US" sz="1800" b="1" dirty="0" smtClean="0"/>
              <a:t>Language relating to hardiness was consistent in recalling early life experiences and experiences in cross-country skiing.</a:t>
            </a:r>
          </a:p>
          <a:p>
            <a:pPr marL="285750" indent="-285750" algn="ctr">
              <a:buFont typeface="Arial"/>
              <a:buChar char="•"/>
            </a:pPr>
            <a:r>
              <a:rPr lang="en-US" sz="1800" b="1" dirty="0" smtClean="0"/>
              <a:t>Data suggests hardiness is not developed through ski experiences, but hardiness is exhibited within skiing, and skiing provides an opportunity to utilize traits of control, commitment and challenge. </a:t>
            </a:r>
            <a:endParaRPr lang="en-US" sz="1800" b="1" dirty="0"/>
          </a:p>
        </p:txBody>
      </p:sp>
      <p:sp>
        <p:nvSpPr>
          <p:cNvPr id="3" name="TextBox 2"/>
          <p:cNvSpPr txBox="1"/>
          <p:nvPr/>
        </p:nvSpPr>
        <p:spPr>
          <a:xfrm>
            <a:off x="13436600" y="3425113"/>
            <a:ext cx="6350000" cy="3539430"/>
          </a:xfrm>
          <a:prstGeom prst="rect">
            <a:avLst/>
          </a:prstGeom>
          <a:ln/>
          <a:scene3d>
            <a:camera prst="perspectiveLeft"/>
            <a:lightRig rig="threePt" dir="t"/>
          </a:scene3d>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3200" i="1" dirty="0" smtClean="0"/>
              <a:t>“You meet a lot of very successful visually impaired people, a lot of them working in great jobs and just doing amazing things. </a:t>
            </a:r>
            <a:r>
              <a:rPr lang="is-IS" sz="3200" i="1" dirty="0" smtClean="0"/>
              <a:t>…It just gives you confidence to just go back home and do what you want to do.”</a:t>
            </a:r>
          </a:p>
          <a:p>
            <a:pPr algn="ctr"/>
            <a:r>
              <a:rPr lang="is-IS" sz="2800" i="1" dirty="0" smtClean="0"/>
              <a:t>- David</a:t>
            </a:r>
            <a:endParaRPr lang="en-US" sz="2400" i="1" dirty="0"/>
          </a:p>
        </p:txBody>
      </p:sp>
      <p:sp>
        <p:nvSpPr>
          <p:cNvPr id="5" name="TextBox 4"/>
          <p:cNvSpPr txBox="1"/>
          <p:nvPr/>
        </p:nvSpPr>
        <p:spPr>
          <a:xfrm>
            <a:off x="7521379" y="6832600"/>
            <a:ext cx="6194623" cy="3477875"/>
          </a:xfrm>
          <a:prstGeom prst="rect">
            <a:avLst/>
          </a:prstGeom>
          <a:ln/>
          <a:scene3d>
            <a:camera prst="perspectiveRight"/>
            <a:lightRig rig="threePt" dir="t"/>
          </a:scene3d>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3200" i="1" dirty="0" smtClean="0"/>
              <a:t>“I enjoy the freedom of movement. Without having to think too much or stop or whatever. </a:t>
            </a:r>
            <a:r>
              <a:rPr lang="is-IS" sz="3200" i="1" dirty="0" smtClean="0"/>
              <a:t>…I want to enjoy what’s around me as much as I can, and I just want to, I don’t want to work hard at it cognitively.”</a:t>
            </a:r>
          </a:p>
          <a:p>
            <a:pPr algn="ctr"/>
            <a:r>
              <a:rPr lang="is-IS" sz="2800" i="1" dirty="0" smtClean="0"/>
              <a:t>- Diane</a:t>
            </a:r>
            <a:endParaRPr lang="en-US" sz="2800" i="1" dirty="0"/>
          </a:p>
        </p:txBody>
      </p:sp>
      <p:sp>
        <p:nvSpPr>
          <p:cNvPr id="6" name="TextBox 5"/>
          <p:cNvSpPr txBox="1"/>
          <p:nvPr/>
        </p:nvSpPr>
        <p:spPr>
          <a:xfrm>
            <a:off x="13436600" y="10007078"/>
            <a:ext cx="6350000" cy="3539430"/>
          </a:xfrm>
          <a:prstGeom prst="rect">
            <a:avLst/>
          </a:prstGeom>
          <a:scene3d>
            <a:camera prst="perspectiveLeft"/>
            <a:lightRig rig="threePt" dir="t"/>
          </a:scene3d>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3200" dirty="0" smtClean="0"/>
              <a:t>“So I just stepped out of the tracks, blew by them, </a:t>
            </a:r>
            <a:r>
              <a:rPr lang="is-IS" sz="3200" dirty="0" smtClean="0"/>
              <a:t>…they see the blind skier bib and she goes, ‘Oh, my god!’ ...I guess she’s never had her doors blown in by a blind skier before.”</a:t>
            </a:r>
          </a:p>
          <a:p>
            <a:pPr algn="ctr"/>
            <a:r>
              <a:rPr lang="is-IS" sz="2800" dirty="0" smtClean="0"/>
              <a:t>- David</a:t>
            </a:r>
            <a:endParaRPr lang="en-US" sz="2400" dirty="0"/>
          </a:p>
        </p:txBody>
      </p:sp>
      <p:sp>
        <p:nvSpPr>
          <p:cNvPr id="29" name="Text Placeholder 309"/>
          <p:cNvSpPr>
            <a:spLocks noGrp="1"/>
          </p:cNvSpPr>
          <p:nvPr>
            <p:ph type="body" sz="quarter" idx="27"/>
          </p:nvPr>
        </p:nvSpPr>
        <p:spPr>
          <a:xfrm>
            <a:off x="20629945" y="14905138"/>
            <a:ext cx="6279386" cy="428684"/>
          </a:xfrm>
        </p:spPr>
        <p:txBody>
          <a:bodyPr/>
          <a:lstStyle/>
          <a:p>
            <a:r>
              <a:rPr lang="en-US" dirty="0" smtClean="0"/>
              <a:t>REFERENCES</a:t>
            </a:r>
            <a:endParaRPr lang="en-US" dirty="0"/>
          </a:p>
        </p:txBody>
      </p:sp>
      <p:pic>
        <p:nvPicPr>
          <p:cNvPr id="8" name="Picture 7" descr="Slide1.png"/>
          <p:cNvPicPr>
            <a:picLocks noChangeAspect="1"/>
          </p:cNvPicPr>
          <p:nvPr/>
        </p:nvPicPr>
        <p:blipFill rotWithShape="1">
          <a:blip r:embed="rId4">
            <a:extLst>
              <a:ext uri="{28A0092B-C50C-407E-A947-70E740481C1C}">
                <a14:useLocalDpi xmlns:a14="http://schemas.microsoft.com/office/drawing/2010/main" val="0"/>
              </a:ext>
            </a:extLst>
          </a:blip>
          <a:srcRect l="4425" t="13696" r="6305" b="10372"/>
          <a:stretch/>
        </p:blipFill>
        <p:spPr>
          <a:xfrm>
            <a:off x="1025412" y="3212310"/>
            <a:ext cx="5273899" cy="34376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TextBox 8"/>
          <p:cNvSpPr txBox="1"/>
          <p:nvPr/>
        </p:nvSpPr>
        <p:spPr>
          <a:xfrm>
            <a:off x="20828000" y="15351357"/>
            <a:ext cx="6279386" cy="707886"/>
          </a:xfrm>
          <a:prstGeom prst="rect">
            <a:avLst/>
          </a:prstGeom>
          <a:noFill/>
        </p:spPr>
        <p:txBody>
          <a:bodyPr wrap="square" rtlCol="0">
            <a:spAutoFit/>
          </a:bodyPr>
          <a:lstStyle/>
          <a:p>
            <a:pPr marL="169863" indent="-169863"/>
            <a:r>
              <a:rPr lang="en-US" sz="1200" dirty="0" err="1"/>
              <a:t>Kobasa</a:t>
            </a:r>
            <a:r>
              <a:rPr lang="en-US" sz="1200" dirty="0"/>
              <a:t>, S. C. (1979). Stressful life events, personality, and health: An inquiry into hardiness. </a:t>
            </a:r>
            <a:r>
              <a:rPr lang="en-US" sz="1200" i="1" dirty="0"/>
              <a:t>Journal of Personality and Social Psychology</a:t>
            </a:r>
            <a:r>
              <a:rPr lang="en-US" sz="1200" dirty="0"/>
              <a:t>, </a:t>
            </a:r>
            <a:r>
              <a:rPr lang="en-US" sz="1200" i="1" dirty="0"/>
              <a:t>37</a:t>
            </a:r>
            <a:r>
              <a:rPr lang="en-US" sz="1200" dirty="0"/>
              <a:t>(1), 1-11. doi:10.1037/0022-3514.37.1.1</a:t>
            </a:r>
          </a:p>
          <a:p>
            <a:endParaRPr lang="en-US" sz="1600" dirty="0"/>
          </a:p>
        </p:txBody>
      </p:sp>
      <p:pic>
        <p:nvPicPr>
          <p:cNvPr id="12" name="Picture 11" descr="Blind_skier_and_guide.jpg"/>
          <p:cNvPicPr>
            <a:picLocks noChangeAspect="1"/>
          </p:cNvPicPr>
          <p:nvPr/>
        </p:nvPicPr>
        <p:blipFill rotWithShape="1">
          <a:blip r:embed="rId5">
            <a:extLst>
              <a:ext uri="{28A0092B-C50C-407E-A947-70E740481C1C}">
                <a14:useLocalDpi xmlns:a14="http://schemas.microsoft.com/office/drawing/2010/main" val="0"/>
              </a:ext>
            </a:extLst>
          </a:blip>
          <a:srcRect l="4038" t="10865" r="5078" b="6443"/>
          <a:stretch/>
        </p:blipFill>
        <p:spPr>
          <a:xfrm>
            <a:off x="1869492" y="10807707"/>
            <a:ext cx="3662998" cy="2571700"/>
          </a:xfrm>
          <a:prstGeom prst="rect">
            <a:avLst/>
          </a:prstGeom>
          <a:ln>
            <a:noFill/>
          </a:ln>
          <a:effectLst>
            <a:outerShdw blurRad="292100" dist="139700" dir="2700000" algn="tl" rotWithShape="0">
              <a:srgbClr val="333333">
                <a:alpha val="65000"/>
              </a:srgbClr>
            </a:outerShdw>
          </a:effectLst>
        </p:spPr>
      </p:pic>
      <p:pic>
        <p:nvPicPr>
          <p:cNvPr id="13" name="Picture 12" descr="Trip_to_Skorafjell_1.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980080" y="10310475"/>
            <a:ext cx="3579116" cy="20621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17310049"/>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PosterPresentations.com-36x60-Template-V3">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PosterPresentations.com-36x60-Template-V3</Template>
  <TotalTime>1972</TotalTime>
  <Words>619</Words>
  <Application>Microsoft Macintosh PowerPoint</Application>
  <PresentationFormat>Custom</PresentationFormat>
  <Paragraphs>57</Paragraphs>
  <Slides>1</Slides>
  <Notes>1</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5" baseType="lpstr">
      <vt:lpstr>PosterPresentations.com-36x60-Template-V3</vt:lpstr>
      <vt:lpstr>1_Classic 3 Columns</vt:lpstr>
      <vt:lpstr>Classic - Wide Center</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cp:lastModifiedBy>Eileen Finn</cp:lastModifiedBy>
  <cp:revision>61</cp:revision>
  <dcterms:created xsi:type="dcterms:W3CDTF">2012-02-06T18:46:22Z</dcterms:created>
  <dcterms:modified xsi:type="dcterms:W3CDTF">2016-04-07T15:53:25Z</dcterms:modified>
</cp:coreProperties>
</file>