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3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38912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6912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3824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0717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7629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4541" algn="l" defTabSz="913824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1453" algn="l" defTabSz="913824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198346" algn="l" defTabSz="913824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5258" algn="l" defTabSz="913824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EAEAEA"/>
    <a:srgbClr val="DCE8F4"/>
    <a:srgbClr val="E2E5F2"/>
    <a:srgbClr val="C0C0C0"/>
    <a:srgbClr val="336699"/>
    <a:srgbClr val="E3E2F2"/>
    <a:srgbClr val="5E6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588" autoAdjust="0"/>
    <p:restoredTop sz="98943" autoAdjust="0"/>
  </p:normalViewPr>
  <p:slideViewPr>
    <p:cSldViewPr>
      <p:cViewPr>
        <p:scale>
          <a:sx n="25" d="100"/>
          <a:sy n="25" d="100"/>
        </p:scale>
        <p:origin x="-1224" y="20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uzleena:Desktop:AGU_completetable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Density Asymmtery vs. Guide Field</c:v>
          </c:tx>
          <c:spPr>
            <a:ln w="47625">
              <a:noFill/>
            </a:ln>
          </c:spPr>
          <c:marker>
            <c:spPr>
              <a:solidFill>
                <a:schemeClr val="accent1"/>
              </a:solidFill>
              <a:ln w="9525">
                <a:noFill/>
              </a:ln>
            </c:spPr>
          </c:marker>
          <c:dPt>
            <c:idx val="6"/>
            <c:marker>
              <c:spPr>
                <a:solidFill>
                  <a:srgbClr val="4F81BD"/>
                </a:solidFill>
                <a:ln w="9525">
                  <a:noFill/>
                </a:ln>
              </c:spPr>
            </c:marker>
            <c:bubble3D val="0"/>
          </c:dPt>
          <c:dPt>
            <c:idx val="10"/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/>
                      <a:t>A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/>
                      <a:t>B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/>
                      <a:t>C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/>
                      <a:t>D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400" b="1"/>
                      <a:t>E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400" b="1"/>
                      <a:t>F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400" b="1"/>
                      <a:t>G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1400" b="1"/>
                      <a:t>H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8"/>
              <c:tx>
                <c:rich>
                  <a:bodyPr/>
                  <a:lstStyle/>
                  <a:p>
                    <a:r>
                      <a:rPr lang="en-US" sz="1400" b="1"/>
                      <a:t>I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400" b="1"/>
                      <a:t>J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z="1400" b="1"/>
                      <a:t>K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z="1400" b="1"/>
                      <a:t>L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z="1400" b="1"/>
                      <a:t>M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z="1400" b="1"/>
                      <a:t>N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en-US" sz="1400" b="1"/>
                      <a:t>O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</c:dLbls>
          <c:xVal>
            <c:numRef>
              <c:f>Sheet1!$J$91:$J$105</c:f>
              <c:numCache>
                <c:formatCode>0%</c:formatCode>
                <c:ptCount val="15"/>
                <c:pt idx="0">
                  <c:v>0.6374</c:v>
                </c:pt>
                <c:pt idx="1">
                  <c:v>0.2543</c:v>
                </c:pt>
                <c:pt idx="2">
                  <c:v>0.6699</c:v>
                </c:pt>
                <c:pt idx="3">
                  <c:v>0.6061</c:v>
                </c:pt>
                <c:pt idx="4">
                  <c:v>0.1944</c:v>
                </c:pt>
                <c:pt idx="5">
                  <c:v>0.0516</c:v>
                </c:pt>
                <c:pt idx="6">
                  <c:v>0.0369</c:v>
                </c:pt>
                <c:pt idx="7">
                  <c:v>0.4025</c:v>
                </c:pt>
                <c:pt idx="8">
                  <c:v>0.1841</c:v>
                </c:pt>
                <c:pt idx="9">
                  <c:v>0.3751</c:v>
                </c:pt>
                <c:pt idx="10">
                  <c:v>0.4062</c:v>
                </c:pt>
                <c:pt idx="11">
                  <c:v>0.276</c:v>
                </c:pt>
                <c:pt idx="12">
                  <c:v>0.1289</c:v>
                </c:pt>
                <c:pt idx="13">
                  <c:v>0.1846</c:v>
                </c:pt>
                <c:pt idx="14">
                  <c:v>0.0103</c:v>
                </c:pt>
              </c:numCache>
            </c:numRef>
          </c:xVal>
          <c:yVal>
            <c:numRef>
              <c:f>Sheet1!$D$91:$D$105</c:f>
              <c:numCache>
                <c:formatCode>0</c:formatCode>
                <c:ptCount val="15"/>
                <c:pt idx="0">
                  <c:v>53.783405346357</c:v>
                </c:pt>
                <c:pt idx="1">
                  <c:v>916.6299282025444</c:v>
                </c:pt>
                <c:pt idx="2">
                  <c:v>381.9068912198588</c:v>
                </c:pt>
                <c:pt idx="3">
                  <c:v>89.80399076417386</c:v>
                </c:pt>
                <c:pt idx="4">
                  <c:v>282.886464840347</c:v>
                </c:pt>
                <c:pt idx="5">
                  <c:v>1184.642124436014</c:v>
                </c:pt>
                <c:pt idx="6">
                  <c:v>1042.242737870371</c:v>
                </c:pt>
                <c:pt idx="7">
                  <c:v>2861.632609002516</c:v>
                </c:pt>
                <c:pt idx="8">
                  <c:v>1.0</c:v>
                </c:pt>
                <c:pt idx="9">
                  <c:v>1154.95228160028</c:v>
                </c:pt>
                <c:pt idx="10">
                  <c:v>1049.137769354536</c:v>
                </c:pt>
                <c:pt idx="11">
                  <c:v>11.94056503767155</c:v>
                </c:pt>
                <c:pt idx="12">
                  <c:v>91.88919765575378</c:v>
                </c:pt>
                <c:pt idx="13">
                  <c:v>240.2527344164808</c:v>
                </c:pt>
                <c:pt idx="14">
                  <c:v>182.626428335441</c:v>
                </c:pt>
              </c:numCache>
            </c:numRef>
          </c:yVal>
          <c:smooth val="0"/>
        </c:ser>
        <c:dLbls>
          <c:showLegendKey val="0"/>
          <c:showVal val="0"/>
          <c:showCatName val="1"/>
          <c:showSerName val="0"/>
          <c:showPercent val="0"/>
          <c:showBubbleSize val="0"/>
        </c:dLbls>
        <c:axId val="2074048552"/>
        <c:axId val="2074054328"/>
      </c:scatterChart>
      <c:valAx>
        <c:axId val="2074048552"/>
        <c:scaling>
          <c:orientation val="minMax"/>
          <c:max val="0.7"/>
        </c:scaling>
        <c:delete val="0"/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800" dirty="0" smtClean="0"/>
                  <a:t>B</a:t>
                </a:r>
                <a:r>
                  <a:rPr lang="en-US" sz="2800" baseline="-9000" dirty="0" smtClean="0"/>
                  <a:t>G</a:t>
                </a:r>
                <a:r>
                  <a:rPr lang="en-US" sz="1400" baseline="0" dirty="0" smtClean="0"/>
                  <a:t> %</a:t>
                </a:r>
                <a:endParaRPr lang="en-US" sz="1400" dirty="0"/>
              </a:p>
            </c:rich>
          </c:tx>
          <c:layout/>
          <c:overlay val="0"/>
        </c:title>
        <c:numFmt formatCode="0%" sourceLinked="1"/>
        <c:majorTickMark val="out"/>
        <c:minorTickMark val="in"/>
        <c:tickLblPos val="nextTo"/>
        <c:crossAx val="2074054328"/>
        <c:crosses val="autoZero"/>
        <c:crossBetween val="midCat"/>
      </c:valAx>
      <c:valAx>
        <c:axId val="2074054328"/>
        <c:scaling>
          <c:logBase val="10.0"/>
          <c:orientation val="minMax"/>
          <c:max val="3000.0"/>
          <c:min val="10.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800" dirty="0" err="1" smtClean="0"/>
                  <a:t>N</a:t>
                </a:r>
                <a:r>
                  <a:rPr lang="en-US" sz="2400" baseline="-25000" dirty="0" err="1" smtClean="0"/>
                  <a:t>Asym</a:t>
                </a:r>
                <a:endParaRPr lang="en-US" sz="3600" baseline="-25000" dirty="0"/>
              </a:p>
            </c:rich>
          </c:tx>
          <c:layout/>
          <c:overlay val="0"/>
        </c:title>
        <c:numFmt formatCode="0" sourceLinked="1"/>
        <c:majorTickMark val="out"/>
        <c:minorTickMark val="in"/>
        <c:tickLblPos val="nextTo"/>
        <c:crossAx val="2074048552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0.11064</cdr:x>
      <cdr:y>0.08295</cdr:y>
    </cdr:from>
    <cdr:to>
      <cdr:x>0.97148</cdr:x>
      <cdr:y>0.30044</cdr:y>
    </cdr:to>
    <cdr:sp macro="" textlink="">
      <cdr:nvSpPr>
        <cdr:cNvPr id="4" name="Oval 3"/>
        <cdr:cNvSpPr/>
      </cdr:nvSpPr>
      <cdr:spPr>
        <a:xfrm xmlns:a="http://schemas.openxmlformats.org/drawingml/2006/main">
          <a:off x="812836" y="469873"/>
          <a:ext cx="6324548" cy="1231907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0.79948</cdr:x>
      <cdr:y>0.08072</cdr:y>
    </cdr:from>
    <cdr:to>
      <cdr:x>0.96716</cdr:x>
      <cdr:y>0.89686</cdr:y>
    </cdr:to>
    <cdr:sp macro="" textlink="">
      <cdr:nvSpPr>
        <cdr:cNvPr id="5" name="Oval 4"/>
        <cdr:cNvSpPr/>
      </cdr:nvSpPr>
      <cdr:spPr>
        <a:xfrm xmlns:a="http://schemas.openxmlformats.org/drawingml/2006/main" rot="16200000">
          <a:off x="4178300" y="2152650"/>
          <a:ext cx="4622800" cy="1231900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0.10631</cdr:x>
      <cdr:y>0.08969</cdr:y>
    </cdr:from>
    <cdr:to>
      <cdr:x>0.27398</cdr:x>
      <cdr:y>0.90583</cdr:y>
    </cdr:to>
    <cdr:sp macro="" textlink="">
      <cdr:nvSpPr>
        <cdr:cNvPr id="6" name="Oval 5"/>
        <cdr:cNvSpPr/>
      </cdr:nvSpPr>
      <cdr:spPr>
        <a:xfrm xmlns:a="http://schemas.openxmlformats.org/drawingml/2006/main" rot="16200000">
          <a:off x="-914400" y="2203450"/>
          <a:ext cx="4622800" cy="1231900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57A17-F378-4350-98D5-B0C24100A215}" type="datetimeFigureOut">
              <a:rPr lang="en-US" smtClean="0"/>
              <a:pPr/>
              <a:t>4/11/16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F2CE59-0F95-4541-9E2F-B6B80A07FF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4042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94542-F7F9-4E59-A938-493DD17521C6}" type="datetimeFigureOut">
              <a:rPr lang="en-US" smtClean="0"/>
              <a:pPr/>
              <a:t>4/11/16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DA3C5F-4CC0-451E-95C7-76EDB6F186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52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6984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3968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0938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7922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4906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741890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3198859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655843" algn="l" defTabSz="9139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7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E1A23-07D5-6F4D-8A9E-FC0E1EF6B4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25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76A6D-B450-4722-AB0C-679943C214F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268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859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771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157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543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3EEFF-5E9E-4617-88B1-990A5BEB04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901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5F458-CF30-4246-A9C8-2896F6A544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4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1B058-302A-4368-ACE1-9B4FC4EC1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045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CFE21-B21D-4D4A-BD7F-2626A431CD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85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1CCA8-CDA6-4410-B5A5-351C78046B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16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E1A23-07D5-6F4D-8A9E-FC0E1EF6B4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726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859" indent="0">
              <a:buNone/>
              <a:defRPr sz="13400"/>
            </a:lvl2pPr>
            <a:lvl3pPr marL="4387718" indent="0">
              <a:buNone/>
              <a:defRPr sz="11500"/>
            </a:lvl3pPr>
            <a:lvl4pPr marL="6581578" indent="0">
              <a:buNone/>
              <a:defRPr sz="9600"/>
            </a:lvl4pPr>
            <a:lvl5pPr marL="8775432" indent="0">
              <a:buNone/>
              <a:defRPr sz="9600"/>
            </a:lvl5pPr>
            <a:lvl6pPr marL="10969286" indent="0">
              <a:buNone/>
              <a:defRPr sz="9600"/>
            </a:lvl6pPr>
            <a:lvl7pPr marL="13163146" indent="0">
              <a:buNone/>
              <a:defRPr sz="9600"/>
            </a:lvl7pPr>
            <a:lvl8pPr marL="15357005" indent="0">
              <a:buNone/>
              <a:defRPr sz="9600"/>
            </a:lvl8pPr>
            <a:lvl9pPr marL="17550864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24D27-0C4F-434F-A002-E3EE917C0E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24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1D9E-CC94-48F3-8B9E-B5AB40A208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7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4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4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9E8EB-E563-4351-9D91-B8DD29F54E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2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768" tIns="219389" rIns="438768" bIns="2193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768" tIns="219389" rIns="438768" bIns="2193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32F58-5BFB-4BFE-AC40-290E131609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27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31" r:id="rId1"/>
    <p:sldLayoutId id="2147484632" r:id="rId2"/>
    <p:sldLayoutId id="2147484633" r:id="rId3"/>
    <p:sldLayoutId id="2147484634" r:id="rId4"/>
    <p:sldLayoutId id="2147484635" r:id="rId5"/>
    <p:sldLayoutId id="2147484636" r:id="rId6"/>
    <p:sldLayoutId id="2147484637" r:id="rId7"/>
    <p:sldLayoutId id="2147484638" r:id="rId8"/>
    <p:sldLayoutId id="2147484639" r:id="rId9"/>
    <p:sldLayoutId id="2147484640" r:id="rId10"/>
    <p:sldLayoutId id="2147484641" r:id="rId11"/>
  </p:sldLayoutIdLst>
  <p:txStyles>
    <p:titleStyle>
      <a:lvl1pPr algn="ctr" defTabSz="219385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392" indent="-1645392" algn="l" defTabSz="2193859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018" indent="-1371158" algn="l" defTabSz="2193859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643" indent="-1096925" algn="l" defTabSz="2193859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502" indent="-1096925" algn="l" defTabSz="2193859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362" indent="-1096925" algn="l" defTabSz="2193859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6221" indent="-1096925" algn="l" defTabSz="2193859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0080" indent="-1096925" algn="l" defTabSz="2193859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3930" indent="-1096925" algn="l" defTabSz="2193859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7789" indent="-1096925" algn="l" defTabSz="2193859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859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7718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578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5432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9286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3146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7005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0864" algn="l" defTabSz="219385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gif"/><Relationship Id="rId20" Type="http://schemas.openxmlformats.org/officeDocument/2006/relationships/image" Target="../media/image18.png"/><Relationship Id="rId21" Type="http://schemas.openxmlformats.org/officeDocument/2006/relationships/image" Target="../media/image19.emf"/><Relationship Id="rId10" Type="http://schemas.openxmlformats.org/officeDocument/2006/relationships/chart" Target="../charts/chart1.xml"/><Relationship Id="rId11" Type="http://schemas.openxmlformats.org/officeDocument/2006/relationships/image" Target="../media/image9.emf"/><Relationship Id="rId12" Type="http://schemas.openxmlformats.org/officeDocument/2006/relationships/image" Target="../media/image10.emf"/><Relationship Id="rId13" Type="http://schemas.openxmlformats.org/officeDocument/2006/relationships/image" Target="../media/image11.emf"/><Relationship Id="rId14" Type="http://schemas.openxmlformats.org/officeDocument/2006/relationships/image" Target="../media/image12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5.png"/><Relationship Id="rId18" Type="http://schemas.openxmlformats.org/officeDocument/2006/relationships/image" Target="../media/image16.jpeg"/><Relationship Id="rId19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ounded Rectangle 136"/>
          <p:cNvSpPr/>
          <p:nvPr/>
        </p:nvSpPr>
        <p:spPr bwMode="auto">
          <a:xfrm>
            <a:off x="533400" y="30403800"/>
            <a:ext cx="9982200" cy="24384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pPr defTabSz="4700750"/>
            <a:endParaRPr lang="en-US" sz="1400" dirty="0" smtClean="0">
              <a:latin typeface="Calibri" pitchFamily="34" charset="0"/>
              <a:cs typeface="Calibri" pitchFamily="34" charset="0"/>
            </a:endParaRPr>
          </a:p>
          <a:p>
            <a:pPr defTabSz="4700750"/>
            <a:r>
              <a:rPr lang="en-US" sz="3200" dirty="0" smtClean="0">
                <a:latin typeface="Calibri" pitchFamily="34" charset="0"/>
                <a:cs typeface="Calibri" pitchFamily="34" charset="0"/>
              </a:rPr>
              <a:t>This </a:t>
            </a:r>
            <a:r>
              <a:rPr lang="en-US" sz="3200" dirty="0">
                <a:latin typeface="Calibri" pitchFamily="34" charset="0"/>
                <a:cs typeface="Calibri" pitchFamily="34" charset="0"/>
              </a:rPr>
              <a:t>work was supported by NASA grants: Wind grant NNX13AP39G and Cluster grant NNX11AH03G. </a:t>
            </a:r>
            <a:endParaRPr lang="en-US" sz="3200" dirty="0" smtClean="0">
              <a:latin typeface="Arial" pitchFamily="34" charset="0"/>
            </a:endParaRPr>
          </a:p>
        </p:txBody>
      </p:sp>
      <p:sp>
        <p:nvSpPr>
          <p:cNvPr id="152" name="Rounded Rectangle 151"/>
          <p:cNvSpPr/>
          <p:nvPr/>
        </p:nvSpPr>
        <p:spPr bwMode="auto">
          <a:xfrm>
            <a:off x="533400" y="4495800"/>
            <a:ext cx="9906000" cy="108204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107" name="Rounded Rectangle 106"/>
          <p:cNvSpPr/>
          <p:nvPr/>
        </p:nvSpPr>
        <p:spPr bwMode="auto">
          <a:xfrm>
            <a:off x="21869400" y="13411200"/>
            <a:ext cx="11201400" cy="82296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59" name="Rounded Rectangle 58"/>
          <p:cNvSpPr/>
          <p:nvPr/>
        </p:nvSpPr>
        <p:spPr bwMode="auto">
          <a:xfrm>
            <a:off x="33147000" y="4572000"/>
            <a:ext cx="10287000" cy="1143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9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57" name="Rounded Rectangle 56"/>
          <p:cNvSpPr/>
          <p:nvPr/>
        </p:nvSpPr>
        <p:spPr bwMode="auto">
          <a:xfrm>
            <a:off x="22098000" y="4572000"/>
            <a:ext cx="10972800" cy="86868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 bwMode="auto">
          <a:xfrm>
            <a:off x="10668000" y="28803600"/>
            <a:ext cx="11353800" cy="41148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51" name="Rounded Rectangle 50"/>
          <p:cNvSpPr/>
          <p:nvPr/>
        </p:nvSpPr>
        <p:spPr bwMode="auto">
          <a:xfrm>
            <a:off x="533400" y="22707600"/>
            <a:ext cx="10058400" cy="74676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r>
              <a:rPr lang="en-US" dirty="0" smtClean="0"/>
              <a:t> </a:t>
            </a:r>
            <a:endParaRPr lang="en-US" dirty="0" smtClean="0">
              <a:latin typeface="Arial" pitchFamily="34" charset="0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457200" y="15544800"/>
            <a:ext cx="10058400" cy="70104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54" name="Rectangle 5"/>
          <p:cNvSpPr>
            <a:spLocks noChangeArrowheads="1"/>
          </p:cNvSpPr>
          <p:nvPr/>
        </p:nvSpPr>
        <p:spPr bwMode="auto">
          <a:xfrm>
            <a:off x="2209800" y="14859000"/>
            <a:ext cx="6172200" cy="12954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 defTabSz="4700750"/>
            <a:r>
              <a:rPr lang="en-US" b="1" dirty="0">
                <a:latin typeface="Calibri" pitchFamily="34" charset="0"/>
                <a:cs typeface="Calibri" pitchFamily="34" charset="0"/>
              </a:rPr>
              <a:t>Motivating Questions</a:t>
            </a:r>
          </a:p>
        </p:txBody>
      </p:sp>
      <p:sp>
        <p:nvSpPr>
          <p:cNvPr id="56" name="Rounded Rectangle 55"/>
          <p:cNvSpPr/>
          <p:nvPr/>
        </p:nvSpPr>
        <p:spPr bwMode="auto">
          <a:xfrm>
            <a:off x="33223200" y="16078200"/>
            <a:ext cx="10287000" cy="88392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58" name="Rounded Rectangle 57"/>
          <p:cNvSpPr/>
          <p:nvPr/>
        </p:nvSpPr>
        <p:spPr bwMode="auto">
          <a:xfrm>
            <a:off x="10668000" y="4495800"/>
            <a:ext cx="11201400" cy="8686800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60" name="Rounded Rectangle 59"/>
          <p:cNvSpPr/>
          <p:nvPr/>
        </p:nvSpPr>
        <p:spPr bwMode="auto">
          <a:xfrm>
            <a:off x="10744200" y="20650200"/>
            <a:ext cx="10972800" cy="82296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pitchFamily="34" charset="0"/>
            </a:endParaRPr>
          </a:p>
        </p:txBody>
      </p:sp>
      <p:sp>
        <p:nvSpPr>
          <p:cNvPr id="62" name="Rectangle 4"/>
          <p:cNvSpPr>
            <a:spLocks noChangeArrowheads="1"/>
          </p:cNvSpPr>
          <p:nvPr/>
        </p:nvSpPr>
        <p:spPr bwMode="auto">
          <a:xfrm>
            <a:off x="990600" y="25400"/>
            <a:ext cx="41681400" cy="41656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rgbClr val="FFFFFF"/>
              </a:gs>
            </a:gsLst>
            <a:path path="circle">
              <a:fillToRect l="50000" t="50000" r="50000" b="50000"/>
            </a:path>
            <a:tileRect/>
          </a:gradFill>
          <a:ln w="76200" cmpd="sng">
            <a:noFill/>
            <a:miter lim="800000"/>
            <a:headEnd/>
            <a:tailEnd/>
          </a:ln>
        </p:spPr>
        <p:txBody>
          <a:bodyPr lIns="205608" tIns="102806" rIns="205608" bIns="102806" anchor="ctr"/>
          <a:lstStyle/>
          <a:p>
            <a:pPr algn="ctr"/>
            <a:endParaRPr lang="en-US" sz="67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7200" b="1" dirty="0"/>
              <a:t>Observational Study of Ion Diffusion Region </a:t>
            </a:r>
            <a:r>
              <a:rPr lang="en-US" sz="7200" b="1" dirty="0" err="1"/>
              <a:t>Tailward</a:t>
            </a:r>
            <a:r>
              <a:rPr lang="en-US" sz="7200" b="1" dirty="0"/>
              <a:t> of the Cusp: </a:t>
            </a:r>
            <a:br>
              <a:rPr lang="en-US" sz="7200" b="1" dirty="0"/>
            </a:br>
            <a:r>
              <a:rPr lang="en-US" sz="7200" b="1" dirty="0"/>
              <a:t>Cluster Observations in 2001-2008 </a:t>
            </a:r>
          </a:p>
          <a:p>
            <a:pPr algn="ctr"/>
            <a:r>
              <a:rPr lang="en-US" sz="3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F.M. Muzamil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1</a:t>
            </a:r>
            <a:r>
              <a:rPr lang="en-US" dirty="0">
                <a:latin typeface="Calibri" pitchFamily="34" charset="0"/>
                <a:cs typeface="Calibri" pitchFamily="34" charset="0"/>
              </a:rPr>
              <a:t> (fmt7@wildcats.unh.edu), C.J. Farrugia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1</a:t>
            </a:r>
            <a:r>
              <a:rPr lang="en-US" dirty="0">
                <a:latin typeface="Calibri" pitchFamily="34" charset="0"/>
                <a:cs typeface="Calibri" pitchFamily="34" charset="0"/>
              </a:rPr>
              <a:t>, R.B. Torbert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1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 </a:t>
            </a:r>
          </a:p>
          <a:p>
            <a:pPr algn="ctr"/>
            <a:r>
              <a:rPr lang="en-US" sz="29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900" baseline="30000" dirty="0">
                <a:latin typeface="Calibri" pitchFamily="34" charset="0"/>
                <a:cs typeface="Calibri" pitchFamily="34" charset="0"/>
              </a:rPr>
              <a:t>1</a:t>
            </a:r>
            <a:r>
              <a:rPr lang="en-US" sz="2900" dirty="0">
                <a:latin typeface="Calibri" pitchFamily="34" charset="0"/>
                <a:cs typeface="Calibri" pitchFamily="34" charset="0"/>
              </a:rPr>
              <a:t>Space Science Center, University of New Hampshire, Durham, NH, USA.</a:t>
            </a:r>
          </a:p>
          <a:p>
            <a:pPr algn="ctr"/>
            <a:endParaRPr lang="en-US" sz="2900" dirty="0">
              <a:latin typeface="Calibri" pitchFamily="34" charset="0"/>
              <a:cs typeface="Calibri" pitchFamily="34" charset="0"/>
            </a:endParaRPr>
          </a:p>
          <a:p>
            <a:pPr algn="ctr"/>
            <a:endParaRPr lang="en-US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 Box 6"/>
          <p:cNvSpPr txBox="1">
            <a:spLocks noChangeArrowheads="1"/>
          </p:cNvSpPr>
          <p:nvPr/>
        </p:nvSpPr>
        <p:spPr bwMode="auto">
          <a:xfrm>
            <a:off x="762000" y="5257800"/>
            <a:ext cx="9753600" cy="910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05608" tIns="102806" rIns="205608" bIns="102806">
            <a:spAutoFit/>
          </a:bodyPr>
          <a:lstStyle/>
          <a:p>
            <a:pPr marL="456912" indent="-456912">
              <a:buFont typeface="Arial" pitchFamily="34" charset="0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We focus on one specific area; Reconnection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Poleward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of the Cusp (POC). Large range of density asymmetries (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N</a:t>
            </a:r>
            <a:r>
              <a:rPr lang="en-US" sz="4400" baseline="-25000" dirty="0" err="1">
                <a:latin typeface="Calibri" pitchFamily="34" charset="0"/>
                <a:cs typeface="Calibri" pitchFamily="34" charset="0"/>
              </a:rPr>
              <a:t>Asym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) and guide fields (B</a:t>
            </a:r>
            <a:r>
              <a:rPr lang="en-US" sz="4400" baseline="-25000" dirty="0">
                <a:latin typeface="Calibri" pitchFamily="34" charset="0"/>
                <a:cs typeface="Calibri" pitchFamily="34" charset="0"/>
              </a:rPr>
              <a:t>G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) are surveyed</a:t>
            </a:r>
          </a:p>
          <a:p>
            <a:pPr marL="457128" indent="-457128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Surveyed 8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yrs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of magnetopause (MP) crossings at high latitudes POC by Cluster</a:t>
            </a:r>
          </a:p>
          <a:p>
            <a:pPr marL="1370947" lvl="2" indent="-457128">
              <a:buFont typeface="Courier New"/>
              <a:buChar char="o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16 crossings of the Ion Diffusion Region (IDR)</a:t>
            </a:r>
          </a:p>
          <a:p>
            <a:pPr marL="1370947" lvl="2" indent="-457128">
              <a:buFont typeface="Courier New"/>
              <a:buChar char="o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Wide range of </a:t>
            </a:r>
          </a:p>
          <a:p>
            <a:pPr marL="1827629" lvl="3" indent="-456912">
              <a:buFont typeface="Arial" pitchFamily="34" charset="0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Density asymmetries  (~10 to 103)</a:t>
            </a:r>
          </a:p>
          <a:p>
            <a:pPr marL="1827629" lvl="3" indent="-456912">
              <a:buFont typeface="Arial" pitchFamily="34" charset="0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Magnetic field asymmetries (~0.2 to 0.9)</a:t>
            </a:r>
          </a:p>
          <a:p>
            <a:pPr marL="1827629" lvl="3" indent="-456912">
              <a:buFont typeface="Arial" pitchFamily="34" charset="0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Guide fields (~5% to 65%)</a:t>
            </a:r>
          </a:p>
          <a:p>
            <a:pPr marL="456912" indent="-456912">
              <a:buFont typeface="Arial" pitchFamily="34" charset="0"/>
              <a:buChar char="•"/>
            </a:pPr>
            <a:r>
              <a:rPr lang="en-US" sz="3400" b="1" dirty="0" smtClean="0">
                <a:latin typeface="Calibri" pitchFamily="34" charset="0"/>
                <a:cs typeface="Calibri" pitchFamily="34" charset="0"/>
              </a:rPr>
              <a:t>Emphasis </a:t>
            </a:r>
            <a:r>
              <a:rPr lang="en-US" sz="3400" b="1" dirty="0">
                <a:latin typeface="Calibri" pitchFamily="34" charset="0"/>
                <a:cs typeface="Calibri" pitchFamily="34" charset="0"/>
              </a:rPr>
              <a:t>is on Observations:</a:t>
            </a:r>
          </a:p>
          <a:p>
            <a:r>
              <a:rPr lang="en-US" sz="3400" dirty="0">
                <a:latin typeface="Calibri" pitchFamily="34" charset="0"/>
                <a:cs typeface="Calibri" pitchFamily="34" charset="0"/>
              </a:rPr>
              <a:t>Focus on</a:t>
            </a:r>
          </a:p>
          <a:p>
            <a:pPr marL="914040" lvl="1" indent="-457128">
              <a:buFont typeface="Courier New"/>
              <a:buChar char="o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Effect of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N</a:t>
            </a:r>
            <a:r>
              <a:rPr lang="en-US" sz="4400" baseline="-25000" dirty="0" err="1">
                <a:latin typeface="Calibri" pitchFamily="34" charset="0"/>
                <a:cs typeface="Calibri" pitchFamily="34" charset="0"/>
              </a:rPr>
              <a:t>Asym</a:t>
            </a:r>
            <a:endParaRPr lang="en-US" sz="4400" baseline="-25000" dirty="0">
              <a:latin typeface="Calibri" pitchFamily="34" charset="0"/>
              <a:cs typeface="Calibri" pitchFamily="34" charset="0"/>
            </a:endParaRPr>
          </a:p>
          <a:p>
            <a:pPr marL="914040" lvl="1" indent="-457128">
              <a:buFont typeface="Courier New"/>
              <a:buChar char="o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Effect of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N</a:t>
            </a:r>
            <a:r>
              <a:rPr lang="en-US" sz="4400" baseline="-25000" dirty="0" err="1">
                <a:latin typeface="Calibri" pitchFamily="34" charset="0"/>
                <a:cs typeface="Calibri" pitchFamily="34" charset="0"/>
              </a:rPr>
              <a:t>Asym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+ B</a:t>
            </a:r>
            <a:r>
              <a:rPr lang="en-US" sz="4400" baseline="-25000" dirty="0">
                <a:latin typeface="Calibri" pitchFamily="34" charset="0"/>
                <a:cs typeface="Calibri" pitchFamily="34" charset="0"/>
              </a:rPr>
              <a:t>G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on the 2D IDR structure </a:t>
            </a:r>
          </a:p>
          <a:p>
            <a:pPr marL="456912" indent="-456912">
              <a:buFont typeface="Arial" pitchFamily="34" charset="0"/>
              <a:buChar char="•"/>
            </a:pPr>
            <a:endParaRPr lang="en-US" sz="3400" dirty="0">
              <a:latin typeface="Calibri" pitchFamily="34" charset="0"/>
              <a:cs typeface="Calibri" pitchFamily="34" charset="0"/>
            </a:endParaRPr>
          </a:p>
          <a:p>
            <a:pPr marL="456912" indent="-456912">
              <a:buFont typeface="Arial" pitchFamily="34" charset="0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3 case studies (including limiting cases)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85800" y="16306800"/>
            <a:ext cx="9448800" cy="6001573"/>
          </a:xfrm>
          <a:prstGeom prst="rect">
            <a:avLst/>
          </a:prstGeom>
          <a:noFill/>
        </p:spPr>
        <p:txBody>
          <a:bodyPr wrap="square" lIns="91382" tIns="45686" rIns="91382" bIns="45686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400" dirty="0" smtClean="0">
                <a:latin typeface="Calibri" pitchFamily="34" charset="0"/>
                <a:cs typeface="Calibri" pitchFamily="34" charset="0"/>
              </a:rPr>
              <a:t>What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is a “small”, “moderate”, “large” </a:t>
            </a:r>
            <a:r>
              <a:rPr lang="en-US" sz="3400" dirty="0" err="1" smtClean="0">
                <a:latin typeface="Calibri" pitchFamily="34" charset="0"/>
                <a:cs typeface="Calibri" pitchFamily="34" charset="0"/>
              </a:rPr>
              <a:t>N</a:t>
            </a:r>
            <a:r>
              <a:rPr lang="en-US" sz="4400" baseline="-25000" dirty="0" err="1">
                <a:latin typeface="Calibri" pitchFamily="34" charset="0"/>
                <a:cs typeface="Calibri" pitchFamily="34" charset="0"/>
              </a:rPr>
              <a:t>Asym</a:t>
            </a:r>
            <a:r>
              <a:rPr lang="en-US" sz="3400" dirty="0" smtClean="0">
                <a:latin typeface="Calibri" pitchFamily="34" charset="0"/>
                <a:cs typeface="Calibri" pitchFamily="34" charset="0"/>
              </a:rPr>
              <a:t>?</a:t>
            </a:r>
            <a:endParaRPr lang="en-US" sz="3400" dirty="0">
              <a:latin typeface="Calibri" pitchFamily="34" charset="0"/>
              <a:cs typeface="Calibri" pitchFamily="34" charset="0"/>
            </a:endParaRPr>
          </a:p>
          <a:p>
            <a:endParaRPr lang="en-US" sz="34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What is a small B</a:t>
            </a:r>
            <a:r>
              <a:rPr lang="en-US" sz="4400" baseline="-25000" dirty="0">
                <a:latin typeface="Calibri" pitchFamily="34" charset="0"/>
                <a:cs typeface="Calibri" pitchFamily="34" charset="0"/>
              </a:rPr>
              <a:t>G</a:t>
            </a:r>
            <a:r>
              <a:rPr lang="en-US" sz="3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vs. moderate B</a:t>
            </a:r>
            <a:r>
              <a:rPr lang="en-US" sz="4400" baseline="-25000" dirty="0">
                <a:latin typeface="Calibri" pitchFamily="34" charset="0"/>
                <a:cs typeface="Calibri" pitchFamily="34" charset="0"/>
              </a:rPr>
              <a:t>G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?</a:t>
            </a:r>
          </a:p>
          <a:p>
            <a:endParaRPr lang="en-US" sz="34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At what value of the </a:t>
            </a:r>
            <a:r>
              <a:rPr lang="en-US" sz="3400" dirty="0" err="1" smtClean="0">
                <a:latin typeface="Calibri" pitchFamily="34" charset="0"/>
                <a:cs typeface="Calibri" pitchFamily="34" charset="0"/>
              </a:rPr>
              <a:t>N</a:t>
            </a:r>
            <a:r>
              <a:rPr lang="en-US" sz="4400" baseline="-25000" dirty="0" err="1">
                <a:latin typeface="Calibri" pitchFamily="34" charset="0"/>
                <a:cs typeface="Calibri" pitchFamily="34" charset="0"/>
              </a:rPr>
              <a:t>Asym</a:t>
            </a:r>
            <a:r>
              <a:rPr lang="en-US" sz="3400" dirty="0" smtClean="0">
                <a:latin typeface="Calibri" pitchFamily="34" charset="0"/>
                <a:cs typeface="Calibri" pitchFamily="34" charset="0"/>
              </a:rPr>
              <a:t>/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B</a:t>
            </a:r>
            <a:r>
              <a:rPr lang="en-US" sz="4400" baseline="-25000" dirty="0">
                <a:latin typeface="Calibri" pitchFamily="34" charset="0"/>
                <a:cs typeface="Calibri" pitchFamily="34" charset="0"/>
              </a:rPr>
              <a:t>G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do the features of </a:t>
            </a:r>
            <a:r>
              <a:rPr lang="en-US" sz="3400" dirty="0" smtClean="0">
                <a:latin typeface="Calibri" pitchFamily="34" charset="0"/>
                <a:cs typeface="Calibri" pitchFamily="34" charset="0"/>
              </a:rPr>
              <a:t>the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IDR start to deviate from features observed in symmetric reconnection? </a:t>
            </a:r>
          </a:p>
          <a:p>
            <a:endParaRPr lang="en-US" sz="34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How can we compare in-situ observations against current theory and simulations?</a:t>
            </a:r>
          </a:p>
          <a:p>
            <a:endParaRPr lang="en-US" sz="3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9" name="Rectangle 5"/>
          <p:cNvSpPr>
            <a:spLocks noChangeArrowheads="1"/>
          </p:cNvSpPr>
          <p:nvPr/>
        </p:nvSpPr>
        <p:spPr bwMode="auto">
          <a:xfrm>
            <a:off x="3276600" y="22021800"/>
            <a:ext cx="4114800" cy="1143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/>
            <a:r>
              <a:rPr lang="en-US" b="1" dirty="0">
                <a:latin typeface="Calibri" pitchFamily="34" charset="0"/>
                <a:cs typeface="Calibri" pitchFamily="34" charset="0"/>
              </a:rPr>
              <a:t>References</a:t>
            </a:r>
            <a:r>
              <a:rPr lang="en-US" b="1" dirty="0"/>
              <a:t> </a:t>
            </a:r>
            <a:endParaRPr lang="en-US" dirty="0"/>
          </a:p>
        </p:txBody>
      </p:sp>
      <p:sp>
        <p:nvSpPr>
          <p:cNvPr id="61" name="Rounded Rectangle 60"/>
          <p:cNvSpPr/>
          <p:nvPr/>
        </p:nvSpPr>
        <p:spPr bwMode="auto">
          <a:xfrm>
            <a:off x="22098000" y="22100873"/>
            <a:ext cx="10972800" cy="1081752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72" name="Rectangle 5"/>
          <p:cNvSpPr>
            <a:spLocks noChangeArrowheads="1"/>
          </p:cNvSpPr>
          <p:nvPr/>
        </p:nvSpPr>
        <p:spPr bwMode="auto">
          <a:xfrm>
            <a:off x="2209800" y="29946600"/>
            <a:ext cx="6172200" cy="12192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/>
            <a:r>
              <a:rPr lang="en-US" b="1" dirty="0">
                <a:latin typeface="Calibri" pitchFamily="34" charset="0"/>
                <a:cs typeface="Calibri" pitchFamily="34" charset="0"/>
              </a:rPr>
              <a:t>Acknowledgements</a:t>
            </a:r>
            <a:r>
              <a:rPr lang="en-US" sz="3800" b="1" dirty="0"/>
              <a:t> </a:t>
            </a:r>
            <a:endParaRPr lang="en-US" sz="3800" dirty="0"/>
          </a:p>
        </p:txBody>
      </p:sp>
      <p:sp>
        <p:nvSpPr>
          <p:cNvPr id="55" name="Rounded Rectangle 54"/>
          <p:cNvSpPr/>
          <p:nvPr/>
        </p:nvSpPr>
        <p:spPr bwMode="auto">
          <a:xfrm>
            <a:off x="33299400" y="25059622"/>
            <a:ext cx="10287000" cy="7630178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82" tIns="45686" rIns="91382" bIns="4568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3604200" y="25755600"/>
            <a:ext cx="9525000" cy="6894174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We examined in situ data to investigate the structure of 2D reconnection layer for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Poleward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of the Cusp (POC) a wide range of </a:t>
            </a:r>
            <a:r>
              <a:rPr lang="en-US" sz="3400" dirty="0" err="1" smtClean="0">
                <a:latin typeface="Calibri" pitchFamily="34" charset="0"/>
                <a:cs typeface="Calibri" pitchFamily="34" charset="0"/>
              </a:rPr>
              <a:t>NAsym</a:t>
            </a:r>
            <a:r>
              <a:rPr lang="en-US" sz="3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and BGs</a:t>
            </a: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Found numerous crossings with </a:t>
            </a:r>
            <a:r>
              <a:rPr lang="en-US" sz="3400" dirty="0" err="1">
                <a:latin typeface="Calibri" pitchFamily="34" charset="0"/>
                <a:cs typeface="Calibri" pitchFamily="34" charset="0"/>
              </a:rPr>
              <a:t>NAsym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 up to 3 orders of magnitude</a:t>
            </a: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Worthwhile to conduct numerical simulations with a higher density asymmetry than usually done</a:t>
            </a:r>
          </a:p>
          <a:p>
            <a:pPr marL="457200" indent="-457200">
              <a:buFont typeface="Arial"/>
              <a:buChar char="•"/>
            </a:pPr>
            <a:r>
              <a:rPr lang="en-US" sz="3400" dirty="0" smtClean="0">
                <a:latin typeface="Calibri" pitchFamily="34" charset="0"/>
                <a:cs typeface="Calibri" pitchFamily="34" charset="0"/>
              </a:rPr>
              <a:t>Measured </a:t>
            </a:r>
            <a:r>
              <a:rPr lang="en-US" sz="3400" dirty="0">
                <a:latin typeface="Calibri" pitchFamily="34" charset="0"/>
                <a:cs typeface="Calibri" pitchFamily="34" charset="0"/>
              </a:rPr>
              <a:t>values of the outflow velocity and density in POC observations are in good agreement with expectations and theory</a:t>
            </a: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latin typeface="Calibri" pitchFamily="34" charset="0"/>
                <a:cs typeface="Calibri" pitchFamily="34" charset="0"/>
              </a:rPr>
              <a:t>Analysis of the separation of the X line and Stagnation line are being conducted </a:t>
            </a:r>
          </a:p>
        </p:txBody>
      </p: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34899600" y="24536399"/>
            <a:ext cx="6324600" cy="1006177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/>
            <a:r>
              <a:rPr lang="en-US" b="1" dirty="0" smtClean="0">
                <a:latin typeface="Calibri" pitchFamily="34" charset="0"/>
                <a:cs typeface="Calibri" pitchFamily="34" charset="0"/>
              </a:rPr>
              <a:t>Summary + Conclusions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62000" y="23393400"/>
            <a:ext cx="9525000" cy="6666422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 err="1">
                <a:latin typeface="Calibri"/>
                <a:cs typeface="Calibri"/>
              </a:rPr>
              <a:t>Borovsky</a:t>
            </a:r>
            <a:r>
              <a:rPr lang="en-US" sz="2400" dirty="0">
                <a:latin typeface="Calibri"/>
                <a:cs typeface="Calibri"/>
              </a:rPr>
              <a:t>, J. E., and M. </a:t>
            </a:r>
            <a:r>
              <a:rPr lang="en-US" sz="2400" dirty="0" err="1">
                <a:latin typeface="Calibri"/>
                <a:cs typeface="Calibri"/>
              </a:rPr>
              <a:t>Hesse</a:t>
            </a:r>
            <a:r>
              <a:rPr lang="en-US" sz="2400" dirty="0">
                <a:latin typeface="Calibri"/>
                <a:cs typeface="Calibri"/>
              </a:rPr>
              <a:t> (2007), Phys. Of Plasmas, 14, 102309, 2007</a:t>
            </a:r>
          </a:p>
          <a:p>
            <a:r>
              <a:rPr lang="en-US" sz="2400" dirty="0" err="1">
                <a:latin typeface="Calibri"/>
                <a:cs typeface="Calibri"/>
              </a:rPr>
              <a:t>Cassak</a:t>
            </a:r>
            <a:r>
              <a:rPr lang="en-US" sz="2400" dirty="0">
                <a:latin typeface="Calibri"/>
                <a:cs typeface="Calibri"/>
              </a:rPr>
              <a:t>, P. A., and M. A. Shay, Phys. Of Plasmas, 14, 102114, 2007</a:t>
            </a:r>
          </a:p>
          <a:p>
            <a:r>
              <a:rPr lang="en-US" sz="2400" dirty="0" err="1">
                <a:latin typeface="Calibri"/>
                <a:cs typeface="Calibri"/>
              </a:rPr>
              <a:t>Cassak</a:t>
            </a:r>
            <a:r>
              <a:rPr lang="en-US" sz="2400" dirty="0">
                <a:latin typeface="Calibri"/>
                <a:cs typeface="Calibri"/>
              </a:rPr>
              <a:t>, P. A., and M. A. Shay, Phys. Of Plasmas, 16, 055704, 2009 </a:t>
            </a:r>
          </a:p>
          <a:p>
            <a:r>
              <a:rPr lang="en-US" sz="2400" dirty="0">
                <a:latin typeface="Calibri"/>
                <a:cs typeface="Calibri"/>
              </a:rPr>
              <a:t>Eastwood, J.P., T. D. </a:t>
            </a:r>
            <a:r>
              <a:rPr lang="en-US" sz="2400" dirty="0" err="1">
                <a:latin typeface="Calibri"/>
                <a:cs typeface="Calibri"/>
              </a:rPr>
              <a:t>Phan</a:t>
            </a:r>
            <a:r>
              <a:rPr lang="en-US" sz="2400" dirty="0">
                <a:latin typeface="Calibri"/>
                <a:cs typeface="Calibri"/>
              </a:rPr>
              <a:t>, M. </a:t>
            </a:r>
            <a:r>
              <a:rPr lang="en-US" sz="2400" dirty="0" err="1">
                <a:latin typeface="Calibri"/>
                <a:cs typeface="Calibri"/>
              </a:rPr>
              <a:t>Øieroset</a:t>
            </a:r>
            <a:r>
              <a:rPr lang="en-US" sz="2400" dirty="0">
                <a:latin typeface="Calibri"/>
                <a:cs typeface="Calibri"/>
              </a:rPr>
              <a:t>, and M. A. Shay, 115, A08215, JGR, 2010a </a:t>
            </a:r>
          </a:p>
          <a:p>
            <a:r>
              <a:rPr lang="en-US" sz="2400" dirty="0">
                <a:latin typeface="Calibri"/>
                <a:cs typeface="Calibri"/>
              </a:rPr>
              <a:t>Eastwood, J. P., M. A. Shay, T. D. </a:t>
            </a:r>
            <a:r>
              <a:rPr lang="en-US" sz="2400" dirty="0" err="1">
                <a:latin typeface="Calibri"/>
                <a:cs typeface="Calibri"/>
              </a:rPr>
              <a:t>Phan</a:t>
            </a:r>
            <a:r>
              <a:rPr lang="en-US" sz="2400" dirty="0">
                <a:latin typeface="Calibri"/>
                <a:cs typeface="Calibri"/>
              </a:rPr>
              <a:t>, et al., PRL, 104, 205001, 2010b</a:t>
            </a:r>
          </a:p>
          <a:p>
            <a:r>
              <a:rPr lang="en-US" sz="2400" dirty="0">
                <a:latin typeface="Calibri"/>
                <a:cs typeface="Calibri"/>
              </a:rPr>
              <a:t>Levy, R. H., H. E. </a:t>
            </a:r>
            <a:r>
              <a:rPr lang="en-US" sz="2400" dirty="0" err="1">
                <a:latin typeface="Calibri"/>
                <a:cs typeface="Calibri"/>
              </a:rPr>
              <a:t>Petschek</a:t>
            </a:r>
            <a:r>
              <a:rPr lang="en-US" sz="2400" dirty="0">
                <a:latin typeface="Calibri"/>
                <a:cs typeface="Calibri"/>
              </a:rPr>
              <a:t>, and G. L. </a:t>
            </a:r>
            <a:r>
              <a:rPr lang="en-US" sz="2400" dirty="0" err="1">
                <a:latin typeface="Calibri"/>
                <a:cs typeface="Calibri"/>
              </a:rPr>
              <a:t>Siscoe</a:t>
            </a:r>
            <a:r>
              <a:rPr lang="en-US" sz="2400" dirty="0">
                <a:latin typeface="Calibri"/>
                <a:cs typeface="Calibri"/>
              </a:rPr>
              <a:t>, AIAA J., 2, 2065, 1964</a:t>
            </a:r>
          </a:p>
          <a:p>
            <a:r>
              <a:rPr lang="en-US" sz="2400" dirty="0" err="1">
                <a:latin typeface="Calibri"/>
                <a:cs typeface="Calibri"/>
              </a:rPr>
              <a:t>Lybekk</a:t>
            </a:r>
            <a:r>
              <a:rPr lang="en-US" sz="2400" dirty="0">
                <a:latin typeface="Calibri"/>
                <a:cs typeface="Calibri"/>
              </a:rPr>
              <a:t>, B., A. Pedersen, S. </a:t>
            </a:r>
            <a:r>
              <a:rPr lang="en-US" sz="2400" dirty="0" err="1">
                <a:latin typeface="Calibri"/>
                <a:cs typeface="Calibri"/>
              </a:rPr>
              <a:t>Haaland</a:t>
            </a:r>
            <a:r>
              <a:rPr lang="en-US" sz="2400" dirty="0">
                <a:latin typeface="Calibri"/>
                <a:cs typeface="Calibri"/>
              </a:rPr>
              <a:t>, et al., JGR, 117, A01217, 2012 </a:t>
            </a:r>
          </a:p>
          <a:p>
            <a:r>
              <a:rPr lang="en-US" sz="2400" dirty="0" err="1">
                <a:latin typeface="Calibri"/>
                <a:cs typeface="Calibri"/>
              </a:rPr>
              <a:t>Mozer</a:t>
            </a:r>
            <a:r>
              <a:rPr lang="en-US" sz="2400" dirty="0">
                <a:latin typeface="Calibri"/>
                <a:cs typeface="Calibri"/>
              </a:rPr>
              <a:t> et al., PRL, 89, 015002, 2002</a:t>
            </a:r>
          </a:p>
          <a:p>
            <a:r>
              <a:rPr lang="en-US" sz="2400" dirty="0" err="1">
                <a:latin typeface="Calibri"/>
                <a:cs typeface="Calibri"/>
              </a:rPr>
              <a:t>Mozer</a:t>
            </a:r>
            <a:r>
              <a:rPr lang="en-US" sz="2400" dirty="0">
                <a:latin typeface="Calibri"/>
                <a:cs typeface="Calibri"/>
              </a:rPr>
              <a:t>, F. S., P. L. Pritchett, et. al., JGR, 113, A00C03, 2008</a:t>
            </a:r>
          </a:p>
          <a:p>
            <a:r>
              <a:rPr lang="en-US" sz="2400" dirty="0">
                <a:latin typeface="Calibri"/>
                <a:cs typeface="Calibri"/>
              </a:rPr>
              <a:t>Muzamil, F. M., </a:t>
            </a:r>
            <a:r>
              <a:rPr lang="en-US" sz="2400" dirty="0" err="1">
                <a:latin typeface="Calibri"/>
                <a:cs typeface="Calibri"/>
              </a:rPr>
              <a:t>Farrugia</a:t>
            </a:r>
            <a:r>
              <a:rPr lang="en-US" sz="2400" dirty="0">
                <a:latin typeface="Calibri"/>
                <a:cs typeface="Calibri"/>
              </a:rPr>
              <a:t>, C. J., et al., JGR, 119, A019879, 2014</a:t>
            </a:r>
          </a:p>
          <a:p>
            <a:r>
              <a:rPr lang="en-US" sz="2400" dirty="0">
                <a:latin typeface="Calibri"/>
                <a:cs typeface="Calibri"/>
              </a:rPr>
              <a:t>Pritchett, P.L., JGR, 113, A06210, 2008, </a:t>
            </a:r>
          </a:p>
          <a:p>
            <a:r>
              <a:rPr lang="en-US" sz="2400" dirty="0">
                <a:latin typeface="Calibri"/>
                <a:cs typeface="Calibri"/>
              </a:rPr>
              <a:t>Pritchett, P. L., and F. S. </a:t>
            </a:r>
            <a:r>
              <a:rPr lang="en-US" sz="2400" dirty="0" err="1">
                <a:latin typeface="Calibri"/>
                <a:cs typeface="Calibri"/>
              </a:rPr>
              <a:t>Mozer</a:t>
            </a:r>
            <a:r>
              <a:rPr lang="en-US" sz="2400" dirty="0">
                <a:latin typeface="Calibri"/>
                <a:cs typeface="Calibri"/>
              </a:rPr>
              <a:t>, JGR, 114, A11210, 2009</a:t>
            </a:r>
          </a:p>
          <a:p>
            <a:r>
              <a:rPr lang="en-US" sz="2400" dirty="0">
                <a:latin typeface="Calibri"/>
                <a:cs typeface="Calibri"/>
              </a:rPr>
              <a:t>Scudder, J. D., R. D. </a:t>
            </a:r>
            <a:r>
              <a:rPr lang="en-US" sz="2400" dirty="0" err="1">
                <a:latin typeface="Calibri"/>
                <a:cs typeface="Calibri"/>
              </a:rPr>
              <a:t>Holdaway</a:t>
            </a:r>
            <a:r>
              <a:rPr lang="en-US" sz="2400" dirty="0">
                <a:latin typeface="Calibri"/>
                <a:cs typeface="Calibri"/>
              </a:rPr>
              <a:t>, et. al., JGR, 113, A10208,2008</a:t>
            </a:r>
          </a:p>
          <a:p>
            <a:r>
              <a:rPr lang="en-US" sz="2400" dirty="0">
                <a:latin typeface="Calibri"/>
                <a:cs typeface="Calibri"/>
              </a:rPr>
              <a:t>Tanaka, K. G., et al., Ann. </a:t>
            </a:r>
            <a:r>
              <a:rPr lang="en-US" sz="2400" dirty="0" err="1">
                <a:latin typeface="Calibri"/>
                <a:cs typeface="Calibri"/>
              </a:rPr>
              <a:t>Geophys</a:t>
            </a:r>
            <a:r>
              <a:rPr lang="en-US" sz="2400" dirty="0">
                <a:latin typeface="Calibri"/>
                <a:cs typeface="Calibri"/>
              </a:rPr>
              <a:t>., 26, 2471–2483, 2008</a:t>
            </a:r>
          </a:p>
          <a:p>
            <a:r>
              <a:rPr lang="en-US" sz="2400" dirty="0" err="1">
                <a:latin typeface="Calibri"/>
                <a:cs typeface="Calibri"/>
              </a:rPr>
              <a:t>Twitty</a:t>
            </a:r>
            <a:r>
              <a:rPr lang="en-US" sz="2400" dirty="0">
                <a:latin typeface="Calibri"/>
                <a:cs typeface="Calibri"/>
              </a:rPr>
              <a:t>, C., T. D. </a:t>
            </a:r>
            <a:r>
              <a:rPr lang="en-US" sz="2400" dirty="0" err="1">
                <a:latin typeface="Calibri"/>
                <a:cs typeface="Calibri"/>
              </a:rPr>
              <a:t>Phan</a:t>
            </a:r>
            <a:r>
              <a:rPr lang="en-US" sz="2400" dirty="0">
                <a:latin typeface="Calibri"/>
                <a:cs typeface="Calibri"/>
              </a:rPr>
              <a:t>, G. </a:t>
            </a:r>
            <a:r>
              <a:rPr lang="en-US" sz="2400" dirty="0" err="1">
                <a:latin typeface="Calibri"/>
                <a:cs typeface="Calibri"/>
              </a:rPr>
              <a:t>Paschmann</a:t>
            </a:r>
            <a:r>
              <a:rPr lang="en-US" sz="2400" dirty="0">
                <a:latin typeface="Calibri"/>
                <a:cs typeface="Calibri"/>
              </a:rPr>
              <a:t>, et. al., GRL, 31, L19808, 2004</a:t>
            </a:r>
          </a:p>
          <a:p>
            <a:r>
              <a:rPr lang="en-US" sz="2400" dirty="0">
                <a:latin typeface="Calibri"/>
                <a:cs typeface="Calibri"/>
              </a:rPr>
              <a:t>Wang, S., L. M. </a:t>
            </a:r>
            <a:r>
              <a:rPr lang="en-US" sz="2400" dirty="0" err="1">
                <a:latin typeface="Calibri"/>
                <a:cs typeface="Calibri"/>
              </a:rPr>
              <a:t>Kistler</a:t>
            </a:r>
            <a:r>
              <a:rPr lang="en-US" sz="2400" dirty="0">
                <a:latin typeface="Calibri"/>
                <a:cs typeface="Calibri"/>
              </a:rPr>
              <a:t>, et. al., JGR, 120, A021524, 2015</a:t>
            </a:r>
          </a:p>
          <a:p>
            <a:endParaRPr lang="en-US" sz="1900" dirty="0"/>
          </a:p>
        </p:txBody>
      </p:sp>
      <p:sp>
        <p:nvSpPr>
          <p:cNvPr id="83" name="TextBox 82"/>
          <p:cNvSpPr txBox="1"/>
          <p:nvPr/>
        </p:nvSpPr>
        <p:spPr>
          <a:xfrm>
            <a:off x="16992600" y="28803600"/>
            <a:ext cx="4800600" cy="1661973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pPr algn="r"/>
            <a:r>
              <a:rPr lang="en-US" sz="3400" b="1" dirty="0"/>
              <a:t>Observations:</a:t>
            </a:r>
          </a:p>
          <a:p>
            <a:pPr algn="r"/>
            <a:r>
              <a:rPr lang="en-US" sz="3400" b="1" dirty="0"/>
              <a:t> Range </a:t>
            </a:r>
            <a:r>
              <a:rPr lang="en-US" sz="3400" b="1" dirty="0" smtClean="0"/>
              <a:t>of </a:t>
            </a:r>
            <a:r>
              <a:rPr lang="en-US" sz="3400" b="1" dirty="0" err="1" smtClean="0"/>
              <a:t>N</a:t>
            </a:r>
            <a:r>
              <a:rPr lang="en-US" sz="3400" b="1" baseline="-9000" dirty="0" err="1" smtClean="0"/>
              <a:t>A</a:t>
            </a:r>
            <a:r>
              <a:rPr lang="en-US" sz="3800" b="1" baseline="-9000" dirty="0" err="1" smtClean="0"/>
              <a:t>symm</a:t>
            </a:r>
            <a:r>
              <a:rPr lang="en-US" sz="3400" b="1" dirty="0" smtClean="0"/>
              <a:t> </a:t>
            </a:r>
            <a:r>
              <a:rPr lang="en-US" sz="3400" b="1" dirty="0"/>
              <a:t>&amp; B</a:t>
            </a:r>
            <a:r>
              <a:rPr lang="en-US" sz="3800" b="1" baseline="-9000" dirty="0"/>
              <a:t>G</a:t>
            </a:r>
            <a:r>
              <a:rPr lang="en-US" sz="3400" b="1" dirty="0"/>
              <a:t> covered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7145000" y="30403800"/>
            <a:ext cx="4495800" cy="1431141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900" dirty="0">
                <a:latin typeface="Calibri"/>
                <a:cs typeface="Calibri"/>
              </a:rPr>
              <a:t>Ability compare the effect of </a:t>
            </a:r>
          </a:p>
          <a:p>
            <a:pPr marL="285706" indent="-285706">
              <a:buFont typeface="Arial"/>
              <a:buChar char="•"/>
            </a:pPr>
            <a:r>
              <a:rPr lang="en-US" sz="2900" dirty="0" smtClean="0">
                <a:latin typeface="Calibri"/>
                <a:cs typeface="Calibri"/>
              </a:rPr>
              <a:t>B</a:t>
            </a:r>
            <a:r>
              <a:rPr lang="en-US" sz="4000" baseline="-25000" dirty="0" smtClean="0">
                <a:latin typeface="Calibri"/>
                <a:cs typeface="Calibri"/>
              </a:rPr>
              <a:t>G</a:t>
            </a:r>
            <a:r>
              <a:rPr lang="en-US" sz="2900" dirty="0" smtClean="0">
                <a:latin typeface="Calibri"/>
                <a:cs typeface="Calibri"/>
              </a:rPr>
              <a:t> for </a:t>
            </a:r>
            <a:r>
              <a:rPr lang="en-US" sz="2900" dirty="0">
                <a:latin typeface="Calibri"/>
                <a:cs typeface="Calibri"/>
              </a:rPr>
              <a:t>a range of </a:t>
            </a:r>
            <a:r>
              <a:rPr lang="en-US" sz="2900" dirty="0" err="1" smtClean="0">
                <a:latin typeface="Calibri"/>
                <a:cs typeface="Calibri"/>
              </a:rPr>
              <a:t>N</a:t>
            </a:r>
            <a:r>
              <a:rPr lang="en-US" sz="4000" baseline="-25000" dirty="0" err="1" smtClean="0">
                <a:latin typeface="Calibri"/>
                <a:cs typeface="Calibri"/>
              </a:rPr>
              <a:t>Asym</a:t>
            </a:r>
            <a:endParaRPr lang="en-US" sz="4000" baseline="-25000" dirty="0">
              <a:latin typeface="Calibri"/>
              <a:cs typeface="Calibri"/>
            </a:endParaRPr>
          </a:p>
          <a:p>
            <a:pPr marL="285706" indent="-285706">
              <a:buFont typeface="Arial"/>
              <a:buChar char="•"/>
            </a:pPr>
            <a:r>
              <a:rPr lang="en-US" sz="2900" dirty="0" err="1" smtClean="0">
                <a:latin typeface="Calibri"/>
                <a:cs typeface="Calibri"/>
              </a:rPr>
              <a:t>N</a:t>
            </a:r>
            <a:r>
              <a:rPr lang="en-US" sz="4000" baseline="-25000" dirty="0" err="1" smtClean="0">
                <a:latin typeface="Calibri"/>
                <a:cs typeface="Calibri"/>
              </a:rPr>
              <a:t>Asym</a:t>
            </a:r>
            <a:r>
              <a:rPr lang="en-US" sz="2900" dirty="0" smtClean="0">
                <a:latin typeface="Calibri"/>
                <a:cs typeface="Calibri"/>
              </a:rPr>
              <a:t> for </a:t>
            </a:r>
            <a:r>
              <a:rPr lang="en-US" sz="2900" dirty="0">
                <a:latin typeface="Calibri"/>
                <a:cs typeface="Calibri"/>
              </a:rPr>
              <a:t>a range of </a:t>
            </a:r>
            <a:r>
              <a:rPr lang="en-US" sz="2900" dirty="0" smtClean="0">
                <a:latin typeface="Calibri"/>
                <a:cs typeface="Calibri"/>
              </a:rPr>
              <a:t>B</a:t>
            </a:r>
            <a:r>
              <a:rPr lang="en-US" sz="4000" baseline="-25000" dirty="0" smtClean="0">
                <a:latin typeface="Calibri"/>
                <a:cs typeface="Calibri"/>
              </a:rPr>
              <a:t>G</a:t>
            </a:r>
            <a:endParaRPr lang="en-US" sz="4000" baseline="-25000" dirty="0">
              <a:latin typeface="Calibri"/>
              <a:cs typeface="Calibri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10287000" y="21793200"/>
            <a:ext cx="11887200" cy="6553200"/>
          </a:xfrm>
          <a:prstGeom prst="rect">
            <a:avLst/>
          </a:prstGeom>
        </p:spPr>
        <p:txBody>
          <a:bodyPr vert="horz" lIns="438840" tIns="219422" rIns="438840" bIns="219422" anchor="b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15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3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438912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58368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9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877824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8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972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8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316736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7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536192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77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755648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67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9984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No absolute criterion for identifying the IDR</a:t>
            </a:r>
          </a:p>
          <a:p>
            <a:pPr marL="857112" indent="-457128">
              <a:buFont typeface="Arial"/>
              <a:buChar char="•"/>
            </a:pP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Plausible arguments for IDR identification </a:t>
            </a: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1a. Sharp reversal of flow direction in the middle of the </a:t>
            </a:r>
            <a:r>
              <a:rPr lang="en-US" sz="2900" dirty="0" smtClean="0">
                <a:solidFill>
                  <a:schemeClr val="tx1"/>
                </a:solidFill>
                <a:latin typeface="Calibri"/>
                <a:cs typeface="Calibri"/>
              </a:rPr>
              <a:t>crossing</a:t>
            </a:r>
            <a:endParaRPr lang="en-US" sz="29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1b. Correlated reversal in V</a:t>
            </a:r>
            <a:r>
              <a:rPr lang="en-US" sz="3400" baseline="-9000" dirty="0">
                <a:solidFill>
                  <a:schemeClr val="tx1"/>
                </a:solidFill>
                <a:latin typeface="Calibri"/>
                <a:cs typeface="Calibri"/>
              </a:rPr>
              <a:t>X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 and B</a:t>
            </a:r>
            <a:r>
              <a:rPr lang="en-US" sz="3400" baseline="-9000" dirty="0">
                <a:solidFill>
                  <a:schemeClr val="tx1"/>
                </a:solidFill>
                <a:latin typeface="Calibri"/>
                <a:cs typeface="Calibri"/>
              </a:rPr>
              <a:t>Z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 (V</a:t>
            </a:r>
            <a:r>
              <a:rPr lang="en-US" sz="3400" baseline="-9000" dirty="0">
                <a:solidFill>
                  <a:schemeClr val="tx1"/>
                </a:solidFill>
                <a:latin typeface="Calibri"/>
                <a:cs typeface="Calibri"/>
              </a:rPr>
              <a:t>L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 and B</a:t>
            </a:r>
            <a:r>
              <a:rPr lang="en-US" sz="3400" baseline="-9000" dirty="0">
                <a:solidFill>
                  <a:schemeClr val="tx1"/>
                </a:solidFill>
                <a:latin typeface="Calibri"/>
                <a:cs typeface="Calibri"/>
              </a:rPr>
              <a:t>N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)</a:t>
            </a: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2a. </a:t>
            </a:r>
            <a:r>
              <a:rPr lang="en-US" sz="2900" i="1" dirty="0">
                <a:solidFill>
                  <a:schemeClr val="tx1"/>
                </a:solidFill>
                <a:latin typeface="Calibri"/>
                <a:cs typeface="Calibri"/>
              </a:rPr>
              <a:t>E+(V</a:t>
            </a:r>
            <a:r>
              <a:rPr lang="en-US" sz="3400" i="1" baseline="-9000" dirty="0">
                <a:solidFill>
                  <a:schemeClr val="tx1"/>
                </a:solidFill>
                <a:latin typeface="Calibri"/>
                <a:cs typeface="Calibri"/>
              </a:rPr>
              <a:t>i</a:t>
            </a:r>
            <a:r>
              <a:rPr lang="en-US" sz="2900" i="1" dirty="0">
                <a:solidFill>
                  <a:schemeClr val="tx1"/>
                </a:solidFill>
                <a:latin typeface="Calibri"/>
                <a:cs typeface="Calibri"/>
              </a:rPr>
              <a:t> × B) ≠0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 for ions but </a:t>
            </a:r>
            <a:r>
              <a:rPr lang="en-US" sz="2900" i="1" dirty="0">
                <a:solidFill>
                  <a:schemeClr val="tx1"/>
                </a:solidFill>
                <a:latin typeface="Calibri"/>
                <a:cs typeface="Calibri"/>
              </a:rPr>
              <a:t>E+(</a:t>
            </a:r>
            <a:r>
              <a:rPr lang="en-US" sz="2900" i="1" dirty="0" err="1">
                <a:solidFill>
                  <a:schemeClr val="tx1"/>
                </a:solidFill>
                <a:latin typeface="Calibri"/>
                <a:cs typeface="Calibri"/>
              </a:rPr>
              <a:t>V</a:t>
            </a:r>
            <a:r>
              <a:rPr lang="en-US" sz="3400" i="1" baseline="-9000" dirty="0" err="1">
                <a:solidFill>
                  <a:schemeClr val="tx1"/>
                </a:solidFill>
                <a:latin typeface="Calibri"/>
                <a:cs typeface="Calibri"/>
              </a:rPr>
              <a:t>e</a:t>
            </a:r>
            <a:r>
              <a:rPr lang="en-US" sz="2900" i="1" dirty="0">
                <a:solidFill>
                  <a:schemeClr val="tx1"/>
                </a:solidFill>
                <a:latin typeface="Calibri"/>
                <a:cs typeface="Calibri"/>
              </a:rPr>
              <a:t> × B) =0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 for electrons</a:t>
            </a: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2b. Adiabatic expansion parameter, </a:t>
            </a:r>
            <a:r>
              <a:rPr lang="en-US" sz="2900" i="1" dirty="0" err="1" smtClean="0">
                <a:solidFill>
                  <a:schemeClr val="tx1"/>
                </a:solidFill>
                <a:latin typeface="Calibri"/>
                <a:cs typeface="Calibri"/>
              </a:rPr>
              <a:t>δi</a:t>
            </a:r>
            <a:r>
              <a:rPr lang="en-US" sz="2900" i="1" dirty="0" smtClean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n-US" sz="2900" i="1" dirty="0">
                <a:solidFill>
                  <a:schemeClr val="tx1"/>
                </a:solidFill>
                <a:latin typeface="Calibri"/>
                <a:cs typeface="Calibri"/>
              </a:rPr>
              <a:t>&gt; </a:t>
            </a:r>
            <a:r>
              <a:rPr lang="en-US" sz="2900" i="1" dirty="0" smtClean="0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endParaRPr lang="en-US" sz="29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3. Peak values of the total </a:t>
            </a: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DC electric field &gt; several tens mV/m</a:t>
            </a:r>
          </a:p>
          <a:p>
            <a:pPr marL="399984" lvl="1" algn="l"/>
            <a:r>
              <a:rPr lang="en-US" sz="2900" dirty="0" smtClean="0">
                <a:solidFill>
                  <a:schemeClr val="tx1"/>
                </a:solidFill>
                <a:latin typeface="Calibri"/>
                <a:cs typeface="Calibri"/>
              </a:rPr>
              <a:t>4</a:t>
            </a:r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. Deep minimum in total B</a:t>
            </a:r>
          </a:p>
          <a:p>
            <a:pPr marL="399984" lvl="1" algn="l"/>
            <a:r>
              <a:rPr lang="en-US" sz="2900" dirty="0">
                <a:solidFill>
                  <a:schemeClr val="tx1"/>
                </a:solidFill>
                <a:latin typeface="Calibri"/>
                <a:cs typeface="Calibri"/>
              </a:rPr>
              <a:t>5. Existence of expected Hall field </a:t>
            </a:r>
            <a:endParaRPr lang="en-US" sz="2900" dirty="0" smtClean="0">
              <a:solidFill>
                <a:schemeClr val="tx1"/>
              </a:solidFill>
              <a:latin typeface="Calibri"/>
              <a:cs typeface="Calibri"/>
            </a:endParaRPr>
          </a:p>
          <a:p>
            <a:pPr marL="399984" lvl="1" algn="l"/>
            <a:r>
              <a:rPr lang="en-US" sz="2900" dirty="0" smtClean="0">
                <a:solidFill>
                  <a:schemeClr val="tx1"/>
                </a:solidFill>
                <a:latin typeface="Calibri"/>
                <a:cs typeface="Calibri"/>
              </a:rPr>
              <a:t>Features </a:t>
            </a:r>
            <a:endParaRPr lang="en-US" sz="29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399984" lvl="1" algn="l"/>
            <a:r>
              <a:rPr lang="en-US" sz="2400" i="1" dirty="0">
                <a:solidFill>
                  <a:schemeClr val="tx1"/>
                </a:solidFill>
                <a:latin typeface="Calibri"/>
                <a:cs typeface="Calibri"/>
              </a:rPr>
              <a:t>Adopted a confidence level 1-</a:t>
            </a:r>
            <a:r>
              <a:rPr lang="en-US" sz="2400" i="1" dirty="0" smtClean="0">
                <a:solidFill>
                  <a:schemeClr val="tx1"/>
                </a:solidFill>
                <a:latin typeface="Calibri"/>
                <a:cs typeface="Calibri"/>
              </a:rPr>
              <a:t>3</a:t>
            </a:r>
          </a:p>
          <a:p>
            <a:pPr marL="399984" lvl="1" algn="l"/>
            <a:r>
              <a:rPr lang="en-US" sz="2400" i="1" dirty="0" smtClean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chemeClr val="tx1"/>
                </a:solidFill>
                <a:latin typeface="Calibri"/>
                <a:cs typeface="Calibri"/>
              </a:rPr>
              <a:t>depending on how many criteria were fulfilled</a:t>
            </a:r>
            <a:r>
              <a:rPr lang="en-US" sz="1900" i="1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</p:txBody>
      </p:sp>
      <p:pic>
        <p:nvPicPr>
          <p:cNvPr id="88" name="Picture 87" descr="Screen Shot 2015-04-13 at 10.12.1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0" y="24917400"/>
            <a:ext cx="4205112" cy="3465067"/>
          </a:xfrm>
          <a:prstGeom prst="rect">
            <a:avLst/>
          </a:prstGeom>
        </p:spPr>
      </p:pic>
      <p:cxnSp>
        <p:nvCxnSpPr>
          <p:cNvPr id="89" name="Straight Arrow Connector 88"/>
          <p:cNvCxnSpPr/>
          <p:nvPr/>
        </p:nvCxnSpPr>
        <p:spPr>
          <a:xfrm>
            <a:off x="17830800" y="25984200"/>
            <a:ext cx="2168040" cy="1712851"/>
          </a:xfrm>
          <a:prstGeom prst="straightConnector1">
            <a:avLst/>
          </a:prstGeom>
          <a:ln>
            <a:solidFill>
              <a:srgbClr val="008000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V="1">
            <a:off x="18745200" y="25493136"/>
            <a:ext cx="2201333" cy="2624664"/>
          </a:xfrm>
          <a:prstGeom prst="straightConnector1">
            <a:avLst/>
          </a:prstGeom>
          <a:ln>
            <a:solidFill>
              <a:srgbClr val="008000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Rounded Rectangle 91"/>
          <p:cNvSpPr/>
          <p:nvPr/>
        </p:nvSpPr>
        <p:spPr bwMode="auto">
          <a:xfrm>
            <a:off x="10668000" y="13335001"/>
            <a:ext cx="10972800" cy="70866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  <a:alpha val="37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7" tIns="45696" rIns="91397" bIns="45696" numCol="1" rtlCol="0" anchor="t" anchorCtr="0" compatLnSpc="1">
            <a:prstTxWarp prst="textNoShape">
              <a:avLst/>
            </a:prstTxWarp>
          </a:bodyPr>
          <a:lstStyle/>
          <a:p>
            <a:pPr defTabSz="4700750"/>
            <a:endParaRPr lang="en-US" dirty="0" smtClean="0">
              <a:latin typeface="Arial" pitchFamily="34" charset="0"/>
            </a:endParaRPr>
          </a:p>
        </p:txBody>
      </p:sp>
      <p:sp>
        <p:nvSpPr>
          <p:cNvPr id="93" name="Rectangle 5"/>
          <p:cNvSpPr>
            <a:spLocks noChangeArrowheads="1"/>
          </p:cNvSpPr>
          <p:nvPr/>
        </p:nvSpPr>
        <p:spPr bwMode="auto">
          <a:xfrm>
            <a:off x="12268200" y="12954000"/>
            <a:ext cx="7620000" cy="142073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42" tIns="102821" rIns="205642" bIns="102821" anchor="ctr"/>
          <a:lstStyle/>
          <a:p>
            <a:pPr algn="ctr"/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4" name="Picture 93" descr="Screen Shot 2014-12-02 at 4.39.4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0" y="16700619"/>
            <a:ext cx="2425700" cy="721645"/>
          </a:xfrm>
          <a:prstGeom prst="rect">
            <a:avLst/>
          </a:prstGeom>
        </p:spPr>
      </p:pic>
      <p:pic>
        <p:nvPicPr>
          <p:cNvPr id="95" name="Picture 94" descr="Screen Shot 2014-12-02 at 4.39.58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9400" y="15685806"/>
            <a:ext cx="2755900" cy="811850"/>
          </a:xfrm>
          <a:prstGeom prst="rect">
            <a:avLst/>
          </a:prstGeom>
        </p:spPr>
      </p:pic>
      <p:pic>
        <p:nvPicPr>
          <p:cNvPr id="96" name="Picture 95" descr="Screen Shot 2014-12-02 at 4.39.40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0" y="14738647"/>
            <a:ext cx="2324100" cy="800575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10972800" y="18797899"/>
            <a:ext cx="6248400" cy="127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>
                <a:latin typeface="Calibri"/>
                <a:cs typeface="Calibri"/>
              </a:rPr>
              <a:t>Assumptions : </a:t>
            </a:r>
          </a:p>
          <a:p>
            <a:r>
              <a:rPr lang="en-US" sz="2900" dirty="0">
                <a:latin typeface="Calibri"/>
                <a:cs typeface="Calibri"/>
              </a:rPr>
              <a:t>B</a:t>
            </a:r>
            <a:r>
              <a:rPr lang="en-US" sz="2900" baseline="-9000" dirty="0">
                <a:latin typeface="Calibri"/>
                <a:cs typeface="Calibri"/>
              </a:rPr>
              <a:t>1</a:t>
            </a:r>
            <a:r>
              <a:rPr lang="en-US" sz="2900" dirty="0">
                <a:latin typeface="Calibri"/>
                <a:cs typeface="Calibri"/>
              </a:rPr>
              <a:t> and B</a:t>
            </a:r>
            <a:r>
              <a:rPr lang="en-US" sz="2900" baseline="-9000" dirty="0">
                <a:latin typeface="Calibri"/>
                <a:cs typeface="Calibri"/>
              </a:rPr>
              <a:t>2</a:t>
            </a:r>
            <a:r>
              <a:rPr lang="en-US" sz="2900" dirty="0">
                <a:latin typeface="Calibri"/>
                <a:cs typeface="Calibri"/>
              </a:rPr>
              <a:t> are antiparallel/ No guide field </a:t>
            </a:r>
          </a:p>
          <a:p>
            <a:endParaRPr lang="en-US" sz="2900" dirty="0">
              <a:latin typeface="Calibri"/>
              <a:cs typeface="Calibri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3716000" y="18399691"/>
            <a:ext cx="46482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b="1" i="1" dirty="0" err="1"/>
              <a:t>Cassak</a:t>
            </a:r>
            <a:r>
              <a:rPr lang="en-US" sz="1900" b="1" i="1" dirty="0"/>
              <a:t> and </a:t>
            </a:r>
            <a:r>
              <a:rPr lang="en-US" sz="1900" b="1" i="1"/>
              <a:t>Shay </a:t>
            </a:r>
            <a:r>
              <a:rPr lang="en-US" sz="1900" b="1" i="1" smtClean="0"/>
              <a:t>et </a:t>
            </a:r>
            <a:r>
              <a:rPr lang="en-US" sz="1900" b="1" i="1" dirty="0"/>
              <a:t>al. 2007, 2009</a:t>
            </a:r>
          </a:p>
        </p:txBody>
      </p:sp>
      <p:sp>
        <p:nvSpPr>
          <p:cNvPr id="99" name="Rectangle 98"/>
          <p:cNvSpPr/>
          <p:nvPr/>
        </p:nvSpPr>
        <p:spPr>
          <a:xfrm>
            <a:off x="12924666" y="13258800"/>
            <a:ext cx="5972934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800" b="1" dirty="0">
                <a:latin typeface="+mn-lt"/>
              </a:rPr>
              <a:t>Theoretical S</a:t>
            </a:r>
            <a:r>
              <a:rPr lang="en-US" sz="3800" b="1" dirty="0" smtClean="0">
                <a:latin typeface="+mn-lt"/>
              </a:rPr>
              <a:t>caling Relations </a:t>
            </a:r>
            <a:endParaRPr lang="en-US" sz="3800" b="1" dirty="0">
              <a:latin typeface="+mn-lt"/>
            </a:endParaRPr>
          </a:p>
        </p:txBody>
      </p:sp>
      <p:pic>
        <p:nvPicPr>
          <p:cNvPr id="100" name="Picture 99" descr="Screen Shot 2015-12-14 at 10.12.45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543" y="14478000"/>
            <a:ext cx="6314457" cy="3974111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13487400" y="17715432"/>
            <a:ext cx="714230" cy="273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MSP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3487400" y="14806301"/>
            <a:ext cx="714230" cy="273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MSH</a:t>
            </a:r>
          </a:p>
        </p:txBody>
      </p:sp>
      <p:pic>
        <p:nvPicPr>
          <p:cNvPr id="103" name="Picture 102" descr="Screen Shot 2014-12-02 at 5.01.21 P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0" y="17580123"/>
            <a:ext cx="2717800" cy="856953"/>
          </a:xfrm>
          <a:prstGeom prst="rect">
            <a:avLst/>
          </a:prstGeom>
        </p:spPr>
      </p:pic>
      <p:pic>
        <p:nvPicPr>
          <p:cNvPr id="104" name="Picture 103" descr="Screen Shot 2014-12-02 at 5.01.29 PM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4200" y="18594936"/>
            <a:ext cx="2451100" cy="845678"/>
          </a:xfrm>
          <a:prstGeom prst="rect">
            <a:avLst/>
          </a:prstGeom>
        </p:spPr>
      </p:pic>
      <p:pic>
        <p:nvPicPr>
          <p:cNvPr id="106" name="Picture 105" descr="Earth-Magnetosphere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400" y="5486400"/>
            <a:ext cx="10160002" cy="6464299"/>
          </a:xfrm>
          <a:prstGeom prst="rect">
            <a:avLst/>
          </a:prstGeom>
        </p:spPr>
      </p:pic>
      <p:graphicFrame>
        <p:nvGraphicFramePr>
          <p:cNvPr id="84" name="Chart 8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8059706"/>
              </p:ext>
            </p:extLst>
          </p:nvPr>
        </p:nvGraphicFramePr>
        <p:xfrm>
          <a:off x="11582400" y="29032200"/>
          <a:ext cx="54864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pSp>
        <p:nvGrpSpPr>
          <p:cNvPr id="113" name="Group 112"/>
          <p:cNvGrpSpPr/>
          <p:nvPr/>
        </p:nvGrpSpPr>
        <p:grpSpPr>
          <a:xfrm>
            <a:off x="22574924" y="5867400"/>
            <a:ext cx="5440680" cy="7040880"/>
            <a:chOff x="1201142" y="0"/>
            <a:chExt cx="5440680" cy="7040880"/>
          </a:xfrm>
          <a:solidFill>
            <a:schemeClr val="bg1"/>
          </a:solidFill>
        </p:grpSpPr>
        <p:pic>
          <p:nvPicPr>
            <p:cNvPr id="115" name="Picture 114" descr="apr12_2007_c3_ntbv_lmn_0638_0646_orig.pdf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1142" y="0"/>
              <a:ext cx="5440680" cy="7040880"/>
            </a:xfrm>
            <a:prstGeom prst="rect">
              <a:avLst/>
            </a:prstGeom>
            <a:grpFill/>
          </p:spPr>
        </p:pic>
        <p:cxnSp>
          <p:nvCxnSpPr>
            <p:cNvPr id="116" name="Straight Connector 115"/>
            <p:cNvCxnSpPr/>
            <p:nvPr/>
          </p:nvCxnSpPr>
          <p:spPr>
            <a:xfrm>
              <a:off x="3073400" y="516467"/>
              <a:ext cx="389466" cy="0"/>
            </a:xfrm>
            <a:prstGeom prst="line">
              <a:avLst/>
            </a:prstGeom>
            <a:grpFill/>
            <a:ln w="12700" cmpd="sng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4165600" y="533401"/>
              <a:ext cx="541867" cy="0"/>
            </a:xfrm>
            <a:prstGeom prst="line">
              <a:avLst/>
            </a:prstGeom>
            <a:grpFill/>
            <a:ln w="12700" cmpd="sng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Box 117"/>
            <p:cNvSpPr txBox="1"/>
            <p:nvPr/>
          </p:nvSpPr>
          <p:spPr>
            <a:xfrm>
              <a:off x="2846300" y="460318"/>
              <a:ext cx="8028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dirty="0" smtClean="0"/>
                <a:t>&lt;6 cm</a:t>
              </a:r>
              <a:r>
                <a:rPr lang="en-US" sz="1000" baseline="30000" dirty="0" smtClean="0"/>
                <a:t>-3</a:t>
              </a:r>
              <a:r>
                <a:rPr lang="en-US" sz="1000" dirty="0" smtClean="0"/>
                <a:t>&gt;</a:t>
              </a:r>
              <a:endParaRPr lang="en-US" sz="1000" dirty="0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3983564" y="306803"/>
              <a:ext cx="9186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dirty="0" smtClean="0"/>
                <a:t>&lt;0.7 cm</a:t>
              </a:r>
              <a:r>
                <a:rPr lang="en-US" sz="1000" baseline="30000" dirty="0" smtClean="0"/>
                <a:t>-3</a:t>
              </a:r>
              <a:r>
                <a:rPr lang="en-US" sz="1000" dirty="0" smtClean="0"/>
                <a:t>&gt;</a:t>
              </a:r>
              <a:endParaRPr lang="en-US" sz="1000" dirty="0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2731999" y="2088634"/>
              <a:ext cx="802887" cy="2462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000" dirty="0" smtClean="0"/>
                <a:t>&lt;-</a:t>
              </a:r>
              <a:r>
                <a:rPr lang="en-US" sz="1000" dirty="0"/>
                <a:t>20.57 </a:t>
              </a:r>
              <a:r>
                <a:rPr lang="en-US" sz="1000" dirty="0" err="1" smtClean="0"/>
                <a:t>nT</a:t>
              </a:r>
              <a:r>
                <a:rPr lang="en-US" sz="1000" dirty="0" smtClean="0"/>
                <a:t>&gt;</a:t>
              </a:r>
              <a:endParaRPr lang="en-US" sz="1000" dirty="0"/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4053428" y="2044700"/>
              <a:ext cx="763626" cy="2462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000" dirty="0" smtClean="0"/>
                <a:t>&lt;42.71 </a:t>
              </a:r>
              <a:r>
                <a:rPr lang="en-US" sz="1000" dirty="0" err="1" smtClean="0"/>
                <a:t>nT</a:t>
              </a:r>
              <a:r>
                <a:rPr lang="en-US" sz="1000" dirty="0" smtClean="0"/>
                <a:t>&gt;</a:t>
              </a:r>
              <a:endParaRPr lang="en-US" sz="1000" dirty="0"/>
            </a:p>
          </p:txBody>
        </p:sp>
        <p:cxnSp>
          <p:nvCxnSpPr>
            <p:cNvPr id="122" name="Straight Arrow Connector 121"/>
            <p:cNvCxnSpPr/>
            <p:nvPr/>
          </p:nvCxnSpPr>
          <p:spPr>
            <a:xfrm flipH="1">
              <a:off x="3983564" y="4584700"/>
              <a:ext cx="723903" cy="170421"/>
            </a:xfrm>
            <a:prstGeom prst="straightConnector1">
              <a:avLst/>
            </a:prstGeom>
            <a:grpFill/>
            <a:ln>
              <a:solidFill>
                <a:srgbClr val="8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2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3951759"/>
              </p:ext>
            </p:extLst>
          </p:nvPr>
        </p:nvGraphicFramePr>
        <p:xfrm>
          <a:off x="29032200" y="6324600"/>
          <a:ext cx="3023983" cy="1932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2416"/>
                <a:gridCol w="1951567"/>
              </a:tblGrid>
              <a:tr h="412503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C3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22174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8.6</a:t>
                      </a:r>
                      <a:endParaRPr lang="en-US" sz="2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22174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0.5</a:t>
                      </a:r>
                      <a:endParaRPr lang="en-US" sz="2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7596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</a:t>
                      </a:r>
                      <a:r>
                        <a:rPr lang="en-US" sz="3200" baseline="-9000" dirty="0" smtClean="0"/>
                        <a:t>G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-13 </a:t>
                      </a:r>
                      <a:r>
                        <a:rPr lang="en-US" sz="2400" dirty="0" err="1" smtClean="0"/>
                        <a:t>nT</a:t>
                      </a:r>
                      <a:r>
                        <a:rPr lang="en-US" sz="2400" baseline="0" dirty="0" smtClean="0"/>
                        <a:t> (62%)</a:t>
                      </a:r>
                      <a:endParaRPr lang="en-US" sz="2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7" name="Oval 126"/>
          <p:cNvSpPr/>
          <p:nvPr/>
        </p:nvSpPr>
        <p:spPr>
          <a:xfrm>
            <a:off x="31013400" y="7772400"/>
            <a:ext cx="747208" cy="539922"/>
          </a:xfrm>
          <a:prstGeom prst="ellipse">
            <a:avLst/>
          </a:prstGeom>
          <a:noFill/>
          <a:ln w="19050" cmpd="sng">
            <a:solidFill>
              <a:srgbClr val="8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/>
          <p:cNvSpPr/>
          <p:nvPr/>
        </p:nvSpPr>
        <p:spPr>
          <a:xfrm>
            <a:off x="28939067" y="13582710"/>
            <a:ext cx="2760133" cy="5517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TextBox 133"/>
          <p:cNvSpPr txBox="1"/>
          <p:nvPr/>
        </p:nvSpPr>
        <p:spPr>
          <a:xfrm>
            <a:off x="27660600" y="14173200"/>
            <a:ext cx="5486400" cy="6986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 err="1">
                <a:latin typeface="+mn-lt"/>
              </a:rPr>
              <a:t>Quadrupolar</a:t>
            </a:r>
            <a:r>
              <a:rPr lang="en-US" sz="2800" dirty="0">
                <a:latin typeface="+mn-lt"/>
              </a:rPr>
              <a:t> B</a:t>
            </a:r>
            <a:r>
              <a:rPr lang="en-US" sz="2800" baseline="-25000" dirty="0">
                <a:latin typeface="+mn-lt"/>
              </a:rPr>
              <a:t>M</a:t>
            </a:r>
            <a:r>
              <a:rPr lang="en-US" sz="2800" dirty="0">
                <a:latin typeface="+mn-lt"/>
              </a:rPr>
              <a:t> structure is still preserved, although there is a small density asymmetry</a:t>
            </a:r>
          </a:p>
          <a:p>
            <a:endParaRPr lang="en-US" sz="1400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smtClean="0">
                <a:latin typeface="+mn-lt"/>
              </a:rPr>
              <a:t>However</a:t>
            </a:r>
            <a:r>
              <a:rPr lang="en-US" sz="2800" dirty="0">
                <a:latin typeface="+mn-lt"/>
              </a:rPr>
              <a:t>, B</a:t>
            </a:r>
            <a:r>
              <a:rPr lang="en-US" sz="2800" baseline="-9000" dirty="0">
                <a:latin typeface="+mn-lt"/>
              </a:rPr>
              <a:t>M</a:t>
            </a:r>
            <a:r>
              <a:rPr lang="en-US" sz="2800" dirty="0" smtClean="0">
                <a:latin typeface="+mn-lt"/>
              </a:rPr>
              <a:t> is asymmetric</a:t>
            </a:r>
          </a:p>
          <a:p>
            <a:endParaRPr lang="en-US" sz="1400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smtClean="0">
                <a:latin typeface="+mn-lt"/>
              </a:rPr>
              <a:t>Bi polar E</a:t>
            </a:r>
            <a:r>
              <a:rPr lang="en-US" sz="2800" baseline="-9000" dirty="0" smtClean="0">
                <a:latin typeface="+mn-lt"/>
              </a:rPr>
              <a:t>N</a:t>
            </a:r>
            <a:r>
              <a:rPr lang="en-US" sz="2800" baseline="-25000" dirty="0" smtClean="0">
                <a:latin typeface="+mn-lt"/>
              </a:rPr>
              <a:t> </a:t>
            </a:r>
            <a:r>
              <a:rPr lang="en-US" sz="2800" dirty="0" smtClean="0">
                <a:latin typeface="+mn-lt"/>
              </a:rPr>
              <a:t>feature is asymmetric 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+mn-lt"/>
              </a:rPr>
              <a:t>Reversal in Hall fields, B</a:t>
            </a:r>
            <a:r>
              <a:rPr lang="en-US" sz="2800" baseline="-9000" dirty="0">
                <a:latin typeface="+mn-lt"/>
              </a:rPr>
              <a:t>M </a:t>
            </a:r>
            <a:r>
              <a:rPr lang="en-US" sz="2800" dirty="0">
                <a:latin typeface="+mn-lt"/>
              </a:rPr>
              <a:t>and E</a:t>
            </a:r>
            <a:r>
              <a:rPr lang="en-US" sz="2800" baseline="-9000" dirty="0">
                <a:latin typeface="+mn-lt"/>
              </a:rPr>
              <a:t>N,</a:t>
            </a:r>
            <a:r>
              <a:rPr lang="en-US" sz="2800" dirty="0">
                <a:latin typeface="+mn-lt"/>
              </a:rPr>
              <a:t> does not occur at the center of the CS </a:t>
            </a:r>
            <a:endParaRPr lang="en-US" sz="2800" dirty="0" smtClean="0">
              <a:latin typeface="+mn-lt"/>
            </a:endParaRPr>
          </a:p>
          <a:p>
            <a:endParaRPr lang="en-US" sz="1400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smtClean="0">
                <a:latin typeface="+mn-lt"/>
              </a:rPr>
              <a:t>Similar effect was seen by </a:t>
            </a:r>
            <a:r>
              <a:rPr lang="en-US" sz="2800" i="1" dirty="0" smtClean="0">
                <a:latin typeface="+mn-lt"/>
              </a:rPr>
              <a:t>Eastwood et. al</a:t>
            </a:r>
            <a:r>
              <a:rPr lang="en-US" sz="2800" dirty="0" smtClean="0">
                <a:latin typeface="+mn-lt"/>
              </a:rPr>
              <a:t>., [2010b] in a </a:t>
            </a:r>
            <a:r>
              <a:rPr lang="en-US" sz="2800" dirty="0" err="1" smtClean="0">
                <a:latin typeface="+mn-lt"/>
              </a:rPr>
              <a:t>magnetotail</a:t>
            </a:r>
            <a:r>
              <a:rPr lang="en-US" sz="2800" dirty="0" smtClean="0">
                <a:latin typeface="+mn-lt"/>
              </a:rPr>
              <a:t> event for no density asymmetry (</a:t>
            </a:r>
            <a:r>
              <a:rPr lang="en-US" sz="2800" dirty="0" err="1" smtClean="0">
                <a:latin typeface="+mn-lt"/>
              </a:rPr>
              <a:t>N</a:t>
            </a:r>
            <a:r>
              <a:rPr lang="en-US" sz="4000" baseline="-9000" dirty="0" err="1" smtClean="0">
                <a:latin typeface="+mn-lt"/>
              </a:rPr>
              <a:t>Asym</a:t>
            </a:r>
            <a:r>
              <a:rPr lang="en-US" sz="2800" dirty="0" smtClean="0">
                <a:latin typeface="+mn-lt"/>
              </a:rPr>
              <a:t> = 1) and B</a:t>
            </a:r>
            <a:r>
              <a:rPr lang="en-US" sz="4000" baseline="-9000" dirty="0" smtClean="0">
                <a:latin typeface="+mn-lt"/>
              </a:rPr>
              <a:t>G</a:t>
            </a:r>
            <a:r>
              <a:rPr lang="en-US" sz="2800" dirty="0" smtClean="0">
                <a:latin typeface="+mn-lt"/>
              </a:rPr>
              <a:t> = 20%</a:t>
            </a:r>
          </a:p>
          <a:p>
            <a:endParaRPr lang="en-US" sz="2800" dirty="0" smtClean="0">
              <a:latin typeface="+mn-lt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22326600" y="20878800"/>
            <a:ext cx="761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/>
              <a:t>Muzamil, </a:t>
            </a:r>
            <a:r>
              <a:rPr lang="en-US" sz="2400" b="1" i="1" dirty="0" err="1" smtClean="0"/>
              <a:t>Farrugia</a:t>
            </a:r>
            <a:r>
              <a:rPr lang="en-US" sz="2400" b="1" i="1" dirty="0" smtClean="0"/>
              <a:t> et al. 2016, submitted </a:t>
            </a:r>
            <a:endParaRPr lang="en-US" sz="2400" b="1" i="1" dirty="0"/>
          </a:p>
        </p:txBody>
      </p:sp>
      <p:sp>
        <p:nvSpPr>
          <p:cNvPr id="144" name="Rectangle 143"/>
          <p:cNvSpPr/>
          <p:nvPr/>
        </p:nvSpPr>
        <p:spPr>
          <a:xfrm>
            <a:off x="29039418" y="13426534"/>
            <a:ext cx="23549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latin typeface="+mn-lt"/>
              </a:rPr>
              <a:t>Hall Fields </a:t>
            </a:r>
            <a:endParaRPr lang="en-US" sz="4000" b="1" dirty="0">
              <a:latin typeface="+mn-lt"/>
            </a:endParaRPr>
          </a:p>
        </p:txBody>
      </p:sp>
      <p:pic>
        <p:nvPicPr>
          <p:cNvPr id="3" name="Picture 2" descr="Figure4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7800" y="8915400"/>
            <a:ext cx="4572000" cy="3429000"/>
          </a:xfrm>
          <a:prstGeom prst="rect">
            <a:avLst/>
          </a:prstGeom>
        </p:spPr>
      </p:pic>
      <p:graphicFrame>
        <p:nvGraphicFramePr>
          <p:cNvPr id="18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3651143"/>
              </p:ext>
            </p:extLst>
          </p:nvPr>
        </p:nvGraphicFramePr>
        <p:xfrm>
          <a:off x="40309800" y="6324600"/>
          <a:ext cx="3023983" cy="1917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6036"/>
                <a:gridCol w="1947947"/>
              </a:tblGrid>
              <a:tr h="290603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000000"/>
                          </a:solidFill>
                        </a:rPr>
                        <a:t>C3</a:t>
                      </a:r>
                      <a:endParaRPr 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01588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588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0.58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060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</a:t>
                      </a:r>
                      <a:r>
                        <a:rPr lang="en-US" sz="3200" baseline="-9000" dirty="0" smtClean="0"/>
                        <a:t>G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0.85 </a:t>
                      </a:r>
                      <a:r>
                        <a:rPr lang="en-US" sz="2400" dirty="0" err="1" smtClean="0"/>
                        <a:t>nT</a:t>
                      </a:r>
                      <a:r>
                        <a:rPr lang="en-US" sz="2400" baseline="0" dirty="0" smtClean="0"/>
                        <a:t> (4%)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4" name="Oval 183"/>
          <p:cNvSpPr/>
          <p:nvPr/>
        </p:nvSpPr>
        <p:spPr>
          <a:xfrm>
            <a:off x="42367200" y="7801588"/>
            <a:ext cx="747208" cy="539922"/>
          </a:xfrm>
          <a:prstGeom prst="ellipse">
            <a:avLst/>
          </a:prstGeom>
          <a:noFill/>
          <a:ln w="19050" cmpd="sng">
            <a:solidFill>
              <a:srgbClr val="8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5" name="Group 184"/>
          <p:cNvGrpSpPr/>
          <p:nvPr/>
        </p:nvGrpSpPr>
        <p:grpSpPr>
          <a:xfrm>
            <a:off x="33604200" y="16992600"/>
            <a:ext cx="5299364" cy="6858000"/>
            <a:chOff x="-169330" y="0"/>
            <a:chExt cx="5299364" cy="6858000"/>
          </a:xfrm>
          <a:solidFill>
            <a:srgbClr val="FFFFFF"/>
          </a:solidFill>
        </p:grpSpPr>
        <p:pic>
          <p:nvPicPr>
            <p:cNvPr id="186" name="Picture 185" descr="feb05_2006_c3_ntbv_lmn_1720_1750_changedn.pdf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9330" y="0"/>
              <a:ext cx="5299364" cy="6858000"/>
            </a:xfrm>
            <a:prstGeom prst="rect">
              <a:avLst/>
            </a:prstGeom>
            <a:grpFill/>
          </p:spPr>
        </p:pic>
        <p:cxnSp>
          <p:nvCxnSpPr>
            <p:cNvPr id="187" name="Straight Connector 186"/>
            <p:cNvCxnSpPr/>
            <p:nvPr/>
          </p:nvCxnSpPr>
          <p:spPr>
            <a:xfrm flipH="1">
              <a:off x="2055639" y="274638"/>
              <a:ext cx="13094" cy="6259285"/>
            </a:xfrm>
            <a:prstGeom prst="line">
              <a:avLst/>
            </a:prstGeom>
            <a:grpFill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flipH="1">
              <a:off x="2771038" y="283004"/>
              <a:ext cx="13094" cy="6259285"/>
            </a:xfrm>
            <a:prstGeom prst="line">
              <a:avLst/>
            </a:prstGeom>
            <a:grpFill/>
            <a:ln w="19050" cmpd="sng">
              <a:solidFill>
                <a:schemeClr val="tx1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>
              <a:off x="2119533" y="6220060"/>
              <a:ext cx="0" cy="30116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>
              <a:off x="2271933" y="6239110"/>
              <a:ext cx="0" cy="30116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2373533" y="6239110"/>
              <a:ext cx="0" cy="30116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2462433" y="6239110"/>
              <a:ext cx="0" cy="30116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>
              <a:off x="2544983" y="6232760"/>
              <a:ext cx="0" cy="30116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>
              <a:off x="2621183" y="6146800"/>
              <a:ext cx="0" cy="38712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2697383" y="6146800"/>
              <a:ext cx="0" cy="40617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>
              <a:off x="2195733" y="6254750"/>
              <a:ext cx="0" cy="27917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>
              <a:off x="2372166" y="4275667"/>
              <a:ext cx="0" cy="185547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/>
            <p:cNvCxnSpPr/>
            <p:nvPr/>
          </p:nvCxnSpPr>
          <p:spPr>
            <a:xfrm>
              <a:off x="2697383" y="4275667"/>
              <a:ext cx="1499" cy="216596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/>
            <p:cNvCxnSpPr/>
            <p:nvPr/>
          </p:nvCxnSpPr>
          <p:spPr>
            <a:xfrm>
              <a:off x="2119533" y="4275667"/>
              <a:ext cx="0" cy="185547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>
              <a:off x="2600766" y="4292603"/>
              <a:ext cx="1499" cy="216596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/>
            <p:nvPr/>
          </p:nvCxnSpPr>
          <p:spPr>
            <a:xfrm>
              <a:off x="2305801" y="4275667"/>
              <a:ext cx="1499" cy="20598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>
              <a:off x="2195733" y="4282718"/>
              <a:ext cx="4232" cy="105833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>
              <a:off x="2446999" y="4275667"/>
              <a:ext cx="0" cy="185547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>
              <a:off x="2494314" y="4275667"/>
              <a:ext cx="0" cy="185547"/>
            </a:xfrm>
            <a:prstGeom prst="line">
              <a:avLst/>
            </a:prstGeom>
            <a:grpFill/>
            <a:ln w="12700" cmpd="sng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Arrow Connector 204"/>
            <p:cNvCxnSpPr/>
            <p:nvPr/>
          </p:nvCxnSpPr>
          <p:spPr>
            <a:xfrm flipH="1">
              <a:off x="2796833" y="414826"/>
              <a:ext cx="441667" cy="356128"/>
            </a:xfrm>
            <a:prstGeom prst="straightConnector1">
              <a:avLst/>
            </a:prstGeom>
            <a:grpFill/>
            <a:ln>
              <a:solidFill>
                <a:srgbClr val="FF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Arrow Connector 205"/>
            <p:cNvCxnSpPr/>
            <p:nvPr/>
          </p:nvCxnSpPr>
          <p:spPr>
            <a:xfrm>
              <a:off x="2068733" y="6769100"/>
              <a:ext cx="715399" cy="0"/>
            </a:xfrm>
            <a:prstGeom prst="straightConnector1">
              <a:avLst/>
            </a:prstGeom>
            <a:grpFill/>
            <a:ln>
              <a:solidFill>
                <a:srgbClr val="FF0000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Rectangle 206"/>
            <p:cNvSpPr/>
            <p:nvPr/>
          </p:nvSpPr>
          <p:spPr>
            <a:xfrm>
              <a:off x="101600" y="414826"/>
              <a:ext cx="342900" cy="46147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8" name="Rectangle 207"/>
            <p:cNvSpPr/>
            <p:nvPr/>
          </p:nvSpPr>
          <p:spPr>
            <a:xfrm>
              <a:off x="215900" y="1591109"/>
              <a:ext cx="342900" cy="4930113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9" name="Rectangle 208"/>
            <p:cNvSpPr/>
            <p:nvPr/>
          </p:nvSpPr>
          <p:spPr>
            <a:xfrm>
              <a:off x="266700" y="1028700"/>
              <a:ext cx="342900" cy="46147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0" name="TextBox 209"/>
            <p:cNvSpPr txBox="1"/>
            <p:nvPr/>
          </p:nvSpPr>
          <p:spPr>
            <a:xfrm>
              <a:off x="118533" y="471628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latin typeface="Arial"/>
                  <a:cs typeface="Arial"/>
                </a:rPr>
                <a:t>N</a:t>
              </a:r>
              <a:r>
                <a:rPr lang="en-US" sz="1600" b="1" baseline="-25000" dirty="0" smtClean="0">
                  <a:latin typeface="Arial"/>
                  <a:cs typeface="Arial"/>
                </a:rPr>
                <a:t>i</a:t>
              </a:r>
              <a:endParaRPr lang="en-US" b="1" baseline="-25000" dirty="0">
                <a:latin typeface="Arial"/>
                <a:cs typeface="Arial"/>
              </a:endParaRP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101600" y="1028700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latin typeface="Arial"/>
                  <a:cs typeface="Arial"/>
                </a:rPr>
                <a:t>T</a:t>
              </a:r>
              <a:r>
                <a:rPr lang="en-US" sz="1600" b="1" baseline="-25000" dirty="0">
                  <a:latin typeface="Arial"/>
                  <a:cs typeface="Arial"/>
                </a:rPr>
                <a:t>i</a:t>
              </a:r>
            </a:p>
          </p:txBody>
        </p:sp>
        <p:sp>
          <p:nvSpPr>
            <p:cNvPr id="212" name="TextBox 211"/>
            <p:cNvSpPr txBox="1"/>
            <p:nvPr/>
          </p:nvSpPr>
          <p:spPr>
            <a:xfrm>
              <a:off x="127000" y="1637181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B</a:t>
              </a:r>
              <a:r>
                <a:rPr lang="en-US" sz="1600" b="1" baseline="-25000" dirty="0" smtClean="0">
                  <a:latin typeface="Arial"/>
                  <a:cs typeface="Arial"/>
                </a:rPr>
                <a:t>L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101600" y="2224914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B</a:t>
              </a:r>
              <a:r>
                <a:rPr lang="en-US" sz="1600" b="1" baseline="-25000" dirty="0" smtClean="0">
                  <a:latin typeface="Arial"/>
                  <a:cs typeface="Arial"/>
                </a:rPr>
                <a:t>M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4" name="TextBox 213"/>
            <p:cNvSpPr txBox="1"/>
            <p:nvPr/>
          </p:nvSpPr>
          <p:spPr>
            <a:xfrm>
              <a:off x="139700" y="2859797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B</a:t>
              </a:r>
              <a:r>
                <a:rPr lang="en-US" sz="1600" b="1" baseline="-25000" dirty="0" smtClean="0">
                  <a:latin typeface="Arial"/>
                  <a:cs typeface="Arial"/>
                </a:rPr>
                <a:t>N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5" name="TextBox 214"/>
            <p:cNvSpPr txBox="1"/>
            <p:nvPr/>
          </p:nvSpPr>
          <p:spPr>
            <a:xfrm>
              <a:off x="88900" y="3532616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B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6" name="TextBox 215"/>
            <p:cNvSpPr txBox="1"/>
            <p:nvPr/>
          </p:nvSpPr>
          <p:spPr>
            <a:xfrm>
              <a:off x="101600" y="4123952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V</a:t>
              </a:r>
              <a:r>
                <a:rPr lang="en-US" sz="1600" b="1" baseline="-25000" dirty="0" smtClean="0">
                  <a:latin typeface="Arial"/>
                  <a:cs typeface="Arial"/>
                </a:rPr>
                <a:t>L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139700" y="4784353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V</a:t>
              </a:r>
              <a:r>
                <a:rPr lang="en-US" sz="1600" b="1" baseline="-25000" dirty="0">
                  <a:latin typeface="Arial"/>
                  <a:cs typeface="Arial"/>
                </a:rPr>
                <a:t>M</a:t>
              </a: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127000" y="5352442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V</a:t>
              </a:r>
              <a:r>
                <a:rPr lang="en-US" sz="1600" b="1" baseline="-25000" dirty="0" smtClean="0">
                  <a:latin typeface="Arial"/>
                  <a:cs typeface="Arial"/>
                </a:rPr>
                <a:t>N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sp>
          <p:nvSpPr>
            <p:cNvPr id="219" name="TextBox 218"/>
            <p:cNvSpPr txBox="1"/>
            <p:nvPr/>
          </p:nvSpPr>
          <p:spPr>
            <a:xfrm>
              <a:off x="127000" y="6020060"/>
              <a:ext cx="4572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/>
                  <a:cs typeface="Arial"/>
                </a:rPr>
                <a:t>V</a:t>
              </a:r>
              <a:endParaRPr lang="en-US" sz="1600" b="1" baseline="-25000" dirty="0">
                <a:latin typeface="Arial"/>
                <a:cs typeface="Arial"/>
              </a:endParaRPr>
            </a:p>
          </p:txBody>
        </p:sp>
        <p:cxnSp>
          <p:nvCxnSpPr>
            <p:cNvPr id="220" name="Straight Arrow Connector 219"/>
            <p:cNvCxnSpPr/>
            <p:nvPr/>
          </p:nvCxnSpPr>
          <p:spPr>
            <a:xfrm flipH="1">
              <a:off x="2796833" y="3885936"/>
              <a:ext cx="441667" cy="356128"/>
            </a:xfrm>
            <a:prstGeom prst="straightConnector1">
              <a:avLst/>
            </a:prstGeom>
            <a:grpFill/>
            <a:ln>
              <a:solidFill>
                <a:srgbClr val="FF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8229799"/>
              </p:ext>
            </p:extLst>
          </p:nvPr>
        </p:nvGraphicFramePr>
        <p:xfrm>
          <a:off x="39624000" y="17602200"/>
          <a:ext cx="3023983" cy="1917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6036"/>
                <a:gridCol w="1947947"/>
              </a:tblGrid>
              <a:tr h="290603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000000"/>
                          </a:solidFill>
                        </a:rPr>
                        <a:t>C3</a:t>
                      </a:r>
                      <a:endParaRPr 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01588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1300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01588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</a:t>
                      </a:r>
                      <a:r>
                        <a:rPr lang="en-US" sz="3200" baseline="-9000" dirty="0" err="1" smtClean="0"/>
                        <a:t>Asym</a:t>
                      </a:r>
                      <a:endParaRPr lang="en-US" sz="3200" baseline="-9000" dirty="0" smtClean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0.54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9060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</a:t>
                      </a:r>
                      <a:r>
                        <a:rPr lang="en-US" sz="3200" baseline="-9000" dirty="0" smtClean="0"/>
                        <a:t>G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22 </a:t>
                      </a:r>
                      <a:r>
                        <a:rPr lang="en-US" sz="2400" dirty="0" err="1" smtClean="0"/>
                        <a:t>nT</a:t>
                      </a:r>
                      <a:r>
                        <a:rPr lang="en-US" sz="2400" baseline="0" dirty="0" smtClean="0"/>
                        <a:t> (56%)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22" name="Group 221"/>
          <p:cNvGrpSpPr/>
          <p:nvPr/>
        </p:nvGrpSpPr>
        <p:grpSpPr>
          <a:xfrm>
            <a:off x="39090600" y="20269200"/>
            <a:ext cx="4278848" cy="2497246"/>
            <a:chOff x="4728634" y="2185582"/>
            <a:chExt cx="4278848" cy="2497246"/>
          </a:xfrm>
          <a:solidFill>
            <a:srgbClr val="FFFFFF"/>
          </a:solidFill>
        </p:grpSpPr>
        <p:sp>
          <p:nvSpPr>
            <p:cNvPr id="223" name="Rectangle 222"/>
            <p:cNvSpPr/>
            <p:nvPr/>
          </p:nvSpPr>
          <p:spPr>
            <a:xfrm>
              <a:off x="4728634" y="2650784"/>
              <a:ext cx="4278848" cy="1473200"/>
            </a:xfrm>
            <a:prstGeom prst="rect">
              <a:avLst/>
            </a:prstGeom>
            <a:grpFill/>
            <a:ln>
              <a:solidFill>
                <a:srgbClr val="3366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38100" cmpd="sng">
                  <a:solidFill>
                    <a:srgbClr val="000000"/>
                  </a:solidFill>
                </a:ln>
                <a:solidFill>
                  <a:srgbClr val="000000"/>
                </a:solidFill>
              </a:endParaRP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6327811" y="2185582"/>
              <a:ext cx="791635" cy="40011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FF6600"/>
                  </a:solidFill>
                </a:rPr>
                <a:t>MSH</a:t>
              </a:r>
            </a:p>
          </p:txBody>
        </p:sp>
        <p:sp>
          <p:nvSpPr>
            <p:cNvPr id="225" name="TextBox 224"/>
            <p:cNvSpPr txBox="1"/>
            <p:nvPr/>
          </p:nvSpPr>
          <p:spPr>
            <a:xfrm>
              <a:off x="6340513" y="4282718"/>
              <a:ext cx="778933" cy="400110"/>
            </a:xfrm>
            <a:prstGeom prst="rect">
              <a:avLst/>
            </a:prstGeom>
            <a:grpFill/>
            <a:ln>
              <a:solidFill>
                <a:srgbClr val="FFFF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FF6600"/>
                  </a:solidFill>
                </a:rPr>
                <a:t>MSP</a:t>
              </a:r>
              <a:endParaRPr lang="en-US" sz="2000" b="1" dirty="0">
                <a:solidFill>
                  <a:srgbClr val="FF6600"/>
                </a:solidFill>
              </a:endParaRPr>
            </a:p>
          </p:txBody>
        </p:sp>
        <p:pic>
          <p:nvPicPr>
            <p:cNvPr id="226" name="Picture 225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845211" y="2659247"/>
              <a:ext cx="482600" cy="368300"/>
            </a:xfrm>
            <a:prstGeom prst="rect">
              <a:avLst/>
            </a:prstGeom>
            <a:grpFill/>
          </p:spPr>
        </p:pic>
        <p:pic>
          <p:nvPicPr>
            <p:cNvPr id="227" name="Picture 226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7699502" y="3100210"/>
              <a:ext cx="444500" cy="355600"/>
            </a:xfrm>
            <a:prstGeom prst="rect">
              <a:avLst/>
            </a:prstGeom>
            <a:grpFill/>
          </p:spPr>
        </p:pic>
        <p:pic>
          <p:nvPicPr>
            <p:cNvPr id="228" name="Picture 227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5845211" y="3278010"/>
              <a:ext cx="482600" cy="304800"/>
            </a:xfrm>
            <a:prstGeom prst="rect">
              <a:avLst/>
            </a:prstGeom>
            <a:grpFill/>
          </p:spPr>
        </p:pic>
        <p:cxnSp>
          <p:nvCxnSpPr>
            <p:cNvPr id="229" name="Straight Arrow Connector 228"/>
            <p:cNvCxnSpPr/>
            <p:nvPr/>
          </p:nvCxnSpPr>
          <p:spPr>
            <a:xfrm>
              <a:off x="7632700" y="2633847"/>
              <a:ext cx="0" cy="1418271"/>
            </a:xfrm>
            <a:prstGeom prst="straightConnector1">
              <a:avLst/>
            </a:prstGeom>
            <a:grpFill/>
            <a:ln>
              <a:solidFill>
                <a:schemeClr val="accent6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Arrow Connector 229"/>
            <p:cNvCxnSpPr/>
            <p:nvPr/>
          </p:nvCxnSpPr>
          <p:spPr>
            <a:xfrm flipV="1">
              <a:off x="7633228" y="4003335"/>
              <a:ext cx="0" cy="119949"/>
            </a:xfrm>
            <a:prstGeom prst="straightConnector1">
              <a:avLst/>
            </a:prstGeom>
            <a:grpFill/>
            <a:ln>
              <a:solidFill>
                <a:srgbClr val="F79646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Arrow Connector 230"/>
            <p:cNvCxnSpPr/>
            <p:nvPr/>
          </p:nvCxnSpPr>
          <p:spPr>
            <a:xfrm>
              <a:off x="6451584" y="2650783"/>
              <a:ext cx="5" cy="381001"/>
            </a:xfrm>
            <a:prstGeom prst="straightConnector1">
              <a:avLst/>
            </a:prstGeom>
            <a:grpFill/>
            <a:ln>
              <a:solidFill>
                <a:srgbClr val="660066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Arrow Connector 231"/>
            <p:cNvCxnSpPr/>
            <p:nvPr/>
          </p:nvCxnSpPr>
          <p:spPr>
            <a:xfrm flipH="1" flipV="1">
              <a:off x="6451584" y="3033846"/>
              <a:ext cx="5" cy="1073202"/>
            </a:xfrm>
            <a:prstGeom prst="straightConnector1">
              <a:avLst/>
            </a:prstGeom>
            <a:grpFill/>
            <a:ln>
              <a:solidFill>
                <a:srgbClr val="660066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4728634" y="3033846"/>
              <a:ext cx="4278848" cy="0"/>
            </a:xfrm>
            <a:prstGeom prst="line">
              <a:avLst/>
            </a:prstGeom>
            <a:grpFill/>
            <a:ln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4728634" y="4052118"/>
              <a:ext cx="4278848" cy="0"/>
            </a:xfrm>
            <a:prstGeom prst="line">
              <a:avLst/>
            </a:prstGeom>
            <a:grpFill/>
            <a:ln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235" name="Picture 234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712202" y="4190287"/>
              <a:ext cx="431800" cy="292100"/>
            </a:xfrm>
            <a:prstGeom prst="rect">
              <a:avLst/>
            </a:prstGeom>
            <a:grpFill/>
          </p:spPr>
        </p:pic>
        <p:sp>
          <p:nvSpPr>
            <p:cNvPr id="236" name="TextBox 235"/>
            <p:cNvSpPr txBox="1"/>
            <p:nvPr/>
          </p:nvSpPr>
          <p:spPr>
            <a:xfrm>
              <a:off x="6693921" y="2833791"/>
              <a:ext cx="392679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Arial Black"/>
                  <a:cs typeface="Arial Black"/>
                </a:rPr>
                <a:t>X</a:t>
              </a:r>
              <a:endParaRPr lang="en-US" sz="2000" dirty="0">
                <a:latin typeface="Arial Black"/>
                <a:cs typeface="Arial Black"/>
              </a:endParaRPr>
            </a:p>
          </p:txBody>
        </p:sp>
      </p:grpSp>
      <p:sp>
        <p:nvSpPr>
          <p:cNvPr id="237" name="Oval 236"/>
          <p:cNvSpPr/>
          <p:nvPr/>
        </p:nvSpPr>
        <p:spPr>
          <a:xfrm>
            <a:off x="15544800" y="6781800"/>
            <a:ext cx="747208" cy="539922"/>
          </a:xfrm>
          <a:prstGeom prst="ellipse">
            <a:avLst/>
          </a:prstGeom>
          <a:noFill/>
          <a:ln w="38100" cmpd="sng">
            <a:solidFill>
              <a:srgbClr val="FFFF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Oval 237"/>
          <p:cNvSpPr/>
          <p:nvPr/>
        </p:nvSpPr>
        <p:spPr>
          <a:xfrm>
            <a:off x="15544800" y="10134600"/>
            <a:ext cx="747208" cy="539922"/>
          </a:xfrm>
          <a:prstGeom prst="ellipse">
            <a:avLst/>
          </a:prstGeom>
          <a:noFill/>
          <a:ln w="38100" cmpd="sng">
            <a:solidFill>
              <a:srgbClr val="FFFF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5"/>
          <p:cNvSpPr>
            <a:spLocks noChangeArrowheads="1"/>
          </p:cNvSpPr>
          <p:nvPr/>
        </p:nvSpPr>
        <p:spPr bwMode="auto">
          <a:xfrm>
            <a:off x="2362200" y="4267200"/>
            <a:ext cx="5715000" cy="106679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 defTabSz="4700750"/>
            <a:r>
              <a:rPr lang="en-US" b="1" dirty="0">
                <a:latin typeface="Calibri" pitchFamily="34" charset="0"/>
                <a:cs typeface="Calibri" pitchFamily="34" charset="0"/>
              </a:rPr>
              <a:t>Outline</a:t>
            </a:r>
          </a:p>
        </p:txBody>
      </p:sp>
      <p:pic>
        <p:nvPicPr>
          <p:cNvPr id="75" name="Picture 6" descr="https://www.iol.unh.edu/images/view.php?id=549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295403" y="330619"/>
            <a:ext cx="3197227" cy="3250781"/>
          </a:xfrm>
          <a:prstGeom prst="rect">
            <a:avLst/>
          </a:prstGeom>
          <a:noFill/>
        </p:spPr>
      </p:pic>
      <p:sp>
        <p:nvSpPr>
          <p:cNvPr id="242" name="Content Placeholder 2"/>
          <p:cNvSpPr txBox="1">
            <a:spLocks/>
          </p:cNvSpPr>
          <p:nvPr/>
        </p:nvSpPr>
        <p:spPr>
          <a:xfrm>
            <a:off x="22174200" y="22936200"/>
            <a:ext cx="10896600" cy="8534400"/>
          </a:xfrm>
          <a:prstGeom prst="rect">
            <a:avLst/>
          </a:prstGeom>
        </p:spPr>
        <p:txBody>
          <a:bodyPr>
            <a:noAutofit/>
          </a:bodyPr>
          <a:lstStyle>
            <a:lvl1pPr marL="1645392" indent="-1645392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15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565018" indent="-1371158" algn="l" defTabSz="2193859" rtl="0" eaLnBrk="1" latinLnBrk="0" hangingPunct="1">
              <a:spcBef>
                <a:spcPct val="20000"/>
              </a:spcBef>
              <a:buFont typeface="Arial"/>
              <a:buChar char="–"/>
              <a:defRPr sz="1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4643" indent="-1096925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78502" indent="-1096925" algn="l" defTabSz="2193859" rtl="0" eaLnBrk="1" latinLnBrk="0" hangingPunct="1">
              <a:spcBef>
                <a:spcPct val="20000"/>
              </a:spcBef>
              <a:buFont typeface="Arial"/>
              <a:buChar char="–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2362" indent="-1096925" algn="l" defTabSz="2193859" rtl="0" eaLnBrk="1" latinLnBrk="0" hangingPunct="1">
              <a:spcBef>
                <a:spcPct val="20000"/>
              </a:spcBef>
              <a:buFont typeface="Arial"/>
              <a:buChar char="»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6221" indent="-1096925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0080" indent="-1096925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3930" indent="-1096925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47789" indent="-1096925" algn="l" defTabSz="2193859" rtl="0" eaLnBrk="1" latinLnBrk="0" hangingPunct="1">
              <a:spcBef>
                <a:spcPct val="20000"/>
              </a:spcBef>
              <a:buFont typeface="Arial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3200" dirty="0" smtClean="0">
                <a:cs typeface="Arial"/>
              </a:rPr>
              <a:t>We presented 3 case studies with different B</a:t>
            </a:r>
            <a:r>
              <a:rPr lang="en-US" sz="4400" baseline="-9000" dirty="0" smtClean="0">
                <a:cs typeface="Arial"/>
              </a:rPr>
              <a:t>G</a:t>
            </a:r>
            <a:r>
              <a:rPr lang="en-US" sz="4400" dirty="0" smtClean="0">
                <a:cs typeface="Arial"/>
              </a:rPr>
              <a:t> </a:t>
            </a:r>
            <a:r>
              <a:rPr lang="en-US" sz="3200" dirty="0" smtClean="0">
                <a:cs typeface="Arial"/>
              </a:rPr>
              <a:t>and </a:t>
            </a:r>
            <a:r>
              <a:rPr lang="en-US" sz="3200" dirty="0" err="1" smtClean="0">
                <a:cs typeface="Arial"/>
              </a:rPr>
              <a:t>N</a:t>
            </a:r>
            <a:r>
              <a:rPr lang="en-US" sz="4400" baseline="-9000" dirty="0" err="1" smtClean="0">
                <a:cs typeface="Arial"/>
              </a:rPr>
              <a:t>Asym</a:t>
            </a:r>
            <a:r>
              <a:rPr lang="en-US" sz="3200" dirty="0" smtClean="0">
                <a:cs typeface="Arial"/>
              </a:rPr>
              <a:t> to study the features of the 2D IDR. All 3 cases had very similar </a:t>
            </a:r>
            <a:r>
              <a:rPr lang="en-US" sz="3200" dirty="0" err="1" smtClean="0">
                <a:cs typeface="Arial"/>
              </a:rPr>
              <a:t>B</a:t>
            </a:r>
            <a:r>
              <a:rPr lang="en-US" sz="4400" baseline="-9000" dirty="0" err="1" smtClean="0">
                <a:cs typeface="Arial"/>
              </a:rPr>
              <a:t>Asym</a:t>
            </a:r>
            <a:r>
              <a:rPr lang="en-US" sz="3200" dirty="0" smtClean="0">
                <a:cs typeface="Arial"/>
              </a:rPr>
              <a:t>.</a:t>
            </a:r>
          </a:p>
          <a:p>
            <a:pPr marL="0" indent="0">
              <a:buNone/>
            </a:pPr>
            <a:endParaRPr lang="en-US" sz="3200" dirty="0" smtClean="0">
              <a:cs typeface="Arial"/>
            </a:endParaRPr>
          </a:p>
          <a:p>
            <a:pPr marL="457200" indent="-457200"/>
            <a:r>
              <a:rPr lang="en-US" sz="3200" dirty="0" smtClean="0">
                <a:cs typeface="Arial"/>
              </a:rPr>
              <a:t>For a small </a:t>
            </a:r>
            <a:r>
              <a:rPr lang="en-US" sz="3200" dirty="0" err="1" smtClean="0">
                <a:cs typeface="Arial"/>
              </a:rPr>
              <a:t>N</a:t>
            </a:r>
            <a:r>
              <a:rPr lang="en-US" sz="4400" baseline="-9000" dirty="0" err="1" smtClean="0">
                <a:cs typeface="Arial"/>
              </a:rPr>
              <a:t>Asym</a:t>
            </a:r>
            <a:r>
              <a:rPr lang="en-US" sz="3200" baseline="-9000" dirty="0" smtClean="0">
                <a:cs typeface="Arial"/>
              </a:rPr>
              <a:t> </a:t>
            </a:r>
            <a:r>
              <a:rPr lang="en-US" sz="3200" dirty="0" smtClean="0">
                <a:cs typeface="Arial"/>
              </a:rPr>
              <a:t>of ~9 the Hall B fields was still </a:t>
            </a:r>
            <a:r>
              <a:rPr lang="en-US" sz="3200" dirty="0" err="1" smtClean="0">
                <a:cs typeface="Arial"/>
              </a:rPr>
              <a:t>quadrupolar</a:t>
            </a:r>
            <a:endParaRPr lang="en-US" sz="3200" dirty="0" smtClean="0">
              <a:cs typeface="Arial"/>
            </a:endParaRPr>
          </a:p>
          <a:p>
            <a:pPr marL="457200" indent="-457200"/>
            <a:r>
              <a:rPr lang="en-US" sz="3200" dirty="0" smtClean="0">
                <a:cs typeface="Arial"/>
              </a:rPr>
              <a:t>For a very large B</a:t>
            </a:r>
            <a:r>
              <a:rPr lang="en-US" sz="4400" baseline="-9000" dirty="0" smtClean="0">
                <a:cs typeface="Arial"/>
              </a:rPr>
              <a:t>G </a:t>
            </a:r>
            <a:r>
              <a:rPr lang="en-US" sz="3200" baseline="-9000" dirty="0" smtClean="0">
                <a:cs typeface="Arial"/>
              </a:rPr>
              <a:t> </a:t>
            </a:r>
            <a:r>
              <a:rPr lang="en-US" sz="3200" dirty="0" smtClean="0">
                <a:cs typeface="Arial"/>
              </a:rPr>
              <a:t>of 60%, Hall B field was asymmetric about the B</a:t>
            </a:r>
            <a:r>
              <a:rPr lang="en-US" sz="3200" baseline="-9000" dirty="0" smtClean="0">
                <a:cs typeface="Arial"/>
              </a:rPr>
              <a:t>L </a:t>
            </a:r>
            <a:r>
              <a:rPr lang="en-US" sz="3200" dirty="0" smtClean="0">
                <a:cs typeface="Arial"/>
              </a:rPr>
              <a:t>reversal and not centered at the CS crossing</a:t>
            </a:r>
          </a:p>
          <a:p>
            <a:pPr marL="0" indent="0">
              <a:buFont typeface="Arial"/>
              <a:buNone/>
            </a:pPr>
            <a:endParaRPr lang="en-US" sz="3200" dirty="0" smtClean="0">
              <a:cs typeface="Arial"/>
            </a:endParaRPr>
          </a:p>
          <a:p>
            <a:pPr marL="457200" indent="-457200"/>
            <a:r>
              <a:rPr lang="en-US" sz="3200" dirty="0" smtClean="0">
                <a:cs typeface="Arial"/>
              </a:rPr>
              <a:t>For a moderate </a:t>
            </a:r>
            <a:r>
              <a:rPr lang="en-US" sz="3200" dirty="0" err="1" smtClean="0">
                <a:cs typeface="Arial"/>
              </a:rPr>
              <a:t>N</a:t>
            </a:r>
            <a:r>
              <a:rPr lang="en-US" sz="4400" baseline="-9000" dirty="0" err="1" smtClean="0">
                <a:cs typeface="Arial"/>
              </a:rPr>
              <a:t>Asym</a:t>
            </a:r>
            <a:r>
              <a:rPr lang="en-US" sz="3200" baseline="-9000" dirty="0" smtClean="0">
                <a:cs typeface="Arial"/>
              </a:rPr>
              <a:t> </a:t>
            </a:r>
            <a:r>
              <a:rPr lang="en-US" sz="3200" dirty="0" smtClean="0">
                <a:cs typeface="Arial"/>
              </a:rPr>
              <a:t>of ~25 we observed bipolar Hall fields</a:t>
            </a:r>
          </a:p>
          <a:p>
            <a:pPr marL="457200" indent="-457200"/>
            <a:r>
              <a:rPr lang="en-US" sz="3200" dirty="0" smtClean="0">
                <a:cs typeface="Arial"/>
              </a:rPr>
              <a:t>For a very small B</a:t>
            </a:r>
            <a:r>
              <a:rPr lang="en-US" sz="4400" baseline="-9000" dirty="0" smtClean="0">
                <a:cs typeface="Arial"/>
              </a:rPr>
              <a:t>G</a:t>
            </a:r>
            <a:r>
              <a:rPr lang="en-US" sz="3200" baseline="-9000" dirty="0" smtClean="0">
                <a:cs typeface="Arial"/>
              </a:rPr>
              <a:t>  </a:t>
            </a:r>
            <a:r>
              <a:rPr lang="en-US" sz="3200" dirty="0" smtClean="0">
                <a:cs typeface="Arial"/>
              </a:rPr>
              <a:t>of 4%, the effect was negligible since the normalized Hall B field was symmetric</a:t>
            </a:r>
          </a:p>
          <a:p>
            <a:pPr marL="0" indent="0">
              <a:buFont typeface="Arial"/>
              <a:buNone/>
            </a:pPr>
            <a:endParaRPr lang="en-US" sz="3200" dirty="0" smtClean="0">
              <a:cs typeface="Arial"/>
            </a:endParaRPr>
          </a:p>
          <a:p>
            <a:pPr marL="457200" indent="-457200"/>
            <a:r>
              <a:rPr lang="en-US" sz="3200" dirty="0" smtClean="0">
                <a:cs typeface="Arial"/>
              </a:rPr>
              <a:t>For a very large </a:t>
            </a:r>
            <a:r>
              <a:rPr lang="en-US" sz="3200" dirty="0" err="1" smtClean="0">
                <a:cs typeface="Arial"/>
              </a:rPr>
              <a:t>N</a:t>
            </a:r>
            <a:r>
              <a:rPr lang="en-US" sz="4400" baseline="-9000" dirty="0" err="1" smtClean="0">
                <a:cs typeface="Arial"/>
              </a:rPr>
              <a:t>Asym</a:t>
            </a:r>
            <a:r>
              <a:rPr lang="en-US" sz="3200" baseline="-9000" dirty="0" smtClean="0">
                <a:cs typeface="Arial"/>
              </a:rPr>
              <a:t> </a:t>
            </a:r>
            <a:r>
              <a:rPr lang="en-US" sz="3200" dirty="0" smtClean="0">
                <a:cs typeface="Arial"/>
              </a:rPr>
              <a:t>of ~ 1300 we found a well define S line (slow expansion fan) where the flow velocity goes to 0 during a very sharp density gradient. </a:t>
            </a:r>
          </a:p>
          <a:p>
            <a:pPr marL="457200" indent="-457200"/>
            <a:r>
              <a:rPr lang="en-US" sz="3200" dirty="0" smtClean="0">
                <a:cs typeface="Arial"/>
              </a:rPr>
              <a:t>X line and S line are separated very clearly which is an effect of the very large density asymmetry</a:t>
            </a:r>
          </a:p>
          <a:p>
            <a:endParaRPr lang="en-US" sz="3200" dirty="0"/>
          </a:p>
        </p:txBody>
      </p:sp>
      <p:sp>
        <p:nvSpPr>
          <p:cNvPr id="87" name="Rectangle 5"/>
          <p:cNvSpPr>
            <a:spLocks noChangeArrowheads="1"/>
          </p:cNvSpPr>
          <p:nvPr/>
        </p:nvSpPr>
        <p:spPr bwMode="auto">
          <a:xfrm>
            <a:off x="12649200" y="20040600"/>
            <a:ext cx="6934200" cy="12954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/>
            <a:r>
              <a:rPr lang="en-US" b="1" dirty="0">
                <a:latin typeface="Calibri" pitchFamily="34" charset="0"/>
                <a:cs typeface="Calibri" pitchFamily="34" charset="0"/>
              </a:rPr>
              <a:t>IDR Identification 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43" name="Group 242"/>
          <p:cNvGrpSpPr/>
          <p:nvPr/>
        </p:nvGrpSpPr>
        <p:grpSpPr>
          <a:xfrm>
            <a:off x="33376887" y="5791199"/>
            <a:ext cx="6856713" cy="9372601"/>
            <a:chOff x="34738732" y="5393944"/>
            <a:chExt cx="7085313" cy="9255566"/>
          </a:xfrm>
        </p:grpSpPr>
        <p:pic>
          <p:nvPicPr>
            <p:cNvPr id="244" name="Picture 243" descr="normalized_bl_bm_jets_pritchett.pdf"/>
            <p:cNvPicPr>
              <a:picLocks noChangeAspect="1"/>
            </p:cNvPicPr>
            <p:nvPr/>
          </p:nvPicPr>
          <p:blipFill>
            <a:blip r:embed="rId19">
              <a:lum bright="-2000" contras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38732" y="5393944"/>
              <a:ext cx="7085313" cy="8804074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245" name="Picture 244" descr="Screen Shot 2016-04-08 at 10.49.53 AM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69693" y="10962333"/>
              <a:ext cx="4282488" cy="3245241"/>
            </a:xfrm>
            <a:prstGeom prst="rect">
              <a:avLst/>
            </a:prstGeom>
          </p:spPr>
        </p:pic>
        <p:sp>
          <p:nvSpPr>
            <p:cNvPr id="246" name="TextBox 245"/>
            <p:cNvSpPr txBox="1"/>
            <p:nvPr/>
          </p:nvSpPr>
          <p:spPr>
            <a:xfrm>
              <a:off x="39844133" y="11106090"/>
              <a:ext cx="1946097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Jet #1</a:t>
              </a:r>
            </a:p>
            <a:p>
              <a:r>
                <a:rPr lang="en-US" sz="2000" dirty="0" smtClean="0"/>
                <a:t>B</a:t>
              </a:r>
              <a:r>
                <a:rPr lang="en-US" sz="2800" baseline="-9000" dirty="0" smtClean="0"/>
                <a:t>M</a:t>
              </a:r>
              <a:r>
                <a:rPr lang="en-US" sz="2000" dirty="0" smtClean="0"/>
                <a:t> is negative during sunward jet </a:t>
              </a:r>
              <a:endParaRPr lang="en-US" sz="2000" dirty="0"/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35043533" y="12401490"/>
              <a:ext cx="27431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Jet #2</a:t>
              </a:r>
            </a:p>
            <a:p>
              <a:r>
                <a:rPr lang="en-US" sz="2000" dirty="0" smtClean="0"/>
                <a:t>B</a:t>
              </a:r>
              <a:r>
                <a:rPr lang="en-US" sz="2800" baseline="-9000" dirty="0" smtClean="0"/>
                <a:t>M</a:t>
              </a:r>
              <a:r>
                <a:rPr lang="en-US" sz="2000" dirty="0" smtClean="0"/>
                <a:t> is positive</a:t>
              </a:r>
            </a:p>
            <a:p>
              <a:r>
                <a:rPr lang="en-US" sz="2000" dirty="0" smtClean="0"/>
                <a:t>during anti-sunward jet </a:t>
              </a:r>
              <a:endParaRPr lang="en-US" sz="2000" dirty="0"/>
            </a:p>
          </p:txBody>
        </p:sp>
        <p:sp>
          <p:nvSpPr>
            <p:cNvPr id="248" name="TextBox 247"/>
            <p:cNvSpPr txBox="1"/>
            <p:nvPr/>
          </p:nvSpPr>
          <p:spPr>
            <a:xfrm>
              <a:off x="35280600" y="14249400"/>
              <a:ext cx="61806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Hall B field is symmetric for very small guide field 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22402800" y="24841200"/>
            <a:ext cx="206997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indent="0">
              <a:buFont typeface="Arial"/>
              <a:buNone/>
            </a:pPr>
            <a:r>
              <a:rPr lang="en-US" sz="2800" b="1" dirty="0">
                <a:latin typeface="+mn-lt"/>
                <a:cs typeface="Arial"/>
              </a:rPr>
              <a:t>Case Study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2402800" y="27051000"/>
            <a:ext cx="206997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indent="0">
              <a:buFont typeface="Arial"/>
              <a:buNone/>
            </a:pPr>
            <a:r>
              <a:rPr lang="en-US" sz="2800" b="1" dirty="0">
                <a:latin typeface="+mn-lt"/>
                <a:cs typeface="Arial"/>
              </a:rPr>
              <a:t>Case Study 2</a:t>
            </a:r>
          </a:p>
        </p:txBody>
      </p:sp>
      <p:sp>
        <p:nvSpPr>
          <p:cNvPr id="9" name="Rectangle 8"/>
          <p:cNvSpPr/>
          <p:nvPr/>
        </p:nvSpPr>
        <p:spPr>
          <a:xfrm>
            <a:off x="22402800" y="29260800"/>
            <a:ext cx="2069973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indent="0">
              <a:buFont typeface="Arial"/>
              <a:buNone/>
            </a:pPr>
            <a:r>
              <a:rPr lang="en-US" sz="2800" b="1" dirty="0">
                <a:latin typeface="+mn-lt"/>
                <a:cs typeface="Arial"/>
              </a:rPr>
              <a:t>Case Study 3</a:t>
            </a:r>
          </a:p>
        </p:txBody>
      </p:sp>
      <p:sp>
        <p:nvSpPr>
          <p:cNvPr id="158" name="Rectangle 5"/>
          <p:cNvSpPr>
            <a:spLocks noChangeArrowheads="1"/>
          </p:cNvSpPr>
          <p:nvPr/>
        </p:nvSpPr>
        <p:spPr bwMode="auto">
          <a:xfrm>
            <a:off x="13258800" y="4114810"/>
            <a:ext cx="5715000" cy="106679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 defTabSz="4700750"/>
            <a:r>
              <a:rPr lang="en-US" b="1" dirty="0" smtClean="0">
                <a:latin typeface="Calibri" pitchFamily="34" charset="0"/>
                <a:cs typeface="Calibri" pitchFamily="34" charset="0"/>
              </a:rPr>
              <a:t>Earth’s </a:t>
            </a:r>
            <a:r>
              <a:rPr lang="en-US" b="1" dirty="0" err="1" smtClean="0">
                <a:latin typeface="Calibri" pitchFamily="34" charset="0"/>
                <a:cs typeface="Calibri" pitchFamily="34" charset="0"/>
              </a:rPr>
              <a:t>Magnetoshpere</a:t>
            </a:r>
            <a:endParaRPr lang="en-US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9" name="Rectangle 5"/>
          <p:cNvSpPr>
            <a:spLocks noChangeArrowheads="1"/>
          </p:cNvSpPr>
          <p:nvPr/>
        </p:nvSpPr>
        <p:spPr bwMode="auto">
          <a:xfrm>
            <a:off x="23850600" y="4191000"/>
            <a:ext cx="7620000" cy="142073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42" tIns="102821" rIns="205642" bIns="102821" anchor="ctr"/>
          <a:lstStyle/>
          <a:p>
            <a:pPr algn="ctr"/>
            <a:r>
              <a:rPr lang="en-US" sz="4000" b="1" dirty="0">
                <a:latin typeface="+mn-lt"/>
              </a:rPr>
              <a:t>Case Study 1:</a:t>
            </a:r>
            <a:br>
              <a:rPr lang="en-US" sz="4000" b="1" dirty="0">
                <a:latin typeface="+mn-lt"/>
              </a:rPr>
            </a:br>
            <a:r>
              <a:rPr lang="en-US" sz="4000" b="1" dirty="0">
                <a:latin typeface="+mn-lt"/>
              </a:rPr>
              <a:t>Small </a:t>
            </a:r>
            <a:r>
              <a:rPr lang="en-US" sz="4000" b="1" dirty="0" err="1">
                <a:latin typeface="+mn-lt"/>
              </a:rPr>
              <a:t>N</a:t>
            </a:r>
            <a:r>
              <a:rPr lang="en-US" sz="4800" b="1" baseline="-9000" dirty="0" err="1">
                <a:latin typeface="+mn-lt"/>
              </a:rPr>
              <a:t>Asym</a:t>
            </a:r>
            <a:r>
              <a:rPr lang="en-US" sz="4000" b="1" dirty="0">
                <a:latin typeface="+mn-lt"/>
              </a:rPr>
              <a:t> + Large B</a:t>
            </a:r>
            <a:r>
              <a:rPr lang="en-US" sz="4800" b="1" baseline="-9000" dirty="0">
                <a:latin typeface="+mn-lt"/>
              </a:rPr>
              <a:t>G</a:t>
            </a:r>
            <a:r>
              <a:rPr lang="en-US" sz="4000" b="1" dirty="0">
                <a:latin typeface="+mn-lt"/>
              </a:rPr>
              <a:t> </a:t>
            </a:r>
          </a:p>
        </p:txBody>
      </p:sp>
      <p:sp>
        <p:nvSpPr>
          <p:cNvPr id="160" name="Rectangle 159"/>
          <p:cNvSpPr/>
          <p:nvPr/>
        </p:nvSpPr>
        <p:spPr>
          <a:xfrm>
            <a:off x="23698200" y="12192000"/>
            <a:ext cx="184666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800" b="1" dirty="0" smtClean="0"/>
              <a:t> </a:t>
            </a:r>
            <a:endParaRPr lang="en-US" sz="3800" b="1" dirty="0"/>
          </a:p>
        </p:txBody>
      </p:sp>
      <p:sp>
        <p:nvSpPr>
          <p:cNvPr id="161" name="Rectangle 5"/>
          <p:cNvSpPr>
            <a:spLocks noChangeArrowheads="1"/>
          </p:cNvSpPr>
          <p:nvPr/>
        </p:nvSpPr>
        <p:spPr bwMode="auto">
          <a:xfrm>
            <a:off x="34290000" y="4191000"/>
            <a:ext cx="7620000" cy="142073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42" tIns="102821" rIns="205642" bIns="102821" anchor="ctr"/>
          <a:lstStyle/>
          <a:p>
            <a:pPr algn="ctr"/>
            <a:r>
              <a:rPr lang="en-US" sz="4000" b="1" dirty="0">
                <a:latin typeface="+mn-lt"/>
              </a:rPr>
              <a:t>Case Study </a:t>
            </a:r>
            <a:r>
              <a:rPr lang="en-US" sz="4000" b="1" dirty="0" smtClean="0">
                <a:latin typeface="+mn-lt"/>
              </a:rPr>
              <a:t>2:</a:t>
            </a:r>
            <a:r>
              <a:rPr lang="en-US" sz="4000" b="1" dirty="0">
                <a:latin typeface="+mn-lt"/>
              </a:rPr>
              <a:t/>
            </a:r>
            <a:br>
              <a:rPr lang="en-US" sz="4000" b="1" dirty="0">
                <a:latin typeface="+mn-lt"/>
              </a:rPr>
            </a:br>
            <a:r>
              <a:rPr lang="en-US" sz="4000" b="1" dirty="0" smtClean="0">
                <a:latin typeface="+mn-lt"/>
              </a:rPr>
              <a:t>Moderate </a:t>
            </a:r>
            <a:r>
              <a:rPr lang="en-US" sz="4000" b="1" dirty="0" err="1">
                <a:latin typeface="+mn-lt"/>
              </a:rPr>
              <a:t>N</a:t>
            </a:r>
            <a:r>
              <a:rPr lang="en-US" sz="4800" b="1" baseline="-9000" dirty="0" err="1">
                <a:latin typeface="+mn-lt"/>
              </a:rPr>
              <a:t>Asym</a:t>
            </a:r>
            <a:r>
              <a:rPr lang="en-US" sz="4000" b="1" dirty="0">
                <a:latin typeface="+mn-lt"/>
              </a:rPr>
              <a:t> + </a:t>
            </a:r>
            <a:r>
              <a:rPr lang="en-US" sz="4000" b="1" dirty="0" smtClean="0">
                <a:latin typeface="+mn-lt"/>
              </a:rPr>
              <a:t>Small </a:t>
            </a:r>
            <a:r>
              <a:rPr lang="en-US" sz="4000" b="1" dirty="0">
                <a:latin typeface="+mn-lt"/>
              </a:rPr>
              <a:t>B</a:t>
            </a:r>
            <a:r>
              <a:rPr lang="en-US" sz="4800" b="1" baseline="-9000" dirty="0">
                <a:latin typeface="+mn-lt"/>
              </a:rPr>
              <a:t>G</a:t>
            </a:r>
            <a:r>
              <a:rPr lang="en-US" sz="4000" b="1" dirty="0">
                <a:latin typeface="+mn-lt"/>
              </a:rPr>
              <a:t> </a:t>
            </a:r>
          </a:p>
        </p:txBody>
      </p:sp>
      <p:sp>
        <p:nvSpPr>
          <p:cNvPr id="162" name="Rectangle 5"/>
          <p:cNvSpPr>
            <a:spLocks noChangeArrowheads="1"/>
          </p:cNvSpPr>
          <p:nvPr/>
        </p:nvSpPr>
        <p:spPr bwMode="auto">
          <a:xfrm>
            <a:off x="23850600" y="21564601"/>
            <a:ext cx="7315200" cy="914399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08" tIns="102806" rIns="205608" bIns="102806" anchor="ctr"/>
          <a:lstStyle/>
          <a:p>
            <a:pPr algn="ctr"/>
            <a:r>
              <a:rPr lang="en-US" b="1" dirty="0" smtClean="0">
                <a:latin typeface="Calibri" pitchFamily="34" charset="0"/>
                <a:cs typeface="Calibri" pitchFamily="34" charset="0"/>
              </a:rPr>
              <a:t>Conclusions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3" name="Rectangle 5"/>
          <p:cNvSpPr>
            <a:spLocks noChangeArrowheads="1"/>
          </p:cNvSpPr>
          <p:nvPr/>
        </p:nvSpPr>
        <p:spPr bwMode="auto">
          <a:xfrm>
            <a:off x="34671000" y="15240000"/>
            <a:ext cx="7620000" cy="142073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lIns="205642" tIns="102821" rIns="205642" bIns="102821" anchor="ctr"/>
          <a:lstStyle/>
          <a:p>
            <a:pPr algn="ctr"/>
            <a:r>
              <a:rPr lang="en-US" sz="4000" b="1" dirty="0">
                <a:latin typeface="+mn-lt"/>
              </a:rPr>
              <a:t>Case Study 3</a:t>
            </a:r>
            <a:r>
              <a:rPr lang="en-US" sz="4000" b="1" dirty="0" smtClean="0">
                <a:latin typeface="+mn-lt"/>
              </a:rPr>
              <a:t>:</a:t>
            </a:r>
            <a:r>
              <a:rPr lang="en-US" sz="4000" b="1" dirty="0">
                <a:latin typeface="+mn-lt"/>
              </a:rPr>
              <a:t/>
            </a:r>
            <a:br>
              <a:rPr lang="en-US" sz="4000" b="1" dirty="0">
                <a:latin typeface="+mn-lt"/>
              </a:rPr>
            </a:br>
            <a:r>
              <a:rPr lang="en-US" sz="4000" b="1" dirty="0" smtClean="0">
                <a:latin typeface="+mn-lt"/>
              </a:rPr>
              <a:t>High </a:t>
            </a:r>
            <a:r>
              <a:rPr lang="en-US" sz="4000" b="1" dirty="0" err="1">
                <a:latin typeface="+mn-lt"/>
              </a:rPr>
              <a:t>N</a:t>
            </a:r>
            <a:r>
              <a:rPr lang="en-US" sz="4800" b="1" baseline="-9000" dirty="0" err="1">
                <a:latin typeface="+mn-lt"/>
              </a:rPr>
              <a:t>Asym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smtClean="0">
                <a:latin typeface="+mn-lt"/>
              </a:rPr>
              <a:t>+Moderate </a:t>
            </a:r>
            <a:r>
              <a:rPr lang="en-US" sz="4000" b="1" dirty="0">
                <a:latin typeface="+mn-lt"/>
              </a:rPr>
              <a:t>B</a:t>
            </a:r>
            <a:r>
              <a:rPr lang="en-US" sz="4800" b="1" baseline="-9000" dirty="0">
                <a:latin typeface="+mn-lt"/>
              </a:rPr>
              <a:t>G</a:t>
            </a:r>
            <a:r>
              <a:rPr lang="en-US" sz="4000" b="1" dirty="0">
                <a:latin typeface="+mn-lt"/>
              </a:rPr>
              <a:t> </a:t>
            </a:r>
          </a:p>
        </p:txBody>
      </p:sp>
      <p:pic>
        <p:nvPicPr>
          <p:cNvPr id="4" name="Picture 3" descr="Figure3.pdf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0" y="13837920"/>
            <a:ext cx="5440680" cy="704088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846240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2875</TotalTime>
  <Words>1230</Words>
  <Application>Microsoft Macintosh PowerPoint</Application>
  <PresentationFormat>Custom</PresentationFormat>
  <Paragraphs>171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research poster</dc:title>
  <dc:subject>Free Poster Presentation Example</dc:subject>
  <dc:creator>Graphicsland/MakeSigns.com</dc:creator>
  <cp:keywords>scientific, research, template, custom, poster, presentation, symposium, printing, PowerPoint, create, design, example, sample, download</cp:keywords>
  <dc:description>We offer free PowerPoint poster templates to help you design your very own scientific poster presentation.</dc:description>
  <cp:lastModifiedBy>Fathima Muzamil</cp:lastModifiedBy>
  <cp:revision>104</cp:revision>
  <dcterms:created xsi:type="dcterms:W3CDTF">2004-07-27T18:54:58Z</dcterms:created>
  <dcterms:modified xsi:type="dcterms:W3CDTF">2016-04-11T13:54:02Z</dcterms:modified>
  <cp:category>templates for scientific poster</cp:category>
</cp:coreProperties>
</file>