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bookmarkIdSeed="4">
  <p:sldMasterIdLst>
    <p:sldMasterId id="2147483744" r:id="rId1"/>
  </p:sldMasterIdLst>
  <p:sldIdLst>
    <p:sldId id="256" r:id="rId2"/>
  </p:sldIdLst>
  <p:sldSz cx="43891200" cy="32918400"/>
  <p:notesSz cx="6858000" cy="9144000"/>
  <p:defaultTextStyle>
    <a:defPPr>
      <a:defRPr lang="en-US"/>
    </a:defPPr>
    <a:lvl1pPr marL="0" algn="l" defTabSz="2018794" rtl="0" eaLnBrk="1" latinLnBrk="0" hangingPunct="1">
      <a:defRPr sz="7949" kern="1200">
        <a:solidFill>
          <a:schemeClr val="tx1"/>
        </a:solidFill>
        <a:latin typeface="+mn-lt"/>
        <a:ea typeface="+mn-ea"/>
        <a:cs typeface="+mn-cs"/>
      </a:defRPr>
    </a:lvl1pPr>
    <a:lvl2pPr marL="2018794" algn="l" defTabSz="2018794" rtl="0" eaLnBrk="1" latinLnBrk="0" hangingPunct="1">
      <a:defRPr sz="7949" kern="1200">
        <a:solidFill>
          <a:schemeClr val="tx1"/>
        </a:solidFill>
        <a:latin typeface="+mn-lt"/>
        <a:ea typeface="+mn-ea"/>
        <a:cs typeface="+mn-cs"/>
      </a:defRPr>
    </a:lvl2pPr>
    <a:lvl3pPr marL="4037586" algn="l" defTabSz="2018794" rtl="0" eaLnBrk="1" latinLnBrk="0" hangingPunct="1">
      <a:defRPr sz="7949" kern="1200">
        <a:solidFill>
          <a:schemeClr val="tx1"/>
        </a:solidFill>
        <a:latin typeface="+mn-lt"/>
        <a:ea typeface="+mn-ea"/>
        <a:cs typeface="+mn-cs"/>
      </a:defRPr>
    </a:lvl3pPr>
    <a:lvl4pPr marL="6056383" algn="l" defTabSz="2018794" rtl="0" eaLnBrk="1" latinLnBrk="0" hangingPunct="1">
      <a:defRPr sz="7949" kern="1200">
        <a:solidFill>
          <a:schemeClr val="tx1"/>
        </a:solidFill>
        <a:latin typeface="+mn-lt"/>
        <a:ea typeface="+mn-ea"/>
        <a:cs typeface="+mn-cs"/>
      </a:defRPr>
    </a:lvl4pPr>
    <a:lvl5pPr marL="8075176" algn="l" defTabSz="2018794" rtl="0" eaLnBrk="1" latinLnBrk="0" hangingPunct="1">
      <a:defRPr sz="7949" kern="1200">
        <a:solidFill>
          <a:schemeClr val="tx1"/>
        </a:solidFill>
        <a:latin typeface="+mn-lt"/>
        <a:ea typeface="+mn-ea"/>
        <a:cs typeface="+mn-cs"/>
      </a:defRPr>
    </a:lvl5pPr>
    <a:lvl6pPr marL="10093970" algn="l" defTabSz="2018794" rtl="0" eaLnBrk="1" latinLnBrk="0" hangingPunct="1">
      <a:defRPr sz="7949" kern="1200">
        <a:solidFill>
          <a:schemeClr val="tx1"/>
        </a:solidFill>
        <a:latin typeface="+mn-lt"/>
        <a:ea typeface="+mn-ea"/>
        <a:cs typeface="+mn-cs"/>
      </a:defRPr>
    </a:lvl6pPr>
    <a:lvl7pPr marL="12112763" algn="l" defTabSz="2018794" rtl="0" eaLnBrk="1" latinLnBrk="0" hangingPunct="1">
      <a:defRPr sz="7949" kern="1200">
        <a:solidFill>
          <a:schemeClr val="tx1"/>
        </a:solidFill>
        <a:latin typeface="+mn-lt"/>
        <a:ea typeface="+mn-ea"/>
        <a:cs typeface="+mn-cs"/>
      </a:defRPr>
    </a:lvl7pPr>
    <a:lvl8pPr marL="14131553" algn="l" defTabSz="2018794" rtl="0" eaLnBrk="1" latinLnBrk="0" hangingPunct="1">
      <a:defRPr sz="7949" kern="1200">
        <a:solidFill>
          <a:schemeClr val="tx1"/>
        </a:solidFill>
        <a:latin typeface="+mn-lt"/>
        <a:ea typeface="+mn-ea"/>
        <a:cs typeface="+mn-cs"/>
      </a:defRPr>
    </a:lvl8pPr>
    <a:lvl9pPr marL="16150349" algn="l" defTabSz="2018794" rtl="0" eaLnBrk="1" latinLnBrk="0" hangingPunct="1">
      <a:defRPr sz="7949"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184" userDrawn="1">
          <p15:clr>
            <a:srgbClr val="A4A3A4"/>
          </p15:clr>
        </p15:guide>
        <p15:guide id="2" pos="27116" userDrawn="1">
          <p15:clr>
            <a:srgbClr val="A4A3A4"/>
          </p15:clr>
        </p15:guide>
        <p15:guide id="3" pos="9600" userDrawn="1">
          <p15:clr>
            <a:srgbClr val="A4A3A4"/>
          </p15:clr>
        </p15:guide>
        <p15:guide id="4" orient="horz" pos="15552" userDrawn="1">
          <p15:clr>
            <a:srgbClr val="A4A3A4"/>
          </p15:clr>
        </p15:guide>
        <p15:guide id="6" orient="horz" pos="20256" userDrawn="1">
          <p15:clr>
            <a:srgbClr val="A4A3A4"/>
          </p15:clr>
        </p15:guide>
        <p15:guide id="7" orient="horz" pos="518" userDrawn="1">
          <p15:clr>
            <a:srgbClr val="A4A3A4"/>
          </p15:clr>
        </p15:guide>
        <p15:guide id="8" pos="18000" userDrawn="1">
          <p15:clr>
            <a:srgbClr val="A4A3A4"/>
          </p15:clr>
        </p15:guide>
        <p15:guide id="9" pos="532" userDrawn="1">
          <p15:clr>
            <a:srgbClr val="A4A3A4"/>
          </p15:clr>
        </p15:guide>
        <p15:guide id="10" orient="horz" pos="10325" userDrawn="1">
          <p15:clr>
            <a:srgbClr val="A4A3A4"/>
          </p15:clr>
        </p15:guide>
        <p15:guide id="11" pos="22331" userDrawn="1">
          <p15:clr>
            <a:srgbClr val="A4A3A4"/>
          </p15:clr>
        </p15:guide>
        <p15:guide id="12" pos="1382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DF0F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777"/>
    <p:restoredTop sz="94648"/>
  </p:normalViewPr>
  <p:slideViewPr>
    <p:cSldViewPr snapToGrid="0" snapToObjects="1">
      <p:cViewPr>
        <p:scale>
          <a:sx n="66" d="100"/>
          <a:sy n="66" d="100"/>
        </p:scale>
        <p:origin x="-8256" y="-4240"/>
      </p:cViewPr>
      <p:guideLst>
        <p:guide orient="horz" pos="5184"/>
        <p:guide pos="27116"/>
        <p:guide pos="9600"/>
        <p:guide orient="horz" pos="15552"/>
        <p:guide orient="horz" pos="20256"/>
        <p:guide orient="horz" pos="518"/>
        <p:guide pos="18000"/>
        <p:guide pos="532"/>
        <p:guide orient="horz" pos="10325"/>
        <p:guide pos="22331"/>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2926085"/>
            <a:ext cx="37307520" cy="20482560"/>
          </a:xfrm>
        </p:spPr>
        <p:txBody>
          <a:bodyPr anchor="b">
            <a:noAutofit/>
          </a:bodyPr>
          <a:lstStyle>
            <a:lvl1pPr>
              <a:lnSpc>
                <a:spcPct val="100000"/>
              </a:lnSpc>
              <a:defRPr sz="37440"/>
            </a:lvl1pPr>
          </a:lstStyle>
          <a:p>
            <a:r>
              <a:rPr lang="en-US" smtClean="0"/>
              <a:t>Click to edit Master title style</a:t>
            </a:r>
            <a:endParaRPr lang="en-US" dirty="0"/>
          </a:p>
        </p:txBody>
      </p:sp>
      <p:sp>
        <p:nvSpPr>
          <p:cNvPr id="3" name="Subtitle 2"/>
          <p:cNvSpPr>
            <a:spLocks noGrp="1"/>
          </p:cNvSpPr>
          <p:nvPr>
            <p:ph type="subTitle" idx="1"/>
          </p:nvPr>
        </p:nvSpPr>
        <p:spPr>
          <a:xfrm>
            <a:off x="6583680" y="23774400"/>
            <a:ext cx="30723840" cy="5852160"/>
          </a:xfrm>
        </p:spPr>
        <p:txBody>
          <a:bodyPr>
            <a:normAutofit/>
          </a:bodyPr>
          <a:lstStyle>
            <a:lvl1pPr marL="0" indent="0" algn="ctr">
              <a:buNone/>
              <a:defRPr sz="11232">
                <a:solidFill>
                  <a:schemeClr val="tx1">
                    <a:tint val="75000"/>
                  </a:schemeClr>
                </a:solidFill>
              </a:defRPr>
            </a:lvl1pPr>
            <a:lvl2pPr marL="2139696" indent="0" algn="ctr">
              <a:buNone/>
              <a:defRPr>
                <a:solidFill>
                  <a:schemeClr val="tx1">
                    <a:tint val="75000"/>
                  </a:schemeClr>
                </a:solidFill>
              </a:defRPr>
            </a:lvl2pPr>
            <a:lvl3pPr marL="4279392" indent="0" algn="ctr">
              <a:buNone/>
              <a:defRPr>
                <a:solidFill>
                  <a:schemeClr val="tx1">
                    <a:tint val="75000"/>
                  </a:schemeClr>
                </a:solidFill>
              </a:defRPr>
            </a:lvl3pPr>
            <a:lvl4pPr marL="6419088" indent="0" algn="ctr">
              <a:buNone/>
              <a:defRPr>
                <a:solidFill>
                  <a:schemeClr val="tx1">
                    <a:tint val="75000"/>
                  </a:schemeClr>
                </a:solidFill>
              </a:defRPr>
            </a:lvl4pPr>
            <a:lvl5pPr marL="8558784" indent="0" algn="ctr">
              <a:buNone/>
              <a:defRPr>
                <a:solidFill>
                  <a:schemeClr val="tx1">
                    <a:tint val="75000"/>
                  </a:schemeClr>
                </a:solidFill>
              </a:defRPr>
            </a:lvl5pPr>
            <a:lvl6pPr marL="10698480" indent="0" algn="ctr">
              <a:buNone/>
              <a:defRPr>
                <a:solidFill>
                  <a:schemeClr val="tx1">
                    <a:tint val="75000"/>
                  </a:schemeClr>
                </a:solidFill>
              </a:defRPr>
            </a:lvl6pPr>
            <a:lvl7pPr marL="12838176" indent="0" algn="ctr">
              <a:buNone/>
              <a:defRPr>
                <a:solidFill>
                  <a:schemeClr val="tx1">
                    <a:tint val="75000"/>
                  </a:schemeClr>
                </a:solidFill>
              </a:defRPr>
            </a:lvl7pPr>
            <a:lvl8pPr marL="14977872" indent="0" algn="ctr">
              <a:buNone/>
              <a:defRPr>
                <a:solidFill>
                  <a:schemeClr val="tx1">
                    <a:tint val="75000"/>
                  </a:schemeClr>
                </a:solidFill>
              </a:defRPr>
            </a:lvl8pPr>
            <a:lvl9pPr marL="17117568" indent="0" algn="ctr">
              <a:buNone/>
              <a:defRPr>
                <a:solidFill>
                  <a:schemeClr val="tx1">
                    <a:tint val="75000"/>
                  </a:schemeClr>
                </a:solidFill>
              </a:defRPr>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6BF9BE1B-8BA1-4445-A31C-FBBEEDDBBC62}" type="datetimeFigureOut">
              <a:rPr lang="en-US" smtClean="0"/>
              <a:t>4/8/16</a:t>
            </a:fld>
            <a:endParaRPr lang="en-US"/>
          </a:p>
        </p:txBody>
      </p:sp>
      <p:sp>
        <p:nvSpPr>
          <p:cNvPr id="8" name="Slide Number Placeholder 7"/>
          <p:cNvSpPr>
            <a:spLocks noGrp="1"/>
          </p:cNvSpPr>
          <p:nvPr>
            <p:ph type="sldNum" sz="quarter" idx="11"/>
          </p:nvPr>
        </p:nvSpPr>
        <p:spPr/>
        <p:txBody>
          <a:bodyPr/>
          <a:lstStyle/>
          <a:p>
            <a:fld id="{5A11367F-91C5-8B44-B840-20508A91B456}"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extLst>
      <p:ext uri="{BB962C8B-B14F-4D97-AF65-F5344CB8AC3E}">
        <p14:creationId xmlns:p14="http://schemas.microsoft.com/office/powerpoint/2010/main" val="12161372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10"/>
          </p:nvPr>
        </p:nvSpPr>
        <p:spPr/>
        <p:txBody>
          <a:bodyPr/>
          <a:lstStyle/>
          <a:p>
            <a:fld id="{6BF9BE1B-8BA1-4445-A31C-FBBEEDDBBC62}" type="datetimeFigureOut">
              <a:rPr lang="en-US" smtClean="0"/>
              <a:t>4/8/16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11367F-91C5-8B44-B840-20508A91B456}" type="slidenum">
              <a:rPr lang="en-US" smtClean="0"/>
              <a:t>‹#›</a:t>
            </a:fld>
            <a:endParaRPr lang="en-US"/>
          </a:p>
        </p:txBody>
      </p:sp>
    </p:spTree>
    <p:extLst>
      <p:ext uri="{BB962C8B-B14F-4D97-AF65-F5344CB8AC3E}">
        <p14:creationId xmlns:p14="http://schemas.microsoft.com/office/powerpoint/2010/main" val="20168250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3" y="6583685"/>
            <a:ext cx="37307520" cy="12024356"/>
          </a:xfrm>
        </p:spPr>
        <p:txBody>
          <a:bodyPr anchor="b"/>
          <a:lstStyle>
            <a:lvl1pPr algn="ctr" defTabSz="4279392" rtl="0" eaLnBrk="1" latinLnBrk="0" hangingPunct="1">
              <a:lnSpc>
                <a:spcPct val="100000"/>
              </a:lnSpc>
              <a:spcBef>
                <a:spcPct val="0"/>
              </a:spcBef>
              <a:buNone/>
              <a:defRPr lang="en-US" sz="22464"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a:xfrm>
            <a:off x="3467103" y="19530075"/>
            <a:ext cx="37307520" cy="5433058"/>
          </a:xfrm>
        </p:spPr>
        <p:txBody>
          <a:bodyPr anchor="t"/>
          <a:lstStyle>
            <a:lvl1pPr marL="0" indent="0" algn="ctr">
              <a:buNone/>
              <a:defRPr sz="9360">
                <a:solidFill>
                  <a:schemeClr val="tx1">
                    <a:tint val="75000"/>
                  </a:schemeClr>
                </a:solidFill>
              </a:defRPr>
            </a:lvl1pPr>
            <a:lvl2pPr marL="2139696" indent="0">
              <a:buNone/>
              <a:defRPr sz="8424">
                <a:solidFill>
                  <a:schemeClr val="tx1">
                    <a:tint val="75000"/>
                  </a:schemeClr>
                </a:solidFill>
              </a:defRPr>
            </a:lvl2pPr>
            <a:lvl3pPr marL="4279392" indent="0">
              <a:buNone/>
              <a:defRPr sz="7488">
                <a:solidFill>
                  <a:schemeClr val="tx1">
                    <a:tint val="75000"/>
                  </a:schemeClr>
                </a:solidFill>
              </a:defRPr>
            </a:lvl3pPr>
            <a:lvl4pPr marL="6419088" indent="0">
              <a:buNone/>
              <a:defRPr sz="6552">
                <a:solidFill>
                  <a:schemeClr val="tx1">
                    <a:tint val="75000"/>
                  </a:schemeClr>
                </a:solidFill>
              </a:defRPr>
            </a:lvl4pPr>
            <a:lvl5pPr marL="8558784" indent="0">
              <a:buNone/>
              <a:defRPr sz="6552">
                <a:solidFill>
                  <a:schemeClr val="tx1">
                    <a:tint val="75000"/>
                  </a:schemeClr>
                </a:solidFill>
              </a:defRPr>
            </a:lvl5pPr>
            <a:lvl6pPr marL="10698480" indent="0">
              <a:buNone/>
              <a:defRPr sz="6552">
                <a:solidFill>
                  <a:schemeClr val="tx1">
                    <a:tint val="75000"/>
                  </a:schemeClr>
                </a:solidFill>
              </a:defRPr>
            </a:lvl6pPr>
            <a:lvl7pPr marL="12838176" indent="0">
              <a:buNone/>
              <a:defRPr sz="6552">
                <a:solidFill>
                  <a:schemeClr val="tx1">
                    <a:tint val="75000"/>
                  </a:schemeClr>
                </a:solidFill>
              </a:defRPr>
            </a:lvl7pPr>
            <a:lvl8pPr marL="14977872" indent="0">
              <a:buNone/>
              <a:defRPr sz="6552">
                <a:solidFill>
                  <a:schemeClr val="tx1">
                    <a:tint val="75000"/>
                  </a:schemeClr>
                </a:solidFill>
              </a:defRPr>
            </a:lvl8pPr>
            <a:lvl9pPr marL="17117568" indent="0">
              <a:buNone/>
              <a:defRPr sz="6552">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BF9BE1B-8BA1-4445-A31C-FBBEEDDBBC62}" type="datetimeFigureOut">
              <a:rPr lang="en-US" smtClean="0"/>
              <a:t>4/8/16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11367F-91C5-8B44-B840-20508A91B456}" type="slidenum">
              <a:rPr lang="en-US" smtClean="0"/>
              <a:t>‹#›</a:t>
            </a:fld>
            <a:endParaRPr lang="en-US"/>
          </a:p>
        </p:txBody>
      </p:sp>
      <p:sp>
        <p:nvSpPr>
          <p:cNvPr id="7" name="Oval 6"/>
          <p:cNvSpPr/>
          <p:nvPr/>
        </p:nvSpPr>
        <p:spPr>
          <a:xfrm>
            <a:off x="21579840" y="18836651"/>
            <a:ext cx="406905" cy="406905"/>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748"/>
          </a:p>
        </p:txBody>
      </p:sp>
      <p:sp>
        <p:nvSpPr>
          <p:cNvPr id="8" name="Oval 7"/>
          <p:cNvSpPr/>
          <p:nvPr/>
        </p:nvSpPr>
        <p:spPr>
          <a:xfrm>
            <a:off x="22539960" y="18836651"/>
            <a:ext cx="406905" cy="406905"/>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748"/>
          </a:p>
        </p:txBody>
      </p:sp>
      <p:sp>
        <p:nvSpPr>
          <p:cNvPr id="9" name="Oval 8"/>
          <p:cNvSpPr/>
          <p:nvPr/>
        </p:nvSpPr>
        <p:spPr>
          <a:xfrm>
            <a:off x="20624295" y="18836651"/>
            <a:ext cx="406905" cy="406905"/>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748"/>
          </a:p>
        </p:txBody>
      </p:sp>
    </p:spTree>
    <p:extLst>
      <p:ext uri="{BB962C8B-B14F-4D97-AF65-F5344CB8AC3E}">
        <p14:creationId xmlns:p14="http://schemas.microsoft.com/office/powerpoint/2010/main" val="8962773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Content Placeholder 3"/>
          <p:cNvSpPr>
            <a:spLocks noGrp="1"/>
          </p:cNvSpPr>
          <p:nvPr>
            <p:ph sz="half" idx="2"/>
          </p:nvPr>
        </p:nvSpPr>
        <p:spPr>
          <a:xfrm>
            <a:off x="22311360" y="7680968"/>
            <a:ext cx="19385280" cy="21724622"/>
          </a:xfrm>
        </p:spPr>
        <p:txBody>
          <a:bodyPr/>
          <a:lstStyle>
            <a:lvl1pPr>
              <a:defRPr sz="11232"/>
            </a:lvl1pPr>
            <a:lvl2pPr algn="l" defTabSz="4279392" rtl="0" eaLnBrk="1" latinLnBrk="0" hangingPunct="1">
              <a:spcBef>
                <a:spcPct val="20000"/>
              </a:spcBef>
              <a:defRPr lang="en-US" sz="9360" kern="1200" dirty="0" smtClean="0">
                <a:solidFill>
                  <a:schemeClr val="tx1">
                    <a:lumMod val="50000"/>
                    <a:lumOff val="50000"/>
                  </a:schemeClr>
                </a:solidFill>
                <a:latin typeface="+mj-lt"/>
                <a:ea typeface="+mn-ea"/>
                <a:cs typeface="+mn-cs"/>
              </a:defRPr>
            </a:lvl2pPr>
            <a:lvl3pPr algn="l" defTabSz="4279392" rtl="0" eaLnBrk="1" latinLnBrk="0" hangingPunct="1">
              <a:spcBef>
                <a:spcPct val="20000"/>
              </a:spcBef>
              <a:defRPr lang="en-US" sz="9360" kern="1200" dirty="0" smtClean="0">
                <a:solidFill>
                  <a:schemeClr val="tx1">
                    <a:lumMod val="50000"/>
                    <a:lumOff val="50000"/>
                  </a:schemeClr>
                </a:solidFill>
                <a:latin typeface="+mj-lt"/>
                <a:ea typeface="+mn-ea"/>
                <a:cs typeface="+mn-cs"/>
              </a:defRPr>
            </a:lvl3pPr>
            <a:lvl4pPr algn="l" defTabSz="4279392" rtl="0" eaLnBrk="1" latinLnBrk="0" hangingPunct="1">
              <a:spcBef>
                <a:spcPct val="20000"/>
              </a:spcBef>
              <a:defRPr lang="en-US" sz="8424" kern="1200" dirty="0" smtClean="0">
                <a:solidFill>
                  <a:schemeClr val="tx1">
                    <a:lumMod val="50000"/>
                    <a:lumOff val="50000"/>
                  </a:schemeClr>
                </a:solidFill>
                <a:latin typeface="+mj-lt"/>
                <a:ea typeface="+mn-ea"/>
                <a:cs typeface="+mn-cs"/>
              </a:defRPr>
            </a:lvl4pPr>
            <a:lvl5pPr algn="l" defTabSz="4279392" rtl="0" eaLnBrk="1" latinLnBrk="0" hangingPunct="1">
              <a:spcBef>
                <a:spcPct val="20000"/>
              </a:spcBef>
              <a:defRPr lang="en-US" sz="8424" kern="1200" dirty="0" smtClean="0">
                <a:solidFill>
                  <a:schemeClr val="tx1">
                    <a:lumMod val="50000"/>
                    <a:lumOff val="50000"/>
                  </a:schemeClr>
                </a:solidFill>
                <a:latin typeface="+mj-lt"/>
                <a:ea typeface="+mn-ea"/>
                <a:cs typeface="+mn-cs"/>
              </a:defRPr>
            </a:lvl5pPr>
            <a:lvl6pPr>
              <a:defRPr sz="7488"/>
            </a:lvl6pPr>
            <a:lvl7pPr>
              <a:defRPr sz="7488"/>
            </a:lvl7pPr>
            <a:lvl8pPr>
              <a:defRPr sz="7488"/>
            </a:lvl8pPr>
            <a:lvl9pPr>
              <a:defRPr sz="7488"/>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5" name="Date Placeholder 4"/>
          <p:cNvSpPr>
            <a:spLocks noGrp="1"/>
          </p:cNvSpPr>
          <p:nvPr>
            <p:ph type="dt" sz="half" idx="10"/>
          </p:nvPr>
        </p:nvSpPr>
        <p:spPr/>
        <p:txBody>
          <a:bodyPr/>
          <a:lstStyle/>
          <a:p>
            <a:fld id="{6BF9BE1B-8BA1-4445-A31C-FBBEEDDBBC62}" type="datetimeFigureOut">
              <a:rPr lang="en-US" smtClean="0"/>
              <a:t>4/8/16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11367F-91C5-8B44-B840-20508A91B456}" type="slidenum">
              <a:rPr lang="en-US" smtClean="0"/>
              <a:t>‹#›</a:t>
            </a:fld>
            <a:endParaRPr lang="en-US"/>
          </a:p>
        </p:txBody>
      </p:sp>
      <p:sp>
        <p:nvSpPr>
          <p:cNvPr id="9" name="Content Placeholder 8"/>
          <p:cNvSpPr>
            <a:spLocks noGrp="1"/>
          </p:cNvSpPr>
          <p:nvPr>
            <p:ph sz="quarter" idx="13"/>
          </p:nvPr>
        </p:nvSpPr>
        <p:spPr>
          <a:xfrm>
            <a:off x="1755648" y="7680960"/>
            <a:ext cx="19399911" cy="2172614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2824995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680960"/>
            <a:ext cx="19392903" cy="2926080"/>
          </a:xfrm>
        </p:spPr>
        <p:txBody>
          <a:bodyPr anchor="b">
            <a:noAutofit/>
          </a:bodyPr>
          <a:lstStyle>
            <a:lvl1pPr marL="0" indent="0" algn="ctr">
              <a:buNone/>
              <a:defRPr sz="11232" b="0"/>
            </a:lvl1pPr>
            <a:lvl2pPr marL="2139696" indent="0">
              <a:buNone/>
              <a:defRPr sz="9360" b="1"/>
            </a:lvl2pPr>
            <a:lvl3pPr marL="4279392" indent="0">
              <a:buNone/>
              <a:defRPr sz="8424" b="1"/>
            </a:lvl3pPr>
            <a:lvl4pPr marL="6419088" indent="0">
              <a:buNone/>
              <a:defRPr sz="7488" b="1"/>
            </a:lvl4pPr>
            <a:lvl5pPr marL="8558784" indent="0">
              <a:buNone/>
              <a:defRPr sz="7488" b="1"/>
            </a:lvl5pPr>
            <a:lvl6pPr marL="10698480" indent="0">
              <a:buNone/>
              <a:defRPr sz="7488" b="1"/>
            </a:lvl6pPr>
            <a:lvl7pPr marL="12838176" indent="0">
              <a:buNone/>
              <a:defRPr sz="7488" b="1"/>
            </a:lvl7pPr>
            <a:lvl8pPr marL="14977872" indent="0">
              <a:buNone/>
              <a:defRPr sz="7488" b="1"/>
            </a:lvl8pPr>
            <a:lvl9pPr marL="17117568" indent="0">
              <a:buNone/>
              <a:defRPr sz="7488" b="1"/>
            </a:lvl9pPr>
          </a:lstStyle>
          <a:p>
            <a:pPr lvl="0"/>
            <a:r>
              <a:rPr lang="en-US" smtClean="0"/>
              <a:t>Click to edit Master text styles</a:t>
            </a:r>
          </a:p>
        </p:txBody>
      </p:sp>
      <p:sp>
        <p:nvSpPr>
          <p:cNvPr id="5" name="Text Placeholder 4"/>
          <p:cNvSpPr>
            <a:spLocks noGrp="1"/>
          </p:cNvSpPr>
          <p:nvPr>
            <p:ph type="body" sz="quarter" idx="3"/>
          </p:nvPr>
        </p:nvSpPr>
        <p:spPr>
          <a:xfrm>
            <a:off x="22311377" y="7680960"/>
            <a:ext cx="19400520" cy="2926080"/>
          </a:xfrm>
        </p:spPr>
        <p:txBody>
          <a:bodyPr anchor="b">
            <a:noAutofit/>
          </a:bodyPr>
          <a:lstStyle>
            <a:lvl1pPr marL="0" indent="0" algn="ctr">
              <a:buNone/>
              <a:defRPr sz="11232" b="0"/>
            </a:lvl1pPr>
            <a:lvl2pPr marL="2139696" indent="0">
              <a:buNone/>
              <a:defRPr sz="9360" b="1"/>
            </a:lvl2pPr>
            <a:lvl3pPr marL="4279392" indent="0">
              <a:buNone/>
              <a:defRPr sz="8424" b="1"/>
            </a:lvl3pPr>
            <a:lvl4pPr marL="6419088" indent="0">
              <a:buNone/>
              <a:defRPr sz="7488" b="1"/>
            </a:lvl4pPr>
            <a:lvl5pPr marL="8558784" indent="0">
              <a:buNone/>
              <a:defRPr sz="7488" b="1"/>
            </a:lvl5pPr>
            <a:lvl6pPr marL="10698480" indent="0">
              <a:buNone/>
              <a:defRPr sz="7488" b="1"/>
            </a:lvl6pPr>
            <a:lvl7pPr marL="12838176" indent="0">
              <a:buNone/>
              <a:defRPr sz="7488" b="1"/>
            </a:lvl7pPr>
            <a:lvl8pPr marL="14977872" indent="0">
              <a:buNone/>
              <a:defRPr sz="7488" b="1"/>
            </a:lvl8pPr>
            <a:lvl9pPr marL="17117568" indent="0">
              <a:buNone/>
              <a:defRPr sz="7488"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6BF9BE1B-8BA1-4445-A31C-FBBEEDDBBC62}" type="datetimeFigureOut">
              <a:rPr lang="en-US" smtClean="0"/>
              <a:t>4/8/16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A11367F-91C5-8B44-B840-20508A91B456}" type="slidenum">
              <a:rPr lang="en-US" smtClean="0"/>
              <a:t>‹#›</a:t>
            </a:fld>
            <a:endParaRPr lang="en-US"/>
          </a:p>
        </p:txBody>
      </p:sp>
      <p:sp>
        <p:nvSpPr>
          <p:cNvPr id="11" name="Content Placeholder 10"/>
          <p:cNvSpPr>
            <a:spLocks noGrp="1"/>
          </p:cNvSpPr>
          <p:nvPr>
            <p:ph sz="quarter" idx="13"/>
          </p:nvPr>
        </p:nvSpPr>
        <p:spPr>
          <a:xfrm>
            <a:off x="2194560" y="10621670"/>
            <a:ext cx="19399911" cy="1878543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22428403" y="10621683"/>
            <a:ext cx="19399911" cy="1878329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6762861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BF9BE1B-8BA1-4445-A31C-FBBEEDDBBC62}" type="datetimeFigureOut">
              <a:rPr lang="en-US" smtClean="0"/>
              <a:t>4/8/16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A11367F-91C5-8B44-B840-20508A91B456}" type="slidenum">
              <a:rPr lang="en-US" smtClean="0"/>
              <a:t>‹#›</a:t>
            </a:fld>
            <a:endParaRPr lang="en-US"/>
          </a:p>
        </p:txBody>
      </p:sp>
    </p:spTree>
    <p:extLst>
      <p:ext uri="{BB962C8B-B14F-4D97-AF65-F5344CB8AC3E}">
        <p14:creationId xmlns:p14="http://schemas.microsoft.com/office/powerpoint/2010/main" val="18585690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F9BE1B-8BA1-4445-A31C-FBBEEDDBBC62}" type="datetimeFigureOut">
              <a:rPr lang="en-US" smtClean="0"/>
              <a:t>4/8/16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A11367F-91C5-8B44-B840-20508A91B456}" type="slidenum">
              <a:rPr lang="en-US" smtClean="0"/>
              <a:t>‹#›</a:t>
            </a:fld>
            <a:endParaRPr lang="en-US"/>
          </a:p>
        </p:txBody>
      </p:sp>
    </p:spTree>
    <p:extLst>
      <p:ext uri="{BB962C8B-B14F-4D97-AF65-F5344CB8AC3E}">
        <p14:creationId xmlns:p14="http://schemas.microsoft.com/office/powerpoint/2010/main" val="18198735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354034" y="1280165"/>
            <a:ext cx="14439903" cy="10058400"/>
          </a:xfrm>
        </p:spPr>
        <p:txBody>
          <a:bodyPr anchor="b"/>
          <a:lstStyle>
            <a:lvl1pPr algn="ctr">
              <a:lnSpc>
                <a:spcPct val="100000"/>
              </a:lnSpc>
              <a:defRPr sz="13104" b="0">
                <a:effectLst>
                  <a:outerShdw blurRad="50800" dist="25400" dir="5400000" algn="t" rotWithShape="0">
                    <a:prstClr val="black">
                      <a:alpha val="25000"/>
                    </a:prstClr>
                  </a:outerShdw>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3451874" y="1310652"/>
            <a:ext cx="23980143" cy="28094943"/>
          </a:xfrm>
        </p:spPr>
        <p:txBody>
          <a:bodyPr/>
          <a:lstStyle>
            <a:lvl1pPr>
              <a:defRPr sz="14976"/>
            </a:lvl1pPr>
            <a:lvl2pPr>
              <a:defRPr sz="13104"/>
            </a:lvl2pPr>
            <a:lvl3pPr>
              <a:defRPr sz="11232"/>
            </a:lvl3pPr>
            <a:lvl4pPr>
              <a:defRPr sz="9360"/>
            </a:lvl4pPr>
            <a:lvl5pPr>
              <a:defRPr sz="9360"/>
            </a:lvl5pPr>
            <a:lvl6pPr>
              <a:defRPr sz="9360"/>
            </a:lvl6pPr>
            <a:lvl7pPr>
              <a:defRPr sz="9360"/>
            </a:lvl7pPr>
            <a:lvl8pPr>
              <a:defRPr sz="9360"/>
            </a:lvl8pPr>
            <a:lvl9pPr>
              <a:defRPr sz="936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8354034" y="11704328"/>
            <a:ext cx="14439903" cy="17701262"/>
          </a:xfrm>
        </p:spPr>
        <p:txBody>
          <a:bodyPr>
            <a:normAutofit/>
          </a:bodyPr>
          <a:lstStyle>
            <a:lvl1pPr marL="0" indent="0" algn="ctr">
              <a:lnSpc>
                <a:spcPct val="125000"/>
              </a:lnSpc>
              <a:buNone/>
              <a:defRPr sz="7488"/>
            </a:lvl1pPr>
            <a:lvl2pPr marL="2139696" indent="0">
              <a:buNone/>
              <a:defRPr sz="5616"/>
            </a:lvl2pPr>
            <a:lvl3pPr marL="4279392" indent="0">
              <a:buNone/>
              <a:defRPr sz="4680"/>
            </a:lvl3pPr>
            <a:lvl4pPr marL="6419088" indent="0">
              <a:buNone/>
              <a:defRPr sz="4212"/>
            </a:lvl4pPr>
            <a:lvl5pPr marL="8558784" indent="0">
              <a:buNone/>
              <a:defRPr sz="4212"/>
            </a:lvl5pPr>
            <a:lvl6pPr marL="10698480" indent="0">
              <a:buNone/>
              <a:defRPr sz="4212"/>
            </a:lvl6pPr>
            <a:lvl7pPr marL="12838176" indent="0">
              <a:buNone/>
              <a:defRPr sz="4212"/>
            </a:lvl7pPr>
            <a:lvl8pPr marL="14977872" indent="0">
              <a:buNone/>
              <a:defRPr sz="4212"/>
            </a:lvl8pPr>
            <a:lvl9pPr marL="17117568" indent="0">
              <a:buNone/>
              <a:defRPr sz="4212"/>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F9BE1B-8BA1-4445-A31C-FBBEEDDBBC62}" type="datetimeFigureOut">
              <a:rPr lang="en-US" smtClean="0"/>
              <a:t>4/8/16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11367F-91C5-8B44-B840-20508A91B456}" type="slidenum">
              <a:rPr lang="en-US" smtClean="0"/>
              <a:t>‹#›</a:t>
            </a:fld>
            <a:endParaRPr lang="en-US"/>
          </a:p>
        </p:txBody>
      </p:sp>
    </p:spTree>
    <p:extLst>
      <p:ext uri="{BB962C8B-B14F-4D97-AF65-F5344CB8AC3E}">
        <p14:creationId xmlns:p14="http://schemas.microsoft.com/office/powerpoint/2010/main" val="4750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061965" y="1097283"/>
            <a:ext cx="27416755" cy="4297685"/>
          </a:xfrm>
        </p:spPr>
        <p:txBody>
          <a:bodyPr anchor="b"/>
          <a:lstStyle>
            <a:lvl1pPr algn="ctr">
              <a:lnSpc>
                <a:spcPct val="100000"/>
              </a:lnSpc>
              <a:defRPr sz="13104" b="0"/>
            </a:lvl1pPr>
          </a:lstStyle>
          <a:p>
            <a:r>
              <a:rPr lang="en-US" smtClean="0"/>
              <a:t>Click to edit Master title style</a:t>
            </a:r>
            <a:endParaRPr lang="en-US" dirty="0"/>
          </a:p>
        </p:txBody>
      </p:sp>
      <p:sp>
        <p:nvSpPr>
          <p:cNvPr id="3" name="Picture Placeholder 2"/>
          <p:cNvSpPr>
            <a:spLocks noGrp="1"/>
          </p:cNvSpPr>
          <p:nvPr>
            <p:ph type="pic" idx="1"/>
          </p:nvPr>
        </p:nvSpPr>
        <p:spPr>
          <a:xfrm>
            <a:off x="7239005" y="5486410"/>
            <a:ext cx="29062675" cy="21797011"/>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14976"/>
            </a:lvl1pPr>
            <a:lvl2pPr marL="2139696" indent="0">
              <a:buNone/>
              <a:defRPr sz="13104"/>
            </a:lvl2pPr>
            <a:lvl3pPr marL="4279392" indent="0">
              <a:buNone/>
              <a:defRPr sz="11232"/>
            </a:lvl3pPr>
            <a:lvl4pPr marL="6419088" indent="0">
              <a:buNone/>
              <a:defRPr sz="9360"/>
            </a:lvl4pPr>
            <a:lvl5pPr marL="8558784" indent="0">
              <a:buNone/>
              <a:defRPr sz="9360"/>
            </a:lvl5pPr>
            <a:lvl6pPr marL="10698480" indent="0">
              <a:buNone/>
              <a:defRPr sz="9360"/>
            </a:lvl6pPr>
            <a:lvl7pPr marL="12838176" indent="0">
              <a:buNone/>
              <a:defRPr sz="9360"/>
            </a:lvl7pPr>
            <a:lvl8pPr marL="14977872" indent="0">
              <a:buNone/>
              <a:defRPr sz="9360"/>
            </a:lvl8pPr>
            <a:lvl9pPr marL="17117568" indent="0">
              <a:buNone/>
              <a:defRPr sz="936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8061965" y="27889205"/>
            <a:ext cx="27416755" cy="2560320"/>
          </a:xfrm>
        </p:spPr>
        <p:txBody>
          <a:bodyPr>
            <a:normAutofit/>
          </a:bodyPr>
          <a:lstStyle>
            <a:lvl1pPr marL="0" indent="0" algn="ctr">
              <a:buNone/>
              <a:defRPr sz="7488"/>
            </a:lvl1pPr>
            <a:lvl2pPr marL="2139696" indent="0">
              <a:buNone/>
              <a:defRPr sz="5616"/>
            </a:lvl2pPr>
            <a:lvl3pPr marL="4279392" indent="0">
              <a:buNone/>
              <a:defRPr sz="4680"/>
            </a:lvl3pPr>
            <a:lvl4pPr marL="6419088" indent="0">
              <a:buNone/>
              <a:defRPr sz="4212"/>
            </a:lvl4pPr>
            <a:lvl5pPr marL="8558784" indent="0">
              <a:buNone/>
              <a:defRPr sz="4212"/>
            </a:lvl5pPr>
            <a:lvl6pPr marL="10698480" indent="0">
              <a:buNone/>
              <a:defRPr sz="4212"/>
            </a:lvl6pPr>
            <a:lvl7pPr marL="12838176" indent="0">
              <a:buNone/>
              <a:defRPr sz="4212"/>
            </a:lvl7pPr>
            <a:lvl8pPr marL="14977872" indent="0">
              <a:buNone/>
              <a:defRPr sz="4212"/>
            </a:lvl8pPr>
            <a:lvl9pPr marL="17117568" indent="0">
              <a:buNone/>
              <a:defRPr sz="4212"/>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F9BE1B-8BA1-4445-A31C-FBBEEDDBBC62}" type="datetimeFigureOut">
              <a:rPr lang="en-US" smtClean="0"/>
              <a:t>4/8/16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11367F-91C5-8B44-B840-20508A91B456}" type="slidenum">
              <a:rPr lang="en-US" smtClean="0"/>
              <a:t>‹#›</a:t>
            </a:fld>
            <a:endParaRPr lang="en-US"/>
          </a:p>
        </p:txBody>
      </p:sp>
    </p:spTree>
    <p:extLst>
      <p:ext uri="{BB962C8B-B14F-4D97-AF65-F5344CB8AC3E}">
        <p14:creationId xmlns:p14="http://schemas.microsoft.com/office/powerpoint/2010/main" val="3839854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BF9BE1B-8BA1-4445-A31C-FBBEEDDBBC62}" type="datetimeFigureOut">
              <a:rPr lang="en-US" smtClean="0"/>
              <a:t>4/8/16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11367F-91C5-8B44-B840-20508A91B456}" type="slidenum">
              <a:rPr lang="en-US" smtClean="0"/>
              <a:t>‹#›</a:t>
            </a:fld>
            <a:endParaRPr lang="en-US"/>
          </a:p>
        </p:txBody>
      </p:sp>
    </p:spTree>
    <p:extLst>
      <p:ext uri="{BB962C8B-B14F-4D97-AF65-F5344CB8AC3E}">
        <p14:creationId xmlns:p14="http://schemas.microsoft.com/office/powerpoint/2010/main" val="4549140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75"/>
            <a:ext cx="9875520" cy="2808732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194560" y="1318275"/>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BF9BE1B-8BA1-4445-A31C-FBBEEDDBBC62}" type="datetimeFigureOut">
              <a:rPr lang="en-US" smtClean="0"/>
              <a:t>4/8/16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11367F-91C5-8B44-B840-20508A91B456}" type="slidenum">
              <a:rPr lang="en-US" smtClean="0"/>
              <a:t>‹#›</a:t>
            </a:fld>
            <a:endParaRPr lang="en-US"/>
          </a:p>
        </p:txBody>
      </p:sp>
    </p:spTree>
    <p:extLst>
      <p:ext uri="{BB962C8B-B14F-4D97-AF65-F5344CB8AC3E}">
        <p14:creationId xmlns:p14="http://schemas.microsoft.com/office/powerpoint/2010/main" val="698453346"/>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0"/>
            <a:ext cx="39502080" cy="7680960"/>
          </a:xfrm>
          <a:prstGeom prst="rect">
            <a:avLst/>
          </a:prstGeom>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2194560" y="7680968"/>
            <a:ext cx="39502080" cy="217246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30544083" y="30510493"/>
            <a:ext cx="10012680" cy="1752600"/>
          </a:xfrm>
          <a:prstGeom prst="rect">
            <a:avLst/>
          </a:prstGeom>
        </p:spPr>
        <p:txBody>
          <a:bodyPr vert="horz" lIns="91440" tIns="45720" rIns="45720" bIns="45720" rtlCol="0" anchor="ctr"/>
          <a:lstStyle>
            <a:lvl1pPr algn="r">
              <a:defRPr sz="5616">
                <a:solidFill>
                  <a:schemeClr val="tx1">
                    <a:lumMod val="65000"/>
                    <a:lumOff val="35000"/>
                  </a:schemeClr>
                </a:solidFill>
                <a:latin typeface="Century Gothic" pitchFamily="34" charset="0"/>
              </a:defRPr>
            </a:lvl1pPr>
          </a:lstStyle>
          <a:p>
            <a:fld id="{6BF9BE1B-8BA1-4445-A31C-FBBEEDDBBC62}" type="datetimeFigureOut">
              <a:rPr lang="en-US" smtClean="0"/>
              <a:t>4/8/16</a:t>
            </a:fld>
            <a:endParaRPr lang="en-US"/>
          </a:p>
        </p:txBody>
      </p:sp>
      <p:sp>
        <p:nvSpPr>
          <p:cNvPr id="5" name="Footer Placeholder 4"/>
          <p:cNvSpPr>
            <a:spLocks noGrp="1"/>
          </p:cNvSpPr>
          <p:nvPr>
            <p:ph type="ftr" sz="quarter" idx="3"/>
          </p:nvPr>
        </p:nvSpPr>
        <p:spPr>
          <a:xfrm>
            <a:off x="3164009" y="30510493"/>
            <a:ext cx="13670280" cy="1752600"/>
          </a:xfrm>
          <a:prstGeom prst="rect">
            <a:avLst/>
          </a:prstGeom>
        </p:spPr>
        <p:txBody>
          <a:bodyPr vert="horz" lIns="45720" tIns="45720" rIns="91440" bIns="45720" rtlCol="0" anchor="ctr"/>
          <a:lstStyle>
            <a:lvl1pPr algn="l">
              <a:defRPr sz="5616">
                <a:solidFill>
                  <a:schemeClr val="tx1">
                    <a:lumMod val="65000"/>
                    <a:lumOff val="35000"/>
                  </a:schemeClr>
                </a:solidFill>
                <a:latin typeface="Century Gothic" pitchFamily="34" charset="0"/>
              </a:defRPr>
            </a:lvl1pPr>
          </a:lstStyle>
          <a:p>
            <a:endParaRPr lang="en-US"/>
          </a:p>
        </p:txBody>
      </p:sp>
      <p:sp>
        <p:nvSpPr>
          <p:cNvPr id="6" name="Slide Number Placeholder 5"/>
          <p:cNvSpPr>
            <a:spLocks noGrp="1"/>
          </p:cNvSpPr>
          <p:nvPr>
            <p:ph type="sldNum" sz="quarter" idx="4"/>
          </p:nvPr>
        </p:nvSpPr>
        <p:spPr>
          <a:xfrm>
            <a:off x="41007751" y="30510493"/>
            <a:ext cx="2697480" cy="1752600"/>
          </a:xfrm>
          <a:prstGeom prst="rect">
            <a:avLst/>
          </a:prstGeom>
        </p:spPr>
        <p:txBody>
          <a:bodyPr vert="horz" lIns="27432" tIns="45720" rIns="45720" bIns="45720" rtlCol="0" anchor="ctr"/>
          <a:lstStyle>
            <a:lvl1pPr algn="l">
              <a:defRPr sz="5616">
                <a:solidFill>
                  <a:schemeClr val="tx1">
                    <a:lumMod val="65000"/>
                    <a:lumOff val="35000"/>
                  </a:schemeClr>
                </a:solidFill>
                <a:latin typeface="Century Gothic" pitchFamily="34" charset="0"/>
              </a:defRPr>
            </a:lvl1pPr>
          </a:lstStyle>
          <a:p>
            <a:fld id="{5A11367F-91C5-8B44-B840-20508A91B456}" type="slidenum">
              <a:rPr lang="en-US" smtClean="0"/>
              <a:t>‹#›</a:t>
            </a:fld>
            <a:endParaRPr lang="en-US"/>
          </a:p>
        </p:txBody>
      </p:sp>
      <p:sp>
        <p:nvSpPr>
          <p:cNvPr id="7" name="Oval 6"/>
          <p:cNvSpPr/>
          <p:nvPr/>
        </p:nvSpPr>
        <p:spPr>
          <a:xfrm>
            <a:off x="40597248" y="31197049"/>
            <a:ext cx="406905" cy="406905"/>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279392" rtl="0" eaLnBrk="1" latinLnBrk="0" hangingPunct="1"/>
            <a:endParaRPr lang="en-US" sz="8424" kern="1200">
              <a:solidFill>
                <a:schemeClr val="lt1"/>
              </a:solidFill>
              <a:latin typeface="+mn-lt"/>
              <a:ea typeface="+mn-ea"/>
              <a:cs typeface="+mn-cs"/>
            </a:endParaRPr>
          </a:p>
        </p:txBody>
      </p:sp>
      <p:sp>
        <p:nvSpPr>
          <p:cNvPr id="8" name="Oval 7"/>
          <p:cNvSpPr/>
          <p:nvPr/>
        </p:nvSpPr>
        <p:spPr>
          <a:xfrm>
            <a:off x="2731772" y="31197049"/>
            <a:ext cx="406905" cy="406905"/>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748"/>
          </a:p>
        </p:txBody>
      </p:sp>
    </p:spTree>
    <p:extLst>
      <p:ext uri="{BB962C8B-B14F-4D97-AF65-F5344CB8AC3E}">
        <p14:creationId xmlns:p14="http://schemas.microsoft.com/office/powerpoint/2010/main" val="1892392988"/>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ctr" defTabSz="4279392" rtl="0" eaLnBrk="1" latinLnBrk="0" hangingPunct="1">
        <a:lnSpc>
          <a:spcPts val="27144"/>
        </a:lnSpc>
        <a:spcBef>
          <a:spcPct val="0"/>
        </a:spcBef>
        <a:buNone/>
        <a:defRPr sz="25272"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1604772" indent="-1604772" algn="l" defTabSz="4279392" rtl="0" eaLnBrk="1" latinLnBrk="0" hangingPunct="1">
        <a:spcBef>
          <a:spcPct val="20000"/>
        </a:spcBef>
        <a:buFont typeface="Arial" pitchFamily="34" charset="0"/>
        <a:buChar char="•"/>
        <a:defRPr sz="11232" kern="1200">
          <a:solidFill>
            <a:schemeClr val="tx1">
              <a:lumMod val="50000"/>
              <a:lumOff val="50000"/>
            </a:schemeClr>
          </a:solidFill>
          <a:latin typeface="+mj-lt"/>
          <a:ea typeface="+mn-ea"/>
          <a:cs typeface="+mn-cs"/>
        </a:defRPr>
      </a:lvl1pPr>
      <a:lvl2pPr marL="3477006" indent="-1337310" algn="l" defTabSz="4279392" rtl="0" eaLnBrk="1" latinLnBrk="0" hangingPunct="1">
        <a:spcBef>
          <a:spcPct val="20000"/>
        </a:spcBef>
        <a:buFont typeface="Courier New" pitchFamily="49" charset="0"/>
        <a:buChar char="o"/>
        <a:defRPr sz="9360" kern="1200">
          <a:solidFill>
            <a:schemeClr val="tx1">
              <a:lumMod val="50000"/>
              <a:lumOff val="50000"/>
            </a:schemeClr>
          </a:solidFill>
          <a:latin typeface="+mj-lt"/>
          <a:ea typeface="+mn-ea"/>
          <a:cs typeface="+mn-cs"/>
        </a:defRPr>
      </a:lvl2pPr>
      <a:lvl3pPr marL="5349240" indent="-1069848" algn="l" defTabSz="4279392" rtl="0" eaLnBrk="1" latinLnBrk="0" hangingPunct="1">
        <a:spcBef>
          <a:spcPct val="20000"/>
        </a:spcBef>
        <a:buFont typeface="Arial" pitchFamily="34" charset="0"/>
        <a:buChar char="•"/>
        <a:defRPr sz="9360" kern="1200">
          <a:solidFill>
            <a:schemeClr val="tx1">
              <a:lumMod val="50000"/>
              <a:lumOff val="50000"/>
            </a:schemeClr>
          </a:solidFill>
          <a:latin typeface="+mj-lt"/>
          <a:ea typeface="+mn-ea"/>
          <a:cs typeface="+mn-cs"/>
        </a:defRPr>
      </a:lvl3pPr>
      <a:lvl4pPr marL="7488936" indent="-1069848" algn="l" defTabSz="4279392" rtl="0" eaLnBrk="1" latinLnBrk="0" hangingPunct="1">
        <a:spcBef>
          <a:spcPct val="20000"/>
        </a:spcBef>
        <a:buFont typeface="Courier New" pitchFamily="49" charset="0"/>
        <a:buChar char="o"/>
        <a:defRPr sz="8424" kern="1200">
          <a:solidFill>
            <a:schemeClr val="tx1">
              <a:lumMod val="50000"/>
              <a:lumOff val="50000"/>
            </a:schemeClr>
          </a:solidFill>
          <a:latin typeface="+mj-lt"/>
          <a:ea typeface="+mn-ea"/>
          <a:cs typeface="+mn-cs"/>
        </a:defRPr>
      </a:lvl4pPr>
      <a:lvl5pPr marL="9628632" indent="-1069848" algn="l" defTabSz="4279392" rtl="0" eaLnBrk="1" latinLnBrk="0" hangingPunct="1">
        <a:spcBef>
          <a:spcPct val="20000"/>
        </a:spcBef>
        <a:buFont typeface="Arial" pitchFamily="34" charset="0"/>
        <a:buChar char="•"/>
        <a:defRPr sz="8424" kern="1200">
          <a:solidFill>
            <a:schemeClr val="tx1">
              <a:lumMod val="50000"/>
              <a:lumOff val="50000"/>
            </a:schemeClr>
          </a:solidFill>
          <a:latin typeface="+mj-lt"/>
          <a:ea typeface="+mn-ea"/>
          <a:cs typeface="+mn-cs"/>
        </a:defRPr>
      </a:lvl5pPr>
      <a:lvl6pPr marL="11768328" indent="-1069848" algn="l" defTabSz="4279392" rtl="0" eaLnBrk="1" latinLnBrk="0" hangingPunct="1">
        <a:spcBef>
          <a:spcPct val="20000"/>
        </a:spcBef>
        <a:buFont typeface="Courier New" pitchFamily="49" charset="0"/>
        <a:buChar char="o"/>
        <a:defRPr sz="7488" kern="1200">
          <a:solidFill>
            <a:schemeClr val="tx1">
              <a:lumMod val="50000"/>
              <a:lumOff val="50000"/>
            </a:schemeClr>
          </a:solidFill>
          <a:latin typeface="+mj-lt"/>
          <a:ea typeface="+mn-ea"/>
          <a:cs typeface="+mn-cs"/>
        </a:defRPr>
      </a:lvl6pPr>
      <a:lvl7pPr marL="13908024" indent="-1069848" algn="l" defTabSz="4279392" rtl="0" eaLnBrk="1" latinLnBrk="0" hangingPunct="1">
        <a:spcBef>
          <a:spcPct val="20000"/>
        </a:spcBef>
        <a:buFont typeface="Arial" pitchFamily="34" charset="0"/>
        <a:buChar char="•"/>
        <a:defRPr sz="7488" kern="1200">
          <a:solidFill>
            <a:schemeClr val="tx1">
              <a:lumMod val="50000"/>
              <a:lumOff val="50000"/>
            </a:schemeClr>
          </a:solidFill>
          <a:latin typeface="+mj-lt"/>
          <a:ea typeface="+mn-ea"/>
          <a:cs typeface="+mn-cs"/>
        </a:defRPr>
      </a:lvl7pPr>
      <a:lvl8pPr marL="16047720" indent="-1069848" algn="l" defTabSz="4279392" rtl="0" eaLnBrk="1" latinLnBrk="0" hangingPunct="1">
        <a:spcBef>
          <a:spcPct val="20000"/>
        </a:spcBef>
        <a:buFont typeface="Courier New" pitchFamily="49" charset="0"/>
        <a:buChar char="o"/>
        <a:defRPr sz="7488" kern="1200">
          <a:solidFill>
            <a:schemeClr val="tx1">
              <a:lumMod val="50000"/>
              <a:lumOff val="50000"/>
            </a:schemeClr>
          </a:solidFill>
          <a:latin typeface="+mj-lt"/>
          <a:ea typeface="+mn-ea"/>
          <a:cs typeface="+mn-cs"/>
        </a:defRPr>
      </a:lvl8pPr>
      <a:lvl9pPr marL="18187416" indent="-1069848" algn="l" defTabSz="4279392" rtl="0" eaLnBrk="1" latinLnBrk="0" hangingPunct="1">
        <a:spcBef>
          <a:spcPct val="20000"/>
        </a:spcBef>
        <a:buFont typeface="Arial" pitchFamily="34" charset="0"/>
        <a:buChar char="•"/>
        <a:defRPr sz="7488" kern="1200">
          <a:solidFill>
            <a:schemeClr val="tx1">
              <a:lumMod val="50000"/>
              <a:lumOff val="50000"/>
            </a:schemeClr>
          </a:solidFill>
          <a:latin typeface="+mj-lt"/>
          <a:ea typeface="+mn-ea"/>
          <a:cs typeface="+mn-cs"/>
        </a:defRPr>
      </a:lvl9pPr>
    </p:bodyStyle>
    <p:otherStyle>
      <a:defPPr>
        <a:defRPr lang="en-US"/>
      </a:defPPr>
      <a:lvl1pPr marL="0" algn="l" defTabSz="4279392" rtl="0" eaLnBrk="1" latinLnBrk="0" hangingPunct="1">
        <a:defRPr sz="8424" kern="1200">
          <a:solidFill>
            <a:schemeClr val="tx1"/>
          </a:solidFill>
          <a:latin typeface="+mn-lt"/>
          <a:ea typeface="+mn-ea"/>
          <a:cs typeface="+mn-cs"/>
        </a:defRPr>
      </a:lvl1pPr>
      <a:lvl2pPr marL="2139696" algn="l" defTabSz="4279392" rtl="0" eaLnBrk="1" latinLnBrk="0" hangingPunct="1">
        <a:defRPr sz="8424" kern="1200">
          <a:solidFill>
            <a:schemeClr val="tx1"/>
          </a:solidFill>
          <a:latin typeface="+mn-lt"/>
          <a:ea typeface="+mn-ea"/>
          <a:cs typeface="+mn-cs"/>
        </a:defRPr>
      </a:lvl2pPr>
      <a:lvl3pPr marL="4279392" algn="l" defTabSz="4279392" rtl="0" eaLnBrk="1" latinLnBrk="0" hangingPunct="1">
        <a:defRPr sz="8424" kern="1200">
          <a:solidFill>
            <a:schemeClr val="tx1"/>
          </a:solidFill>
          <a:latin typeface="+mn-lt"/>
          <a:ea typeface="+mn-ea"/>
          <a:cs typeface="+mn-cs"/>
        </a:defRPr>
      </a:lvl3pPr>
      <a:lvl4pPr marL="6419088" algn="l" defTabSz="4279392" rtl="0" eaLnBrk="1" latinLnBrk="0" hangingPunct="1">
        <a:defRPr sz="8424" kern="1200">
          <a:solidFill>
            <a:schemeClr val="tx1"/>
          </a:solidFill>
          <a:latin typeface="+mn-lt"/>
          <a:ea typeface="+mn-ea"/>
          <a:cs typeface="+mn-cs"/>
        </a:defRPr>
      </a:lvl4pPr>
      <a:lvl5pPr marL="8558784" algn="l" defTabSz="4279392" rtl="0" eaLnBrk="1" latinLnBrk="0" hangingPunct="1">
        <a:defRPr sz="8424" kern="1200">
          <a:solidFill>
            <a:schemeClr val="tx1"/>
          </a:solidFill>
          <a:latin typeface="+mn-lt"/>
          <a:ea typeface="+mn-ea"/>
          <a:cs typeface="+mn-cs"/>
        </a:defRPr>
      </a:lvl5pPr>
      <a:lvl6pPr marL="10698480" algn="l" defTabSz="4279392" rtl="0" eaLnBrk="1" latinLnBrk="0" hangingPunct="1">
        <a:defRPr sz="8424" kern="1200">
          <a:solidFill>
            <a:schemeClr val="tx1"/>
          </a:solidFill>
          <a:latin typeface="+mn-lt"/>
          <a:ea typeface="+mn-ea"/>
          <a:cs typeface="+mn-cs"/>
        </a:defRPr>
      </a:lvl6pPr>
      <a:lvl7pPr marL="12838176" algn="l" defTabSz="4279392" rtl="0" eaLnBrk="1" latinLnBrk="0" hangingPunct="1">
        <a:defRPr sz="8424" kern="1200">
          <a:solidFill>
            <a:schemeClr val="tx1"/>
          </a:solidFill>
          <a:latin typeface="+mn-lt"/>
          <a:ea typeface="+mn-ea"/>
          <a:cs typeface="+mn-cs"/>
        </a:defRPr>
      </a:lvl7pPr>
      <a:lvl8pPr marL="14977872" algn="l" defTabSz="4279392" rtl="0" eaLnBrk="1" latinLnBrk="0" hangingPunct="1">
        <a:defRPr sz="8424" kern="1200">
          <a:solidFill>
            <a:schemeClr val="tx1"/>
          </a:solidFill>
          <a:latin typeface="+mn-lt"/>
          <a:ea typeface="+mn-ea"/>
          <a:cs typeface="+mn-cs"/>
        </a:defRPr>
      </a:lvl8pPr>
      <a:lvl9pPr marL="17117568" algn="l" defTabSz="4279392" rtl="0" eaLnBrk="1" latinLnBrk="0" hangingPunct="1">
        <a:defRPr sz="842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5.png"/><Relationship Id="rId6" Type="http://schemas.openxmlformats.org/officeDocument/2006/relationships/image" Target="../media/image6.png"/><Relationship Id="rId7" Type="http://schemas.openxmlformats.org/officeDocument/2006/relationships/image" Target="../media/image7.png"/><Relationship Id="rId8" Type="http://schemas.openxmlformats.org/officeDocument/2006/relationships/image" Target="../media/image8.png"/><Relationship Id="rId1" Type="http://schemas.openxmlformats.org/officeDocument/2006/relationships/slideLayout" Target="../slideLayouts/slideLayout7.xml"/><Relationship Id="rId2"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17000">
              <a:schemeClr val="tx2">
                <a:lumMod val="20000"/>
                <a:lumOff val="80000"/>
              </a:schemeClr>
            </a:gs>
            <a:gs pos="100000">
              <a:schemeClr val="bg1">
                <a:tint val="90000"/>
                <a:shade val="90000"/>
                <a:satMod val="200000"/>
              </a:schemeClr>
            </a:gs>
            <a:gs pos="10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44" name="Oval 43"/>
          <p:cNvSpPr/>
          <p:nvPr/>
        </p:nvSpPr>
        <p:spPr>
          <a:xfrm>
            <a:off x="2581638" y="31024905"/>
            <a:ext cx="582930" cy="754380"/>
          </a:xfrm>
          <a:prstGeom prst="ellipse">
            <a:avLst/>
          </a:prstGeom>
          <a:solidFill>
            <a:srgbClr val="EDF0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154"/>
          </a:p>
        </p:txBody>
      </p:sp>
      <p:sp>
        <p:nvSpPr>
          <p:cNvPr id="2" name="Oval 1"/>
          <p:cNvSpPr/>
          <p:nvPr/>
        </p:nvSpPr>
        <p:spPr>
          <a:xfrm>
            <a:off x="40556874" y="31024905"/>
            <a:ext cx="909440" cy="754380"/>
          </a:xfrm>
          <a:prstGeom prst="ellipse">
            <a:avLst/>
          </a:prstGeom>
          <a:solidFill>
            <a:srgbClr val="EDF0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154"/>
          </a:p>
        </p:txBody>
      </p:sp>
      <p:sp>
        <p:nvSpPr>
          <p:cNvPr id="36" name="TextBox 35"/>
          <p:cNvSpPr txBox="1"/>
          <p:nvPr/>
        </p:nvSpPr>
        <p:spPr>
          <a:xfrm>
            <a:off x="28575001" y="29815343"/>
            <a:ext cx="14421110" cy="2419124"/>
          </a:xfrm>
          <a:prstGeom prst="rect">
            <a:avLst/>
          </a:prstGeom>
          <a:solidFill>
            <a:schemeClr val="accent3">
              <a:lumMod val="40000"/>
              <a:lumOff val="60000"/>
            </a:schemeClr>
          </a:solidFill>
          <a:ln w="76200">
            <a:solidFill>
              <a:schemeClr val="tx1"/>
            </a:solidFill>
          </a:ln>
        </p:spPr>
        <p:txBody>
          <a:bodyPr wrap="square" rtlCol="0">
            <a:spAutoFit/>
          </a:bodyPr>
          <a:lstStyle/>
          <a:p>
            <a:r>
              <a:rPr lang="en-US" sz="3240" b="1" dirty="0">
                <a:latin typeface="Cambria" charset="0"/>
                <a:ea typeface="Cambria" charset="0"/>
                <a:cs typeface="Cambria" charset="0"/>
              </a:rPr>
              <a:t>Citations</a:t>
            </a:r>
          </a:p>
          <a:p>
            <a:pPr marL="668655" indent="-668655"/>
            <a:r>
              <a:rPr lang="en-US" sz="1080" b="1" dirty="0" err="1">
                <a:latin typeface="Cambria" charset="0"/>
                <a:ea typeface="Cambria" charset="0"/>
                <a:cs typeface="Cambria" charset="0"/>
              </a:rPr>
              <a:t>Aguiar</a:t>
            </a:r>
            <a:r>
              <a:rPr lang="en-US" sz="1080" b="1" dirty="0">
                <a:latin typeface="Cambria" charset="0"/>
                <a:ea typeface="Cambria" charset="0"/>
                <a:cs typeface="Cambria" charset="0"/>
              </a:rPr>
              <a:t>, M.I., Maia, S.M.F., Xavier, F.A. da S., de </a:t>
            </a:r>
            <a:r>
              <a:rPr lang="en-US" sz="1080" b="1" dirty="0" err="1">
                <a:latin typeface="Cambria" charset="0"/>
                <a:ea typeface="Cambria" charset="0"/>
                <a:cs typeface="Cambria" charset="0"/>
              </a:rPr>
              <a:t>Sá</a:t>
            </a:r>
            <a:r>
              <a:rPr lang="en-US" sz="1080" b="1" dirty="0">
                <a:latin typeface="Cambria" charset="0"/>
                <a:ea typeface="Cambria" charset="0"/>
                <a:cs typeface="Cambria" charset="0"/>
              </a:rPr>
              <a:t> </a:t>
            </a:r>
            <a:r>
              <a:rPr lang="en-US" sz="1080" b="1" dirty="0" err="1">
                <a:latin typeface="Cambria" charset="0"/>
                <a:ea typeface="Cambria" charset="0"/>
                <a:cs typeface="Cambria" charset="0"/>
              </a:rPr>
              <a:t>Mendonça</a:t>
            </a:r>
            <a:r>
              <a:rPr lang="en-US" sz="1080" b="1" dirty="0">
                <a:latin typeface="Cambria" charset="0"/>
                <a:ea typeface="Cambria" charset="0"/>
                <a:cs typeface="Cambria" charset="0"/>
              </a:rPr>
              <a:t>, E., </a:t>
            </a:r>
            <a:r>
              <a:rPr lang="en-US" sz="1080" b="1" dirty="0" err="1">
                <a:latin typeface="Cambria" charset="0"/>
                <a:ea typeface="Cambria" charset="0"/>
                <a:cs typeface="Cambria" charset="0"/>
              </a:rPr>
              <a:t>Filho</a:t>
            </a:r>
            <a:r>
              <a:rPr lang="en-US" sz="1080" b="1" dirty="0">
                <a:latin typeface="Cambria" charset="0"/>
                <a:ea typeface="Cambria" charset="0"/>
                <a:cs typeface="Cambria" charset="0"/>
              </a:rPr>
              <a:t>, J.A.A., de Oliveira, T.S., 2010. Sediment, nutrient and water losses by water erosion under agroforestry systems in the semi-arid region in northeastern Brazil. </a:t>
            </a:r>
            <a:r>
              <a:rPr lang="en-US" sz="1080" b="1" dirty="0" err="1">
                <a:latin typeface="Cambria" charset="0"/>
                <a:ea typeface="Cambria" charset="0"/>
                <a:cs typeface="Cambria" charset="0"/>
              </a:rPr>
              <a:t>Agrofor</a:t>
            </a:r>
            <a:r>
              <a:rPr lang="en-US" sz="1080" b="1" dirty="0">
                <a:latin typeface="Cambria" charset="0"/>
                <a:ea typeface="Cambria" charset="0"/>
                <a:cs typeface="Cambria" charset="0"/>
              </a:rPr>
              <a:t>. Syst. 79, 277–289. doi:10.1007/s10457-010-9310-2</a:t>
            </a:r>
          </a:p>
          <a:p>
            <a:pPr marL="668655" indent="-668655"/>
            <a:r>
              <a:rPr lang="en-US" sz="1080" b="1" dirty="0" err="1">
                <a:latin typeface="Cambria" charset="0"/>
                <a:ea typeface="Cambria" charset="0"/>
                <a:cs typeface="Cambria" charset="0"/>
              </a:rPr>
              <a:t>Benegas</a:t>
            </a:r>
            <a:r>
              <a:rPr lang="en-US" sz="1080" b="1" dirty="0">
                <a:latin typeface="Cambria" charset="0"/>
                <a:ea typeface="Cambria" charset="0"/>
                <a:cs typeface="Cambria" charset="0"/>
              </a:rPr>
              <a:t>, L., </a:t>
            </a:r>
            <a:r>
              <a:rPr lang="en-US" sz="1080" b="1" dirty="0" err="1">
                <a:latin typeface="Cambria" charset="0"/>
                <a:ea typeface="Cambria" charset="0"/>
                <a:cs typeface="Cambria" charset="0"/>
              </a:rPr>
              <a:t>Ilstedt</a:t>
            </a:r>
            <a:r>
              <a:rPr lang="en-US" sz="1080" b="1" dirty="0">
                <a:latin typeface="Cambria" charset="0"/>
                <a:ea typeface="Cambria" charset="0"/>
                <a:cs typeface="Cambria" charset="0"/>
              </a:rPr>
              <a:t>, U., </a:t>
            </a:r>
            <a:r>
              <a:rPr lang="en-US" sz="1080" b="1" dirty="0" err="1">
                <a:latin typeface="Cambria" charset="0"/>
                <a:ea typeface="Cambria" charset="0"/>
                <a:cs typeface="Cambria" charset="0"/>
              </a:rPr>
              <a:t>Roupsard</a:t>
            </a:r>
            <a:r>
              <a:rPr lang="en-US" sz="1080" b="1" dirty="0">
                <a:latin typeface="Cambria" charset="0"/>
                <a:ea typeface="Cambria" charset="0"/>
                <a:cs typeface="Cambria" charset="0"/>
              </a:rPr>
              <a:t>, O., Jones, J., </a:t>
            </a:r>
            <a:r>
              <a:rPr lang="en-US" sz="1080" b="1" dirty="0" err="1">
                <a:latin typeface="Cambria" charset="0"/>
                <a:ea typeface="Cambria" charset="0"/>
                <a:cs typeface="Cambria" charset="0"/>
              </a:rPr>
              <a:t>Malmer</a:t>
            </a:r>
            <a:r>
              <a:rPr lang="en-US" sz="1080" b="1" dirty="0">
                <a:latin typeface="Cambria" charset="0"/>
                <a:ea typeface="Cambria" charset="0"/>
                <a:cs typeface="Cambria" charset="0"/>
              </a:rPr>
              <a:t>, a., 2014. Effects of trees on </a:t>
            </a:r>
            <a:r>
              <a:rPr lang="en-US" sz="1080" b="1" dirty="0" err="1">
                <a:latin typeface="Cambria" charset="0"/>
                <a:ea typeface="Cambria" charset="0"/>
                <a:cs typeface="Cambria" charset="0"/>
              </a:rPr>
              <a:t>infiltrability</a:t>
            </a:r>
            <a:r>
              <a:rPr lang="en-US" sz="1080" b="1" dirty="0">
                <a:latin typeface="Cambria" charset="0"/>
                <a:ea typeface="Cambria" charset="0"/>
                <a:cs typeface="Cambria" charset="0"/>
              </a:rPr>
              <a:t> and preferential flow in two contrasting </a:t>
            </a:r>
            <a:r>
              <a:rPr lang="en-US" sz="1080" b="1" dirty="0" err="1">
                <a:latin typeface="Cambria" charset="0"/>
                <a:ea typeface="Cambria" charset="0"/>
                <a:cs typeface="Cambria" charset="0"/>
              </a:rPr>
              <a:t>agroecosystems</a:t>
            </a:r>
            <a:r>
              <a:rPr lang="en-US" sz="1080" b="1" dirty="0">
                <a:latin typeface="Cambria" charset="0"/>
                <a:ea typeface="Cambria" charset="0"/>
                <a:cs typeface="Cambria" charset="0"/>
              </a:rPr>
              <a:t> in Central America. Agric. </a:t>
            </a:r>
            <a:r>
              <a:rPr lang="en-US" sz="1080" b="1" dirty="0" err="1">
                <a:latin typeface="Cambria" charset="0"/>
                <a:ea typeface="Cambria" charset="0"/>
                <a:cs typeface="Cambria" charset="0"/>
              </a:rPr>
              <a:t>Ecosyst</a:t>
            </a:r>
            <a:r>
              <a:rPr lang="en-US" sz="1080" b="1" dirty="0">
                <a:latin typeface="Cambria" charset="0"/>
                <a:ea typeface="Cambria" charset="0"/>
                <a:cs typeface="Cambria" charset="0"/>
              </a:rPr>
              <a:t>. Environ. 183, 185–196. doi:10.1016/j.agee.2013.10.027</a:t>
            </a:r>
          </a:p>
          <a:p>
            <a:pPr marL="668655" indent="-668655"/>
            <a:r>
              <a:rPr lang="en-US" sz="1080" b="1" dirty="0" err="1">
                <a:latin typeface="Cambria" charset="0"/>
                <a:ea typeface="Cambria" charset="0"/>
                <a:cs typeface="Cambria" charset="0"/>
              </a:rPr>
              <a:t>Bruijnzeel</a:t>
            </a:r>
            <a:r>
              <a:rPr lang="en-US" sz="1080" b="1" dirty="0">
                <a:latin typeface="Cambria" charset="0"/>
                <a:ea typeface="Cambria" charset="0"/>
                <a:cs typeface="Cambria" charset="0"/>
              </a:rPr>
              <a:t>, L.A., 2004. Hydrological functions of tropical forests: not seeing the soil for the trees?, Agriculture, Ecosystems &amp; Environment. doi:10.1016/j.agee.2004.01.015</a:t>
            </a:r>
          </a:p>
          <a:p>
            <a:pPr marL="668655" indent="-668655"/>
            <a:r>
              <a:rPr lang="en-US" sz="1080" b="1" dirty="0">
                <a:latin typeface="Cambria" charset="0"/>
                <a:ea typeface="Cambria" charset="0"/>
                <a:cs typeface="Cambria" charset="0"/>
              </a:rPr>
              <a:t>Greenwood, K.L., McKenzie, B.M., 2001. Grazing effects on soil physical properties and the consequences for pastures: a review. Aust. J. Exp. Agric. 41, 1231–1250</a:t>
            </a:r>
            <a:r>
              <a:rPr lang="en-US" sz="1080" b="1" dirty="0" smtClean="0">
                <a:latin typeface="Cambria" charset="0"/>
                <a:ea typeface="Cambria" charset="0"/>
                <a:cs typeface="Cambria" charset="0"/>
              </a:rPr>
              <a:t>.</a:t>
            </a:r>
          </a:p>
          <a:p>
            <a:pPr marL="668655" indent="-668655"/>
            <a:r>
              <a:rPr lang="en-US" sz="1080" b="1" dirty="0">
                <a:latin typeface="Cambria" charset="0"/>
                <a:ea typeface="Cambria" charset="0"/>
                <a:cs typeface="Cambria" charset="0"/>
              </a:rPr>
              <a:t>Madsen, M.D., Chandler, D.G., </a:t>
            </a:r>
            <a:r>
              <a:rPr lang="en-US" sz="1080" b="1" dirty="0" err="1">
                <a:latin typeface="Cambria" charset="0"/>
                <a:ea typeface="Cambria" charset="0"/>
                <a:cs typeface="Cambria" charset="0"/>
              </a:rPr>
              <a:t>Belnap</a:t>
            </a:r>
            <a:r>
              <a:rPr lang="en-US" sz="1080" b="1" dirty="0">
                <a:latin typeface="Cambria" charset="0"/>
                <a:ea typeface="Cambria" charset="0"/>
                <a:cs typeface="Cambria" charset="0"/>
              </a:rPr>
              <a:t>, J., 2008. Spatial gradients in </a:t>
            </a:r>
            <a:r>
              <a:rPr lang="en-US" sz="1080" b="1" dirty="0" err="1">
                <a:latin typeface="Cambria" charset="0"/>
                <a:ea typeface="Cambria" charset="0"/>
                <a:cs typeface="Cambria" charset="0"/>
              </a:rPr>
              <a:t>ecohydrologic</a:t>
            </a:r>
            <a:r>
              <a:rPr lang="en-US" sz="1080" b="1" dirty="0">
                <a:latin typeface="Cambria" charset="0"/>
                <a:ea typeface="Cambria" charset="0"/>
                <a:cs typeface="Cambria" charset="0"/>
              </a:rPr>
              <a:t> properties within a </a:t>
            </a:r>
            <a:r>
              <a:rPr lang="en-US" sz="1080" b="1" dirty="0" err="1">
                <a:latin typeface="Cambria" charset="0"/>
                <a:ea typeface="Cambria" charset="0"/>
                <a:cs typeface="Cambria" charset="0"/>
              </a:rPr>
              <a:t>pinyon</a:t>
            </a:r>
            <a:r>
              <a:rPr lang="en-US" sz="1080" b="1" dirty="0">
                <a:latin typeface="Cambria" charset="0"/>
                <a:ea typeface="Cambria" charset="0"/>
                <a:cs typeface="Cambria" charset="0"/>
              </a:rPr>
              <a:t>-juniper ecosystem. </a:t>
            </a:r>
            <a:r>
              <a:rPr lang="en-US" sz="1080" b="1" dirty="0" err="1">
                <a:latin typeface="Cambria" charset="0"/>
                <a:ea typeface="Cambria" charset="0"/>
                <a:cs typeface="Cambria" charset="0"/>
              </a:rPr>
              <a:t>Ecohydrology</a:t>
            </a:r>
            <a:r>
              <a:rPr lang="en-US" sz="1080" b="1" dirty="0">
                <a:latin typeface="Cambria" charset="0"/>
                <a:ea typeface="Cambria" charset="0"/>
                <a:cs typeface="Cambria" charset="0"/>
              </a:rPr>
              <a:t> 1, 349–360. </a:t>
            </a:r>
            <a:r>
              <a:rPr lang="en-US" sz="1080" b="1" dirty="0" smtClean="0">
                <a:latin typeface="Cambria" charset="0"/>
                <a:ea typeface="Cambria" charset="0"/>
                <a:cs typeface="Cambria" charset="0"/>
              </a:rPr>
              <a:t>doi:10.1002/eco.29</a:t>
            </a:r>
            <a:endParaRPr lang="en-US" sz="1080" b="1" dirty="0">
              <a:latin typeface="Cambria" charset="0"/>
              <a:ea typeface="Cambria" charset="0"/>
              <a:cs typeface="Cambria" charset="0"/>
            </a:endParaRPr>
          </a:p>
          <a:p>
            <a:pPr marL="668655" indent="-668655"/>
            <a:r>
              <a:rPr lang="en-US" sz="1080" b="1" dirty="0" err="1">
                <a:latin typeface="Cambria" charset="0"/>
                <a:ea typeface="Cambria" charset="0"/>
                <a:cs typeface="Cambria" charset="0"/>
              </a:rPr>
              <a:t>Neary</a:t>
            </a:r>
            <a:r>
              <a:rPr lang="en-US" sz="1080" b="1" dirty="0">
                <a:latin typeface="Cambria" charset="0"/>
                <a:ea typeface="Cambria" charset="0"/>
                <a:cs typeface="Cambria" charset="0"/>
              </a:rPr>
              <a:t>, D.G., Ice, G.G., Jackson, C.R., 2009. Linkages between forest soils and water quality and quantity. For. Ecol. Manage. 258, 2269–2281. doi:10.1016/j.foreco.2009.05.027</a:t>
            </a:r>
          </a:p>
          <a:p>
            <a:pPr marL="668655" indent="-668655"/>
            <a:r>
              <a:rPr lang="en-US" sz="1080" b="1" dirty="0">
                <a:latin typeface="Cambria" charset="0"/>
                <a:ea typeface="Cambria" charset="0"/>
                <a:cs typeface="Cambria" charset="0"/>
              </a:rPr>
              <a:t>Nowak, D.J., Greenfield, E.J., 2012. Tree and impervious cover in the United States. </a:t>
            </a:r>
            <a:r>
              <a:rPr lang="en-US" sz="1080" b="1" dirty="0" err="1">
                <a:latin typeface="Cambria" charset="0"/>
                <a:ea typeface="Cambria" charset="0"/>
                <a:cs typeface="Cambria" charset="0"/>
              </a:rPr>
              <a:t>Landsc</a:t>
            </a:r>
            <a:r>
              <a:rPr lang="en-US" sz="1080" b="1" dirty="0">
                <a:latin typeface="Cambria" charset="0"/>
                <a:ea typeface="Cambria" charset="0"/>
                <a:cs typeface="Cambria" charset="0"/>
              </a:rPr>
              <a:t>. Urban Plan. 107, 21–30. doi:10.1016/j.landurbplan.2012.04.005</a:t>
            </a:r>
          </a:p>
          <a:p>
            <a:pPr marL="668655" indent="-668655"/>
            <a:r>
              <a:rPr lang="en-US" sz="1080" b="1" dirty="0" err="1">
                <a:latin typeface="Cambria" charset="0"/>
                <a:ea typeface="Cambria" charset="0"/>
                <a:cs typeface="Cambria" charset="0"/>
              </a:rPr>
              <a:t>Sharrow</a:t>
            </a:r>
            <a:r>
              <a:rPr lang="en-US" sz="1080" b="1" dirty="0">
                <a:latin typeface="Cambria" charset="0"/>
                <a:ea typeface="Cambria" charset="0"/>
                <a:cs typeface="Cambria" charset="0"/>
              </a:rPr>
              <a:t>, S.H., 2007. Soil compaction by grazing livestock in </a:t>
            </a:r>
            <a:r>
              <a:rPr lang="en-US" sz="1080" b="1" dirty="0" err="1">
                <a:latin typeface="Cambria" charset="0"/>
                <a:ea typeface="Cambria" charset="0"/>
                <a:cs typeface="Cambria" charset="0"/>
              </a:rPr>
              <a:t>silvopastures</a:t>
            </a:r>
            <a:r>
              <a:rPr lang="en-US" sz="1080" b="1" dirty="0">
                <a:latin typeface="Cambria" charset="0"/>
                <a:ea typeface="Cambria" charset="0"/>
                <a:cs typeface="Cambria" charset="0"/>
              </a:rPr>
              <a:t> as evidenced by changes in soil physical properties. </a:t>
            </a:r>
            <a:r>
              <a:rPr lang="en-US" sz="1080" b="1" dirty="0" err="1">
                <a:latin typeface="Cambria" charset="0"/>
                <a:ea typeface="Cambria" charset="0"/>
                <a:cs typeface="Cambria" charset="0"/>
              </a:rPr>
              <a:t>Agrofor</a:t>
            </a:r>
            <a:r>
              <a:rPr lang="en-US" sz="1080" b="1" dirty="0">
                <a:latin typeface="Cambria" charset="0"/>
                <a:ea typeface="Cambria" charset="0"/>
                <a:cs typeface="Cambria" charset="0"/>
              </a:rPr>
              <a:t>. Syst. 71, 215–223. doi:10.1007/s10457-007-9083-4</a:t>
            </a:r>
          </a:p>
          <a:p>
            <a:pPr marL="668655" indent="-668655"/>
            <a:r>
              <a:rPr lang="en-US" sz="1080" b="1" dirty="0">
                <a:latin typeface="Cambria" charset="0"/>
                <a:ea typeface="Cambria" charset="0"/>
                <a:cs typeface="Cambria" charset="0"/>
              </a:rPr>
              <a:t>USDA NASS. 2014. United States Department of Agriculture, National Agricultural Statistics Service. 2012 Census of Agriculture. Available at: http://</a:t>
            </a:r>
            <a:r>
              <a:rPr lang="en-US" sz="1080" b="1" dirty="0" err="1">
                <a:latin typeface="Cambria" charset="0"/>
                <a:ea typeface="Cambria" charset="0"/>
                <a:cs typeface="Cambria" charset="0"/>
              </a:rPr>
              <a:t>www.agcensus.usda.gov</a:t>
            </a:r>
            <a:r>
              <a:rPr lang="en-US" sz="1080" b="1" dirty="0">
                <a:latin typeface="Cambria" charset="0"/>
                <a:ea typeface="Cambria" charset="0"/>
                <a:cs typeface="Cambria" charset="0"/>
              </a:rPr>
              <a:t>/</a:t>
            </a:r>
            <a:r>
              <a:rPr lang="en-US" sz="1080" b="1" dirty="0" err="1">
                <a:latin typeface="Cambria" charset="0"/>
                <a:ea typeface="Cambria" charset="0"/>
                <a:cs typeface="Cambria" charset="0"/>
              </a:rPr>
              <a:t>index.php</a:t>
            </a:r>
            <a:endParaRPr lang="en-US" sz="1080" b="1" dirty="0">
              <a:latin typeface="Cambria" charset="0"/>
              <a:ea typeface="Cambria" charset="0"/>
              <a:cs typeface="Cambria" charset="0"/>
            </a:endParaRPr>
          </a:p>
        </p:txBody>
      </p:sp>
      <p:sp>
        <p:nvSpPr>
          <p:cNvPr id="6" name="Title 1"/>
          <p:cNvSpPr txBox="1">
            <a:spLocks/>
          </p:cNvSpPr>
          <p:nvPr/>
        </p:nvSpPr>
        <p:spPr>
          <a:xfrm>
            <a:off x="15354484" y="822960"/>
            <a:ext cx="13167360" cy="7452459"/>
          </a:xfrm>
          <a:prstGeom prst="rect">
            <a:avLst/>
          </a:prstGeom>
          <a:ln w="76200">
            <a:solidFill>
              <a:schemeClr val="tx1"/>
            </a:solidFill>
          </a:ln>
        </p:spPr>
        <p:txBody>
          <a:bodyPr anchor="t"/>
          <a:lstStyle>
            <a:lvl1pPr algn="l" defTabSz="4754880" rtl="0" eaLnBrk="1" latinLnBrk="0" hangingPunct="1">
              <a:lnSpc>
                <a:spcPct val="90000"/>
              </a:lnSpc>
              <a:spcBef>
                <a:spcPct val="0"/>
              </a:spcBef>
              <a:buNone/>
              <a:defRPr sz="22880" kern="1200">
                <a:solidFill>
                  <a:schemeClr val="tx1"/>
                </a:solidFill>
                <a:latin typeface="+mj-lt"/>
                <a:ea typeface="+mj-ea"/>
                <a:cs typeface="+mj-cs"/>
              </a:defRPr>
            </a:lvl1pPr>
          </a:lstStyle>
          <a:p>
            <a:pPr algn="ctr"/>
            <a:r>
              <a:rPr lang="en-US" sz="7200" b="1" u="sng" dirty="0">
                <a:latin typeface="Cambria" charset="0"/>
                <a:ea typeface="Cambria" charset="0"/>
                <a:cs typeface="Cambria" charset="0"/>
              </a:rPr>
              <a:t>Changing Land Use in New England: </a:t>
            </a:r>
          </a:p>
          <a:p>
            <a:pPr algn="ctr"/>
            <a:r>
              <a:rPr lang="en-US" sz="7200" b="1" u="sng" dirty="0">
                <a:latin typeface="Cambria" charset="0"/>
                <a:ea typeface="Cambria" charset="0"/>
                <a:cs typeface="Cambria" charset="0"/>
              </a:rPr>
              <a:t>Retaining Forest Structure and its Soil Hydraulic Properties Through </a:t>
            </a:r>
            <a:r>
              <a:rPr lang="en-US" sz="7200" b="1" u="sng" dirty="0" err="1">
                <a:latin typeface="Cambria" charset="0"/>
                <a:ea typeface="Cambria" charset="0"/>
                <a:cs typeface="Cambria" charset="0"/>
              </a:rPr>
              <a:t>Silvopasture</a:t>
            </a:r>
            <a:endParaRPr lang="en-US" sz="7200" b="1" u="sng" dirty="0">
              <a:latin typeface="Cambria" charset="0"/>
              <a:ea typeface="Cambria" charset="0"/>
              <a:cs typeface="Cambria" charset="0"/>
            </a:endParaRPr>
          </a:p>
          <a:p>
            <a:pPr algn="ctr"/>
            <a:endParaRPr lang="en-US" sz="4860" b="1" u="sng" dirty="0">
              <a:latin typeface="Cambria" charset="0"/>
              <a:ea typeface="Cambria" charset="0"/>
              <a:cs typeface="Cambria" charset="0"/>
            </a:endParaRPr>
          </a:p>
          <a:p>
            <a:pPr algn="ctr"/>
            <a:r>
              <a:rPr lang="en-US" sz="3600" b="1" u="sng" dirty="0">
                <a:latin typeface="Cambria" charset="0"/>
                <a:ea typeface="Cambria" charset="0"/>
                <a:cs typeface="Cambria" charset="0"/>
              </a:rPr>
              <a:t>Anthony Stewart M.S</a:t>
            </a:r>
          </a:p>
          <a:p>
            <a:pPr algn="ctr"/>
            <a:r>
              <a:rPr lang="en-US" sz="3600" b="1" u="sng" dirty="0">
                <a:latin typeface="Cambria" charset="0"/>
                <a:ea typeface="Cambria" charset="0"/>
                <a:cs typeface="Cambria" charset="0"/>
              </a:rPr>
              <a:t>Advisor: Heidi </a:t>
            </a:r>
            <a:r>
              <a:rPr lang="en-US" sz="3600" b="1" u="sng" dirty="0" err="1">
                <a:latin typeface="Cambria" charset="0"/>
                <a:ea typeface="Cambria" charset="0"/>
                <a:cs typeface="Cambria" charset="0"/>
              </a:rPr>
              <a:t>Asbjornsen</a:t>
            </a:r>
            <a:endParaRPr lang="en-US" sz="3240" b="1" u="sng" dirty="0">
              <a:latin typeface="Cambria" charset="0"/>
              <a:ea typeface="Cambria" charset="0"/>
              <a:cs typeface="Cambria" charset="0"/>
            </a:endParaRPr>
          </a:p>
        </p:txBody>
      </p:sp>
      <p:sp>
        <p:nvSpPr>
          <p:cNvPr id="14" name="Rectangle 13"/>
          <p:cNvSpPr/>
          <p:nvPr/>
        </p:nvSpPr>
        <p:spPr>
          <a:xfrm>
            <a:off x="855696" y="879682"/>
            <a:ext cx="13990320" cy="8663910"/>
          </a:xfrm>
          <a:prstGeom prst="rect">
            <a:avLst/>
          </a:prstGeom>
          <a:solidFill>
            <a:schemeClr val="tx2">
              <a:lumMod val="20000"/>
              <a:lumOff val="80000"/>
            </a:schemeClr>
          </a:solidFill>
          <a:ln w="76200">
            <a:solidFill>
              <a:schemeClr val="tx1"/>
            </a:solidFill>
          </a:ln>
        </p:spPr>
        <p:txBody>
          <a:bodyPr wrap="square">
            <a:spAutoFit/>
          </a:bodyPr>
          <a:lstStyle/>
          <a:p>
            <a:pPr algn="ctr" defTabSz="914400"/>
            <a:r>
              <a:rPr lang="en-US" sz="4860" b="1" dirty="0">
                <a:latin typeface="Cambria" charset="0"/>
                <a:ea typeface="Cambria" charset="0"/>
                <a:cs typeface="Cambria" charset="0"/>
              </a:rPr>
              <a:t>Introduction</a:t>
            </a:r>
            <a:r>
              <a:rPr lang="en-US" sz="3240" dirty="0">
                <a:latin typeface="Cambria" charset="0"/>
                <a:ea typeface="Cambria" charset="0"/>
                <a:cs typeface="Cambria" charset="0"/>
              </a:rPr>
              <a:t>	</a:t>
            </a:r>
          </a:p>
          <a:p>
            <a:pPr defTabSz="914400"/>
            <a:r>
              <a:rPr lang="en-US" sz="3240" dirty="0" smtClean="0">
                <a:latin typeface="Cambria" charset="0"/>
                <a:ea typeface="Cambria" charset="0"/>
                <a:cs typeface="Cambria" charset="0"/>
              </a:rPr>
              <a:t>	</a:t>
            </a:r>
            <a:r>
              <a:rPr lang="en-US" sz="2800" dirty="0"/>
              <a:t>There is potential to increase agricultural production and meet demand in New England. In New Hampshire, over 1 million acres of soil </a:t>
            </a:r>
            <a:r>
              <a:rPr lang="en-US" sz="2800" dirty="0" smtClean="0"/>
              <a:t>are </a:t>
            </a:r>
            <a:r>
              <a:rPr lang="en-US" sz="2800" dirty="0"/>
              <a:t>potentially farmable, yet only 9.8 % </a:t>
            </a:r>
            <a:r>
              <a:rPr lang="en-US" sz="2800" dirty="0" smtClean="0"/>
              <a:t>are used </a:t>
            </a:r>
            <a:r>
              <a:rPr lang="en-US" sz="2800" dirty="0"/>
              <a:t>for </a:t>
            </a:r>
            <a:r>
              <a:rPr lang="en-US" sz="2800" dirty="0" smtClean="0"/>
              <a:t>agriculture </a:t>
            </a:r>
            <a:r>
              <a:rPr lang="en-US" sz="2800" dirty="0"/>
              <a:t>(USDA NASS, 2014). A prominent feature of New England agriculture is </a:t>
            </a:r>
            <a:r>
              <a:rPr lang="en-US" sz="2800" dirty="0" smtClean="0"/>
              <a:t>pasture, </a:t>
            </a:r>
            <a:r>
              <a:rPr lang="en-US" sz="2800" dirty="0"/>
              <a:t>used for hay production, forage production, and grazing (USDA NASS 2014). A consideration must be made for expanding pasture systems into forest areas with forest cover making up 83%, 89%, and 81% of Maine, New Hampshire, and Vermont respectively (Nowak and Greenfield, 2012; USDA NASS, 2014). </a:t>
            </a:r>
          </a:p>
          <a:p>
            <a:pPr defTabSz="914400"/>
            <a:r>
              <a:rPr lang="en-US" sz="2800" dirty="0" smtClean="0"/>
              <a:t>	New </a:t>
            </a:r>
            <a:r>
              <a:rPr lang="en-US" sz="2800" dirty="0"/>
              <a:t>England landowners may opt for less traditional agricultural land uses that incorporate the concept of agroforestry. </a:t>
            </a:r>
            <a:r>
              <a:rPr lang="en-US" sz="2800" dirty="0" err="1"/>
              <a:t>Silvopasture</a:t>
            </a:r>
            <a:r>
              <a:rPr lang="en-US" sz="2800" dirty="0"/>
              <a:t> is one potential land use that refers to an intentional integration of livestock, trees, and grasses. The system potentially draws benefits from both ends of the land use spectrum: forage and cattle production from pasture and production of timber and other ecosystem services from forests. </a:t>
            </a:r>
          </a:p>
          <a:p>
            <a:pPr defTabSz="914400"/>
            <a:r>
              <a:rPr lang="en-US" sz="2800" dirty="0" smtClean="0"/>
              <a:t>	However</a:t>
            </a:r>
            <a:r>
              <a:rPr lang="en-US" sz="2800" dirty="0"/>
              <a:t>, the </a:t>
            </a:r>
            <a:r>
              <a:rPr lang="en-US" sz="2800" dirty="0" err="1"/>
              <a:t>silvopastoral</a:t>
            </a:r>
            <a:r>
              <a:rPr lang="en-US" sz="2800" dirty="0"/>
              <a:t> system isn’t thoroughly understood from the perspective of ecosystem services, especially </a:t>
            </a:r>
            <a:r>
              <a:rPr lang="en-US" sz="2800" dirty="0" smtClean="0"/>
              <a:t>hydrologic </a:t>
            </a:r>
            <a:r>
              <a:rPr lang="en-US" sz="2800" dirty="0"/>
              <a:t>services. My research will address questions related to the soil hydrological component of the </a:t>
            </a:r>
            <a:r>
              <a:rPr lang="en-US" sz="2800" dirty="0" err="1"/>
              <a:t>silvopasture</a:t>
            </a:r>
            <a:r>
              <a:rPr lang="en-US" sz="2800" dirty="0"/>
              <a:t> system in relation to forest and pasture</a:t>
            </a:r>
            <a:r>
              <a:rPr lang="en-US" sz="2800" dirty="0" smtClean="0"/>
              <a:t>.</a:t>
            </a:r>
            <a:endParaRPr lang="en-US" sz="2800" dirty="0"/>
          </a:p>
        </p:txBody>
      </p:sp>
      <p:sp>
        <p:nvSpPr>
          <p:cNvPr id="33" name="TextBox 32"/>
          <p:cNvSpPr txBox="1"/>
          <p:nvPr/>
        </p:nvSpPr>
        <p:spPr>
          <a:xfrm>
            <a:off x="847246" y="14005101"/>
            <a:ext cx="13990320" cy="10762946"/>
          </a:xfrm>
          <a:prstGeom prst="rect">
            <a:avLst/>
          </a:prstGeom>
          <a:solidFill>
            <a:schemeClr val="tx2">
              <a:lumMod val="20000"/>
              <a:lumOff val="80000"/>
            </a:schemeClr>
          </a:solidFill>
          <a:ln w="76200">
            <a:solidFill>
              <a:schemeClr val="tx1"/>
            </a:solidFill>
          </a:ln>
        </p:spPr>
        <p:txBody>
          <a:bodyPr wrap="square" rtlCol="0">
            <a:spAutoFit/>
          </a:bodyPr>
          <a:lstStyle/>
          <a:p>
            <a:pPr algn="ctr" defTabSz="914400"/>
            <a:r>
              <a:rPr lang="en-US" sz="4860" b="1" dirty="0">
                <a:latin typeface="Cambria" charset="0"/>
                <a:ea typeface="Cambria" charset="0"/>
                <a:cs typeface="Cambria" charset="0"/>
              </a:rPr>
              <a:t>Background</a:t>
            </a:r>
          </a:p>
          <a:p>
            <a:pPr defTabSz="914400"/>
            <a:r>
              <a:rPr lang="en-US" sz="2880" dirty="0" smtClean="0">
                <a:latin typeface="Cambria" charset="0"/>
                <a:ea typeface="Cambria" charset="0"/>
                <a:cs typeface="Cambria" charset="0"/>
              </a:rPr>
              <a:t>	</a:t>
            </a:r>
            <a:r>
              <a:rPr lang="en-US" sz="2800" dirty="0"/>
              <a:t>Hydrologic characteristics of forest soils facilitate the process of soil water infiltration (</a:t>
            </a:r>
            <a:r>
              <a:rPr lang="en-US" sz="2800" dirty="0" err="1"/>
              <a:t>Neary</a:t>
            </a:r>
            <a:r>
              <a:rPr lang="en-US" sz="2800" dirty="0"/>
              <a:t>, 2009; </a:t>
            </a:r>
            <a:r>
              <a:rPr lang="en-US" sz="2800" dirty="0" err="1"/>
              <a:t>Bruijnzeel</a:t>
            </a:r>
            <a:r>
              <a:rPr lang="en-US" sz="2800" dirty="0"/>
              <a:t>, 2004). Once forests have been cleared for pasture, trampling and compaction significantly degrades the physical and hydraulic properties of the soil (Greenwood and McKenzie, 2001). Zimmermann et al. (2006) and Zimmermann et al., (2010) </a:t>
            </a:r>
            <a:r>
              <a:rPr lang="en-US" sz="2800" dirty="0" smtClean="0"/>
              <a:t>observed that soil hydraulic </a:t>
            </a:r>
            <a:r>
              <a:rPr lang="en-US" sz="2800" dirty="0"/>
              <a:t>properties of infiltration and K(sat) were negatively correlated with the time </a:t>
            </a:r>
            <a:r>
              <a:rPr lang="en-US" sz="2800" dirty="0" smtClean="0"/>
              <a:t>spent </a:t>
            </a:r>
            <a:r>
              <a:rPr lang="en-US" sz="2800" dirty="0"/>
              <a:t>under pasture land </a:t>
            </a:r>
            <a:r>
              <a:rPr lang="en-US" sz="2800" dirty="0" smtClean="0"/>
              <a:t>use. Furthermore, effects that degrade physical and </a:t>
            </a:r>
            <a:r>
              <a:rPr lang="en-US" sz="2800" dirty="0"/>
              <a:t>hydraulic properties in pasture </a:t>
            </a:r>
            <a:r>
              <a:rPr lang="en-US" sz="2800" dirty="0" smtClean="0"/>
              <a:t>occurred </a:t>
            </a:r>
            <a:r>
              <a:rPr lang="en-US" sz="2800" dirty="0"/>
              <a:t>relatively </a:t>
            </a:r>
            <a:r>
              <a:rPr lang="en-US" sz="2800" dirty="0" smtClean="0"/>
              <a:t>quickly, within 1 year.</a:t>
            </a:r>
            <a:endParaRPr lang="en-US" sz="2800" dirty="0"/>
          </a:p>
          <a:p>
            <a:pPr defTabSz="914400"/>
            <a:r>
              <a:rPr lang="en-US" sz="2800" dirty="0"/>
              <a:t>	</a:t>
            </a:r>
            <a:r>
              <a:rPr lang="en-US" sz="2800" dirty="0" err="1"/>
              <a:t>Sharrow</a:t>
            </a:r>
            <a:r>
              <a:rPr lang="en-US" sz="2800" dirty="0"/>
              <a:t>, (2007) showed with specific </a:t>
            </a:r>
            <a:r>
              <a:rPr lang="en-US" sz="2800" dirty="0" err="1"/>
              <a:t>silvopasture</a:t>
            </a:r>
            <a:r>
              <a:rPr lang="en-US" sz="2800" dirty="0"/>
              <a:t> measurements compared to the pasture, </a:t>
            </a:r>
            <a:r>
              <a:rPr lang="en-US" sz="2800" dirty="0" err="1"/>
              <a:t>silvopasture</a:t>
            </a:r>
            <a:r>
              <a:rPr lang="en-US" sz="2800" dirty="0"/>
              <a:t> physical properties and infiltration rates were similar, indicating the same magnitude of impact experienced by both systems. However, </a:t>
            </a:r>
            <a:r>
              <a:rPr lang="en-US" sz="2800" dirty="0" err="1"/>
              <a:t>Aguiar</a:t>
            </a:r>
            <a:r>
              <a:rPr lang="en-US" sz="2800" dirty="0"/>
              <a:t> et al., (2010) showed slightly higher hydraulic conductivity and lower runoff in </a:t>
            </a:r>
            <a:r>
              <a:rPr lang="en-US" sz="2800" dirty="0" err="1"/>
              <a:t>silvopasture</a:t>
            </a:r>
            <a:r>
              <a:rPr lang="en-US" sz="2800" dirty="0"/>
              <a:t> systems. </a:t>
            </a:r>
          </a:p>
          <a:p>
            <a:pPr defTabSz="914400"/>
            <a:r>
              <a:rPr lang="en-US" sz="2800" dirty="0"/>
              <a:t>	At the tree scale </a:t>
            </a:r>
            <a:r>
              <a:rPr lang="en-US" sz="2800" dirty="0" err="1"/>
              <a:t>Benegas</a:t>
            </a:r>
            <a:r>
              <a:rPr lang="en-US" sz="2800" dirty="0"/>
              <a:t> et al., (2014) exhibited soils in pastures closer to trees showed significantly higher infiltration rates than areas further away. However, Madsen et al., (2008) showed decreasing </a:t>
            </a:r>
            <a:r>
              <a:rPr lang="en-US" sz="2800" dirty="0" smtClean="0"/>
              <a:t>K(h</a:t>
            </a:r>
            <a:r>
              <a:rPr lang="en-US" sz="2800" dirty="0"/>
              <a:t>) at the surface with increasing distance to trees.</a:t>
            </a:r>
          </a:p>
          <a:p>
            <a:pPr defTabSz="914400"/>
            <a:r>
              <a:rPr lang="en-US" sz="2800" dirty="0"/>
              <a:t> </a:t>
            </a:r>
            <a:r>
              <a:rPr lang="en-US" sz="2800" dirty="0" smtClean="0"/>
              <a:t>	It </a:t>
            </a:r>
            <a:r>
              <a:rPr lang="en-US" sz="2800" dirty="0"/>
              <a:t>still appears that the relationship between soil hydraulic properties, land use, and tree proximity is variable. The secondary forests that cover New England landscapes are considerably different than the ecosystems in previous studies. </a:t>
            </a:r>
            <a:r>
              <a:rPr lang="en-US" sz="2800" dirty="0" err="1"/>
              <a:t>Silvopasture</a:t>
            </a:r>
            <a:r>
              <a:rPr lang="en-US" sz="2800" dirty="0"/>
              <a:t> derived from these forests will also be different from previous studies and the combination of forage vegetation, compaction, and mature trees on a landscape involves many sources of influence on infiltration properties. </a:t>
            </a:r>
          </a:p>
        </p:txBody>
      </p:sp>
      <p:sp>
        <p:nvSpPr>
          <p:cNvPr id="34" name="TextBox 33"/>
          <p:cNvSpPr txBox="1"/>
          <p:nvPr/>
        </p:nvSpPr>
        <p:spPr>
          <a:xfrm>
            <a:off x="29030312" y="809711"/>
            <a:ext cx="13966160" cy="8103757"/>
          </a:xfrm>
          <a:prstGeom prst="rect">
            <a:avLst/>
          </a:prstGeom>
          <a:solidFill>
            <a:schemeClr val="tx2">
              <a:lumMod val="20000"/>
              <a:lumOff val="80000"/>
            </a:schemeClr>
          </a:solidFill>
          <a:ln w="76200">
            <a:solidFill>
              <a:schemeClr val="tx1"/>
            </a:solidFill>
          </a:ln>
        </p:spPr>
        <p:txBody>
          <a:bodyPr wrap="square" rtlCol="0">
            <a:spAutoFit/>
          </a:bodyPr>
          <a:lstStyle/>
          <a:p>
            <a:pPr algn="ctr"/>
            <a:r>
              <a:rPr lang="en-US" sz="4860" b="1" dirty="0">
                <a:latin typeface="Cambria" charset="0"/>
                <a:ea typeface="Cambria" charset="0"/>
                <a:cs typeface="Cambria" charset="0"/>
              </a:rPr>
              <a:t>Research Questions &amp; Hypotheses</a:t>
            </a:r>
          </a:p>
          <a:p>
            <a:pPr defTabSz="839419"/>
            <a:r>
              <a:rPr lang="en-US" sz="2950" b="1" dirty="0">
                <a:latin typeface="Cambria" charset="0"/>
                <a:ea typeface="Cambria" charset="0"/>
                <a:cs typeface="Cambria" charset="0"/>
              </a:rPr>
              <a:t>Research Questions</a:t>
            </a:r>
            <a:endParaRPr lang="en-US" sz="2950" dirty="0">
              <a:latin typeface="Cambria" charset="0"/>
              <a:ea typeface="Cambria" charset="0"/>
              <a:cs typeface="Cambria" charset="0"/>
            </a:endParaRPr>
          </a:p>
          <a:p>
            <a:pPr marL="462915" indent="-462915" defTabSz="839419">
              <a:buFont typeface="+mj-lt"/>
              <a:buAutoNum type="arabicPeriod"/>
            </a:pPr>
            <a:r>
              <a:rPr lang="en-US" sz="2950" dirty="0">
                <a:latin typeface="Cambria" charset="0"/>
                <a:ea typeface="Cambria" charset="0"/>
                <a:cs typeface="Cambria" charset="0"/>
              </a:rPr>
              <a:t>What  </a:t>
            </a:r>
            <a:r>
              <a:rPr lang="en-US" sz="2950" dirty="0" smtClean="0">
                <a:latin typeface="Cambria" charset="0"/>
                <a:ea typeface="Cambria" charset="0"/>
                <a:cs typeface="Cambria" charset="0"/>
              </a:rPr>
              <a:t>is </a:t>
            </a:r>
            <a:r>
              <a:rPr lang="en-US" sz="2950" dirty="0">
                <a:latin typeface="Cambria" charset="0"/>
                <a:ea typeface="Cambria" charset="0"/>
                <a:cs typeface="Cambria" charset="0"/>
              </a:rPr>
              <a:t>the impact of compaction on soil hydraulic properties  during the conversion from forest to </a:t>
            </a:r>
            <a:r>
              <a:rPr lang="en-US" sz="2950" dirty="0" err="1">
                <a:latin typeface="Cambria" charset="0"/>
                <a:ea typeface="Cambria" charset="0"/>
                <a:cs typeface="Cambria" charset="0"/>
              </a:rPr>
              <a:t>silvopasture</a:t>
            </a:r>
            <a:r>
              <a:rPr lang="en-US" sz="2950" dirty="0">
                <a:latin typeface="Cambria" charset="0"/>
                <a:ea typeface="Cambria" charset="0"/>
                <a:cs typeface="Cambria" charset="0"/>
              </a:rPr>
              <a:t>?</a:t>
            </a:r>
          </a:p>
          <a:p>
            <a:pPr marL="462915" indent="-462915" defTabSz="839419">
              <a:buFont typeface="+mj-lt"/>
              <a:buAutoNum type="arabicPeriod"/>
            </a:pPr>
            <a:r>
              <a:rPr lang="en-US" sz="2950" dirty="0">
                <a:latin typeface="Cambria" charset="0"/>
                <a:ea typeface="Cambria" charset="0"/>
                <a:cs typeface="Cambria" charset="0"/>
              </a:rPr>
              <a:t>Is </a:t>
            </a:r>
            <a:r>
              <a:rPr lang="en-US" sz="2950" dirty="0" err="1">
                <a:latin typeface="Cambria" charset="0"/>
                <a:ea typeface="Cambria" charset="0"/>
                <a:cs typeface="Cambria" charset="0"/>
              </a:rPr>
              <a:t>silvopasture</a:t>
            </a:r>
            <a:r>
              <a:rPr lang="en-US" sz="2950" dirty="0">
                <a:latin typeface="Cambria" charset="0"/>
                <a:ea typeface="Cambria" charset="0"/>
                <a:cs typeface="Cambria" charset="0"/>
              </a:rPr>
              <a:t> an intermediate state between forest and pasture in terms of changes to soil hydraulic properties?</a:t>
            </a:r>
          </a:p>
          <a:p>
            <a:pPr marL="462915" indent="-462915" defTabSz="839419">
              <a:buFont typeface="+mj-lt"/>
              <a:buAutoNum type="arabicPeriod"/>
            </a:pPr>
            <a:r>
              <a:rPr lang="en-US" sz="2950" dirty="0">
                <a:latin typeface="Cambria" charset="0"/>
                <a:ea typeface="Cambria" charset="0"/>
                <a:cs typeface="Cambria" charset="0"/>
              </a:rPr>
              <a:t>Does tree proximity affect soil hydraulic characteristics?</a:t>
            </a:r>
          </a:p>
          <a:p>
            <a:pPr defTabSz="839419"/>
            <a:r>
              <a:rPr lang="en-US" sz="2950" b="1" dirty="0">
                <a:latin typeface="Cambria" charset="0"/>
                <a:ea typeface="Cambria" charset="0"/>
                <a:cs typeface="Cambria" charset="0"/>
              </a:rPr>
              <a:t>Hypotheses</a:t>
            </a:r>
            <a:endParaRPr lang="en-US" sz="2950" dirty="0">
              <a:latin typeface="Cambria" charset="0"/>
              <a:ea typeface="Cambria" charset="0"/>
              <a:cs typeface="Cambria" charset="0"/>
            </a:endParaRPr>
          </a:p>
          <a:p>
            <a:pPr marL="462915" indent="-462915" defTabSz="839419">
              <a:buFont typeface="+mj-lt"/>
              <a:buAutoNum type="arabicPeriod"/>
            </a:pPr>
            <a:r>
              <a:rPr lang="en-US" sz="2950" dirty="0">
                <a:latin typeface="Cambria" charset="0"/>
                <a:ea typeface="Cambria" charset="0"/>
                <a:cs typeface="Cambria" charset="0"/>
              </a:rPr>
              <a:t>Corresponding to Research Questions 1 and 2. </a:t>
            </a:r>
          </a:p>
          <a:p>
            <a:pPr marL="1600200" lvl="1" indent="-457200" defTabSz="839419">
              <a:buFont typeface="Arial" charset="0"/>
              <a:buChar char="•"/>
            </a:pPr>
            <a:r>
              <a:rPr lang="en-US" sz="2950" dirty="0">
                <a:latin typeface="Cambria" charset="0"/>
                <a:ea typeface="Cambria" charset="0"/>
                <a:cs typeface="Cambria" charset="0"/>
              </a:rPr>
              <a:t>Surface infiltration or unsaturated hydraulic conductivity and saturated hydraulic conductivity will be lowest in pasture soils and highest in forest soils. Both variables in </a:t>
            </a:r>
            <a:r>
              <a:rPr lang="en-US" sz="2950" dirty="0" err="1" smtClean="0">
                <a:latin typeface="Cambria" charset="0"/>
                <a:ea typeface="Cambria" charset="0"/>
                <a:cs typeface="Cambria" charset="0"/>
              </a:rPr>
              <a:t>silvopastures</a:t>
            </a:r>
            <a:r>
              <a:rPr lang="en-US" sz="2950" dirty="0" smtClean="0">
                <a:latin typeface="Cambria" charset="0"/>
                <a:ea typeface="Cambria" charset="0"/>
                <a:cs typeface="Cambria" charset="0"/>
              </a:rPr>
              <a:t> </a:t>
            </a:r>
            <a:r>
              <a:rPr lang="en-US" sz="2950" dirty="0">
                <a:latin typeface="Cambria" charset="0"/>
                <a:ea typeface="Cambria" charset="0"/>
                <a:cs typeface="Cambria" charset="0"/>
              </a:rPr>
              <a:t>will have intermediate values between those of pasture and forest.</a:t>
            </a:r>
          </a:p>
          <a:p>
            <a:pPr marL="494348" indent="-457200" defTabSz="839419">
              <a:buFont typeface="+mj-lt"/>
              <a:buAutoNum type="arabicPeriod"/>
            </a:pPr>
            <a:r>
              <a:rPr lang="en-US" sz="2950" dirty="0">
                <a:latin typeface="Cambria" charset="0"/>
                <a:ea typeface="Cambria" charset="0"/>
                <a:cs typeface="Cambria" charset="0"/>
              </a:rPr>
              <a:t>Corresponding to Research Question </a:t>
            </a:r>
            <a:r>
              <a:rPr lang="en-US" sz="2950" dirty="0" smtClean="0">
                <a:latin typeface="Cambria" charset="0"/>
                <a:ea typeface="Cambria" charset="0"/>
                <a:cs typeface="Cambria" charset="0"/>
              </a:rPr>
              <a:t>3.</a:t>
            </a:r>
          </a:p>
          <a:p>
            <a:pPr marL="1644650" lvl="1" indent="-457200" defTabSz="839419">
              <a:buFont typeface="Arial" charset="0"/>
              <a:buChar char="•"/>
            </a:pPr>
            <a:r>
              <a:rPr lang="en-US" sz="2950" dirty="0" smtClean="0">
                <a:latin typeface="Cambria" charset="0"/>
                <a:ea typeface="Cambria" charset="0"/>
                <a:cs typeface="Cambria" charset="0"/>
              </a:rPr>
              <a:t>As </a:t>
            </a:r>
            <a:r>
              <a:rPr lang="en-US" sz="2950" dirty="0">
                <a:latin typeface="Cambria" charset="0"/>
                <a:ea typeface="Cambria" charset="0"/>
                <a:cs typeface="Cambria" charset="0"/>
              </a:rPr>
              <a:t>distance from a single tree increases, soil saturated hydraulic conductivity and surface infiltration will </a:t>
            </a:r>
            <a:r>
              <a:rPr lang="en-US" sz="2950" dirty="0" smtClean="0">
                <a:latin typeface="Cambria" charset="0"/>
                <a:ea typeface="Cambria" charset="0"/>
                <a:cs typeface="Cambria" charset="0"/>
              </a:rPr>
              <a:t>decrease, </a:t>
            </a:r>
            <a:r>
              <a:rPr lang="en-US" sz="2950" dirty="0">
                <a:latin typeface="Cambria" charset="0"/>
                <a:ea typeface="Cambria" charset="0"/>
                <a:cs typeface="Cambria" charset="0"/>
              </a:rPr>
              <a:t>exhibiting a negative correlation. </a:t>
            </a:r>
          </a:p>
        </p:txBody>
      </p:sp>
      <p:sp>
        <p:nvSpPr>
          <p:cNvPr id="5" name="Rectangle 45"/>
          <p:cNvSpPr>
            <a:spLocks noChangeArrowheads="1"/>
          </p:cNvSpPr>
          <p:nvPr/>
        </p:nvSpPr>
        <p:spPr bwMode="auto">
          <a:xfrm>
            <a:off x="-4937760" y="6532506"/>
            <a:ext cx="166264" cy="11840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82296" tIns="41148" rIns="82296" bIns="41148" numCol="1" anchor="ctr" anchorCtr="0" compatLnSpc="1">
            <a:prstTxWarp prst="textNoShape">
              <a:avLst/>
            </a:prstTxWarp>
            <a:spAutoFit/>
          </a:bodyPr>
          <a:lstStyle/>
          <a:p>
            <a:endParaRPr lang="en-US" sz="7154">
              <a:latin typeface="Cambria" charset="0"/>
              <a:ea typeface="Cambria" charset="0"/>
              <a:cs typeface="Cambria" charset="0"/>
            </a:endParaRPr>
          </a:p>
        </p:txBody>
      </p:sp>
      <p:pic>
        <p:nvPicPr>
          <p:cNvPr id="335" name="Content Placeholder 7"/>
          <p:cNvPicPr>
            <a:picLocks noChangeAspect="1"/>
          </p:cNvPicPr>
          <p:nvPr/>
        </p:nvPicPr>
        <p:blipFill rotWithShape="1">
          <a:blip r:embed="rId2">
            <a:extLst>
              <a:ext uri="{28A0092B-C50C-407E-A947-70E740481C1C}">
                <a14:useLocalDpi xmlns:a14="http://schemas.microsoft.com/office/drawing/2010/main" val="0"/>
              </a:ext>
            </a:extLst>
          </a:blip>
          <a:srcRect l="3666" t="6155" r="49488" b="58166"/>
          <a:stretch/>
        </p:blipFill>
        <p:spPr>
          <a:xfrm>
            <a:off x="3258684" y="9763185"/>
            <a:ext cx="5752953" cy="3991572"/>
          </a:xfrm>
          <a:prstGeom prst="rect">
            <a:avLst/>
          </a:prstGeom>
          <a:ln w="76200">
            <a:solidFill>
              <a:schemeClr val="tx1"/>
            </a:solidFill>
          </a:ln>
        </p:spPr>
      </p:pic>
      <p:pic>
        <p:nvPicPr>
          <p:cNvPr id="336" name="Content Placeholder 7"/>
          <p:cNvPicPr>
            <a:picLocks/>
          </p:cNvPicPr>
          <p:nvPr/>
        </p:nvPicPr>
        <p:blipFill rotWithShape="1">
          <a:blip r:embed="rId2">
            <a:extLst>
              <a:ext uri="{28A0092B-C50C-407E-A947-70E740481C1C}">
                <a14:useLocalDpi xmlns:a14="http://schemas.microsoft.com/office/drawing/2010/main" val="0"/>
              </a:ext>
            </a:extLst>
          </a:blip>
          <a:srcRect l="51833" t="41834" r="1287" b="21649"/>
          <a:stretch/>
        </p:blipFill>
        <p:spPr>
          <a:xfrm>
            <a:off x="9088833" y="9763082"/>
            <a:ext cx="5757183" cy="3994196"/>
          </a:xfrm>
          <a:prstGeom prst="rect">
            <a:avLst/>
          </a:prstGeom>
          <a:ln w="76200">
            <a:solidFill>
              <a:schemeClr val="tx1"/>
            </a:solidFill>
          </a:ln>
        </p:spPr>
      </p:pic>
      <p:grpSp>
        <p:nvGrpSpPr>
          <p:cNvPr id="330" name="Group 329"/>
          <p:cNvGrpSpPr/>
          <p:nvPr/>
        </p:nvGrpSpPr>
        <p:grpSpPr>
          <a:xfrm>
            <a:off x="15806676" y="10928932"/>
            <a:ext cx="12277850" cy="6960519"/>
            <a:chOff x="24551640" y="1930511"/>
            <a:chExt cx="6537960" cy="5384689"/>
          </a:xfrm>
        </p:grpSpPr>
        <p:pic>
          <p:nvPicPr>
            <p:cNvPr id="333" name="Picture 332" descr="Screen Shot 2016-03-22 at 2.01.38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551640" y="1930511"/>
              <a:ext cx="6537960" cy="5384689"/>
            </a:xfrm>
            <a:prstGeom prst="rect">
              <a:avLst/>
            </a:prstGeom>
            <a:ln w="76200">
              <a:solidFill>
                <a:schemeClr val="tx1"/>
              </a:solidFill>
            </a:ln>
          </p:spPr>
        </p:pic>
        <p:sp>
          <p:nvSpPr>
            <p:cNvPr id="334" name="Freeform 333"/>
            <p:cNvSpPr/>
            <p:nvPr/>
          </p:nvSpPr>
          <p:spPr>
            <a:xfrm>
              <a:off x="24825404" y="3549031"/>
              <a:ext cx="5039605" cy="244309"/>
            </a:xfrm>
            <a:custGeom>
              <a:avLst/>
              <a:gdLst>
                <a:gd name="connsiteX0" fmla="*/ 0 w 4095750"/>
                <a:gd name="connsiteY0" fmla="*/ 0 h 148166"/>
                <a:gd name="connsiteX1" fmla="*/ 4095750 w 4095750"/>
                <a:gd name="connsiteY1" fmla="*/ 0 h 148166"/>
                <a:gd name="connsiteX2" fmla="*/ 4095750 w 4095750"/>
                <a:gd name="connsiteY2" fmla="*/ 137583 h 148166"/>
                <a:gd name="connsiteX3" fmla="*/ 21167 w 4095750"/>
                <a:gd name="connsiteY3" fmla="*/ 148166 h 148166"/>
                <a:gd name="connsiteX4" fmla="*/ 0 w 4095750"/>
                <a:gd name="connsiteY4" fmla="*/ 0 h 1481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5750" h="148166">
                  <a:moveTo>
                    <a:pt x="0" y="0"/>
                  </a:moveTo>
                  <a:lnTo>
                    <a:pt x="4095750" y="0"/>
                  </a:lnTo>
                  <a:lnTo>
                    <a:pt x="4095750" y="137583"/>
                  </a:lnTo>
                  <a:lnTo>
                    <a:pt x="21167" y="148166"/>
                  </a:lnTo>
                  <a:lnTo>
                    <a:pt x="0" y="0"/>
                  </a:lnTo>
                  <a:close/>
                </a:path>
              </a:pathLst>
            </a:custGeom>
            <a:noFill/>
            <a:ln w="38100" cmpd="sng">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7154">
                <a:latin typeface="Cambria" charset="0"/>
                <a:ea typeface="Cambria" charset="0"/>
                <a:cs typeface="Cambria" charset="0"/>
              </a:endParaRPr>
            </a:p>
          </p:txBody>
        </p:sp>
      </p:grpSp>
      <p:sp>
        <p:nvSpPr>
          <p:cNvPr id="331" name="TextBox 330"/>
          <p:cNvSpPr txBox="1"/>
          <p:nvPr/>
        </p:nvSpPr>
        <p:spPr>
          <a:xfrm>
            <a:off x="855696" y="9712385"/>
            <a:ext cx="2199191" cy="4081117"/>
          </a:xfrm>
          <a:prstGeom prst="rect">
            <a:avLst/>
          </a:prstGeom>
          <a:solidFill>
            <a:schemeClr val="accent3">
              <a:lumMod val="40000"/>
              <a:lumOff val="60000"/>
            </a:schemeClr>
          </a:solidFill>
          <a:ln w="76200">
            <a:solidFill>
              <a:schemeClr val="tx1"/>
            </a:solidFill>
          </a:ln>
        </p:spPr>
        <p:txBody>
          <a:bodyPr wrap="square" rtlCol="0">
            <a:spAutoFit/>
          </a:bodyPr>
          <a:lstStyle/>
          <a:p>
            <a:r>
              <a:rPr lang="en-US" sz="2880" b="1" dirty="0">
                <a:latin typeface="Cambria" charset="0"/>
                <a:ea typeface="Cambria" charset="0"/>
                <a:cs typeface="Cambria" charset="0"/>
              </a:rPr>
              <a:t>Fig 1 &amp; 2 </a:t>
            </a:r>
            <a:r>
              <a:rPr lang="en-US" sz="2880" dirty="0" smtClean="0">
                <a:latin typeface="Cambria" charset="0"/>
                <a:ea typeface="Cambria" charset="0"/>
                <a:cs typeface="Cambria" charset="0"/>
              </a:rPr>
              <a:t>Show </a:t>
            </a:r>
            <a:r>
              <a:rPr lang="en-US" sz="2880" dirty="0">
                <a:latin typeface="Cambria" charset="0"/>
                <a:ea typeface="Cambria" charset="0"/>
                <a:cs typeface="Cambria" charset="0"/>
              </a:rPr>
              <a:t>decreases in farms and farmland and increases in dairy </a:t>
            </a:r>
            <a:r>
              <a:rPr lang="en-US" sz="2880" dirty="0" smtClean="0">
                <a:latin typeface="Cambria" charset="0"/>
                <a:ea typeface="Cambria" charset="0"/>
                <a:cs typeface="Cambria" charset="0"/>
              </a:rPr>
              <a:t>production.</a:t>
            </a:r>
            <a:endParaRPr lang="en-US" sz="2880" i="1" dirty="0">
              <a:latin typeface="Cambria" charset="0"/>
              <a:ea typeface="Cambria" charset="0"/>
              <a:cs typeface="Cambria" charset="0"/>
            </a:endParaRPr>
          </a:p>
        </p:txBody>
      </p:sp>
      <p:sp>
        <p:nvSpPr>
          <p:cNvPr id="332" name="TextBox 331"/>
          <p:cNvSpPr txBox="1"/>
          <p:nvPr/>
        </p:nvSpPr>
        <p:spPr>
          <a:xfrm>
            <a:off x="17797325" y="8770154"/>
            <a:ext cx="8296552" cy="1865126"/>
          </a:xfrm>
          <a:prstGeom prst="rect">
            <a:avLst/>
          </a:prstGeom>
          <a:solidFill>
            <a:schemeClr val="accent3">
              <a:lumMod val="40000"/>
              <a:lumOff val="60000"/>
            </a:schemeClr>
          </a:solidFill>
          <a:ln w="76200">
            <a:solidFill>
              <a:schemeClr val="tx1"/>
            </a:solidFill>
          </a:ln>
        </p:spPr>
        <p:txBody>
          <a:bodyPr wrap="square" rtlCol="0">
            <a:spAutoFit/>
          </a:bodyPr>
          <a:lstStyle>
            <a:defPPr>
              <a:defRPr lang="en-US"/>
            </a:defPPr>
            <a:lvl1pPr>
              <a:defRPr sz="2800"/>
            </a:lvl1pPr>
          </a:lstStyle>
          <a:p>
            <a:r>
              <a:rPr lang="en-US" sz="2880" b="1" dirty="0">
                <a:latin typeface="Cambria" charset="0"/>
                <a:ea typeface="Cambria" charset="0"/>
                <a:cs typeface="Cambria" charset="0"/>
              </a:rPr>
              <a:t>Table 1.</a:t>
            </a:r>
            <a:r>
              <a:rPr lang="en-US" sz="2880" dirty="0">
                <a:latin typeface="Cambria" charset="0"/>
                <a:ea typeface="Cambria" charset="0"/>
                <a:cs typeface="Cambria" charset="0"/>
              </a:rPr>
              <a:t> </a:t>
            </a:r>
            <a:r>
              <a:rPr lang="en-US" sz="2880" b="1" dirty="0">
                <a:latin typeface="Cambria" charset="0"/>
                <a:ea typeface="Cambria" charset="0"/>
                <a:cs typeface="Cambria" charset="0"/>
              </a:rPr>
              <a:t>Bottom</a:t>
            </a:r>
            <a:r>
              <a:rPr lang="en-US" sz="2880" dirty="0">
                <a:latin typeface="Cambria" charset="0"/>
                <a:ea typeface="Cambria" charset="0"/>
                <a:cs typeface="Cambria" charset="0"/>
              </a:rPr>
              <a:t>, Shows the projected increases for agricultural production in order to meet the needs of 50% of New England’s population. Pasture land area </a:t>
            </a:r>
            <a:r>
              <a:rPr lang="en-US" sz="2880">
                <a:latin typeface="Cambria" charset="0"/>
                <a:ea typeface="Cambria" charset="0"/>
                <a:cs typeface="Cambria" charset="0"/>
              </a:rPr>
              <a:t>is </a:t>
            </a:r>
            <a:r>
              <a:rPr lang="en-US" sz="2880" smtClean="0">
                <a:latin typeface="Cambria" charset="0"/>
                <a:ea typeface="Cambria" charset="0"/>
                <a:cs typeface="Cambria" charset="0"/>
              </a:rPr>
              <a:t>highlighted.</a:t>
            </a:r>
            <a:endParaRPr lang="en-US" sz="2880" dirty="0">
              <a:latin typeface="Cambria" charset="0"/>
              <a:ea typeface="Cambria" charset="0"/>
              <a:cs typeface="Cambria" charset="0"/>
            </a:endParaRPr>
          </a:p>
        </p:txBody>
      </p:sp>
      <p:pic>
        <p:nvPicPr>
          <p:cNvPr id="357" name="Picture 356"/>
          <p:cNvPicPr>
            <a:picLocks noChangeAspect="1"/>
          </p:cNvPicPr>
          <p:nvPr/>
        </p:nvPicPr>
        <p:blipFill rotWithShape="1">
          <a:blip r:embed="rId4">
            <a:extLst>
              <a:ext uri="{28A0092B-C50C-407E-A947-70E740481C1C}">
                <a14:useLocalDpi xmlns:a14="http://schemas.microsoft.com/office/drawing/2010/main" val="0"/>
              </a:ext>
            </a:extLst>
          </a:blip>
          <a:srcRect l="3414" t="4675" r="4023" b="3810"/>
          <a:stretch/>
        </p:blipFill>
        <p:spPr>
          <a:xfrm>
            <a:off x="20483624" y="25302943"/>
            <a:ext cx="7895065" cy="6082352"/>
          </a:xfrm>
          <a:prstGeom prst="rect">
            <a:avLst/>
          </a:prstGeom>
          <a:ln w="76200">
            <a:solidFill>
              <a:schemeClr val="tx1"/>
            </a:solidFill>
          </a:ln>
        </p:spPr>
      </p:pic>
      <p:sp>
        <p:nvSpPr>
          <p:cNvPr id="362" name="TextBox 361"/>
          <p:cNvSpPr txBox="1"/>
          <p:nvPr/>
        </p:nvSpPr>
        <p:spPr>
          <a:xfrm>
            <a:off x="15667106" y="26972593"/>
            <a:ext cx="4514792" cy="3194721"/>
          </a:xfrm>
          <a:prstGeom prst="rect">
            <a:avLst/>
          </a:prstGeom>
          <a:solidFill>
            <a:schemeClr val="accent3">
              <a:lumMod val="40000"/>
              <a:lumOff val="60000"/>
            </a:schemeClr>
          </a:solidFill>
          <a:ln w="76200">
            <a:solidFill>
              <a:schemeClr val="tx1"/>
            </a:solidFill>
          </a:ln>
        </p:spPr>
        <p:txBody>
          <a:bodyPr wrap="square" rtlCol="0">
            <a:spAutoFit/>
          </a:bodyPr>
          <a:lstStyle/>
          <a:p>
            <a:r>
              <a:rPr lang="en-US" sz="2880" b="1" dirty="0">
                <a:latin typeface="Cambria" charset="0"/>
                <a:ea typeface="Cambria" charset="0"/>
                <a:cs typeface="Cambria" charset="0"/>
              </a:rPr>
              <a:t>Fig </a:t>
            </a:r>
            <a:r>
              <a:rPr lang="en-US" sz="2880" b="1" dirty="0" smtClean="0">
                <a:latin typeface="Cambria" charset="0"/>
                <a:ea typeface="Cambria" charset="0"/>
                <a:cs typeface="Cambria" charset="0"/>
              </a:rPr>
              <a:t>6.</a:t>
            </a:r>
            <a:r>
              <a:rPr lang="en-US" sz="2880" dirty="0" smtClean="0">
                <a:latin typeface="Cambria" charset="0"/>
                <a:ea typeface="Cambria" charset="0"/>
                <a:cs typeface="Cambria" charset="0"/>
              </a:rPr>
              <a:t> </a:t>
            </a:r>
            <a:r>
              <a:rPr lang="en-US" sz="2880" b="1" dirty="0">
                <a:latin typeface="Cambria" charset="0"/>
                <a:ea typeface="Cambria" charset="0"/>
                <a:cs typeface="Cambria" charset="0"/>
              </a:rPr>
              <a:t>Right. </a:t>
            </a:r>
            <a:r>
              <a:rPr lang="en-US" sz="2880" dirty="0">
                <a:latin typeface="Cambria" charset="0"/>
                <a:ea typeface="Cambria" charset="0"/>
                <a:cs typeface="Cambria" charset="0"/>
              </a:rPr>
              <a:t>(</a:t>
            </a:r>
            <a:r>
              <a:rPr lang="en-US" sz="2880" dirty="0" err="1">
                <a:latin typeface="Cambria" charset="0"/>
                <a:ea typeface="Cambria" charset="0"/>
                <a:cs typeface="Cambria" charset="0"/>
              </a:rPr>
              <a:t>Benegas</a:t>
            </a:r>
            <a:r>
              <a:rPr lang="en-US" sz="2880" dirty="0">
                <a:latin typeface="Cambria" charset="0"/>
                <a:ea typeface="Cambria" charset="0"/>
                <a:cs typeface="Cambria" charset="0"/>
              </a:rPr>
              <a:t> et al., 2014) Relationship between infiltration rates and distance to tree. Circles represent pasture trees where a positive correlation is shown. </a:t>
            </a:r>
            <a:endParaRPr lang="en-US" sz="2880" b="1" dirty="0">
              <a:latin typeface="Cambria" charset="0"/>
              <a:ea typeface="Cambria" charset="0"/>
              <a:cs typeface="Cambria" charset="0"/>
            </a:endParaRPr>
          </a:p>
        </p:txBody>
      </p:sp>
      <p:pic>
        <p:nvPicPr>
          <p:cNvPr id="42" name="Picture 4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811515" y="22949112"/>
            <a:ext cx="7184957" cy="6682343"/>
          </a:xfrm>
          <a:prstGeom prst="rect">
            <a:avLst/>
          </a:prstGeom>
          <a:ln w="76200">
            <a:solidFill>
              <a:schemeClr val="tx1"/>
            </a:solidFill>
          </a:ln>
        </p:spPr>
      </p:pic>
      <p:sp>
        <p:nvSpPr>
          <p:cNvPr id="3" name="TextBox 2"/>
          <p:cNvSpPr txBox="1"/>
          <p:nvPr/>
        </p:nvSpPr>
        <p:spPr>
          <a:xfrm>
            <a:off x="28956674" y="25199916"/>
            <a:ext cx="6327441" cy="2308324"/>
          </a:xfrm>
          <a:prstGeom prst="rect">
            <a:avLst/>
          </a:prstGeom>
          <a:solidFill>
            <a:schemeClr val="accent3">
              <a:lumMod val="40000"/>
              <a:lumOff val="60000"/>
            </a:schemeClr>
          </a:solidFill>
          <a:ln w="76200">
            <a:solidFill>
              <a:schemeClr val="tx1"/>
            </a:solidFill>
          </a:ln>
        </p:spPr>
        <p:txBody>
          <a:bodyPr wrap="square" rtlCol="0">
            <a:spAutoFit/>
          </a:bodyPr>
          <a:lstStyle>
            <a:defPPr>
              <a:defRPr lang="en-US"/>
            </a:defPPr>
            <a:lvl1pPr>
              <a:defRPr sz="3200" b="1">
                <a:latin typeface="Cambria" charset="0"/>
                <a:ea typeface="Cambria" charset="0"/>
                <a:cs typeface="Cambria" charset="0"/>
              </a:defRPr>
            </a:lvl1pPr>
          </a:lstStyle>
          <a:p>
            <a:r>
              <a:rPr lang="en-US" sz="2880" dirty="0"/>
              <a:t>Fig </a:t>
            </a:r>
            <a:r>
              <a:rPr lang="en-US" sz="2880" dirty="0" smtClean="0"/>
              <a:t>8. </a:t>
            </a:r>
            <a:r>
              <a:rPr lang="en-US" sz="2880" dirty="0"/>
              <a:t>Right. </a:t>
            </a:r>
            <a:r>
              <a:rPr lang="en-US" sz="2880" b="0" dirty="0"/>
              <a:t>(</a:t>
            </a:r>
            <a:r>
              <a:rPr lang="en-US" sz="2880" b="0" dirty="0" err="1"/>
              <a:t>Sharrow</a:t>
            </a:r>
            <a:r>
              <a:rPr lang="en-US" sz="2880" b="0" dirty="0"/>
              <a:t>, 2007) Soil Infiltration rates between forest, pasture and </a:t>
            </a:r>
            <a:r>
              <a:rPr lang="en-US" sz="2880" b="0" dirty="0" err="1"/>
              <a:t>silvopasture</a:t>
            </a:r>
            <a:r>
              <a:rPr lang="en-US" sz="2880" b="0" dirty="0"/>
              <a:t>. Bars in front are pasture, middle bars are </a:t>
            </a:r>
            <a:r>
              <a:rPr lang="en-US" sz="2880" b="0" dirty="0" err="1"/>
              <a:t>silvopasture</a:t>
            </a:r>
            <a:r>
              <a:rPr lang="en-US" sz="2880" b="0" dirty="0"/>
              <a:t>, and back bars are </a:t>
            </a:r>
            <a:r>
              <a:rPr lang="en-US" sz="2880" b="0" dirty="0" smtClean="0"/>
              <a:t>forest.</a:t>
            </a:r>
            <a:endParaRPr lang="en-US" sz="2880" b="0" dirty="0"/>
          </a:p>
        </p:txBody>
      </p:sp>
      <p:grpSp>
        <p:nvGrpSpPr>
          <p:cNvPr id="8" name="Group 7"/>
          <p:cNvGrpSpPr/>
          <p:nvPr/>
        </p:nvGrpSpPr>
        <p:grpSpPr>
          <a:xfrm>
            <a:off x="15581047" y="18513793"/>
            <a:ext cx="12757729" cy="6063449"/>
            <a:chOff x="16576044" y="21089243"/>
            <a:chExt cx="14437355" cy="6737165"/>
          </a:xfrm>
        </p:grpSpPr>
        <p:grpSp>
          <p:nvGrpSpPr>
            <p:cNvPr id="4" name="Group 3"/>
            <p:cNvGrpSpPr/>
            <p:nvPr/>
          </p:nvGrpSpPr>
          <p:grpSpPr>
            <a:xfrm>
              <a:off x="16953372" y="21822667"/>
              <a:ext cx="13666626" cy="5661010"/>
              <a:chOff x="16953372" y="21822667"/>
              <a:chExt cx="13666626" cy="5661010"/>
            </a:xfrm>
          </p:grpSpPr>
          <p:pic>
            <p:nvPicPr>
              <p:cNvPr id="358" name="Picture 357"/>
              <p:cNvPicPr>
                <a:picLocks noChangeAspect="1"/>
              </p:cNvPicPr>
              <p:nvPr/>
            </p:nvPicPr>
            <p:blipFill rotWithShape="1">
              <a:blip r:embed="rId6">
                <a:extLst>
                  <a:ext uri="{28A0092B-C50C-407E-A947-70E740481C1C}">
                    <a14:useLocalDpi xmlns:a14="http://schemas.microsoft.com/office/drawing/2010/main" val="0"/>
                  </a:ext>
                </a:extLst>
              </a:blip>
              <a:srcRect l="1388"/>
              <a:stretch/>
            </p:blipFill>
            <p:spPr>
              <a:xfrm>
                <a:off x="16953372" y="23750745"/>
                <a:ext cx="6611445" cy="3724545"/>
              </a:xfrm>
              <a:prstGeom prst="rect">
                <a:avLst/>
              </a:prstGeom>
              <a:ln w="76200">
                <a:solidFill>
                  <a:schemeClr val="tx1"/>
                </a:solidFill>
              </a:ln>
            </p:spPr>
          </p:pic>
          <p:pic>
            <p:nvPicPr>
              <p:cNvPr id="359" name="Picture 358"/>
              <p:cNvPicPr>
                <a:picLocks noChangeAspect="1"/>
              </p:cNvPicPr>
              <p:nvPr/>
            </p:nvPicPr>
            <p:blipFill rotWithShape="1">
              <a:blip r:embed="rId7">
                <a:extLst>
                  <a:ext uri="{28A0092B-C50C-407E-A947-70E740481C1C}">
                    <a14:useLocalDpi xmlns:a14="http://schemas.microsoft.com/office/drawing/2010/main" val="0"/>
                  </a:ext>
                </a:extLst>
              </a:blip>
              <a:srcRect t="3527" b="-1"/>
              <a:stretch/>
            </p:blipFill>
            <p:spPr>
              <a:xfrm>
                <a:off x="24008553" y="23750745"/>
                <a:ext cx="6611445" cy="3732932"/>
              </a:xfrm>
              <a:prstGeom prst="rect">
                <a:avLst/>
              </a:prstGeom>
              <a:ln w="76200">
                <a:solidFill>
                  <a:schemeClr val="tx1"/>
                </a:solidFill>
              </a:ln>
            </p:spPr>
          </p:pic>
          <p:sp>
            <p:nvSpPr>
              <p:cNvPr id="361" name="TextBox 360"/>
              <p:cNvSpPr txBox="1"/>
              <p:nvPr/>
            </p:nvSpPr>
            <p:spPr>
              <a:xfrm>
                <a:off x="18421333" y="21822667"/>
                <a:ext cx="10597204" cy="1579920"/>
              </a:xfrm>
              <a:prstGeom prst="rect">
                <a:avLst/>
              </a:prstGeom>
              <a:solidFill>
                <a:schemeClr val="accent3">
                  <a:lumMod val="40000"/>
                  <a:lumOff val="60000"/>
                </a:schemeClr>
              </a:solidFill>
              <a:ln w="76200">
                <a:solidFill>
                  <a:schemeClr val="tx1"/>
                </a:solidFill>
              </a:ln>
            </p:spPr>
            <p:txBody>
              <a:bodyPr wrap="square" rtlCol="0">
                <a:spAutoFit/>
              </a:bodyPr>
              <a:lstStyle/>
              <a:p>
                <a:r>
                  <a:rPr lang="en-US" sz="2880" b="1" dirty="0">
                    <a:latin typeface="Cambria" charset="0"/>
                    <a:ea typeface="Cambria" charset="0"/>
                    <a:cs typeface="Cambria" charset="0"/>
                  </a:rPr>
                  <a:t>Fig </a:t>
                </a:r>
                <a:r>
                  <a:rPr lang="en-US" sz="2880" b="1" dirty="0" smtClean="0">
                    <a:latin typeface="Cambria" charset="0"/>
                    <a:ea typeface="Cambria" charset="0"/>
                    <a:cs typeface="Cambria" charset="0"/>
                  </a:rPr>
                  <a:t>4&amp;5.</a:t>
                </a:r>
                <a:r>
                  <a:rPr lang="en-US" sz="2880" dirty="0" smtClean="0">
                    <a:latin typeface="Cambria" charset="0"/>
                    <a:ea typeface="Cambria" charset="0"/>
                    <a:cs typeface="Cambria" charset="0"/>
                  </a:rPr>
                  <a:t> </a:t>
                </a:r>
                <a:r>
                  <a:rPr lang="en-US" sz="2880" dirty="0">
                    <a:latin typeface="Cambria" charset="0"/>
                    <a:ea typeface="Cambria" charset="0"/>
                    <a:cs typeface="Cambria" charset="0"/>
                  </a:rPr>
                  <a:t>(</a:t>
                </a:r>
                <a:r>
                  <a:rPr lang="en-US" sz="2880" dirty="0" err="1">
                    <a:latin typeface="Cambria" charset="0"/>
                    <a:ea typeface="Cambria" charset="0"/>
                    <a:cs typeface="Cambria" charset="0"/>
                  </a:rPr>
                  <a:t>Salemi</a:t>
                </a:r>
                <a:r>
                  <a:rPr lang="en-US" sz="2880" dirty="0">
                    <a:latin typeface="Cambria" charset="0"/>
                    <a:ea typeface="Cambria" charset="0"/>
                    <a:cs typeface="Cambria" charset="0"/>
                  </a:rPr>
                  <a:t> et al., 2013) Saturated hydraulic conductivity differences between Forest (a) and Pasture (c) at different </a:t>
                </a:r>
                <a:r>
                  <a:rPr lang="en-US" sz="2880" dirty="0" smtClean="0">
                    <a:latin typeface="Cambria" charset="0"/>
                    <a:ea typeface="Cambria" charset="0"/>
                    <a:cs typeface="Cambria" charset="0"/>
                  </a:rPr>
                  <a:t>depths.</a:t>
                </a:r>
                <a:endParaRPr lang="en-US" sz="2880" b="1" dirty="0">
                  <a:latin typeface="Cambria" charset="0"/>
                  <a:ea typeface="Cambria" charset="0"/>
                  <a:cs typeface="Cambria" charset="0"/>
                </a:endParaRPr>
              </a:p>
            </p:txBody>
          </p:sp>
        </p:grpSp>
        <p:sp>
          <p:nvSpPr>
            <p:cNvPr id="7" name="Rectangle 6"/>
            <p:cNvSpPr/>
            <p:nvPr/>
          </p:nvSpPr>
          <p:spPr>
            <a:xfrm>
              <a:off x="16576044" y="21089243"/>
              <a:ext cx="14437355" cy="6737165"/>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en-US" sz="7154"/>
            </a:p>
          </p:txBody>
        </p:sp>
      </p:grpSp>
      <p:grpSp>
        <p:nvGrpSpPr>
          <p:cNvPr id="9" name="Group 8"/>
          <p:cNvGrpSpPr/>
          <p:nvPr/>
        </p:nvGrpSpPr>
        <p:grpSpPr>
          <a:xfrm>
            <a:off x="29010759" y="9119856"/>
            <a:ext cx="13985713" cy="13661136"/>
            <a:chOff x="31094718" y="12365861"/>
            <a:chExt cx="15539681" cy="15179040"/>
          </a:xfrm>
        </p:grpSpPr>
        <p:grpSp>
          <p:nvGrpSpPr>
            <p:cNvPr id="337" name="Group 336"/>
            <p:cNvGrpSpPr/>
            <p:nvPr/>
          </p:nvGrpSpPr>
          <p:grpSpPr>
            <a:xfrm>
              <a:off x="31880262" y="12545459"/>
              <a:ext cx="13990320" cy="12469237"/>
              <a:chOff x="668220" y="140670"/>
              <a:chExt cx="16951564" cy="13458092"/>
            </a:xfrm>
          </p:grpSpPr>
          <p:sp>
            <p:nvSpPr>
              <p:cNvPr id="338" name="Oval 337"/>
              <p:cNvSpPr/>
              <p:nvPr/>
            </p:nvSpPr>
            <p:spPr>
              <a:xfrm>
                <a:off x="6408166" y="140670"/>
                <a:ext cx="5486400" cy="2860430"/>
              </a:xfrm>
              <a:prstGeom prst="ellipse">
                <a:avLst/>
              </a:prstGeom>
              <a:solidFill>
                <a:srgbClr val="63891F">
                  <a:lumMod val="60000"/>
                  <a:lumOff val="40000"/>
                </a:srgbClr>
              </a:solidFill>
              <a:ln w="28575" cap="flat" cmpd="sng" algn="ctr">
                <a:solidFill>
                  <a:sysClr val="windowText" lastClr="000000"/>
                </a:solidFill>
                <a:prstDash val="solid"/>
              </a:ln>
              <a:effectLst/>
            </p:spPr>
            <p:txBody>
              <a:bodyPr rot="0" spcFirstLastPara="0" vertOverflow="overflow" horzOverflow="overflow" vert="horz" wrap="square" lIns="164592" tIns="82296" rIns="164592" bIns="82296" numCol="1" spcCol="0" rtlCol="0" fromWordArt="0" anchor="ctr" anchorCtr="0" forceAA="0" compatLnSpc="1">
                <a:prstTxWarp prst="textNoShape">
                  <a:avLst/>
                </a:prstTxWarp>
                <a:noAutofit/>
              </a:bodyPr>
              <a:lstStyle/>
              <a:p>
                <a:pPr algn="ctr" defTabSz="822789">
                  <a:defRPr/>
                </a:pPr>
                <a:r>
                  <a:rPr lang="en-US" sz="4320" kern="0" dirty="0">
                    <a:solidFill>
                      <a:prstClr val="black"/>
                    </a:solidFill>
                    <a:latin typeface="Cambria" charset="0"/>
                    <a:ea typeface="Cambria" charset="0"/>
                    <a:cs typeface="Cambria" charset="0"/>
                  </a:rPr>
                  <a:t>Forest</a:t>
                </a:r>
              </a:p>
            </p:txBody>
          </p:sp>
          <p:sp>
            <p:nvSpPr>
              <p:cNvPr id="339" name="Oval 338"/>
              <p:cNvSpPr/>
              <p:nvPr/>
            </p:nvSpPr>
            <p:spPr>
              <a:xfrm>
                <a:off x="6408166" y="5134700"/>
                <a:ext cx="5486400" cy="2860430"/>
              </a:xfrm>
              <a:prstGeom prst="ellipse">
                <a:avLst/>
              </a:prstGeom>
              <a:solidFill>
                <a:srgbClr val="9C5252">
                  <a:lumMod val="40000"/>
                  <a:lumOff val="60000"/>
                </a:srgbClr>
              </a:solidFill>
              <a:ln w="28575" cap="flat" cmpd="sng" algn="ctr">
                <a:solidFill>
                  <a:sysClr val="windowText" lastClr="000000"/>
                </a:solidFill>
                <a:prstDash val="solid"/>
              </a:ln>
              <a:effectLst/>
            </p:spPr>
            <p:txBody>
              <a:bodyPr rot="0" spcFirstLastPara="0" vertOverflow="overflow" horzOverflow="overflow" vert="horz" wrap="square" lIns="164592" tIns="82296" rIns="164592" bIns="82296" numCol="1" spcCol="0" rtlCol="0" fromWordArt="0" anchor="ctr" anchorCtr="0" forceAA="0" compatLnSpc="1">
                <a:prstTxWarp prst="textNoShape">
                  <a:avLst/>
                </a:prstTxWarp>
                <a:noAutofit/>
              </a:bodyPr>
              <a:lstStyle/>
              <a:p>
                <a:pPr algn="ctr" defTabSz="822789">
                  <a:defRPr/>
                </a:pPr>
                <a:r>
                  <a:rPr lang="en-US" sz="3600" kern="0" dirty="0" err="1">
                    <a:solidFill>
                      <a:prstClr val="black"/>
                    </a:solidFill>
                    <a:latin typeface="Cambria" charset="0"/>
                    <a:ea typeface="Cambria" charset="0"/>
                    <a:cs typeface="Cambria" charset="0"/>
                  </a:rPr>
                  <a:t>Silvopasture</a:t>
                </a:r>
                <a:endParaRPr lang="en-US" sz="3600" kern="0" dirty="0">
                  <a:solidFill>
                    <a:prstClr val="black"/>
                  </a:solidFill>
                  <a:latin typeface="Cambria" charset="0"/>
                  <a:ea typeface="Cambria" charset="0"/>
                  <a:cs typeface="Cambria" charset="0"/>
                </a:endParaRPr>
              </a:p>
            </p:txBody>
          </p:sp>
          <p:sp>
            <p:nvSpPr>
              <p:cNvPr id="340" name="Oval 339"/>
              <p:cNvSpPr/>
              <p:nvPr/>
            </p:nvSpPr>
            <p:spPr>
              <a:xfrm>
                <a:off x="6408166" y="10738332"/>
                <a:ext cx="5486400" cy="2860430"/>
              </a:xfrm>
              <a:prstGeom prst="ellipse">
                <a:avLst/>
              </a:prstGeom>
              <a:solidFill>
                <a:srgbClr val="E68422">
                  <a:lumMod val="60000"/>
                  <a:lumOff val="40000"/>
                </a:srgbClr>
              </a:solidFill>
              <a:ln w="28575" cap="flat" cmpd="sng" algn="ctr">
                <a:solidFill>
                  <a:sysClr val="windowText" lastClr="000000"/>
                </a:solidFill>
                <a:prstDash val="solid"/>
              </a:ln>
              <a:effectLst/>
            </p:spPr>
            <p:txBody>
              <a:bodyPr rot="0" spcFirstLastPara="0" vertOverflow="overflow" horzOverflow="overflow" vert="horz" wrap="square" lIns="164592" tIns="82296" rIns="164592" bIns="82296" numCol="1" spcCol="0" rtlCol="0" fromWordArt="0" anchor="ctr" anchorCtr="0" forceAA="0" compatLnSpc="1">
                <a:prstTxWarp prst="textNoShape">
                  <a:avLst/>
                </a:prstTxWarp>
                <a:noAutofit/>
              </a:bodyPr>
              <a:lstStyle/>
              <a:p>
                <a:pPr algn="ctr" defTabSz="822789">
                  <a:defRPr/>
                </a:pPr>
                <a:r>
                  <a:rPr lang="en-US" sz="4320" kern="0" dirty="0">
                    <a:solidFill>
                      <a:prstClr val="black"/>
                    </a:solidFill>
                    <a:latin typeface="Cambria" charset="0"/>
                    <a:ea typeface="Cambria" charset="0"/>
                    <a:cs typeface="Cambria" charset="0"/>
                  </a:rPr>
                  <a:t>Pasture</a:t>
                </a:r>
              </a:p>
            </p:txBody>
          </p:sp>
          <p:sp>
            <p:nvSpPr>
              <p:cNvPr id="341" name="Rectangle 340"/>
              <p:cNvSpPr/>
              <p:nvPr/>
            </p:nvSpPr>
            <p:spPr>
              <a:xfrm>
                <a:off x="14126308" y="3903782"/>
                <a:ext cx="3493476" cy="2649414"/>
              </a:xfrm>
              <a:prstGeom prst="rect">
                <a:avLst/>
              </a:prstGeom>
              <a:solidFill>
                <a:schemeClr val="tx2">
                  <a:lumMod val="40000"/>
                  <a:lumOff val="60000"/>
                </a:schemeClr>
              </a:solidFill>
              <a:ln w="28575" cap="flat" cmpd="sng" algn="ctr">
                <a:solidFill>
                  <a:srgbClr val="6076B4">
                    <a:shade val="50000"/>
                  </a:srgbClr>
                </a:solidFill>
                <a:prstDash val="solid"/>
              </a:ln>
              <a:effectLst/>
            </p:spPr>
            <p:txBody>
              <a:bodyPr rot="0" spcFirstLastPara="0" vertOverflow="overflow" horzOverflow="overflow" vert="horz" wrap="square" lIns="164592" tIns="82296" rIns="164592" bIns="82296" numCol="1" spcCol="0" rtlCol="0" fromWordArt="0" anchor="ctr" anchorCtr="0" forceAA="0" compatLnSpc="1">
                <a:prstTxWarp prst="textNoShape">
                  <a:avLst/>
                </a:prstTxWarp>
                <a:noAutofit/>
              </a:bodyPr>
              <a:lstStyle/>
              <a:p>
                <a:pPr algn="ctr" defTabSz="822789">
                  <a:defRPr/>
                </a:pPr>
                <a:r>
                  <a:rPr lang="en-US" sz="3600" kern="0" dirty="0">
                    <a:solidFill>
                      <a:prstClr val="black"/>
                    </a:solidFill>
                    <a:latin typeface="Cambria" charset="0"/>
                    <a:ea typeface="Cambria" charset="0"/>
                    <a:cs typeface="Cambria" charset="0"/>
                  </a:rPr>
                  <a:t>Soil </a:t>
                </a:r>
              </a:p>
              <a:p>
                <a:pPr algn="ctr" defTabSz="822789">
                  <a:defRPr/>
                </a:pPr>
                <a:r>
                  <a:rPr lang="en-US" sz="3600" kern="0" dirty="0">
                    <a:solidFill>
                      <a:prstClr val="black"/>
                    </a:solidFill>
                    <a:latin typeface="Cambria" charset="0"/>
                    <a:ea typeface="Cambria" charset="0"/>
                    <a:cs typeface="Cambria" charset="0"/>
                  </a:rPr>
                  <a:t>Hydraulic Properties</a:t>
                </a:r>
              </a:p>
            </p:txBody>
          </p:sp>
          <p:sp>
            <p:nvSpPr>
              <p:cNvPr id="342" name="Rectangle 341"/>
              <p:cNvSpPr/>
              <p:nvPr/>
            </p:nvSpPr>
            <p:spPr>
              <a:xfrm>
                <a:off x="668220" y="3903784"/>
                <a:ext cx="3493476" cy="2649414"/>
              </a:xfrm>
              <a:prstGeom prst="rect">
                <a:avLst/>
              </a:prstGeom>
              <a:solidFill>
                <a:srgbClr val="846648">
                  <a:lumMod val="60000"/>
                  <a:lumOff val="40000"/>
                </a:srgbClr>
              </a:solidFill>
              <a:ln w="28575" cap="flat" cmpd="sng" algn="ctr">
                <a:solidFill>
                  <a:srgbClr val="6076B4">
                    <a:shade val="50000"/>
                  </a:srgbClr>
                </a:solidFill>
                <a:prstDash val="solid"/>
              </a:ln>
              <a:effectLst/>
            </p:spPr>
            <p:txBody>
              <a:bodyPr rot="0" spcFirstLastPara="0" vertOverflow="overflow" horzOverflow="overflow" vert="horz" wrap="square" lIns="164592" tIns="82296" rIns="164592" bIns="82296" numCol="1" spcCol="0" rtlCol="0" fromWordArt="0" anchor="ctr" anchorCtr="0" forceAA="0" compatLnSpc="1">
                <a:prstTxWarp prst="textNoShape">
                  <a:avLst/>
                </a:prstTxWarp>
                <a:noAutofit/>
              </a:bodyPr>
              <a:lstStyle/>
              <a:p>
                <a:pPr algn="ctr" defTabSz="822789">
                  <a:defRPr/>
                </a:pPr>
                <a:r>
                  <a:rPr lang="en-US" sz="3600" kern="0" dirty="0">
                    <a:solidFill>
                      <a:prstClr val="black"/>
                    </a:solidFill>
                    <a:latin typeface="Cambria" charset="0"/>
                    <a:ea typeface="Cambria" charset="0"/>
                    <a:cs typeface="Cambria" charset="0"/>
                  </a:rPr>
                  <a:t>Soil Physical Properties</a:t>
                </a:r>
              </a:p>
            </p:txBody>
          </p:sp>
          <p:sp>
            <p:nvSpPr>
              <p:cNvPr id="343" name="Oval 342"/>
              <p:cNvSpPr/>
              <p:nvPr/>
            </p:nvSpPr>
            <p:spPr>
              <a:xfrm>
                <a:off x="8162180" y="8463974"/>
                <a:ext cx="1994302" cy="1567691"/>
              </a:xfrm>
              <a:prstGeom prst="ellipse">
                <a:avLst/>
              </a:prstGeom>
              <a:solidFill>
                <a:srgbClr val="63891F">
                  <a:lumMod val="20000"/>
                  <a:lumOff val="80000"/>
                </a:srgbClr>
              </a:solidFill>
              <a:ln w="104775" cap="flat" cmpd="sng" algn="ctr">
                <a:solidFill>
                  <a:srgbClr val="9C5252">
                    <a:lumMod val="60000"/>
                    <a:lumOff val="40000"/>
                  </a:srgbClr>
                </a:solidFill>
                <a:prstDash val="solid"/>
              </a:ln>
              <a:effectLst/>
            </p:spPr>
            <p:txBody>
              <a:bodyPr rot="0" spcFirstLastPara="0" vertOverflow="overflow" horzOverflow="overflow" vert="horz" wrap="square" lIns="164592" tIns="82296" rIns="164592" bIns="82296" numCol="1" spcCol="0" rtlCol="0" fromWordArt="0" anchor="ctr" anchorCtr="0" forceAA="0" compatLnSpc="1">
                <a:prstTxWarp prst="textNoShape">
                  <a:avLst/>
                </a:prstTxWarp>
                <a:noAutofit/>
              </a:bodyPr>
              <a:lstStyle/>
              <a:p>
                <a:pPr algn="ctr" defTabSz="822789">
                  <a:defRPr/>
                </a:pPr>
                <a:r>
                  <a:rPr lang="en-US" sz="2520" kern="0" dirty="0">
                    <a:solidFill>
                      <a:prstClr val="black"/>
                    </a:solidFill>
                    <a:latin typeface="Cambria" charset="0"/>
                    <a:ea typeface="Cambria" charset="0"/>
                    <a:cs typeface="Cambria" charset="0"/>
                  </a:rPr>
                  <a:t>Tree</a:t>
                </a:r>
                <a:endParaRPr lang="en-US" sz="5940" kern="0" dirty="0">
                  <a:solidFill>
                    <a:prstClr val="black"/>
                  </a:solidFill>
                  <a:latin typeface="Cambria" charset="0"/>
                  <a:ea typeface="Cambria" charset="0"/>
                  <a:cs typeface="Cambria" charset="0"/>
                </a:endParaRPr>
              </a:p>
            </p:txBody>
          </p:sp>
          <p:cxnSp>
            <p:nvCxnSpPr>
              <p:cNvPr id="344" name="Straight Connector 343"/>
              <p:cNvCxnSpPr/>
              <p:nvPr/>
            </p:nvCxnSpPr>
            <p:spPr>
              <a:xfrm flipV="1">
                <a:off x="9130352" y="7995130"/>
                <a:ext cx="9100" cy="445558"/>
              </a:xfrm>
              <a:prstGeom prst="line">
                <a:avLst/>
              </a:prstGeom>
              <a:noFill/>
              <a:ln w="76200" cap="flat" cmpd="sng" algn="ctr">
                <a:solidFill>
                  <a:srgbClr val="9C5252">
                    <a:lumMod val="60000"/>
                    <a:lumOff val="40000"/>
                  </a:srgbClr>
                </a:solidFill>
                <a:prstDash val="solid"/>
              </a:ln>
              <a:effectLst/>
            </p:spPr>
          </p:cxnSp>
          <p:cxnSp>
            <p:nvCxnSpPr>
              <p:cNvPr id="345" name="Curved Connector 344"/>
              <p:cNvCxnSpPr/>
              <p:nvPr/>
            </p:nvCxnSpPr>
            <p:spPr>
              <a:xfrm>
                <a:off x="11894566" y="1570886"/>
                <a:ext cx="3978480" cy="2332896"/>
              </a:xfrm>
              <a:prstGeom prst="curvedConnector2">
                <a:avLst/>
              </a:prstGeom>
              <a:noFill/>
              <a:ln w="444500" cap="sq" cmpd="sng" algn="ctr">
                <a:solidFill>
                  <a:srgbClr val="ACD957"/>
                </a:solidFill>
                <a:prstDash val="solid"/>
                <a:bevel/>
                <a:tailEnd type="triangle" w="lg" len="lg"/>
              </a:ln>
              <a:effectLst/>
            </p:spPr>
          </p:cxnSp>
          <p:cxnSp>
            <p:nvCxnSpPr>
              <p:cNvPr id="346" name="Curved Connector 345"/>
              <p:cNvCxnSpPr/>
              <p:nvPr/>
            </p:nvCxnSpPr>
            <p:spPr>
              <a:xfrm rot="10800000" flipV="1">
                <a:off x="2414958" y="1570884"/>
                <a:ext cx="3993208" cy="2332898"/>
              </a:xfrm>
              <a:prstGeom prst="curvedConnector2">
                <a:avLst/>
              </a:prstGeom>
              <a:noFill/>
              <a:ln w="444500" cap="sq" cmpd="sng" algn="ctr">
                <a:solidFill>
                  <a:srgbClr val="ACD957"/>
                </a:solidFill>
                <a:prstDash val="solid"/>
                <a:bevel/>
                <a:tailEnd type="triangle" w="lg" len="lg"/>
              </a:ln>
              <a:effectLst/>
            </p:spPr>
          </p:cxnSp>
          <p:cxnSp>
            <p:nvCxnSpPr>
              <p:cNvPr id="347" name="Straight Arrow Connector 346"/>
              <p:cNvCxnSpPr/>
              <p:nvPr/>
            </p:nvCxnSpPr>
            <p:spPr>
              <a:xfrm flipV="1">
                <a:off x="11894566" y="5228490"/>
                <a:ext cx="2231742" cy="1336426"/>
              </a:xfrm>
              <a:prstGeom prst="straightConnector1">
                <a:avLst/>
              </a:prstGeom>
              <a:noFill/>
              <a:ln w="254000" cap="sq" cmpd="sng" algn="ctr">
                <a:solidFill>
                  <a:srgbClr val="DAB8B8"/>
                </a:solidFill>
                <a:prstDash val="solid"/>
                <a:bevel/>
                <a:tailEnd type="triangle" w="lg" len="lg"/>
              </a:ln>
              <a:effectLst/>
            </p:spPr>
          </p:cxnSp>
          <p:cxnSp>
            <p:nvCxnSpPr>
              <p:cNvPr id="348" name="Straight Arrow Connector 347"/>
              <p:cNvCxnSpPr/>
              <p:nvPr/>
            </p:nvCxnSpPr>
            <p:spPr>
              <a:xfrm flipH="1" flipV="1">
                <a:off x="4161696" y="5228492"/>
                <a:ext cx="2246470" cy="1336424"/>
              </a:xfrm>
              <a:prstGeom prst="straightConnector1">
                <a:avLst/>
              </a:prstGeom>
              <a:noFill/>
              <a:ln w="254000" cap="sq" cmpd="sng" algn="ctr">
                <a:solidFill>
                  <a:srgbClr val="DAB8B8"/>
                </a:solidFill>
                <a:prstDash val="solid"/>
                <a:bevel/>
                <a:tailEnd type="triangle" w="lg" len="lg"/>
              </a:ln>
              <a:effectLst/>
            </p:spPr>
          </p:cxnSp>
          <p:cxnSp>
            <p:nvCxnSpPr>
              <p:cNvPr id="349" name="Curved Connector 348"/>
              <p:cNvCxnSpPr/>
              <p:nvPr/>
            </p:nvCxnSpPr>
            <p:spPr>
              <a:xfrm flipV="1">
                <a:off x="11894566" y="6553196"/>
                <a:ext cx="3978480" cy="5615352"/>
              </a:xfrm>
              <a:prstGeom prst="curvedConnector2">
                <a:avLst/>
              </a:prstGeom>
              <a:noFill/>
              <a:ln w="152400" cap="flat" cmpd="sng" algn="ctr">
                <a:solidFill>
                  <a:srgbClr val="F1B57A"/>
                </a:solidFill>
                <a:prstDash val="solid"/>
                <a:tailEnd type="triangle" w="lg" len="lg"/>
              </a:ln>
              <a:effectLst/>
            </p:spPr>
          </p:cxnSp>
          <p:cxnSp>
            <p:nvCxnSpPr>
              <p:cNvPr id="350" name="Curved Connector 349"/>
              <p:cNvCxnSpPr/>
              <p:nvPr/>
            </p:nvCxnSpPr>
            <p:spPr>
              <a:xfrm rot="10800000">
                <a:off x="2414958" y="6553200"/>
                <a:ext cx="3993208" cy="5615350"/>
              </a:xfrm>
              <a:prstGeom prst="curvedConnector2">
                <a:avLst/>
              </a:prstGeom>
              <a:noFill/>
              <a:ln w="152400" cap="flat" cmpd="sng" algn="ctr">
                <a:solidFill>
                  <a:srgbClr val="F1B57A"/>
                </a:solidFill>
                <a:prstDash val="solid"/>
                <a:tailEnd type="triangle" w="lg" len="lg"/>
              </a:ln>
              <a:effectLst/>
            </p:spPr>
          </p:cxnSp>
          <p:sp>
            <p:nvSpPr>
              <p:cNvPr id="351" name="TextBox 350"/>
              <p:cNvSpPr txBox="1"/>
              <p:nvPr/>
            </p:nvSpPr>
            <p:spPr>
              <a:xfrm rot="19298251">
                <a:off x="10675423" y="8420167"/>
                <a:ext cx="2348458" cy="642223"/>
              </a:xfrm>
              <a:prstGeom prst="rect">
                <a:avLst/>
              </a:prstGeom>
              <a:noFill/>
            </p:spPr>
            <p:txBody>
              <a:bodyPr wrap="none" rtlCol="0">
                <a:spAutoFit/>
              </a:bodyPr>
              <a:lstStyle/>
              <a:p>
                <a:pPr defTabSz="822789">
                  <a:defRPr/>
                </a:pPr>
                <a:r>
                  <a:rPr lang="en-US" sz="2880" kern="0" dirty="0">
                    <a:solidFill>
                      <a:prstClr val="black"/>
                    </a:solidFill>
                    <a:latin typeface="Cambria" charset="0"/>
                    <a:ea typeface="Cambria" charset="0"/>
                    <a:cs typeface="Cambria" charset="0"/>
                  </a:rPr>
                  <a:t>Proximity</a:t>
                </a:r>
              </a:p>
            </p:txBody>
          </p:sp>
          <p:sp>
            <p:nvSpPr>
              <p:cNvPr id="352" name="Triangle 351"/>
              <p:cNvSpPr/>
              <p:nvPr/>
            </p:nvSpPr>
            <p:spPr>
              <a:xfrm rot="3269334">
                <a:off x="11985204" y="5725726"/>
                <a:ext cx="515954" cy="4515972"/>
              </a:xfrm>
              <a:prstGeom prst="triangle">
                <a:avLst/>
              </a:prstGeom>
              <a:solidFill>
                <a:srgbClr val="6076B4"/>
              </a:solidFill>
              <a:ln w="28575" cap="flat" cmpd="sng" algn="ctr">
                <a:solidFill>
                  <a:srgbClr val="6076B4">
                    <a:shade val="50000"/>
                  </a:srgbClr>
                </a:solidFill>
                <a:prstDash val="solid"/>
              </a:ln>
              <a:effectLst/>
            </p:spPr>
            <p:txBody>
              <a:bodyPr rot="0" spcFirstLastPara="0" vertOverflow="overflow" horzOverflow="overflow" vert="horz" wrap="none" lIns="164592" tIns="82296" rIns="164592" bIns="82296" numCol="1" spcCol="0" rtlCol="0" fromWordArt="0" anchor="ctr" anchorCtr="0" forceAA="0" compatLnSpc="1">
                <a:prstTxWarp prst="textNoShape">
                  <a:avLst/>
                </a:prstTxWarp>
                <a:normAutofit/>
              </a:bodyPr>
              <a:lstStyle/>
              <a:p>
                <a:pPr algn="ctr" defTabSz="822789">
                  <a:defRPr/>
                </a:pPr>
                <a:endParaRPr lang="en-US" sz="2160" kern="0" dirty="0">
                  <a:solidFill>
                    <a:prstClr val="black"/>
                  </a:solidFill>
                  <a:latin typeface="Cambria" charset="0"/>
                  <a:ea typeface="Cambria" charset="0"/>
                  <a:cs typeface="Cambria" charset="0"/>
                </a:endParaRPr>
              </a:p>
            </p:txBody>
          </p:sp>
          <p:sp>
            <p:nvSpPr>
              <p:cNvPr id="353" name="TextBox 352"/>
              <p:cNvSpPr txBox="1"/>
              <p:nvPr/>
            </p:nvSpPr>
            <p:spPr>
              <a:xfrm rot="2301749" flipH="1">
                <a:off x="5278858" y="8406310"/>
                <a:ext cx="2348458" cy="642223"/>
              </a:xfrm>
              <a:prstGeom prst="rect">
                <a:avLst/>
              </a:prstGeom>
              <a:noFill/>
            </p:spPr>
            <p:txBody>
              <a:bodyPr wrap="none" rtlCol="0">
                <a:spAutoFit/>
              </a:bodyPr>
              <a:lstStyle/>
              <a:p>
                <a:pPr defTabSz="822789">
                  <a:defRPr/>
                </a:pPr>
                <a:r>
                  <a:rPr lang="en-US" sz="2880" kern="0" dirty="0">
                    <a:solidFill>
                      <a:prstClr val="black"/>
                    </a:solidFill>
                    <a:latin typeface="Cambria" charset="0"/>
                    <a:ea typeface="Cambria" charset="0"/>
                    <a:cs typeface="Cambria" charset="0"/>
                  </a:rPr>
                  <a:t>Proximity</a:t>
                </a:r>
              </a:p>
            </p:txBody>
          </p:sp>
          <p:sp>
            <p:nvSpPr>
              <p:cNvPr id="354" name="Triangle 353"/>
              <p:cNvSpPr/>
              <p:nvPr/>
            </p:nvSpPr>
            <p:spPr>
              <a:xfrm rot="18330666" flipH="1">
                <a:off x="5820718" y="5727310"/>
                <a:ext cx="512064" cy="4515972"/>
              </a:xfrm>
              <a:prstGeom prst="triangle">
                <a:avLst/>
              </a:prstGeom>
              <a:solidFill>
                <a:srgbClr val="6076B4"/>
              </a:solidFill>
              <a:ln w="28575" cap="flat" cmpd="sng" algn="ctr">
                <a:solidFill>
                  <a:srgbClr val="6076B4">
                    <a:shade val="50000"/>
                  </a:srgbClr>
                </a:solidFill>
                <a:prstDash val="solid"/>
              </a:ln>
              <a:effectLst/>
            </p:spPr>
            <p:txBody>
              <a:bodyPr rot="0" spcFirstLastPara="0" vertOverflow="overflow" horzOverflow="overflow" vert="horz" wrap="none" lIns="164592" tIns="82296" rIns="164592" bIns="82296" numCol="1" spcCol="0" rtlCol="0" fromWordArt="0" anchor="ctr" anchorCtr="0" forceAA="0" compatLnSpc="1">
                <a:prstTxWarp prst="textNoShape">
                  <a:avLst/>
                </a:prstTxWarp>
                <a:normAutofit/>
              </a:bodyPr>
              <a:lstStyle/>
              <a:p>
                <a:pPr algn="ctr" defTabSz="822789">
                  <a:defRPr/>
                </a:pPr>
                <a:endParaRPr lang="en-US" sz="2160" kern="0" dirty="0">
                  <a:solidFill>
                    <a:prstClr val="black"/>
                  </a:solidFill>
                  <a:latin typeface="Cambria" charset="0"/>
                  <a:ea typeface="Cambria" charset="0"/>
                  <a:cs typeface="Cambria" charset="0"/>
                </a:endParaRPr>
              </a:p>
            </p:txBody>
          </p:sp>
        </p:grpSp>
        <p:sp>
          <p:nvSpPr>
            <p:cNvPr id="355" name="TextBox 354"/>
            <p:cNvSpPr txBox="1"/>
            <p:nvPr/>
          </p:nvSpPr>
          <p:spPr>
            <a:xfrm>
              <a:off x="31616751" y="25200158"/>
              <a:ext cx="14542643" cy="2072362"/>
            </a:xfrm>
            <a:prstGeom prst="rect">
              <a:avLst/>
            </a:prstGeom>
            <a:solidFill>
              <a:schemeClr val="accent3">
                <a:lumMod val="40000"/>
                <a:lumOff val="60000"/>
              </a:schemeClr>
            </a:solidFill>
            <a:ln w="76200">
              <a:solidFill>
                <a:schemeClr val="tx1"/>
              </a:solidFill>
            </a:ln>
          </p:spPr>
          <p:txBody>
            <a:bodyPr wrap="square" rtlCol="0">
              <a:spAutoFit/>
            </a:bodyPr>
            <a:lstStyle/>
            <a:p>
              <a:r>
                <a:rPr lang="en-US" sz="2880" b="1" dirty="0">
                  <a:latin typeface="Cambria" charset="0"/>
                  <a:ea typeface="Cambria" charset="0"/>
                  <a:cs typeface="Cambria" charset="0"/>
                </a:rPr>
                <a:t>Fig </a:t>
              </a:r>
              <a:r>
                <a:rPr lang="en-US" sz="2880" b="1" dirty="0" smtClean="0">
                  <a:latin typeface="Cambria" charset="0"/>
                  <a:ea typeface="Cambria" charset="0"/>
                  <a:cs typeface="Cambria" charset="0"/>
                </a:rPr>
                <a:t>7.</a:t>
              </a:r>
              <a:r>
                <a:rPr lang="en-US" sz="2880" dirty="0" smtClean="0">
                  <a:latin typeface="Cambria" charset="0"/>
                  <a:ea typeface="Cambria" charset="0"/>
                  <a:cs typeface="Cambria" charset="0"/>
                </a:rPr>
                <a:t> </a:t>
              </a:r>
              <a:r>
                <a:rPr lang="en-US" sz="2880" dirty="0">
                  <a:latin typeface="Cambria" charset="0"/>
                  <a:ea typeface="Cambria" charset="0"/>
                  <a:cs typeface="Cambria" charset="0"/>
                </a:rPr>
                <a:t>Hypothesized relationships between land use and soil properties. The arrow size indicates the magnitude of positive influence on soil properties, or influence that is conducive to soil water flow. Relationship between tree proximity and soil properties is shown where positive influence decreases further from </a:t>
              </a:r>
              <a:r>
                <a:rPr lang="en-US" sz="2880" dirty="0" smtClean="0">
                  <a:latin typeface="Cambria" charset="0"/>
                  <a:ea typeface="Cambria" charset="0"/>
                  <a:cs typeface="Cambria" charset="0"/>
                </a:rPr>
                <a:t>trees.</a:t>
              </a:r>
              <a:endParaRPr lang="en-US" sz="2880" dirty="0">
                <a:latin typeface="Cambria" charset="0"/>
                <a:ea typeface="Cambria" charset="0"/>
                <a:cs typeface="Cambria" charset="0"/>
              </a:endParaRPr>
            </a:p>
          </p:txBody>
        </p:sp>
        <p:sp>
          <p:nvSpPr>
            <p:cNvPr id="54" name="Rectangle 53"/>
            <p:cNvSpPr/>
            <p:nvPr/>
          </p:nvSpPr>
          <p:spPr>
            <a:xfrm>
              <a:off x="31094718" y="12365861"/>
              <a:ext cx="15539681" cy="15179040"/>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en-US" sz="7154"/>
            </a:p>
          </p:txBody>
        </p:sp>
      </p:grpSp>
      <p:grpSp>
        <p:nvGrpSpPr>
          <p:cNvPr id="11" name="Group 10"/>
          <p:cNvGrpSpPr/>
          <p:nvPr/>
        </p:nvGrpSpPr>
        <p:grpSpPr>
          <a:xfrm>
            <a:off x="5410788" y="24979646"/>
            <a:ext cx="9426778" cy="7176754"/>
            <a:chOff x="2100205" y="24688800"/>
            <a:chExt cx="9426778" cy="7467600"/>
          </a:xfrm>
        </p:grpSpPr>
        <p:pic>
          <p:nvPicPr>
            <p:cNvPr id="48" name="Picture 47"/>
            <p:cNvPicPr>
              <a:picLocks noChangeAspect="1"/>
            </p:cNvPicPr>
            <p:nvPr/>
          </p:nvPicPr>
          <p:blipFill rotWithShape="1">
            <a:blip r:embed="rId8"/>
            <a:srcRect r="19970"/>
            <a:stretch/>
          </p:blipFill>
          <p:spPr>
            <a:xfrm>
              <a:off x="2100205" y="24688800"/>
              <a:ext cx="9426778" cy="7467600"/>
            </a:xfrm>
            <a:prstGeom prst="rect">
              <a:avLst/>
            </a:prstGeom>
            <a:ln w="76200">
              <a:solidFill>
                <a:schemeClr val="tx1"/>
              </a:solidFill>
            </a:ln>
          </p:spPr>
        </p:pic>
        <p:sp>
          <p:nvSpPr>
            <p:cNvPr id="10" name="Rectangle 9"/>
            <p:cNvSpPr/>
            <p:nvPr/>
          </p:nvSpPr>
          <p:spPr>
            <a:xfrm rot="21364563">
              <a:off x="2744923" y="25188983"/>
              <a:ext cx="7705362" cy="1737360"/>
            </a:xfrm>
            <a:prstGeom prst="rect">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p:cNvSpPr/>
            <p:nvPr/>
          </p:nvSpPr>
          <p:spPr>
            <a:xfrm rot="21348030">
              <a:off x="2865936" y="27249946"/>
              <a:ext cx="7705362" cy="1737360"/>
            </a:xfrm>
            <a:prstGeom prst="rect">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p:cNvSpPr/>
            <p:nvPr/>
          </p:nvSpPr>
          <p:spPr>
            <a:xfrm rot="21348030">
              <a:off x="3051584" y="29353935"/>
              <a:ext cx="7705362" cy="1737360"/>
            </a:xfrm>
            <a:prstGeom prst="rect">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3" name="TextBox 52"/>
          <p:cNvSpPr txBox="1"/>
          <p:nvPr/>
        </p:nvSpPr>
        <p:spPr>
          <a:xfrm>
            <a:off x="855696" y="27490037"/>
            <a:ext cx="4324436" cy="1865126"/>
          </a:xfrm>
          <a:prstGeom prst="rect">
            <a:avLst/>
          </a:prstGeom>
          <a:solidFill>
            <a:schemeClr val="accent3">
              <a:lumMod val="40000"/>
              <a:lumOff val="60000"/>
            </a:schemeClr>
          </a:solidFill>
          <a:ln w="76200">
            <a:solidFill>
              <a:schemeClr val="tx1"/>
            </a:solidFill>
          </a:ln>
        </p:spPr>
        <p:txBody>
          <a:bodyPr wrap="square" rtlCol="0">
            <a:spAutoFit/>
          </a:bodyPr>
          <a:lstStyle/>
          <a:p>
            <a:r>
              <a:rPr lang="en-US" sz="2880" b="1" dirty="0">
                <a:latin typeface="Cambria" charset="0"/>
                <a:ea typeface="Cambria" charset="0"/>
                <a:cs typeface="Cambria" charset="0"/>
              </a:rPr>
              <a:t>Fig </a:t>
            </a:r>
            <a:r>
              <a:rPr lang="en-US" sz="2880" b="1" dirty="0" smtClean="0">
                <a:latin typeface="Cambria" charset="0"/>
                <a:ea typeface="Cambria" charset="0"/>
                <a:cs typeface="Cambria" charset="0"/>
              </a:rPr>
              <a:t>3.</a:t>
            </a:r>
            <a:r>
              <a:rPr lang="en-US" sz="2880" dirty="0" smtClean="0">
                <a:latin typeface="Cambria" charset="0"/>
                <a:ea typeface="Cambria" charset="0"/>
                <a:cs typeface="Cambria" charset="0"/>
              </a:rPr>
              <a:t> </a:t>
            </a:r>
            <a:r>
              <a:rPr lang="en-US" sz="2880" dirty="0" smtClean="0">
                <a:latin typeface="Cambria" charset="0"/>
                <a:ea typeface="Cambria" charset="0"/>
                <a:cs typeface="Cambria" charset="0"/>
              </a:rPr>
              <a:t>UNH ODRF treatment plots for </a:t>
            </a:r>
            <a:r>
              <a:rPr lang="en-US" sz="2880" dirty="0" err="1" smtClean="0">
                <a:latin typeface="Cambria" charset="0"/>
                <a:ea typeface="Cambria" charset="0"/>
                <a:cs typeface="Cambria" charset="0"/>
              </a:rPr>
              <a:t>silvopasture</a:t>
            </a:r>
            <a:r>
              <a:rPr lang="en-US" sz="2880" dirty="0" smtClean="0">
                <a:latin typeface="Cambria" charset="0"/>
                <a:ea typeface="Cambria" charset="0"/>
                <a:cs typeface="Cambria" charset="0"/>
              </a:rPr>
              <a:t>, pasture, and forest.</a:t>
            </a:r>
            <a:endParaRPr lang="en-US" sz="2880" b="1" dirty="0">
              <a:latin typeface="Cambria" charset="0"/>
              <a:ea typeface="Cambria" charset="0"/>
              <a:cs typeface="Cambria" charset="0"/>
            </a:endParaRPr>
          </a:p>
        </p:txBody>
      </p:sp>
    </p:spTree>
    <p:extLst>
      <p:ext uri="{BB962C8B-B14F-4D97-AF65-F5344CB8AC3E}">
        <p14:creationId xmlns:p14="http://schemas.microsoft.com/office/powerpoint/2010/main" val="6411152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efault Them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ecutive">
      <a:majorFont>
        <a:latin typeface="Century Gothic"/>
        <a:ea typeface=""/>
        <a:cs typeface=""/>
        <a:font script="Jpan" typeface="ＭＳ ゴシック"/>
        <a:font script="Hang" typeface="HY중고딕"/>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1400</TotalTime>
  <Words>584</Words>
  <Application>Microsoft Macintosh PowerPoint</Application>
  <PresentationFormat>Custom</PresentationFormat>
  <Paragraphs>50</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Cambria</vt:lpstr>
      <vt:lpstr>Century Gothic</vt:lpstr>
      <vt:lpstr>Courier New</vt:lpstr>
      <vt:lpstr>Palatino Linotype</vt:lpstr>
      <vt:lpstr>Arial</vt:lpstr>
      <vt:lpstr>Default Theme</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Anthony Stewart</dc:creator>
  <cp:lastModifiedBy>Anthony Stewart</cp:lastModifiedBy>
  <cp:revision>78</cp:revision>
  <dcterms:created xsi:type="dcterms:W3CDTF">2016-04-03T19:18:22Z</dcterms:created>
  <dcterms:modified xsi:type="dcterms:W3CDTF">2016-04-08T19:59:39Z</dcterms:modified>
</cp:coreProperties>
</file>