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7134" y="-12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Erik\Documents\Graduate_Research\Results\GC-MS\Copy%20of%20BiphenylLevels.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H:\Frankia%20research\CN3%20biphenyl%20as%20sole%20carbon%20source%203-17-16.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H:\Frankia%20research\EuI1c%20with%20biphenyl%20as%20sole%20carbon%2011-5-15.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H:\Frankia%20research\EUN1f%20with%20dibenzofuran%20as%20sole%20carbon%2011-30-15%20(Autosaved).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H:\Frankia%20research\EuI1c%20with%204-chlorobiphenyl%20as%20sole%20carbon%2011-5-15.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H:\Frankia%20research\EUN1f%20with%204-chlorobiphenyl%20as%20sole%20carbon%2011-8-15.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H:\Frankia%20research\EuI1c%20with%20didenzofuran%20as%20sole%20carbon%209-18-15.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H:\Frankia%20research\EUN1f%20with%20biphenyl%20as%20sole%20carbon%209-11-15.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H:\Frankia%20research\qPCR\EuI1c%207-20-15%20expression%20data%20figure.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0"/>
    <c:plotArea>
      <c:layout>
        <c:manualLayout>
          <c:layoutTarget val="inner"/>
          <c:xMode val="edge"/>
          <c:yMode val="edge"/>
          <c:x val="0.15262844985285931"/>
          <c:y val="5.212450556356512E-2"/>
          <c:w val="0.80100870913863043"/>
          <c:h val="0.74106021958522794"/>
        </c:manualLayout>
      </c:layout>
      <c:scatterChart>
        <c:scatterStyle val="lineMarker"/>
        <c:varyColors val="0"/>
        <c:ser>
          <c:idx val="0"/>
          <c:order val="0"/>
          <c:tx>
            <c:v>Frankia only control</c:v>
          </c:tx>
          <c:spPr>
            <a:ln w="28575">
              <a:noFill/>
            </a:ln>
          </c:spPr>
          <c:errBars>
            <c:errDir val="y"/>
            <c:errBarType val="both"/>
            <c:errValType val="cust"/>
            <c:noEndCap val="0"/>
            <c:plus>
              <c:numRef>
                <c:f>Sheet1!$K$11:$K$14</c:f>
                <c:numCache>
                  <c:formatCode>General</c:formatCode>
                  <c:ptCount val="4"/>
                  <c:pt idx="0">
                    <c:v>3.3810143286587324E-2</c:v>
                  </c:pt>
                  <c:pt idx="1">
                    <c:v>9.5606083658713713E-3</c:v>
                  </c:pt>
                  <c:pt idx="2">
                    <c:v>5.2656307234195834E-4</c:v>
                  </c:pt>
                  <c:pt idx="3">
                    <c:v>8.9405917179722879E-4</c:v>
                  </c:pt>
                </c:numCache>
              </c:numRef>
            </c:plus>
            <c:minus>
              <c:numRef>
                <c:f>Sheet1!$K$11:$K$14</c:f>
                <c:numCache>
                  <c:formatCode>General</c:formatCode>
                  <c:ptCount val="4"/>
                  <c:pt idx="0">
                    <c:v>3.3810143286587324E-2</c:v>
                  </c:pt>
                  <c:pt idx="1">
                    <c:v>9.5606083658713713E-3</c:v>
                  </c:pt>
                  <c:pt idx="2">
                    <c:v>5.2656307234195834E-4</c:v>
                  </c:pt>
                  <c:pt idx="3">
                    <c:v>8.9405917179722879E-4</c:v>
                  </c:pt>
                </c:numCache>
              </c:numRef>
            </c:minus>
          </c:errBars>
          <c:xVal>
            <c:numRef>
              <c:f>Sheet1!$G$11:$G$14</c:f>
              <c:numCache>
                <c:formatCode>General</c:formatCode>
                <c:ptCount val="4"/>
                <c:pt idx="0">
                  <c:v>0</c:v>
                </c:pt>
                <c:pt idx="1">
                  <c:v>3</c:v>
                </c:pt>
                <c:pt idx="2">
                  <c:v>7</c:v>
                </c:pt>
                <c:pt idx="3">
                  <c:v>14</c:v>
                </c:pt>
              </c:numCache>
            </c:numRef>
          </c:xVal>
          <c:yVal>
            <c:numRef>
              <c:f>Sheet1!$H$11:$H$14</c:f>
              <c:numCache>
                <c:formatCode>General</c:formatCode>
                <c:ptCount val="4"/>
                <c:pt idx="0">
                  <c:v>8.4956858445719527E-2</c:v>
                </c:pt>
                <c:pt idx="1">
                  <c:v>2.4002053441800095E-2</c:v>
                </c:pt>
                <c:pt idx="2">
                  <c:v>1.6428782094515574E-3</c:v>
                </c:pt>
                <c:pt idx="3">
                  <c:v>2.4412512863500285E-3</c:v>
                </c:pt>
              </c:numCache>
            </c:numRef>
          </c:yVal>
          <c:smooth val="0"/>
        </c:ser>
        <c:ser>
          <c:idx val="1"/>
          <c:order val="1"/>
          <c:tx>
            <c:v>Killed Frankia + BP</c:v>
          </c:tx>
          <c:spPr>
            <a:ln w="28575">
              <a:noFill/>
            </a:ln>
          </c:spPr>
          <c:errBars>
            <c:errDir val="y"/>
            <c:errBarType val="both"/>
            <c:errValType val="cust"/>
            <c:noEndCap val="0"/>
            <c:plus>
              <c:numRef>
                <c:f>Sheet1!$L$11:$L$14</c:f>
                <c:numCache>
                  <c:formatCode>General</c:formatCode>
                  <c:ptCount val="4"/>
                  <c:pt idx="0">
                    <c:v>0.39345329152272784</c:v>
                  </c:pt>
                  <c:pt idx="1">
                    <c:v>2.8160044472565194E-2</c:v>
                  </c:pt>
                  <c:pt idx="2">
                    <c:v>0.16771299431292938</c:v>
                  </c:pt>
                  <c:pt idx="3">
                    <c:v>3.2093671936901498E-2</c:v>
                  </c:pt>
                </c:numCache>
              </c:numRef>
            </c:plus>
            <c:minus>
              <c:numRef>
                <c:f>Sheet1!$L$11:$L$14</c:f>
                <c:numCache>
                  <c:formatCode>General</c:formatCode>
                  <c:ptCount val="4"/>
                  <c:pt idx="0">
                    <c:v>0.39345329152272784</c:v>
                  </c:pt>
                  <c:pt idx="1">
                    <c:v>2.8160044472565194E-2</c:v>
                  </c:pt>
                  <c:pt idx="2">
                    <c:v>0.16771299431292938</c:v>
                  </c:pt>
                  <c:pt idx="3">
                    <c:v>3.2093671936901498E-2</c:v>
                  </c:pt>
                </c:numCache>
              </c:numRef>
            </c:minus>
          </c:errBars>
          <c:xVal>
            <c:numRef>
              <c:f>Sheet1!$G$11:$G$14</c:f>
              <c:numCache>
                <c:formatCode>General</c:formatCode>
                <c:ptCount val="4"/>
                <c:pt idx="0">
                  <c:v>0</c:v>
                </c:pt>
                <c:pt idx="1">
                  <c:v>3</c:v>
                </c:pt>
                <c:pt idx="2">
                  <c:v>7</c:v>
                </c:pt>
                <c:pt idx="3">
                  <c:v>14</c:v>
                </c:pt>
              </c:numCache>
            </c:numRef>
          </c:xVal>
          <c:yVal>
            <c:numRef>
              <c:f>Sheet1!$I$11:$I$14</c:f>
              <c:numCache>
                <c:formatCode>General</c:formatCode>
                <c:ptCount val="4"/>
                <c:pt idx="0">
                  <c:v>1</c:v>
                </c:pt>
                <c:pt idx="1">
                  <c:v>0.45097319980430894</c:v>
                </c:pt>
                <c:pt idx="2">
                  <c:v>0.63972726031952909</c:v>
                </c:pt>
                <c:pt idx="3">
                  <c:v>0.21811314701208986</c:v>
                </c:pt>
              </c:numCache>
            </c:numRef>
          </c:yVal>
          <c:smooth val="0"/>
        </c:ser>
        <c:ser>
          <c:idx val="2"/>
          <c:order val="2"/>
          <c:tx>
            <c:v>Frankia + BP</c:v>
          </c:tx>
          <c:spPr>
            <a:ln w="28575">
              <a:noFill/>
            </a:ln>
          </c:spPr>
          <c:errBars>
            <c:errDir val="y"/>
            <c:errBarType val="both"/>
            <c:errValType val="cust"/>
            <c:noEndCap val="0"/>
            <c:plus>
              <c:numRef>
                <c:f>Sheet1!$M$11:$M$14</c:f>
                <c:numCache>
                  <c:formatCode>General</c:formatCode>
                  <c:ptCount val="4"/>
                  <c:pt idx="0">
                    <c:v>0.41752762059142878</c:v>
                  </c:pt>
                  <c:pt idx="1">
                    <c:v>0.11055604141092681</c:v>
                  </c:pt>
                  <c:pt idx="2">
                    <c:v>0.16999998954538573</c:v>
                  </c:pt>
                  <c:pt idx="3">
                    <c:v>0.14431857920356625</c:v>
                  </c:pt>
                </c:numCache>
              </c:numRef>
            </c:plus>
            <c:minus>
              <c:numRef>
                <c:f>Sheet1!$M$11:$M$14</c:f>
                <c:numCache>
                  <c:formatCode>General</c:formatCode>
                  <c:ptCount val="4"/>
                  <c:pt idx="0">
                    <c:v>0.41752762059142878</c:v>
                  </c:pt>
                  <c:pt idx="1">
                    <c:v>0.11055604141092681</c:v>
                  </c:pt>
                  <c:pt idx="2">
                    <c:v>0.16999998954538573</c:v>
                  </c:pt>
                  <c:pt idx="3">
                    <c:v>0.14431857920356625</c:v>
                  </c:pt>
                </c:numCache>
              </c:numRef>
            </c:minus>
          </c:errBars>
          <c:xVal>
            <c:numRef>
              <c:f>Sheet1!$G$11:$G$14</c:f>
              <c:numCache>
                <c:formatCode>General</c:formatCode>
                <c:ptCount val="4"/>
                <c:pt idx="0">
                  <c:v>0</c:v>
                </c:pt>
                <c:pt idx="1">
                  <c:v>3</c:v>
                </c:pt>
                <c:pt idx="2">
                  <c:v>7</c:v>
                </c:pt>
                <c:pt idx="3">
                  <c:v>14</c:v>
                </c:pt>
              </c:numCache>
            </c:numRef>
          </c:xVal>
          <c:yVal>
            <c:numRef>
              <c:f>Sheet1!$J$11:$J$14</c:f>
              <c:numCache>
                <c:formatCode>General</c:formatCode>
                <c:ptCount val="4"/>
                <c:pt idx="0">
                  <c:v>1</c:v>
                </c:pt>
                <c:pt idx="1">
                  <c:v>0.33930395845235695</c:v>
                </c:pt>
                <c:pt idx="2">
                  <c:v>0.46270608005865854</c:v>
                </c:pt>
                <c:pt idx="3">
                  <c:v>0.26364842256562165</c:v>
                </c:pt>
              </c:numCache>
            </c:numRef>
          </c:yVal>
          <c:smooth val="0"/>
        </c:ser>
        <c:dLbls>
          <c:showLegendKey val="0"/>
          <c:showVal val="0"/>
          <c:showCatName val="0"/>
          <c:showSerName val="0"/>
          <c:showPercent val="0"/>
          <c:showBubbleSize val="0"/>
        </c:dLbls>
        <c:axId val="155461888"/>
        <c:axId val="155650688"/>
      </c:scatterChart>
      <c:valAx>
        <c:axId val="155461888"/>
        <c:scaling>
          <c:orientation val="minMax"/>
          <c:max val="15"/>
        </c:scaling>
        <c:delete val="0"/>
        <c:axPos val="b"/>
        <c:title>
          <c:tx>
            <c:rich>
              <a:bodyPr/>
              <a:lstStyle/>
              <a:p>
                <a:pPr>
                  <a:defRPr sz="2000"/>
                </a:pPr>
                <a:r>
                  <a:rPr lang="en-US" sz="2000"/>
                  <a:t>Days</a:t>
                </a:r>
                <a:r>
                  <a:rPr lang="en-US" sz="2000" baseline="0"/>
                  <a:t> after inoculation </a:t>
                </a:r>
                <a:endParaRPr lang="en-US" sz="2000"/>
              </a:p>
            </c:rich>
          </c:tx>
          <c:layout/>
          <c:overlay val="0"/>
        </c:title>
        <c:numFmt formatCode="General" sourceLinked="0"/>
        <c:majorTickMark val="out"/>
        <c:minorTickMark val="none"/>
        <c:tickLblPos val="nextTo"/>
        <c:crossAx val="155650688"/>
        <c:crosses val="autoZero"/>
        <c:crossBetween val="midCat"/>
        <c:majorUnit val="5"/>
      </c:valAx>
      <c:valAx>
        <c:axId val="155650688"/>
        <c:scaling>
          <c:orientation val="minMax"/>
          <c:max val="1"/>
        </c:scaling>
        <c:delete val="0"/>
        <c:axPos val="l"/>
        <c:title>
          <c:tx>
            <c:rich>
              <a:bodyPr rot="-5400000" vert="horz"/>
              <a:lstStyle/>
              <a:p>
                <a:pPr>
                  <a:defRPr sz="2000"/>
                </a:pPr>
                <a:r>
                  <a:rPr lang="en-US" sz="2000"/>
                  <a:t>Relative biphenyl Concentration</a:t>
                </a:r>
              </a:p>
            </c:rich>
          </c:tx>
          <c:layout/>
          <c:overlay val="0"/>
        </c:title>
        <c:numFmt formatCode="General" sourceLinked="1"/>
        <c:majorTickMark val="out"/>
        <c:minorTickMark val="none"/>
        <c:tickLblPos val="nextTo"/>
        <c:crossAx val="155461888"/>
        <c:crosses val="autoZero"/>
        <c:crossBetween val="midCat"/>
        <c:majorUnit val="0.2"/>
      </c:valAx>
    </c:plotArea>
    <c:legend>
      <c:legendPos val="r"/>
      <c:layout>
        <c:manualLayout>
          <c:xMode val="edge"/>
          <c:yMode val="edge"/>
          <c:x val="0.58703105156210311"/>
          <c:y val="5.3406528409300949E-2"/>
          <c:w val="0.41296894843789689"/>
          <c:h val="0.47790396911633454"/>
        </c:manualLayout>
      </c:layout>
      <c:overlay val="0"/>
      <c:txPr>
        <a:bodyPr/>
        <a:lstStyle/>
        <a:p>
          <a:pPr>
            <a:defRPr sz="2800"/>
          </a:pPr>
          <a:endParaRPr lang="en-US"/>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a:lstStyle/>
          <a:p>
            <a:pPr>
              <a:defRPr/>
            </a:pPr>
            <a:r>
              <a:rPr lang="en-US"/>
              <a:t>CN3 with Biphenyl</a:t>
            </a:r>
          </a:p>
        </c:rich>
      </c:tx>
      <c:layout/>
      <c:overlay val="1"/>
    </c:title>
    <c:autoTitleDeleted val="0"/>
    <c:plotArea>
      <c:layout/>
      <c:barChart>
        <c:barDir val="col"/>
        <c:grouping val="clustered"/>
        <c:varyColors val="0"/>
        <c:ser>
          <c:idx val="0"/>
          <c:order val="0"/>
          <c:invertIfNegative val="0"/>
          <c:errBars>
            <c:errBarType val="both"/>
            <c:errValType val="cust"/>
            <c:noEndCap val="0"/>
            <c:plus>
              <c:numRef>
                <c:f>Sheet3!$L$2:$L$6</c:f>
                <c:numCache>
                  <c:formatCode>General</c:formatCode>
                  <c:ptCount val="5"/>
                  <c:pt idx="0">
                    <c:v>8.8953153912638597E-2</c:v>
                  </c:pt>
                  <c:pt idx="1">
                    <c:v>6.6794209445797436E-3</c:v>
                  </c:pt>
                  <c:pt idx="2">
                    <c:v>7.7106378605807657E-3</c:v>
                  </c:pt>
                  <c:pt idx="3">
                    <c:v>5.5193739617206122E-3</c:v>
                  </c:pt>
                  <c:pt idx="4">
                    <c:v>4.4711870994866426E-3</c:v>
                  </c:pt>
                </c:numCache>
              </c:numRef>
            </c:plus>
            <c:minus>
              <c:numRef>
                <c:f>Sheet3!$L$2:$L$6</c:f>
                <c:numCache>
                  <c:formatCode>General</c:formatCode>
                  <c:ptCount val="5"/>
                  <c:pt idx="0">
                    <c:v>8.8953153912638597E-2</c:v>
                  </c:pt>
                  <c:pt idx="1">
                    <c:v>6.6794209445797436E-3</c:v>
                  </c:pt>
                  <c:pt idx="2">
                    <c:v>7.7106378605807657E-3</c:v>
                  </c:pt>
                  <c:pt idx="3">
                    <c:v>5.5193739617206122E-3</c:v>
                  </c:pt>
                  <c:pt idx="4">
                    <c:v>4.4711870994866426E-3</c:v>
                  </c:pt>
                </c:numCache>
              </c:numRef>
            </c:minus>
          </c:errBars>
          <c:cat>
            <c:strLit>
              <c:ptCount val="5"/>
              <c:pt idx="0">
                <c:v>Positive Control</c:v>
              </c:pt>
              <c:pt idx="1">
                <c:v> Negative Control</c:v>
              </c:pt>
              <c:pt idx="2">
                <c:v> 0.25mM</c:v>
              </c:pt>
              <c:pt idx="3">
                <c:v> 0.50mM</c:v>
              </c:pt>
              <c:pt idx="4">
                <c:v> 1.0mM</c:v>
              </c:pt>
            </c:strLit>
          </c:cat>
          <c:val>
            <c:numRef>
              <c:f>Sheet3!$K$2:$K$6</c:f>
              <c:numCache>
                <c:formatCode>General</c:formatCode>
                <c:ptCount val="5"/>
                <c:pt idx="0">
                  <c:v>1</c:v>
                </c:pt>
                <c:pt idx="1">
                  <c:v>0</c:v>
                </c:pt>
                <c:pt idx="2">
                  <c:v>8.7178390244551027E-3</c:v>
                </c:pt>
                <c:pt idx="3">
                  <c:v>3.9415764487113801E-3</c:v>
                </c:pt>
                <c:pt idx="4">
                  <c:v>-8.3467230726797892E-4</c:v>
                </c:pt>
              </c:numCache>
            </c:numRef>
          </c:val>
        </c:ser>
        <c:dLbls>
          <c:showLegendKey val="0"/>
          <c:showVal val="0"/>
          <c:showCatName val="0"/>
          <c:showSerName val="0"/>
          <c:showPercent val="0"/>
          <c:showBubbleSize val="0"/>
        </c:dLbls>
        <c:gapWidth val="150"/>
        <c:axId val="200465024"/>
        <c:axId val="200491776"/>
      </c:barChart>
      <c:catAx>
        <c:axId val="200465024"/>
        <c:scaling>
          <c:orientation val="minMax"/>
        </c:scaling>
        <c:delete val="0"/>
        <c:axPos val="b"/>
        <c:title>
          <c:tx>
            <c:rich>
              <a:bodyPr/>
              <a:lstStyle/>
              <a:p>
                <a:pPr>
                  <a:defRPr/>
                </a:pPr>
                <a:r>
                  <a:rPr lang="en-US"/>
                  <a:t>Treatment</a:t>
                </a:r>
              </a:p>
            </c:rich>
          </c:tx>
          <c:layout/>
          <c:overlay val="0"/>
        </c:title>
        <c:majorTickMark val="out"/>
        <c:minorTickMark val="none"/>
        <c:tickLblPos val="nextTo"/>
        <c:crossAx val="200491776"/>
        <c:crosses val="autoZero"/>
        <c:auto val="1"/>
        <c:lblAlgn val="ctr"/>
        <c:lblOffset val="100"/>
        <c:noMultiLvlLbl val="0"/>
      </c:catAx>
      <c:valAx>
        <c:axId val="200491776"/>
        <c:scaling>
          <c:orientation val="minMax"/>
        </c:scaling>
        <c:delete val="0"/>
        <c:axPos val="l"/>
        <c:title>
          <c:tx>
            <c:rich>
              <a:bodyPr rot="-5400000" vert="horz"/>
              <a:lstStyle/>
              <a:p>
                <a:pPr>
                  <a:defRPr/>
                </a:pPr>
                <a:r>
                  <a:rPr lang="en-US"/>
                  <a:t>Relative Protein Concentration</a:t>
                </a:r>
              </a:p>
            </c:rich>
          </c:tx>
          <c:layout/>
          <c:overlay val="0"/>
        </c:title>
        <c:numFmt formatCode="General" sourceLinked="1"/>
        <c:majorTickMark val="out"/>
        <c:minorTickMark val="none"/>
        <c:tickLblPos val="nextTo"/>
        <c:crossAx val="200465024"/>
        <c:crosses val="autoZero"/>
        <c:crossBetween val="between"/>
      </c:valAx>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a:lstStyle/>
          <a:p>
            <a:pPr>
              <a:defRPr/>
            </a:pPr>
            <a:r>
              <a:rPr lang="en-US"/>
              <a:t>EuI1c with Biphenyl</a:t>
            </a:r>
          </a:p>
        </c:rich>
      </c:tx>
      <c:layout/>
      <c:overlay val="1"/>
    </c:title>
    <c:autoTitleDeleted val="0"/>
    <c:plotArea>
      <c:layout/>
      <c:barChart>
        <c:barDir val="col"/>
        <c:grouping val="clustered"/>
        <c:varyColors val="0"/>
        <c:ser>
          <c:idx val="0"/>
          <c:order val="0"/>
          <c:invertIfNegative val="0"/>
          <c:errBars>
            <c:errBarType val="both"/>
            <c:errValType val="cust"/>
            <c:noEndCap val="0"/>
            <c:plus>
              <c:numRef>
                <c:f>Sheet3!$K$2:$K$6</c:f>
                <c:numCache>
                  <c:formatCode>General</c:formatCode>
                  <c:ptCount val="5"/>
                  <c:pt idx="0">
                    <c:v>0.23507154864360322</c:v>
                  </c:pt>
                  <c:pt idx="1">
                    <c:v>4.0824223772260256E-2</c:v>
                  </c:pt>
                  <c:pt idx="2">
                    <c:v>6.2044121329589981E-2</c:v>
                  </c:pt>
                  <c:pt idx="3">
                    <c:v>6.5330595645271425E-2</c:v>
                  </c:pt>
                  <c:pt idx="4">
                    <c:v>0.10606644933332411</c:v>
                  </c:pt>
                </c:numCache>
              </c:numRef>
            </c:plus>
            <c:minus>
              <c:numRef>
                <c:f>Sheet3!$K$2:$K$6</c:f>
                <c:numCache>
                  <c:formatCode>General</c:formatCode>
                  <c:ptCount val="5"/>
                  <c:pt idx="0">
                    <c:v>0.23507154864360322</c:v>
                  </c:pt>
                  <c:pt idx="1">
                    <c:v>4.0824223772260256E-2</c:v>
                  </c:pt>
                  <c:pt idx="2">
                    <c:v>6.2044121329589981E-2</c:v>
                  </c:pt>
                  <c:pt idx="3">
                    <c:v>6.5330595645271425E-2</c:v>
                  </c:pt>
                  <c:pt idx="4">
                    <c:v>0.10606644933332411</c:v>
                  </c:pt>
                </c:numCache>
              </c:numRef>
            </c:minus>
          </c:errBars>
          <c:cat>
            <c:strLit>
              <c:ptCount val="5"/>
              <c:pt idx="0">
                <c:v>Postive Control</c:v>
              </c:pt>
              <c:pt idx="1">
                <c:v> Negative Control</c:v>
              </c:pt>
              <c:pt idx="2">
                <c:v> 0.25mM</c:v>
              </c:pt>
              <c:pt idx="3">
                <c:v> 0.50mM</c:v>
              </c:pt>
              <c:pt idx="4">
                <c:v> 1.0mM</c:v>
              </c:pt>
            </c:strLit>
          </c:cat>
          <c:val>
            <c:numRef>
              <c:f>Sheet3!$J$2:$J$6</c:f>
              <c:numCache>
                <c:formatCode>General</c:formatCode>
                <c:ptCount val="5"/>
                <c:pt idx="0">
                  <c:v>1</c:v>
                </c:pt>
                <c:pt idx="1">
                  <c:v>0</c:v>
                </c:pt>
                <c:pt idx="2">
                  <c:v>0.14238488080422132</c:v>
                </c:pt>
                <c:pt idx="3">
                  <c:v>0.26328836335959815</c:v>
                </c:pt>
                <c:pt idx="4">
                  <c:v>0.12944085296222918</c:v>
                </c:pt>
              </c:numCache>
            </c:numRef>
          </c:val>
        </c:ser>
        <c:dLbls>
          <c:showLegendKey val="0"/>
          <c:showVal val="0"/>
          <c:showCatName val="0"/>
          <c:showSerName val="0"/>
          <c:showPercent val="0"/>
          <c:showBubbleSize val="0"/>
        </c:dLbls>
        <c:gapWidth val="150"/>
        <c:axId val="200825472"/>
        <c:axId val="205865728"/>
      </c:barChart>
      <c:catAx>
        <c:axId val="200825472"/>
        <c:scaling>
          <c:orientation val="minMax"/>
        </c:scaling>
        <c:delete val="0"/>
        <c:axPos val="b"/>
        <c:title>
          <c:tx>
            <c:rich>
              <a:bodyPr/>
              <a:lstStyle/>
              <a:p>
                <a:pPr>
                  <a:defRPr/>
                </a:pPr>
                <a:r>
                  <a:rPr lang="en-US"/>
                  <a:t>Treatment</a:t>
                </a:r>
              </a:p>
            </c:rich>
          </c:tx>
          <c:layout/>
          <c:overlay val="0"/>
        </c:title>
        <c:majorTickMark val="out"/>
        <c:minorTickMark val="none"/>
        <c:tickLblPos val="nextTo"/>
        <c:crossAx val="205865728"/>
        <c:crosses val="autoZero"/>
        <c:auto val="1"/>
        <c:lblAlgn val="ctr"/>
        <c:lblOffset val="100"/>
        <c:noMultiLvlLbl val="0"/>
      </c:catAx>
      <c:valAx>
        <c:axId val="205865728"/>
        <c:scaling>
          <c:orientation val="minMax"/>
          <c:min val="0"/>
        </c:scaling>
        <c:delete val="0"/>
        <c:axPos val="l"/>
        <c:title>
          <c:tx>
            <c:rich>
              <a:bodyPr rot="-5400000" vert="horz"/>
              <a:lstStyle/>
              <a:p>
                <a:pPr>
                  <a:defRPr/>
                </a:pPr>
                <a:r>
                  <a:rPr lang="en-US"/>
                  <a:t>Relative Protein Concentration</a:t>
                </a:r>
              </a:p>
            </c:rich>
          </c:tx>
          <c:layout/>
          <c:overlay val="0"/>
        </c:title>
        <c:numFmt formatCode="General" sourceLinked="1"/>
        <c:majorTickMark val="out"/>
        <c:minorTickMark val="none"/>
        <c:tickLblPos val="nextTo"/>
        <c:crossAx val="200825472"/>
        <c:crosses val="autoZero"/>
        <c:crossBetween val="between"/>
      </c:valAx>
    </c:plotArea>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a:lstStyle/>
          <a:p>
            <a:pPr>
              <a:defRPr/>
            </a:pPr>
            <a:r>
              <a:rPr lang="en-US"/>
              <a:t>EUN1f with Dibenzofuran</a:t>
            </a:r>
          </a:p>
        </c:rich>
      </c:tx>
      <c:layout/>
      <c:overlay val="1"/>
    </c:title>
    <c:autoTitleDeleted val="0"/>
    <c:plotArea>
      <c:layout/>
      <c:barChart>
        <c:barDir val="col"/>
        <c:grouping val="clustered"/>
        <c:varyColors val="0"/>
        <c:ser>
          <c:idx val="0"/>
          <c:order val="0"/>
          <c:invertIfNegative val="0"/>
          <c:errBars>
            <c:errBarType val="both"/>
            <c:errValType val="cust"/>
            <c:noEndCap val="0"/>
            <c:plus>
              <c:numRef>
                <c:f>Sheet3!$K$2:$K$6</c:f>
                <c:numCache>
                  <c:formatCode>General</c:formatCode>
                  <c:ptCount val="5"/>
                  <c:pt idx="0">
                    <c:v>8.096703212653325E-2</c:v>
                  </c:pt>
                  <c:pt idx="1">
                    <c:v>7.4431548421416763E-2</c:v>
                  </c:pt>
                  <c:pt idx="2">
                    <c:v>0.20016119552994985</c:v>
                  </c:pt>
                  <c:pt idx="3">
                    <c:v>7.5627783788539876E-2</c:v>
                  </c:pt>
                  <c:pt idx="4">
                    <c:v>7.4241165604694945E-2</c:v>
                  </c:pt>
                </c:numCache>
              </c:numRef>
            </c:plus>
            <c:minus>
              <c:numRef>
                <c:f>Sheet3!$K$2:$K$6</c:f>
                <c:numCache>
                  <c:formatCode>General</c:formatCode>
                  <c:ptCount val="5"/>
                  <c:pt idx="0">
                    <c:v>8.096703212653325E-2</c:v>
                  </c:pt>
                  <c:pt idx="1">
                    <c:v>7.4431548421416763E-2</c:v>
                  </c:pt>
                  <c:pt idx="2">
                    <c:v>0.20016119552994985</c:v>
                  </c:pt>
                  <c:pt idx="3">
                    <c:v>7.5627783788539876E-2</c:v>
                  </c:pt>
                  <c:pt idx="4">
                    <c:v>7.4241165604694945E-2</c:v>
                  </c:pt>
                </c:numCache>
              </c:numRef>
            </c:minus>
          </c:errBars>
          <c:cat>
            <c:strLit>
              <c:ptCount val="5"/>
              <c:pt idx="0">
                <c:v>Positive Control</c:v>
              </c:pt>
              <c:pt idx="1">
                <c:v> Negative Control</c:v>
              </c:pt>
              <c:pt idx="2">
                <c:v> 0.25mM</c:v>
              </c:pt>
              <c:pt idx="3">
                <c:v> 0.50mM</c:v>
              </c:pt>
              <c:pt idx="4">
                <c:v> 1.0mM</c:v>
              </c:pt>
            </c:strLit>
          </c:cat>
          <c:val>
            <c:numRef>
              <c:f>Sheet3!$J$2:$J$6</c:f>
              <c:numCache>
                <c:formatCode>General</c:formatCode>
                <c:ptCount val="5"/>
                <c:pt idx="0">
                  <c:v>1</c:v>
                </c:pt>
                <c:pt idx="1">
                  <c:v>0</c:v>
                </c:pt>
                <c:pt idx="2">
                  <c:v>0.74572816182589075</c:v>
                </c:pt>
                <c:pt idx="3">
                  <c:v>0.9001219615845869</c:v>
                </c:pt>
                <c:pt idx="4">
                  <c:v>0.88181450805735839</c:v>
                </c:pt>
              </c:numCache>
            </c:numRef>
          </c:val>
        </c:ser>
        <c:dLbls>
          <c:showLegendKey val="0"/>
          <c:showVal val="0"/>
          <c:showCatName val="0"/>
          <c:showSerName val="0"/>
          <c:showPercent val="0"/>
          <c:showBubbleSize val="0"/>
        </c:dLbls>
        <c:gapWidth val="150"/>
        <c:axId val="225107328"/>
        <c:axId val="229328384"/>
      </c:barChart>
      <c:catAx>
        <c:axId val="225107328"/>
        <c:scaling>
          <c:orientation val="minMax"/>
        </c:scaling>
        <c:delete val="0"/>
        <c:axPos val="b"/>
        <c:title>
          <c:tx>
            <c:rich>
              <a:bodyPr/>
              <a:lstStyle/>
              <a:p>
                <a:pPr>
                  <a:defRPr/>
                </a:pPr>
                <a:r>
                  <a:rPr lang="en-US"/>
                  <a:t>Treatment</a:t>
                </a:r>
              </a:p>
            </c:rich>
          </c:tx>
          <c:layout/>
          <c:overlay val="0"/>
        </c:title>
        <c:majorTickMark val="out"/>
        <c:minorTickMark val="none"/>
        <c:tickLblPos val="nextTo"/>
        <c:crossAx val="229328384"/>
        <c:crosses val="autoZero"/>
        <c:auto val="1"/>
        <c:lblAlgn val="ctr"/>
        <c:lblOffset val="100"/>
        <c:noMultiLvlLbl val="0"/>
      </c:catAx>
      <c:valAx>
        <c:axId val="229328384"/>
        <c:scaling>
          <c:orientation val="minMax"/>
        </c:scaling>
        <c:delete val="0"/>
        <c:axPos val="l"/>
        <c:title>
          <c:tx>
            <c:rich>
              <a:bodyPr rot="-5400000" vert="horz"/>
              <a:lstStyle/>
              <a:p>
                <a:pPr>
                  <a:defRPr/>
                </a:pPr>
                <a:r>
                  <a:rPr lang="en-US"/>
                  <a:t>Relative Protein Concentration</a:t>
                </a:r>
              </a:p>
            </c:rich>
          </c:tx>
          <c:layout/>
          <c:overlay val="0"/>
        </c:title>
        <c:numFmt formatCode="General" sourceLinked="1"/>
        <c:majorTickMark val="out"/>
        <c:minorTickMark val="none"/>
        <c:tickLblPos val="nextTo"/>
        <c:crossAx val="225107328"/>
        <c:crosses val="autoZero"/>
        <c:crossBetween val="between"/>
      </c:valAx>
    </c:plotArea>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a:lstStyle/>
          <a:p>
            <a:pPr>
              <a:defRPr/>
            </a:pPr>
            <a:r>
              <a:rPr lang="en-US"/>
              <a:t>EuI1c with 4-Chlorobiphenyl</a:t>
            </a:r>
          </a:p>
        </c:rich>
      </c:tx>
      <c:layout/>
      <c:overlay val="1"/>
    </c:title>
    <c:autoTitleDeleted val="0"/>
    <c:plotArea>
      <c:layout/>
      <c:barChart>
        <c:barDir val="col"/>
        <c:grouping val="clustered"/>
        <c:varyColors val="0"/>
        <c:ser>
          <c:idx val="0"/>
          <c:order val="0"/>
          <c:invertIfNegative val="0"/>
          <c:errBars>
            <c:errBarType val="both"/>
            <c:errValType val="cust"/>
            <c:noEndCap val="0"/>
            <c:plus>
              <c:numRef>
                <c:f>Sheet3!$K$2:$K$6</c:f>
                <c:numCache>
                  <c:formatCode>General</c:formatCode>
                  <c:ptCount val="5"/>
                  <c:pt idx="0">
                    <c:v>0.40592791572191883</c:v>
                  </c:pt>
                  <c:pt idx="1">
                    <c:v>8.2720521925458368E-2</c:v>
                  </c:pt>
                  <c:pt idx="2">
                    <c:v>4.685165238078888E-2</c:v>
                  </c:pt>
                  <c:pt idx="3">
                    <c:v>6.1719007189222824E-2</c:v>
                  </c:pt>
                  <c:pt idx="4">
                    <c:v>4.1385599518059119E-2</c:v>
                  </c:pt>
                </c:numCache>
              </c:numRef>
            </c:plus>
            <c:minus>
              <c:numRef>
                <c:f>Sheet3!$K$2:$K$6</c:f>
                <c:numCache>
                  <c:formatCode>General</c:formatCode>
                  <c:ptCount val="5"/>
                  <c:pt idx="0">
                    <c:v>0.40592791572191883</c:v>
                  </c:pt>
                  <c:pt idx="1">
                    <c:v>8.2720521925458368E-2</c:v>
                  </c:pt>
                  <c:pt idx="2">
                    <c:v>4.685165238078888E-2</c:v>
                  </c:pt>
                  <c:pt idx="3">
                    <c:v>6.1719007189222824E-2</c:v>
                  </c:pt>
                  <c:pt idx="4">
                    <c:v>4.1385599518059119E-2</c:v>
                  </c:pt>
                </c:numCache>
              </c:numRef>
            </c:minus>
          </c:errBars>
          <c:cat>
            <c:strLit>
              <c:ptCount val="5"/>
              <c:pt idx="0">
                <c:v>Positive Control</c:v>
              </c:pt>
              <c:pt idx="1">
                <c:v> Negative Control</c:v>
              </c:pt>
              <c:pt idx="2">
                <c:v> 0.25mM</c:v>
              </c:pt>
              <c:pt idx="3">
                <c:v> 0.50mM</c:v>
              </c:pt>
              <c:pt idx="4">
                <c:v> 1.0mM</c:v>
              </c:pt>
            </c:strLit>
          </c:cat>
          <c:val>
            <c:numRef>
              <c:f>Sheet3!$J$2:$J$6</c:f>
              <c:numCache>
                <c:formatCode>General</c:formatCode>
                <c:ptCount val="5"/>
                <c:pt idx="0">
                  <c:v>1</c:v>
                </c:pt>
                <c:pt idx="1">
                  <c:v>0</c:v>
                </c:pt>
                <c:pt idx="2">
                  <c:v>-0.15746085506873336</c:v>
                </c:pt>
                <c:pt idx="3">
                  <c:v>2.7754817039198239E-2</c:v>
                </c:pt>
                <c:pt idx="4">
                  <c:v>1.7037527751827871E-2</c:v>
                </c:pt>
              </c:numCache>
            </c:numRef>
          </c:val>
        </c:ser>
        <c:dLbls>
          <c:showLegendKey val="0"/>
          <c:showVal val="0"/>
          <c:showCatName val="0"/>
          <c:showSerName val="0"/>
          <c:showPercent val="0"/>
          <c:showBubbleSize val="0"/>
        </c:dLbls>
        <c:gapWidth val="150"/>
        <c:axId val="233156992"/>
        <c:axId val="233158912"/>
      </c:barChart>
      <c:catAx>
        <c:axId val="233156992"/>
        <c:scaling>
          <c:orientation val="minMax"/>
        </c:scaling>
        <c:delete val="0"/>
        <c:axPos val="b"/>
        <c:title>
          <c:tx>
            <c:rich>
              <a:bodyPr/>
              <a:lstStyle/>
              <a:p>
                <a:pPr>
                  <a:defRPr/>
                </a:pPr>
                <a:r>
                  <a:rPr lang="en-US"/>
                  <a:t>Treatment</a:t>
                </a:r>
              </a:p>
            </c:rich>
          </c:tx>
          <c:layout/>
          <c:overlay val="0"/>
        </c:title>
        <c:majorTickMark val="out"/>
        <c:minorTickMark val="none"/>
        <c:tickLblPos val="nextTo"/>
        <c:crossAx val="233158912"/>
        <c:crosses val="autoZero"/>
        <c:auto val="1"/>
        <c:lblAlgn val="ctr"/>
        <c:lblOffset val="750"/>
        <c:noMultiLvlLbl val="0"/>
      </c:catAx>
      <c:valAx>
        <c:axId val="233158912"/>
        <c:scaling>
          <c:orientation val="minMax"/>
        </c:scaling>
        <c:delete val="0"/>
        <c:axPos val="l"/>
        <c:title>
          <c:tx>
            <c:rich>
              <a:bodyPr rot="-5400000" vert="horz"/>
              <a:lstStyle/>
              <a:p>
                <a:pPr>
                  <a:defRPr/>
                </a:pPr>
                <a:r>
                  <a:rPr lang="en-US"/>
                  <a:t>Relative Protein Concentration</a:t>
                </a:r>
              </a:p>
            </c:rich>
          </c:tx>
          <c:layout/>
          <c:overlay val="0"/>
        </c:title>
        <c:numFmt formatCode="General" sourceLinked="1"/>
        <c:majorTickMark val="out"/>
        <c:minorTickMark val="none"/>
        <c:tickLblPos val="nextTo"/>
        <c:crossAx val="233156992"/>
        <c:crosses val="autoZero"/>
        <c:crossBetween val="between"/>
      </c:valAx>
    </c:plotArea>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a:lstStyle/>
          <a:p>
            <a:pPr>
              <a:defRPr/>
            </a:pPr>
            <a:r>
              <a:rPr lang="en-US"/>
              <a:t>EUN1f with 4-Chlorobiphenyl</a:t>
            </a:r>
          </a:p>
        </c:rich>
      </c:tx>
      <c:layout/>
      <c:overlay val="1"/>
    </c:title>
    <c:autoTitleDeleted val="0"/>
    <c:plotArea>
      <c:layout/>
      <c:barChart>
        <c:barDir val="col"/>
        <c:grouping val="clustered"/>
        <c:varyColors val="0"/>
        <c:ser>
          <c:idx val="0"/>
          <c:order val="0"/>
          <c:invertIfNegative val="0"/>
          <c:errBars>
            <c:errBarType val="both"/>
            <c:errValType val="cust"/>
            <c:noEndCap val="0"/>
            <c:plus>
              <c:numRef>
                <c:f>Sheet3!$K$2:$K$6</c:f>
                <c:numCache>
                  <c:formatCode>General</c:formatCode>
                  <c:ptCount val="5"/>
                  <c:pt idx="0">
                    <c:v>0.13379400404370131</c:v>
                  </c:pt>
                  <c:pt idx="1">
                    <c:v>0.1280455247803699</c:v>
                  </c:pt>
                  <c:pt idx="2">
                    <c:v>0.11591095982060978</c:v>
                  </c:pt>
                  <c:pt idx="3">
                    <c:v>0.27080388498000968</c:v>
                  </c:pt>
                  <c:pt idx="4">
                    <c:v>0.14323726074368845</c:v>
                  </c:pt>
                </c:numCache>
              </c:numRef>
            </c:plus>
            <c:minus>
              <c:numRef>
                <c:f>Sheet3!$K$2:$K$6</c:f>
                <c:numCache>
                  <c:formatCode>General</c:formatCode>
                  <c:ptCount val="5"/>
                  <c:pt idx="0">
                    <c:v>0.13379400404370131</c:v>
                  </c:pt>
                  <c:pt idx="1">
                    <c:v>0.1280455247803699</c:v>
                  </c:pt>
                  <c:pt idx="2">
                    <c:v>0.11591095982060978</c:v>
                  </c:pt>
                  <c:pt idx="3">
                    <c:v>0.27080388498000968</c:v>
                  </c:pt>
                  <c:pt idx="4">
                    <c:v>0.14323726074368845</c:v>
                  </c:pt>
                </c:numCache>
              </c:numRef>
            </c:minus>
          </c:errBars>
          <c:cat>
            <c:strLit>
              <c:ptCount val="5"/>
              <c:pt idx="0">
                <c:v>Positive Control</c:v>
              </c:pt>
              <c:pt idx="1">
                <c:v> Negative Control</c:v>
              </c:pt>
              <c:pt idx="2">
                <c:v> 0.25mM</c:v>
              </c:pt>
              <c:pt idx="3">
                <c:v> 0.50mM</c:v>
              </c:pt>
              <c:pt idx="4">
                <c:v> 1.0mM</c:v>
              </c:pt>
            </c:strLit>
          </c:cat>
          <c:val>
            <c:numRef>
              <c:f>Sheet3!$J$2:$J$6</c:f>
              <c:numCache>
                <c:formatCode>General</c:formatCode>
                <c:ptCount val="5"/>
                <c:pt idx="0">
                  <c:v>1</c:v>
                </c:pt>
                <c:pt idx="1">
                  <c:v>0</c:v>
                </c:pt>
                <c:pt idx="2">
                  <c:v>-6.2657405243825404E-2</c:v>
                </c:pt>
                <c:pt idx="3">
                  <c:v>0.52727271060009828</c:v>
                </c:pt>
                <c:pt idx="4">
                  <c:v>6.8251822380819352E-2</c:v>
                </c:pt>
              </c:numCache>
            </c:numRef>
          </c:val>
        </c:ser>
        <c:dLbls>
          <c:showLegendKey val="0"/>
          <c:showVal val="0"/>
          <c:showCatName val="0"/>
          <c:showSerName val="0"/>
          <c:showPercent val="0"/>
          <c:showBubbleSize val="0"/>
        </c:dLbls>
        <c:gapWidth val="150"/>
        <c:axId val="234125184"/>
        <c:axId val="234848256"/>
      </c:barChart>
      <c:catAx>
        <c:axId val="234125184"/>
        <c:scaling>
          <c:orientation val="minMax"/>
        </c:scaling>
        <c:delete val="0"/>
        <c:axPos val="b"/>
        <c:title>
          <c:tx>
            <c:rich>
              <a:bodyPr/>
              <a:lstStyle/>
              <a:p>
                <a:pPr>
                  <a:defRPr/>
                </a:pPr>
                <a:r>
                  <a:rPr lang="en-US"/>
                  <a:t>Treatment</a:t>
                </a:r>
              </a:p>
            </c:rich>
          </c:tx>
          <c:layout/>
          <c:overlay val="0"/>
        </c:title>
        <c:majorTickMark val="out"/>
        <c:minorTickMark val="none"/>
        <c:tickLblPos val="nextTo"/>
        <c:crossAx val="234848256"/>
        <c:crosses val="autoZero"/>
        <c:auto val="1"/>
        <c:lblAlgn val="ctr"/>
        <c:lblOffset val="100"/>
        <c:noMultiLvlLbl val="0"/>
      </c:catAx>
      <c:valAx>
        <c:axId val="234848256"/>
        <c:scaling>
          <c:orientation val="minMax"/>
          <c:min val="0"/>
        </c:scaling>
        <c:delete val="0"/>
        <c:axPos val="l"/>
        <c:title>
          <c:tx>
            <c:rich>
              <a:bodyPr rot="-5400000" vert="horz"/>
              <a:lstStyle/>
              <a:p>
                <a:pPr>
                  <a:defRPr/>
                </a:pPr>
                <a:r>
                  <a:rPr lang="en-US"/>
                  <a:t>Relative Protein Concentration</a:t>
                </a:r>
              </a:p>
            </c:rich>
          </c:tx>
          <c:layout/>
          <c:overlay val="0"/>
        </c:title>
        <c:numFmt formatCode="General" sourceLinked="1"/>
        <c:majorTickMark val="out"/>
        <c:minorTickMark val="none"/>
        <c:tickLblPos val="nextTo"/>
        <c:crossAx val="234125184"/>
        <c:crosses val="autoZero"/>
        <c:crossBetween val="between"/>
      </c:valAx>
    </c:plotArea>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a:lstStyle/>
          <a:p>
            <a:pPr>
              <a:defRPr/>
            </a:pPr>
            <a:r>
              <a:rPr lang="en-US"/>
              <a:t>EuI1c with Dibenzofuran</a:t>
            </a:r>
          </a:p>
        </c:rich>
      </c:tx>
      <c:layout/>
      <c:overlay val="1"/>
    </c:title>
    <c:autoTitleDeleted val="0"/>
    <c:plotArea>
      <c:layout/>
      <c:barChart>
        <c:barDir val="col"/>
        <c:grouping val="clustered"/>
        <c:varyColors val="0"/>
        <c:ser>
          <c:idx val="0"/>
          <c:order val="0"/>
          <c:invertIfNegative val="0"/>
          <c:errBars>
            <c:errBarType val="both"/>
            <c:errValType val="cust"/>
            <c:noEndCap val="0"/>
            <c:plus>
              <c:numRef>
                <c:f>Sheet3!$K$2:$K$6</c:f>
                <c:numCache>
                  <c:formatCode>General</c:formatCode>
                  <c:ptCount val="5"/>
                  <c:pt idx="0">
                    <c:v>0.22735002309529082</c:v>
                  </c:pt>
                  <c:pt idx="1">
                    <c:v>1.9712851944309686E-2</c:v>
                  </c:pt>
                  <c:pt idx="2">
                    <c:v>3.2142417966716103E-2</c:v>
                  </c:pt>
                  <c:pt idx="3">
                    <c:v>2.1925451209436782E-2</c:v>
                  </c:pt>
                  <c:pt idx="4">
                    <c:v>5.0670708972908179E-2</c:v>
                  </c:pt>
                </c:numCache>
              </c:numRef>
            </c:plus>
            <c:minus>
              <c:numRef>
                <c:f>Sheet3!$K$2:$K$6</c:f>
                <c:numCache>
                  <c:formatCode>General</c:formatCode>
                  <c:ptCount val="5"/>
                  <c:pt idx="0">
                    <c:v>0.22735002309529082</c:v>
                  </c:pt>
                  <c:pt idx="1">
                    <c:v>1.9712851944309686E-2</c:v>
                  </c:pt>
                  <c:pt idx="2">
                    <c:v>3.2142417966716103E-2</c:v>
                  </c:pt>
                  <c:pt idx="3">
                    <c:v>2.1925451209436782E-2</c:v>
                  </c:pt>
                  <c:pt idx="4">
                    <c:v>5.0670708972908179E-2</c:v>
                  </c:pt>
                </c:numCache>
              </c:numRef>
            </c:minus>
          </c:errBars>
          <c:cat>
            <c:strLit>
              <c:ptCount val="5"/>
              <c:pt idx="0">
                <c:v>Positive Control</c:v>
              </c:pt>
              <c:pt idx="1">
                <c:v> Negative Control</c:v>
              </c:pt>
              <c:pt idx="2">
                <c:v> 0.25mM</c:v>
              </c:pt>
              <c:pt idx="3">
                <c:v> 0.50mM</c:v>
              </c:pt>
              <c:pt idx="4">
                <c:v> 1.0mM</c:v>
              </c:pt>
            </c:strLit>
          </c:cat>
          <c:val>
            <c:numRef>
              <c:f>Sheet3!$J$2:$J$6</c:f>
              <c:numCache>
                <c:formatCode>General</c:formatCode>
                <c:ptCount val="5"/>
                <c:pt idx="0">
                  <c:v>1</c:v>
                </c:pt>
                <c:pt idx="1">
                  <c:v>0</c:v>
                </c:pt>
                <c:pt idx="2">
                  <c:v>6.0130236834852267E-2</c:v>
                </c:pt>
                <c:pt idx="3">
                  <c:v>0.11315170280168223</c:v>
                </c:pt>
                <c:pt idx="4">
                  <c:v>0.17713267098505994</c:v>
                </c:pt>
              </c:numCache>
            </c:numRef>
          </c:val>
        </c:ser>
        <c:dLbls>
          <c:showLegendKey val="0"/>
          <c:showVal val="0"/>
          <c:showCatName val="0"/>
          <c:showSerName val="0"/>
          <c:showPercent val="0"/>
          <c:showBubbleSize val="0"/>
        </c:dLbls>
        <c:gapWidth val="150"/>
        <c:axId val="237164032"/>
        <c:axId val="237813120"/>
      </c:barChart>
      <c:catAx>
        <c:axId val="237164032"/>
        <c:scaling>
          <c:orientation val="minMax"/>
        </c:scaling>
        <c:delete val="0"/>
        <c:axPos val="b"/>
        <c:title>
          <c:tx>
            <c:rich>
              <a:bodyPr/>
              <a:lstStyle/>
              <a:p>
                <a:pPr>
                  <a:defRPr/>
                </a:pPr>
                <a:r>
                  <a:rPr lang="en-US"/>
                  <a:t>Treatment</a:t>
                </a:r>
              </a:p>
            </c:rich>
          </c:tx>
          <c:layout/>
          <c:overlay val="0"/>
        </c:title>
        <c:majorTickMark val="out"/>
        <c:minorTickMark val="none"/>
        <c:tickLblPos val="nextTo"/>
        <c:crossAx val="237813120"/>
        <c:crosses val="autoZero"/>
        <c:auto val="1"/>
        <c:lblAlgn val="ctr"/>
        <c:lblOffset val="100"/>
        <c:noMultiLvlLbl val="0"/>
      </c:catAx>
      <c:valAx>
        <c:axId val="237813120"/>
        <c:scaling>
          <c:orientation val="minMax"/>
          <c:max val="1.2"/>
          <c:min val="0"/>
        </c:scaling>
        <c:delete val="0"/>
        <c:axPos val="l"/>
        <c:title>
          <c:tx>
            <c:rich>
              <a:bodyPr rot="-5400000" vert="horz"/>
              <a:lstStyle/>
              <a:p>
                <a:pPr>
                  <a:defRPr/>
                </a:pPr>
                <a:r>
                  <a:rPr lang="en-US"/>
                  <a:t>Relative Protein Concentration</a:t>
                </a:r>
              </a:p>
            </c:rich>
          </c:tx>
          <c:layout/>
          <c:overlay val="0"/>
        </c:title>
        <c:numFmt formatCode="General" sourceLinked="1"/>
        <c:majorTickMark val="out"/>
        <c:minorTickMark val="none"/>
        <c:tickLblPos val="nextTo"/>
        <c:crossAx val="237164032"/>
        <c:crosses val="autoZero"/>
        <c:crossBetween val="between"/>
      </c:valAx>
    </c:plotArea>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a:lstStyle/>
          <a:p>
            <a:pPr>
              <a:defRPr/>
            </a:pPr>
            <a:r>
              <a:rPr lang="en-US"/>
              <a:t>EUN1f</a:t>
            </a:r>
            <a:r>
              <a:rPr lang="en-US" baseline="0"/>
              <a:t> with Biphenyl</a:t>
            </a:r>
            <a:endParaRPr lang="en-US"/>
          </a:p>
        </c:rich>
      </c:tx>
      <c:layout/>
      <c:overlay val="1"/>
    </c:title>
    <c:autoTitleDeleted val="0"/>
    <c:plotArea>
      <c:layout/>
      <c:barChart>
        <c:barDir val="col"/>
        <c:grouping val="clustered"/>
        <c:varyColors val="0"/>
        <c:ser>
          <c:idx val="0"/>
          <c:order val="0"/>
          <c:invertIfNegative val="0"/>
          <c:errBars>
            <c:errBarType val="both"/>
            <c:errValType val="cust"/>
            <c:noEndCap val="0"/>
            <c:plus>
              <c:numRef>
                <c:f>Sheet3!$K$2:$K$6</c:f>
                <c:numCache>
                  <c:formatCode>General</c:formatCode>
                  <c:ptCount val="5"/>
                  <c:pt idx="0">
                    <c:v>7.2130712349077197E-2</c:v>
                  </c:pt>
                  <c:pt idx="1">
                    <c:v>4.5552178806393305E-2</c:v>
                  </c:pt>
                  <c:pt idx="2">
                    <c:v>5.7600000023907798E-2</c:v>
                  </c:pt>
                  <c:pt idx="3">
                    <c:v>5.0816497035318618E-2</c:v>
                  </c:pt>
                  <c:pt idx="4">
                    <c:v>6.2446558840106192E-2</c:v>
                  </c:pt>
                </c:numCache>
              </c:numRef>
            </c:plus>
            <c:minus>
              <c:numRef>
                <c:f>Sheet3!$K$2:$K$6</c:f>
                <c:numCache>
                  <c:formatCode>General</c:formatCode>
                  <c:ptCount val="5"/>
                  <c:pt idx="0">
                    <c:v>7.2130712349077197E-2</c:v>
                  </c:pt>
                  <c:pt idx="1">
                    <c:v>4.5552178806393305E-2</c:v>
                  </c:pt>
                  <c:pt idx="2">
                    <c:v>5.7600000023907798E-2</c:v>
                  </c:pt>
                  <c:pt idx="3">
                    <c:v>5.0816497035318618E-2</c:v>
                  </c:pt>
                  <c:pt idx="4">
                    <c:v>6.2446558840106192E-2</c:v>
                  </c:pt>
                </c:numCache>
              </c:numRef>
            </c:minus>
          </c:errBars>
          <c:cat>
            <c:strLit>
              <c:ptCount val="5"/>
              <c:pt idx="0">
                <c:v>Positive Control</c:v>
              </c:pt>
              <c:pt idx="1">
                <c:v> Negative Control</c:v>
              </c:pt>
              <c:pt idx="2">
                <c:v> 0.25mM</c:v>
              </c:pt>
              <c:pt idx="3">
                <c:v> 0.50mM</c:v>
              </c:pt>
              <c:pt idx="4">
                <c:v> 1.0mM</c:v>
              </c:pt>
            </c:strLit>
          </c:cat>
          <c:val>
            <c:numRef>
              <c:f>Sheet3!$J$2:$J$6</c:f>
              <c:numCache>
                <c:formatCode>General</c:formatCode>
                <c:ptCount val="5"/>
                <c:pt idx="0">
                  <c:v>1</c:v>
                </c:pt>
                <c:pt idx="1">
                  <c:v>0</c:v>
                </c:pt>
                <c:pt idx="2">
                  <c:v>0.11479404423616836</c:v>
                </c:pt>
                <c:pt idx="3">
                  <c:v>0.13712488305501075</c:v>
                </c:pt>
                <c:pt idx="4">
                  <c:v>0.19748768314622697</c:v>
                </c:pt>
              </c:numCache>
            </c:numRef>
          </c:val>
        </c:ser>
        <c:dLbls>
          <c:showLegendKey val="0"/>
          <c:showVal val="0"/>
          <c:showCatName val="0"/>
          <c:showSerName val="0"/>
          <c:showPercent val="0"/>
          <c:showBubbleSize val="0"/>
        </c:dLbls>
        <c:gapWidth val="150"/>
        <c:axId val="256672512"/>
        <c:axId val="256674432"/>
      </c:barChart>
      <c:catAx>
        <c:axId val="256672512"/>
        <c:scaling>
          <c:orientation val="minMax"/>
        </c:scaling>
        <c:delete val="0"/>
        <c:axPos val="b"/>
        <c:title>
          <c:tx>
            <c:rich>
              <a:bodyPr/>
              <a:lstStyle/>
              <a:p>
                <a:pPr>
                  <a:defRPr/>
                </a:pPr>
                <a:r>
                  <a:rPr lang="en-US"/>
                  <a:t>Treatment</a:t>
                </a:r>
              </a:p>
            </c:rich>
          </c:tx>
          <c:layout/>
          <c:overlay val="0"/>
        </c:title>
        <c:majorTickMark val="out"/>
        <c:minorTickMark val="none"/>
        <c:tickLblPos val="nextTo"/>
        <c:crossAx val="256674432"/>
        <c:crosses val="autoZero"/>
        <c:auto val="1"/>
        <c:lblAlgn val="ctr"/>
        <c:lblOffset val="100"/>
        <c:noMultiLvlLbl val="0"/>
      </c:catAx>
      <c:valAx>
        <c:axId val="256674432"/>
        <c:scaling>
          <c:orientation val="minMax"/>
          <c:min val="0"/>
        </c:scaling>
        <c:delete val="0"/>
        <c:axPos val="l"/>
        <c:title>
          <c:tx>
            <c:rich>
              <a:bodyPr rot="-5400000" vert="horz"/>
              <a:lstStyle/>
              <a:p>
                <a:pPr>
                  <a:defRPr/>
                </a:pPr>
                <a:r>
                  <a:rPr lang="en-US"/>
                  <a:t>Relative</a:t>
                </a:r>
                <a:r>
                  <a:rPr lang="en-US" baseline="0"/>
                  <a:t> Protein Concentration</a:t>
                </a:r>
                <a:endParaRPr lang="en-US"/>
              </a:p>
            </c:rich>
          </c:tx>
          <c:layout/>
          <c:overlay val="0"/>
        </c:title>
        <c:numFmt formatCode="General" sourceLinked="1"/>
        <c:majorTickMark val="out"/>
        <c:minorTickMark val="none"/>
        <c:tickLblPos val="nextTo"/>
        <c:crossAx val="256672512"/>
        <c:crosses val="autoZero"/>
        <c:crossBetween val="between"/>
      </c:valAx>
    </c:plotArea>
    <c:plotVisOnly val="1"/>
    <c:dispBlanksAs val="gap"/>
    <c:showDLblsOverMax val="0"/>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5980314960629921E-2"/>
          <c:y val="7.407407407407407E-2"/>
          <c:w val="0.91874190726159233"/>
          <c:h val="0.79954019636434337"/>
        </c:manualLayout>
      </c:layout>
      <c:barChart>
        <c:barDir val="col"/>
        <c:grouping val="clustered"/>
        <c:varyColors val="0"/>
        <c:ser>
          <c:idx val="0"/>
          <c:order val="0"/>
          <c:invertIfNegative val="0"/>
          <c:dPt>
            <c:idx val="0"/>
            <c:invertIfNegative val="0"/>
            <c:bubble3D val="0"/>
            <c:spPr>
              <a:solidFill>
                <a:schemeClr val="tx1">
                  <a:lumMod val="75000"/>
                  <a:lumOff val="25000"/>
                </a:schemeClr>
              </a:solidFill>
            </c:spPr>
          </c:dPt>
          <c:dPt>
            <c:idx val="1"/>
            <c:invertIfNegative val="0"/>
            <c:bubble3D val="0"/>
            <c:spPr>
              <a:solidFill>
                <a:schemeClr val="bg1">
                  <a:lumMod val="50000"/>
                </a:schemeClr>
              </a:solidFill>
            </c:spPr>
          </c:dPt>
          <c:dPt>
            <c:idx val="2"/>
            <c:invertIfNegative val="0"/>
            <c:bubble3D val="0"/>
            <c:spPr>
              <a:solidFill>
                <a:schemeClr val="bg1">
                  <a:lumMod val="75000"/>
                </a:schemeClr>
              </a:solidFill>
            </c:spPr>
          </c:dPt>
          <c:dPt>
            <c:idx val="3"/>
            <c:invertIfNegative val="0"/>
            <c:bubble3D val="0"/>
            <c:spPr>
              <a:solidFill>
                <a:schemeClr val="tx1">
                  <a:lumMod val="75000"/>
                  <a:lumOff val="25000"/>
                </a:schemeClr>
              </a:solidFill>
            </c:spPr>
          </c:dPt>
          <c:dPt>
            <c:idx val="4"/>
            <c:invertIfNegative val="0"/>
            <c:bubble3D val="0"/>
            <c:spPr>
              <a:solidFill>
                <a:schemeClr val="bg1">
                  <a:lumMod val="50000"/>
                </a:schemeClr>
              </a:solidFill>
            </c:spPr>
          </c:dPt>
          <c:dPt>
            <c:idx val="5"/>
            <c:invertIfNegative val="0"/>
            <c:bubble3D val="0"/>
            <c:spPr>
              <a:solidFill>
                <a:schemeClr val="bg1">
                  <a:lumMod val="75000"/>
                </a:schemeClr>
              </a:solidFill>
            </c:spPr>
          </c:dPt>
          <c:dPt>
            <c:idx val="6"/>
            <c:invertIfNegative val="0"/>
            <c:bubble3D val="0"/>
            <c:spPr>
              <a:solidFill>
                <a:schemeClr val="tx2">
                  <a:lumMod val="60000"/>
                  <a:lumOff val="40000"/>
                </a:schemeClr>
              </a:solidFill>
            </c:spPr>
          </c:dPt>
          <c:cat>
            <c:multiLvlStrRef>
              <c:f>'EuI1c 7-20-15 time point quanti'!$G$4:$H$10</c:f>
              <c:multiLvlStrCache>
                <c:ptCount val="7"/>
                <c:lvl>
                  <c:pt idx="0">
                    <c:v>4097</c:v>
                  </c:pt>
                  <c:pt idx="1">
                    <c:v>4099</c:v>
                  </c:pt>
                  <c:pt idx="2">
                    <c:v>4106</c:v>
                  </c:pt>
                  <c:pt idx="3">
                    <c:v>4097</c:v>
                  </c:pt>
                  <c:pt idx="4">
                    <c:v>4099</c:v>
                  </c:pt>
                  <c:pt idx="5">
                    <c:v>4106</c:v>
                  </c:pt>
                  <c:pt idx="6">
                    <c:v>6235</c:v>
                  </c:pt>
                </c:lvl>
                <c:lvl>
                  <c:pt idx="0">
                    <c:v>PAH</c:v>
                  </c:pt>
                  <c:pt idx="3">
                    <c:v>PAH + C</c:v>
                  </c:pt>
                  <c:pt idx="6">
                    <c:v>Control</c:v>
                  </c:pt>
                </c:lvl>
              </c:multiLvlStrCache>
            </c:multiLvlStrRef>
          </c:cat>
          <c:val>
            <c:numRef>
              <c:f>'EuI1c 7-20-15 time point quanti'!$I$4:$I$10</c:f>
              <c:numCache>
                <c:formatCode>General</c:formatCode>
                <c:ptCount val="7"/>
                <c:pt idx="0">
                  <c:v>1.4312466666666666</c:v>
                </c:pt>
                <c:pt idx="1">
                  <c:v>1.5870833333333334</c:v>
                </c:pt>
                <c:pt idx="2">
                  <c:v>1.6037799999999998</c:v>
                </c:pt>
                <c:pt idx="3">
                  <c:v>1.3909800000000001</c:v>
                </c:pt>
                <c:pt idx="4">
                  <c:v>1.3773</c:v>
                </c:pt>
                <c:pt idx="5">
                  <c:v>1.53529</c:v>
                </c:pt>
                <c:pt idx="6">
                  <c:v>1</c:v>
                </c:pt>
              </c:numCache>
            </c:numRef>
          </c:val>
        </c:ser>
        <c:dLbls>
          <c:showLegendKey val="0"/>
          <c:showVal val="0"/>
          <c:showCatName val="0"/>
          <c:showSerName val="0"/>
          <c:showPercent val="0"/>
          <c:showBubbleSize val="0"/>
        </c:dLbls>
        <c:gapWidth val="150"/>
        <c:axId val="265090176"/>
        <c:axId val="265187328"/>
      </c:barChart>
      <c:catAx>
        <c:axId val="265090176"/>
        <c:scaling>
          <c:orientation val="minMax"/>
        </c:scaling>
        <c:delete val="0"/>
        <c:axPos val="b"/>
        <c:title>
          <c:tx>
            <c:rich>
              <a:bodyPr/>
              <a:lstStyle/>
              <a:p>
                <a:pPr>
                  <a:defRPr/>
                </a:pPr>
                <a:r>
                  <a:rPr lang="en-US" sz="2000" dirty="0"/>
                  <a:t>Treatment</a:t>
                </a:r>
                <a:r>
                  <a:rPr lang="en-US" sz="2000" baseline="0" dirty="0"/>
                  <a:t> and Gene</a:t>
                </a:r>
                <a:endParaRPr lang="en-US" sz="2000" dirty="0"/>
              </a:p>
            </c:rich>
          </c:tx>
          <c:layout/>
          <c:overlay val="0"/>
        </c:title>
        <c:majorTickMark val="out"/>
        <c:minorTickMark val="none"/>
        <c:tickLblPos val="nextTo"/>
        <c:crossAx val="265187328"/>
        <c:crosses val="autoZero"/>
        <c:auto val="1"/>
        <c:lblAlgn val="ctr"/>
        <c:lblOffset val="100"/>
        <c:noMultiLvlLbl val="0"/>
      </c:catAx>
      <c:valAx>
        <c:axId val="265187328"/>
        <c:scaling>
          <c:orientation val="minMax"/>
          <c:max val="2"/>
          <c:min val="0.8"/>
        </c:scaling>
        <c:delete val="0"/>
        <c:axPos val="l"/>
        <c:title>
          <c:tx>
            <c:rich>
              <a:bodyPr rot="-5400000" vert="horz"/>
              <a:lstStyle/>
              <a:p>
                <a:pPr>
                  <a:defRPr/>
                </a:pPr>
                <a:r>
                  <a:rPr lang="en-US" sz="2000" dirty="0" smtClean="0"/>
                  <a:t>Expression Fold </a:t>
                </a:r>
                <a:r>
                  <a:rPr lang="en-US" sz="2000" dirty="0"/>
                  <a:t>Change</a:t>
                </a:r>
              </a:p>
            </c:rich>
          </c:tx>
          <c:layout/>
          <c:overlay val="0"/>
        </c:title>
        <c:numFmt formatCode="General" sourceLinked="1"/>
        <c:majorTickMark val="out"/>
        <c:minorTickMark val="none"/>
        <c:tickLblPos val="nextTo"/>
        <c:crossAx val="265090176"/>
        <c:crosses val="autoZero"/>
        <c:crossBetween val="between"/>
      </c:valAx>
    </c:plotArea>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B3D876E-381A-4DA3-A192-CBD58C57946F}" type="datetimeFigureOut">
              <a:rPr lang="en-US" smtClean="0"/>
              <a:t>4/11/2016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2D2E61-5050-4CF7-9E53-0FD9F08F6DE4}" type="slidenum">
              <a:rPr lang="en-US" smtClean="0"/>
              <a:t>‹#›</a:t>
            </a:fld>
            <a:endParaRPr lang="en-US"/>
          </a:p>
        </p:txBody>
      </p:sp>
    </p:spTree>
    <p:extLst>
      <p:ext uri="{BB962C8B-B14F-4D97-AF65-F5344CB8AC3E}">
        <p14:creationId xmlns:p14="http://schemas.microsoft.com/office/powerpoint/2010/main" val="1738237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3D876E-381A-4DA3-A192-CBD58C57946F}" type="datetimeFigureOut">
              <a:rPr lang="en-US" smtClean="0"/>
              <a:t>4/11/2016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2D2E61-5050-4CF7-9E53-0FD9F08F6DE4}" type="slidenum">
              <a:rPr lang="en-US" smtClean="0"/>
              <a:t>‹#›</a:t>
            </a:fld>
            <a:endParaRPr lang="en-US"/>
          </a:p>
        </p:txBody>
      </p:sp>
    </p:spTree>
    <p:extLst>
      <p:ext uri="{BB962C8B-B14F-4D97-AF65-F5344CB8AC3E}">
        <p14:creationId xmlns:p14="http://schemas.microsoft.com/office/powerpoint/2010/main" val="87426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B3D876E-381A-4DA3-A192-CBD58C57946F}" type="datetimeFigureOut">
              <a:rPr lang="en-US" smtClean="0"/>
              <a:t>4/11/2016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2D2E61-5050-4CF7-9E53-0FD9F08F6DE4}" type="slidenum">
              <a:rPr lang="en-US" smtClean="0"/>
              <a:t>‹#›</a:t>
            </a:fld>
            <a:endParaRPr lang="en-US"/>
          </a:p>
        </p:txBody>
      </p:sp>
    </p:spTree>
    <p:extLst>
      <p:ext uri="{BB962C8B-B14F-4D97-AF65-F5344CB8AC3E}">
        <p14:creationId xmlns:p14="http://schemas.microsoft.com/office/powerpoint/2010/main" val="618518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7"/>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7"/>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B3D876E-381A-4DA3-A192-CBD58C57946F}" type="datetimeFigureOut">
              <a:rPr lang="en-US" smtClean="0"/>
              <a:t>4/11/2016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2D2E61-5050-4CF7-9E53-0FD9F08F6DE4}" type="slidenum">
              <a:rPr lang="en-US" smtClean="0"/>
              <a:t>‹#›</a:t>
            </a:fld>
            <a:endParaRPr lang="en-US"/>
          </a:p>
        </p:txBody>
      </p:sp>
    </p:spTree>
    <p:extLst>
      <p:ext uri="{BB962C8B-B14F-4D97-AF65-F5344CB8AC3E}">
        <p14:creationId xmlns:p14="http://schemas.microsoft.com/office/powerpoint/2010/main" val="826676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7"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7"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B3D876E-381A-4DA3-A192-CBD58C57946F}" type="datetimeFigureOut">
              <a:rPr lang="en-US" smtClean="0"/>
              <a:t>4/11/2016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22D2E61-5050-4CF7-9E53-0FD9F08F6DE4}" type="slidenum">
              <a:rPr lang="en-US" smtClean="0"/>
              <a:t>‹#›</a:t>
            </a:fld>
            <a:endParaRPr lang="en-US"/>
          </a:p>
        </p:txBody>
      </p:sp>
    </p:spTree>
    <p:extLst>
      <p:ext uri="{BB962C8B-B14F-4D97-AF65-F5344CB8AC3E}">
        <p14:creationId xmlns:p14="http://schemas.microsoft.com/office/powerpoint/2010/main" val="1259479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B3D876E-381A-4DA3-A192-CBD58C57946F}" type="datetimeFigureOut">
              <a:rPr lang="en-US" smtClean="0"/>
              <a:t>4/11/2016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22D2E61-5050-4CF7-9E53-0FD9F08F6DE4}" type="slidenum">
              <a:rPr lang="en-US" smtClean="0"/>
              <a:t>‹#›</a:t>
            </a:fld>
            <a:endParaRPr lang="en-US"/>
          </a:p>
        </p:txBody>
      </p:sp>
    </p:spTree>
    <p:extLst>
      <p:ext uri="{BB962C8B-B14F-4D97-AF65-F5344CB8AC3E}">
        <p14:creationId xmlns:p14="http://schemas.microsoft.com/office/powerpoint/2010/main" val="825186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3D876E-381A-4DA3-A192-CBD58C57946F}" type="datetimeFigureOut">
              <a:rPr lang="en-US" smtClean="0"/>
              <a:t>4/11/2016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22D2E61-5050-4CF7-9E53-0FD9F08F6DE4}" type="slidenum">
              <a:rPr lang="en-US" smtClean="0"/>
              <a:t>‹#›</a:t>
            </a:fld>
            <a:endParaRPr lang="en-US"/>
          </a:p>
        </p:txBody>
      </p:sp>
    </p:spTree>
    <p:extLst>
      <p:ext uri="{BB962C8B-B14F-4D97-AF65-F5344CB8AC3E}">
        <p14:creationId xmlns:p14="http://schemas.microsoft.com/office/powerpoint/2010/main" val="664876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3D876E-381A-4DA3-A192-CBD58C57946F}" type="datetimeFigureOut">
              <a:rPr lang="en-US" smtClean="0"/>
              <a:t>4/11/2016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2D2E61-5050-4CF7-9E53-0FD9F08F6DE4}" type="slidenum">
              <a:rPr lang="en-US" smtClean="0"/>
              <a:t>‹#›</a:t>
            </a:fld>
            <a:endParaRPr lang="en-US"/>
          </a:p>
        </p:txBody>
      </p:sp>
    </p:spTree>
    <p:extLst>
      <p:ext uri="{BB962C8B-B14F-4D97-AF65-F5344CB8AC3E}">
        <p14:creationId xmlns:p14="http://schemas.microsoft.com/office/powerpoint/2010/main" val="3896023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3D876E-381A-4DA3-A192-CBD58C57946F}" type="datetimeFigureOut">
              <a:rPr lang="en-US" smtClean="0"/>
              <a:t>4/11/2016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2D2E61-5050-4CF7-9E53-0FD9F08F6DE4}" type="slidenum">
              <a:rPr lang="en-US" smtClean="0"/>
              <a:t>‹#›</a:t>
            </a:fld>
            <a:endParaRPr lang="en-US"/>
          </a:p>
        </p:txBody>
      </p:sp>
    </p:spTree>
    <p:extLst>
      <p:ext uri="{BB962C8B-B14F-4D97-AF65-F5344CB8AC3E}">
        <p14:creationId xmlns:p14="http://schemas.microsoft.com/office/powerpoint/2010/main" val="2279117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3D876E-381A-4DA3-A192-CBD58C57946F}" type="datetimeFigureOut">
              <a:rPr lang="en-US" smtClean="0"/>
              <a:t>4/11/2016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2D2E61-5050-4CF7-9E53-0FD9F08F6DE4}" type="slidenum">
              <a:rPr lang="en-US" smtClean="0"/>
              <a:t>‹#›</a:t>
            </a:fld>
            <a:endParaRPr lang="en-US"/>
          </a:p>
        </p:txBody>
      </p:sp>
    </p:spTree>
    <p:extLst>
      <p:ext uri="{BB962C8B-B14F-4D97-AF65-F5344CB8AC3E}">
        <p14:creationId xmlns:p14="http://schemas.microsoft.com/office/powerpoint/2010/main" val="1516870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70"/>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70"/>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3D876E-381A-4DA3-A192-CBD58C57946F}" type="datetimeFigureOut">
              <a:rPr lang="en-US" smtClean="0"/>
              <a:t>4/11/2016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2D2E61-5050-4CF7-9E53-0FD9F08F6DE4}" type="slidenum">
              <a:rPr lang="en-US" smtClean="0"/>
              <a:t>‹#›</a:t>
            </a:fld>
            <a:endParaRPr lang="en-US"/>
          </a:p>
        </p:txBody>
      </p:sp>
    </p:spTree>
    <p:extLst>
      <p:ext uri="{BB962C8B-B14F-4D97-AF65-F5344CB8AC3E}">
        <p14:creationId xmlns:p14="http://schemas.microsoft.com/office/powerpoint/2010/main" val="2587550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EB3D876E-381A-4DA3-A192-CBD58C57946F}" type="datetimeFigureOut">
              <a:rPr lang="en-US" smtClean="0"/>
              <a:t>4/11/2016</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322D2E61-5050-4CF7-9E53-0FD9F08F6DE4}" type="slidenum">
              <a:rPr lang="en-US" smtClean="0"/>
              <a:t>‹#›</a:t>
            </a:fld>
            <a:endParaRPr lang="en-US"/>
          </a:p>
        </p:txBody>
      </p:sp>
    </p:spTree>
    <p:extLst>
      <p:ext uri="{BB962C8B-B14F-4D97-AF65-F5344CB8AC3E}">
        <p14:creationId xmlns:p14="http://schemas.microsoft.com/office/powerpoint/2010/main" val="24689095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8419"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4388419"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5589" indent="-1371379" algn="l" defTabSz="4388419"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5522" indent="-1097102" algn="l" defTabSz="4388419"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79731"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3941"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microsoft.com/office/2007/relationships/hdphoto" Target="../media/hdphoto6.wdp"/><Relationship Id="rId18" Type="http://schemas.openxmlformats.org/officeDocument/2006/relationships/image" Target="../media/image9.png"/><Relationship Id="rId26" Type="http://schemas.openxmlformats.org/officeDocument/2006/relationships/chart" Target="../charts/chart3.xml"/><Relationship Id="rId3" Type="http://schemas.microsoft.com/office/2007/relationships/hdphoto" Target="../media/hdphoto1.wdp"/><Relationship Id="rId21" Type="http://schemas.microsoft.com/office/2007/relationships/hdphoto" Target="../media/hdphoto10.wdp"/><Relationship Id="rId7" Type="http://schemas.microsoft.com/office/2007/relationships/hdphoto" Target="../media/hdphoto3.wdp"/><Relationship Id="rId12" Type="http://schemas.openxmlformats.org/officeDocument/2006/relationships/image" Target="../media/image6.png"/><Relationship Id="rId17" Type="http://schemas.microsoft.com/office/2007/relationships/hdphoto" Target="../media/hdphoto8.wdp"/><Relationship Id="rId25" Type="http://schemas.openxmlformats.org/officeDocument/2006/relationships/chart" Target="../charts/chart2.xml"/><Relationship Id="rId33" Type="http://schemas.openxmlformats.org/officeDocument/2006/relationships/image" Target="../media/image12.png"/><Relationship Id="rId2" Type="http://schemas.openxmlformats.org/officeDocument/2006/relationships/image" Target="../media/image1.png"/><Relationship Id="rId16" Type="http://schemas.openxmlformats.org/officeDocument/2006/relationships/image" Target="../media/image8.png"/><Relationship Id="rId20" Type="http://schemas.openxmlformats.org/officeDocument/2006/relationships/image" Target="../media/image10.png"/><Relationship Id="rId29" Type="http://schemas.openxmlformats.org/officeDocument/2006/relationships/chart" Target="../charts/chart6.xml"/><Relationship Id="rId1" Type="http://schemas.openxmlformats.org/officeDocument/2006/relationships/slideLayout" Target="../slideLayouts/slideLayout1.xml"/><Relationship Id="rId6" Type="http://schemas.openxmlformats.org/officeDocument/2006/relationships/image" Target="../media/image3.png"/><Relationship Id="rId11" Type="http://schemas.microsoft.com/office/2007/relationships/hdphoto" Target="../media/hdphoto5.wdp"/><Relationship Id="rId24" Type="http://schemas.openxmlformats.org/officeDocument/2006/relationships/chart" Target="../charts/chart1.xml"/><Relationship Id="rId32" Type="http://schemas.openxmlformats.org/officeDocument/2006/relationships/chart" Target="../charts/chart9.xml"/><Relationship Id="rId5" Type="http://schemas.microsoft.com/office/2007/relationships/hdphoto" Target="../media/hdphoto2.wdp"/><Relationship Id="rId15" Type="http://schemas.microsoft.com/office/2007/relationships/hdphoto" Target="../media/hdphoto7.wdp"/><Relationship Id="rId23" Type="http://schemas.microsoft.com/office/2007/relationships/hdphoto" Target="../media/hdphoto11.wdp"/><Relationship Id="rId28" Type="http://schemas.openxmlformats.org/officeDocument/2006/relationships/chart" Target="../charts/chart5.xml"/><Relationship Id="rId10" Type="http://schemas.openxmlformats.org/officeDocument/2006/relationships/image" Target="../media/image5.png"/><Relationship Id="rId19" Type="http://schemas.microsoft.com/office/2007/relationships/hdphoto" Target="../media/hdphoto9.wdp"/><Relationship Id="rId31" Type="http://schemas.openxmlformats.org/officeDocument/2006/relationships/chart" Target="../charts/chart8.xml"/><Relationship Id="rId4" Type="http://schemas.openxmlformats.org/officeDocument/2006/relationships/image" Target="../media/image2.png"/><Relationship Id="rId9" Type="http://schemas.microsoft.com/office/2007/relationships/hdphoto" Target="../media/hdphoto4.wdp"/><Relationship Id="rId14" Type="http://schemas.openxmlformats.org/officeDocument/2006/relationships/image" Target="../media/image7.png"/><Relationship Id="rId22" Type="http://schemas.openxmlformats.org/officeDocument/2006/relationships/image" Target="../media/image11.png"/><Relationship Id="rId27" Type="http://schemas.openxmlformats.org/officeDocument/2006/relationships/chart" Target="../charts/chart4.xml"/><Relationship Id="rId30" Type="http://schemas.openxmlformats.org/officeDocument/2006/relationships/chart" Target="../charts/char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40000"/>
                <a:satMod val="350000"/>
              </a:schemeClr>
            </a:gs>
            <a:gs pos="72000">
              <a:schemeClr val="bg2"/>
            </a:gs>
            <a:gs pos="100000">
              <a:schemeClr val="bg2">
                <a:shade val="20000"/>
                <a:satMod val="255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1038" name="Picture 14"/>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29386" y1="9955" x2="60965" y2="52941"/>
                        <a14:foregroundMark x1="35526" y1="52941" x2="66667" y2="12670"/>
                        <a14:foregroundMark x1="35526" y1="9955" x2="58333" y2="13575"/>
                        <a14:foregroundMark x1="28070" y1="19457" x2="46491" y2="56109"/>
                        <a14:foregroundMark x1="47368" y1="11765" x2="65789" y2="38462"/>
                        <a14:foregroundMark x1="7895" y1="80995" x2="92982" y2="82353"/>
                        <a14:foregroundMark x1="5702" y1="91403" x2="92982" y2="91403"/>
                        <a14:foregroundMark x1="96491" y1="92308" x2="96491" y2="97738"/>
                        <a14:backgroundMark x1="75439" y1="81448" x2="76316" y2="83258"/>
                        <a14:backgroundMark x1="92544" y1="80995" x2="92544" y2="84163"/>
                        <a14:backgroundMark x1="88158" y1="90950" x2="88158" y2="95023"/>
                        <a14:backgroundMark x1="82895" y1="92308" x2="82895" y2="95928"/>
                        <a14:backgroundMark x1="14912" y1="79638" x2="14912" y2="81900"/>
                        <a14:backgroundMark x1="67544" y1="79638" x2="67982" y2="81900"/>
                        <a14:backgroundMark x1="30702" y1="89593" x2="29825" y2="93665"/>
                        <a14:backgroundMark x1="28070" y1="80090" x2="28070" y2="82353"/>
                        <a14:backgroundMark x1="23684" y1="80995" x2="23684" y2="82805"/>
                        <a14:backgroundMark x1="91667" y1="79186" x2="91667" y2="84163"/>
                        <a14:backgroundMark x1="90351" y1="80090" x2="90351" y2="84163"/>
                      </a14:backgroundRemoval>
                    </a14:imgEffect>
                  </a14:imgLayer>
                </a14:imgProps>
              </a:ext>
              <a:ext uri="{28A0092B-C50C-407E-A947-70E740481C1C}">
                <a14:useLocalDpi xmlns:a14="http://schemas.microsoft.com/office/drawing/2010/main" val="0"/>
              </a:ext>
            </a:extLst>
          </a:blip>
          <a:srcRect/>
          <a:stretch>
            <a:fillRect/>
          </a:stretch>
        </p:blipFill>
        <p:spPr bwMode="auto">
          <a:xfrm>
            <a:off x="40081200" y="7937"/>
            <a:ext cx="3810000" cy="3693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2286002" y="439991"/>
            <a:ext cx="39090600" cy="5170646"/>
          </a:xfrm>
          <a:prstGeom prst="rect">
            <a:avLst/>
          </a:prstGeom>
          <a:noFill/>
        </p:spPr>
        <p:txBody>
          <a:bodyPr wrap="square" lIns="91426" tIns="45710" rIns="91426" bIns="45710" rtlCol="0">
            <a:spAutoFit/>
          </a:bodyPr>
          <a:lstStyle/>
          <a:p>
            <a:pPr algn="ctr"/>
            <a:r>
              <a:rPr lang="en-US" b="1" i="1" dirty="0">
                <a:latin typeface="Times New Roman" panose="02020603050405020304" pitchFamily="18" charset="0"/>
                <a:cs typeface="Times New Roman" panose="02020603050405020304" pitchFamily="18" charset="0"/>
              </a:rPr>
              <a:t>Frankia</a:t>
            </a:r>
            <a:r>
              <a:rPr lang="en-US" b="1" dirty="0">
                <a:latin typeface="Times New Roman" panose="02020603050405020304" pitchFamily="18" charset="0"/>
                <a:cs typeface="Times New Roman" panose="02020603050405020304" pitchFamily="18" charset="0"/>
              </a:rPr>
              <a:t> sp. Strains EuI1c and EUN1f have the Potential to Degrade Dioxins and Dioxin-like </a:t>
            </a:r>
            <a:r>
              <a:rPr lang="en-US" b="1" dirty="0" smtClean="0">
                <a:latin typeface="Times New Roman" panose="02020603050405020304" pitchFamily="18" charset="0"/>
                <a:cs typeface="Times New Roman" panose="02020603050405020304" pitchFamily="18" charset="0"/>
              </a:rPr>
              <a:t>Compounds</a:t>
            </a:r>
          </a:p>
          <a:p>
            <a:pPr algn="ctr"/>
            <a:r>
              <a:rPr lang="en-US" sz="7200" dirty="0">
                <a:latin typeface="Times New Roman" panose="02020603050405020304" pitchFamily="18" charset="0"/>
                <a:cs typeface="Times New Roman" panose="02020603050405020304" pitchFamily="18" charset="0"/>
              </a:rPr>
              <a:t>Erik Swanson, </a:t>
            </a:r>
            <a:r>
              <a:rPr lang="en-US" sz="7200" dirty="0" err="1">
                <a:latin typeface="Times New Roman" panose="02020603050405020304" pitchFamily="18" charset="0"/>
                <a:cs typeface="Times New Roman" panose="02020603050405020304" pitchFamily="18" charset="0"/>
              </a:rPr>
              <a:t>Medhat</a:t>
            </a:r>
            <a:r>
              <a:rPr lang="en-US" sz="7200" dirty="0">
                <a:latin typeface="Times New Roman" panose="02020603050405020304" pitchFamily="18" charset="0"/>
                <a:cs typeface="Times New Roman" panose="02020603050405020304" pitchFamily="18" charset="0"/>
              </a:rPr>
              <a:t> </a:t>
            </a:r>
            <a:r>
              <a:rPr lang="en-US" sz="7200" dirty="0" err="1">
                <a:latin typeface="Times New Roman" panose="02020603050405020304" pitchFamily="18" charset="0"/>
                <a:cs typeface="Times New Roman" panose="02020603050405020304" pitchFamily="18" charset="0"/>
              </a:rPr>
              <a:t>Rehan</a:t>
            </a:r>
            <a:r>
              <a:rPr lang="en-US" sz="7200" dirty="0">
                <a:latin typeface="Times New Roman" panose="02020603050405020304" pitchFamily="18" charset="0"/>
                <a:cs typeface="Times New Roman" panose="02020603050405020304" pitchFamily="18" charset="0"/>
              </a:rPr>
              <a:t>, Louis Tisa</a:t>
            </a:r>
          </a:p>
          <a:p>
            <a:pPr algn="ctr"/>
            <a:endParaRPr lang="en-US" b="1" dirty="0">
              <a:latin typeface="Times New Roman" panose="02020603050405020304" pitchFamily="18" charset="0"/>
              <a:cs typeface="Times New Roman" panose="02020603050405020304" pitchFamily="18" charset="0"/>
            </a:endParaRPr>
          </a:p>
        </p:txBody>
      </p:sp>
      <p:grpSp>
        <p:nvGrpSpPr>
          <p:cNvPr id="11" name="Group 10"/>
          <p:cNvGrpSpPr/>
          <p:nvPr/>
        </p:nvGrpSpPr>
        <p:grpSpPr>
          <a:xfrm>
            <a:off x="838200" y="5225917"/>
            <a:ext cx="13716002" cy="9160582"/>
            <a:chOff x="2286000" y="5931165"/>
            <a:chExt cx="13716002" cy="9160582"/>
          </a:xfrm>
        </p:grpSpPr>
        <p:sp>
          <p:nvSpPr>
            <p:cNvPr id="6" name="TextBox 5"/>
            <p:cNvSpPr txBox="1"/>
            <p:nvPr/>
          </p:nvSpPr>
          <p:spPr>
            <a:xfrm>
              <a:off x="2286000" y="6781800"/>
              <a:ext cx="13716000" cy="8309947"/>
            </a:xfrm>
            <a:prstGeom prst="rect">
              <a:avLst/>
            </a:prstGeom>
            <a:noFill/>
          </p:spPr>
          <p:txBody>
            <a:bodyPr wrap="square" lIns="91426" tIns="45710" rIns="91426" bIns="45710" rtlCol="0">
              <a:spAutoFit/>
            </a:bodyPr>
            <a:lstStyle/>
            <a:p>
              <a:r>
                <a:rPr lang="en-US" sz="3000" dirty="0" smtClean="0"/>
                <a:t>We </a:t>
              </a:r>
              <a:r>
                <a:rPr lang="en-US" sz="3000" dirty="0"/>
                <a:t>tested the ability of </a:t>
              </a:r>
              <a:r>
                <a:rPr lang="en-US" sz="3000" i="1" dirty="0"/>
                <a:t>Frankia</a:t>
              </a:r>
              <a:r>
                <a:rPr lang="en-US" sz="3000" dirty="0"/>
                <a:t> to resist and degrade three dioxin-like </a:t>
              </a:r>
              <a:r>
                <a:rPr lang="en-US" sz="3000" dirty="0" smtClean="0"/>
                <a:t>compounds</a:t>
              </a:r>
              <a:r>
                <a:rPr lang="en-US" sz="3000" dirty="0"/>
                <a:t>:  biphenyl (BP), 4-chlorobiphenyl (4CBP), and dibenzofuran (DBF). A comparative genomics approach was used to detect regions in </a:t>
              </a:r>
              <a:r>
                <a:rPr lang="en-US" sz="3000" i="1" dirty="0"/>
                <a:t>Frankia</a:t>
              </a:r>
              <a:r>
                <a:rPr lang="en-US" sz="3000" dirty="0"/>
                <a:t> genomes homologous to a known dioxin-degrading operon (</a:t>
              </a:r>
              <a:r>
                <a:rPr lang="en-US" sz="3000" i="1" dirty="0" err="1"/>
                <a:t>bph</a:t>
              </a:r>
              <a:r>
                <a:rPr lang="en-US" sz="3000" dirty="0"/>
                <a:t>) in a closely related species, </a:t>
              </a:r>
              <a:r>
                <a:rPr lang="en-US" sz="3000" i="1" dirty="0"/>
                <a:t>Rhodococcus</a:t>
              </a:r>
              <a:r>
                <a:rPr lang="en-US" sz="3000" dirty="0"/>
                <a:t> RAH1. Only 2 of the 19 available </a:t>
              </a:r>
              <a:r>
                <a:rPr lang="en-US" sz="3000" i="1" dirty="0"/>
                <a:t>Frankia</a:t>
              </a:r>
              <a:r>
                <a:rPr lang="en-US" sz="3000" dirty="0"/>
                <a:t> genomes, strains EuI1c and EUN1f, contained a putative dioxin-degrading operon homologous to the ­</a:t>
              </a:r>
              <a:r>
                <a:rPr lang="en-US" sz="3000" i="1" dirty="0" err="1"/>
                <a:t>bph</a:t>
              </a:r>
              <a:r>
                <a:rPr lang="en-US" sz="3000" dirty="0"/>
                <a:t> operon in </a:t>
              </a:r>
              <a:r>
                <a:rPr lang="en-US" sz="3000" i="1" dirty="0"/>
                <a:t>Rhodococcus</a:t>
              </a:r>
              <a:r>
                <a:rPr lang="en-US" sz="3000" dirty="0"/>
                <a:t> RHA1. Growth assays demonstrated </a:t>
              </a:r>
              <a:r>
                <a:rPr lang="en-US" sz="3000" dirty="0" smtClean="0"/>
                <a:t>both </a:t>
              </a:r>
              <a:r>
                <a:rPr lang="en-US" sz="3000" dirty="0"/>
                <a:t>strains EuI1c and </a:t>
              </a:r>
              <a:r>
                <a:rPr lang="en-US" sz="3000" dirty="0" smtClean="0"/>
                <a:t>EUN1f </a:t>
              </a:r>
              <a:r>
                <a:rPr lang="en-US" sz="3000" dirty="0"/>
                <a:t>exhibited linear growth with BP or DBF as a sole carbon and energy source at concentrations up to </a:t>
              </a:r>
              <a:r>
                <a:rPr lang="en-US" sz="3000" dirty="0" smtClean="0"/>
                <a:t>1.0mM, while CN3 does not grow with BP as a sole carbon source. </a:t>
              </a:r>
              <a:r>
                <a:rPr lang="en-US" sz="3000" dirty="0"/>
                <a:t>However, </a:t>
              </a:r>
              <a:r>
                <a:rPr lang="en-US" sz="3000" dirty="0" smtClean="0"/>
                <a:t>neither strain </a:t>
              </a:r>
              <a:r>
                <a:rPr lang="en-US" sz="3000" dirty="0"/>
                <a:t>was able to grow with 4CBP as a sole carbon and energy source. Expression of the putative </a:t>
              </a:r>
              <a:r>
                <a:rPr lang="en-US" sz="3000" i="1" dirty="0" err="1"/>
                <a:t>bph</a:t>
              </a:r>
              <a:r>
                <a:rPr lang="en-US" sz="3000" dirty="0"/>
                <a:t> operon in strain EuI1c in response to BP exposure was determined through RT-qPCR. This analysis revealed that ­three representative genes (</a:t>
              </a:r>
              <a:r>
                <a:rPr lang="en-US" sz="3000" i="1" dirty="0" err="1"/>
                <a:t>bphA</a:t>
              </a:r>
              <a:r>
                <a:rPr lang="en-US" sz="3000" i="1" dirty="0"/>
                <a:t>, </a:t>
              </a:r>
              <a:r>
                <a:rPr lang="en-US" sz="3000" i="1" dirty="0" err="1"/>
                <a:t>bphC</a:t>
              </a:r>
              <a:r>
                <a:rPr lang="en-US" sz="3000" dirty="0"/>
                <a:t>, and </a:t>
              </a:r>
              <a:r>
                <a:rPr lang="en-US" sz="3000" i="1" dirty="0" err="1"/>
                <a:t>bphE</a:t>
              </a:r>
              <a:r>
                <a:rPr lang="en-US" sz="3000" dirty="0"/>
                <a:t>) of the ­</a:t>
              </a:r>
              <a:r>
                <a:rPr lang="en-US" sz="3000" i="1" dirty="0" err="1"/>
                <a:t>bph</a:t>
              </a:r>
              <a:r>
                <a:rPr lang="en-US" sz="3000" i="1" dirty="0"/>
                <a:t>­ </a:t>
              </a:r>
              <a:r>
                <a:rPr lang="en-US" sz="3000" dirty="0"/>
                <a:t>operon were upregulated in response to BP exposure. </a:t>
              </a:r>
              <a:r>
                <a:rPr lang="en-US" sz="3000" dirty="0" smtClean="0"/>
                <a:t>GC-MS analysis also showed that biphenyl is degraded during incubation in </a:t>
              </a:r>
              <a:r>
                <a:rPr lang="en-US" sz="3000" i="1" dirty="0" smtClean="0"/>
                <a:t>Frankia</a:t>
              </a:r>
              <a:r>
                <a:rPr lang="en-US" sz="3000" dirty="0" smtClean="0"/>
                <a:t> EuI1c cultures. These </a:t>
              </a:r>
              <a:r>
                <a:rPr lang="en-US" sz="3000" dirty="0"/>
                <a:t>findings suggest that </a:t>
              </a:r>
              <a:r>
                <a:rPr lang="en-US" sz="3000" i="1" dirty="0"/>
                <a:t>Frankia</a:t>
              </a:r>
              <a:r>
                <a:rPr lang="en-US" sz="3000" dirty="0"/>
                <a:t> sp. strains EuI1c and EUN1f degrade dioxin-like compounds and could be used to remediate land contaminated by dioxin-like compounds. </a:t>
              </a:r>
            </a:p>
            <a:p>
              <a:endParaRPr lang="en-US" sz="2400" dirty="0"/>
            </a:p>
          </p:txBody>
        </p:sp>
        <p:sp>
          <p:nvSpPr>
            <p:cNvPr id="8" name="TextBox 7"/>
            <p:cNvSpPr txBox="1"/>
            <p:nvPr/>
          </p:nvSpPr>
          <p:spPr>
            <a:xfrm>
              <a:off x="2401618" y="5931165"/>
              <a:ext cx="13600384" cy="769441"/>
            </a:xfrm>
            <a:prstGeom prst="rect">
              <a:avLst/>
            </a:prstGeom>
            <a:solidFill>
              <a:schemeClr val="accent5">
                <a:lumMod val="75000"/>
              </a:schemeClr>
            </a:solidFill>
            <a:ln w="12700">
              <a:solidFill>
                <a:schemeClr val="tx1"/>
              </a:solidFill>
            </a:ln>
          </p:spPr>
          <p:txBody>
            <a:bodyPr wrap="square" rtlCol="0">
              <a:spAutoFit/>
            </a:bodyPr>
            <a:lstStyle/>
            <a:p>
              <a:pPr algn="ctr"/>
              <a:r>
                <a:rPr lang="en-US" sz="4400" b="1" dirty="0" smtClean="0">
                  <a:solidFill>
                    <a:schemeClr val="bg1"/>
                  </a:solidFill>
                </a:rPr>
                <a:t>Abstract</a:t>
              </a:r>
              <a:endParaRPr lang="en-US" sz="4400" b="1" dirty="0">
                <a:solidFill>
                  <a:schemeClr val="bg1"/>
                </a:solidFill>
              </a:endParaRPr>
            </a:p>
          </p:txBody>
        </p:sp>
      </p:grpSp>
      <p:grpSp>
        <p:nvGrpSpPr>
          <p:cNvPr id="12" name="Group 11"/>
          <p:cNvGrpSpPr/>
          <p:nvPr/>
        </p:nvGrpSpPr>
        <p:grpSpPr>
          <a:xfrm>
            <a:off x="838200" y="14635103"/>
            <a:ext cx="13831616" cy="7787918"/>
            <a:chOff x="2286000" y="16353283"/>
            <a:chExt cx="13831616" cy="7787918"/>
          </a:xfrm>
        </p:grpSpPr>
        <p:sp>
          <p:nvSpPr>
            <p:cNvPr id="7" name="TextBox 6"/>
            <p:cNvSpPr txBox="1"/>
            <p:nvPr/>
          </p:nvSpPr>
          <p:spPr>
            <a:xfrm>
              <a:off x="2286000" y="17093118"/>
              <a:ext cx="13716000" cy="7048083"/>
            </a:xfrm>
            <a:prstGeom prst="rect">
              <a:avLst/>
            </a:prstGeom>
            <a:noFill/>
          </p:spPr>
          <p:txBody>
            <a:bodyPr wrap="square" rtlCol="0">
              <a:spAutoFit/>
            </a:bodyPr>
            <a:lstStyle/>
            <a:p>
              <a:r>
                <a:rPr lang="en-US" sz="3200" i="1" dirty="0"/>
                <a:t> </a:t>
              </a:r>
              <a:r>
                <a:rPr lang="en-US" sz="3200" i="1" dirty="0" smtClean="0"/>
                <a:t>    </a:t>
              </a:r>
              <a:r>
                <a:rPr lang="en-US" sz="3000" i="1" dirty="0" smtClean="0"/>
                <a:t>Frankia</a:t>
              </a:r>
              <a:r>
                <a:rPr lang="en-US" sz="3000" dirty="0" smtClean="0"/>
                <a:t> sp. are soiling dwelling, nitrogen-fixing, actinobacteria that form facultative symbiotic associations with 8 families of actinorhizal plants. </a:t>
              </a:r>
              <a:r>
                <a:rPr lang="en-US" sz="3000" i="1" dirty="0" smtClean="0"/>
                <a:t>Frankia</a:t>
              </a:r>
              <a:r>
                <a:rPr lang="en-US" sz="3000" dirty="0" smtClean="0"/>
                <a:t> sp. are resistant to numerous heavy metals and toxic organic pollutants which makes the </a:t>
              </a:r>
              <a:r>
                <a:rPr lang="en-US" sz="3000" i="1" dirty="0" smtClean="0"/>
                <a:t>Frankia</a:t>
              </a:r>
              <a:r>
                <a:rPr lang="en-US" sz="3000" dirty="0" smtClean="0"/>
                <a:t>-plant symbiosis a promising candidate for bioremediation applications. Furthermore, the unique symbiosis that </a:t>
              </a:r>
              <a:r>
                <a:rPr lang="en-US" sz="3000" i="1" dirty="0" smtClean="0"/>
                <a:t>Frankia </a:t>
              </a:r>
              <a:r>
                <a:rPr lang="en-US" sz="3000" dirty="0" smtClean="0"/>
                <a:t>forms with actinorhizal plants could help establish a remediating population in contaminated environments. While </a:t>
              </a:r>
              <a:r>
                <a:rPr lang="en-US" sz="3000" i="1" dirty="0" smtClean="0"/>
                <a:t>Frankia</a:t>
              </a:r>
              <a:r>
                <a:rPr lang="en-US" sz="3000" dirty="0" smtClean="0"/>
                <a:t> is known to resist heavy metals and degrade curtain organic pollutants, its ability to degrade dioxins and dioxin-like compounds has not been previously studied. </a:t>
              </a:r>
            </a:p>
            <a:p>
              <a:r>
                <a:rPr lang="en-US" sz="3000" dirty="0" smtClean="0"/>
                <a:t>     Dioxins are common, highly recalcitrant and hydrophobic environmental contaminants. These characteristics lead to bioaccumulation and numerous associated health problems including cancer, immune suppression, birth defects, and acute toxicity. These health risks  necessitate an effective remediation approach for dioxins and dioxin-like compounds. </a:t>
              </a:r>
            </a:p>
            <a:p>
              <a:r>
                <a:rPr lang="en-US" sz="3000" dirty="0" smtClean="0"/>
                <a:t>     Thus, if </a:t>
              </a:r>
              <a:r>
                <a:rPr lang="en-US" sz="3000" i="1" dirty="0" smtClean="0"/>
                <a:t>Frankia</a:t>
              </a:r>
              <a:r>
                <a:rPr lang="en-US" sz="3000" dirty="0" smtClean="0"/>
                <a:t> is able to degrade dioxin-like compounds, it could be a valuable tool in the effort to remediate dioxin contaminated sites. </a:t>
              </a:r>
              <a:endParaRPr lang="en-US" sz="3000" dirty="0"/>
            </a:p>
          </p:txBody>
        </p:sp>
        <p:sp>
          <p:nvSpPr>
            <p:cNvPr id="9" name="TextBox 8"/>
            <p:cNvSpPr txBox="1"/>
            <p:nvPr/>
          </p:nvSpPr>
          <p:spPr>
            <a:xfrm>
              <a:off x="2401616" y="16353283"/>
              <a:ext cx="13716000" cy="769441"/>
            </a:xfrm>
            <a:prstGeom prst="rect">
              <a:avLst/>
            </a:prstGeom>
            <a:solidFill>
              <a:schemeClr val="accent5">
                <a:lumMod val="75000"/>
              </a:schemeClr>
            </a:solidFill>
            <a:ln w="12700">
              <a:solidFill>
                <a:schemeClr val="tx1"/>
              </a:solidFill>
            </a:ln>
          </p:spPr>
          <p:txBody>
            <a:bodyPr wrap="square" rtlCol="0">
              <a:spAutoFit/>
            </a:bodyPr>
            <a:lstStyle/>
            <a:p>
              <a:pPr algn="ctr"/>
              <a:r>
                <a:rPr lang="en-US" sz="4400" b="1" dirty="0" smtClean="0">
                  <a:solidFill>
                    <a:schemeClr val="bg1"/>
                  </a:solidFill>
                </a:rPr>
                <a:t>Introduction</a:t>
              </a:r>
              <a:endParaRPr lang="en-US" sz="4400" b="1" dirty="0">
                <a:solidFill>
                  <a:schemeClr val="bg1"/>
                </a:solidFill>
              </a:endParaRPr>
            </a:p>
          </p:txBody>
        </p:sp>
      </p:grpSp>
      <p:sp>
        <p:nvSpPr>
          <p:cNvPr id="10" name="TextBox 9"/>
          <p:cNvSpPr txBox="1"/>
          <p:nvPr/>
        </p:nvSpPr>
        <p:spPr>
          <a:xfrm>
            <a:off x="874986" y="23497989"/>
            <a:ext cx="13716000" cy="769441"/>
          </a:xfrm>
          <a:prstGeom prst="rect">
            <a:avLst/>
          </a:prstGeom>
          <a:solidFill>
            <a:schemeClr val="accent5">
              <a:lumMod val="75000"/>
            </a:schemeClr>
          </a:solidFill>
          <a:ln w="12700">
            <a:solidFill>
              <a:schemeClr val="tx1"/>
            </a:solidFill>
          </a:ln>
        </p:spPr>
        <p:txBody>
          <a:bodyPr wrap="square" rtlCol="0">
            <a:spAutoFit/>
          </a:bodyPr>
          <a:lstStyle/>
          <a:p>
            <a:pPr algn="ctr"/>
            <a:r>
              <a:rPr lang="en-US" sz="4400" b="1" dirty="0" smtClean="0">
                <a:solidFill>
                  <a:schemeClr val="bg1"/>
                </a:solidFill>
              </a:rPr>
              <a:t>Methods</a:t>
            </a:r>
            <a:endParaRPr lang="en-US" sz="4400" b="1" dirty="0">
              <a:solidFill>
                <a:schemeClr val="bg1"/>
              </a:solidFill>
            </a:endParaRPr>
          </a:p>
        </p:txBody>
      </p:sp>
      <p:sp>
        <p:nvSpPr>
          <p:cNvPr id="14" name="TextBox 13"/>
          <p:cNvSpPr txBox="1"/>
          <p:nvPr/>
        </p:nvSpPr>
        <p:spPr>
          <a:xfrm>
            <a:off x="874986" y="24289434"/>
            <a:ext cx="13716000" cy="646331"/>
          </a:xfrm>
          <a:prstGeom prst="rect">
            <a:avLst/>
          </a:prstGeom>
          <a:noFill/>
          <a:ln>
            <a:solidFill>
              <a:schemeClr val="accent1"/>
            </a:solidFill>
          </a:ln>
        </p:spPr>
        <p:txBody>
          <a:bodyPr wrap="square" rtlCol="0">
            <a:spAutoFit/>
          </a:bodyPr>
          <a:lstStyle/>
          <a:p>
            <a:pPr algn="ctr"/>
            <a:r>
              <a:rPr lang="en-US" sz="3600" b="1" dirty="0" smtClean="0"/>
              <a:t>Growth Assays</a:t>
            </a:r>
            <a:endParaRPr lang="en-US" sz="3600" dirty="0"/>
          </a:p>
        </p:txBody>
      </p:sp>
      <p:grpSp>
        <p:nvGrpSpPr>
          <p:cNvPr id="44" name="Group 43"/>
          <p:cNvGrpSpPr/>
          <p:nvPr/>
        </p:nvGrpSpPr>
        <p:grpSpPr>
          <a:xfrm>
            <a:off x="984471" y="25373709"/>
            <a:ext cx="2898226" cy="4442734"/>
            <a:chOff x="759374" y="25389566"/>
            <a:chExt cx="3564978" cy="5909584"/>
          </a:xfrm>
        </p:grpSpPr>
        <p:pic>
          <p:nvPicPr>
            <p:cNvPr id="1026" name="Picture 2"/>
            <p:cNvPicPr>
              <a:picLocks noChangeAspect="1" noChangeArrowheads="1"/>
            </p:cNvPicPr>
            <p:nvPr/>
          </p:nvPicPr>
          <p:blipFill>
            <a:blip r:embed="rId4">
              <a:duotone>
                <a:prstClr val="black"/>
                <a:schemeClr val="accent6">
                  <a:tint val="45000"/>
                  <a:satMod val="400000"/>
                </a:schemeClr>
              </a:duotone>
              <a:extLst>
                <a:ext uri="{BEBA8EAE-BF5A-486C-A8C5-ECC9F3942E4B}">
                  <a14:imgProps xmlns:a14="http://schemas.microsoft.com/office/drawing/2010/main">
                    <a14:imgLayer r:embed="rId5">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80394" y="25389566"/>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4">
              <a:duotone>
                <a:prstClr val="black"/>
                <a:schemeClr val="accent5">
                  <a:tint val="45000"/>
                  <a:satMod val="400000"/>
                </a:schemeClr>
              </a:duotone>
              <a:extLst>
                <a:ext uri="{BEBA8EAE-BF5A-486C-A8C5-ECC9F3942E4B}">
                  <a14:imgProps xmlns:a14="http://schemas.microsoft.com/office/drawing/2010/main">
                    <a14:imgLayer r:embed="rId5">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2286002" y="26738503"/>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4">
              <a:duotone>
                <a:prstClr val="black"/>
                <a:schemeClr val="accent3">
                  <a:tint val="45000"/>
                  <a:satMod val="400000"/>
                </a:schemeClr>
              </a:duotone>
              <a:extLst>
                <a:ext uri="{BEBA8EAE-BF5A-486C-A8C5-ECC9F3942E4B}">
                  <a14:imgProps xmlns:a14="http://schemas.microsoft.com/office/drawing/2010/main">
                    <a14:imgLayer r:embed="rId5">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59374" y="28365450"/>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5" name="Group 14"/>
          <p:cNvGrpSpPr/>
          <p:nvPr/>
        </p:nvGrpSpPr>
        <p:grpSpPr>
          <a:xfrm>
            <a:off x="6449178" y="25508377"/>
            <a:ext cx="2494043" cy="1102755"/>
            <a:chOff x="6677025" y="24550709"/>
            <a:chExt cx="4007768" cy="2206187"/>
          </a:xfrm>
        </p:grpSpPr>
        <p:pic>
          <p:nvPicPr>
            <p:cNvPr id="19" name="Picture 2"/>
            <p:cNvPicPr>
              <a:picLocks noChangeAspect="1" noChangeArrowheads="1"/>
            </p:cNvPicPr>
            <p:nvPr/>
          </p:nvPicPr>
          <p:blipFill>
            <a:blip r:embed="rId6" cstate="print">
              <a:duotone>
                <a:prstClr val="black"/>
                <a:schemeClr val="accent6">
                  <a:tint val="45000"/>
                  <a:satMod val="400000"/>
                </a:schemeClr>
              </a:duotone>
              <a:extLst>
                <a:ext uri="{BEBA8EAE-BF5A-486C-A8C5-ECC9F3942E4B}">
                  <a14:imgProps xmlns:a14="http://schemas.microsoft.com/office/drawing/2010/main">
                    <a14:imgLayer r:embed="rId7">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449760" y="25271653"/>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
            <p:cNvPicPr>
              <a:picLocks noChangeAspect="1" noChangeArrowheads="1"/>
            </p:cNvPicPr>
            <p:nvPr/>
          </p:nvPicPr>
          <p:blipFill>
            <a:blip r:embed="rId6" cstate="print">
              <a:duotone>
                <a:prstClr val="black"/>
                <a:schemeClr val="accent6">
                  <a:tint val="45000"/>
                  <a:satMod val="400000"/>
                </a:schemeClr>
              </a:duotone>
              <a:extLst>
                <a:ext uri="{BEBA8EAE-BF5A-486C-A8C5-ECC9F3942E4B}">
                  <a14:imgProps xmlns:a14="http://schemas.microsoft.com/office/drawing/2010/main">
                    <a14:imgLayer r:embed="rId7">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8964779" y="25290046"/>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2"/>
            <p:cNvPicPr>
              <a:picLocks noChangeAspect="1" noChangeArrowheads="1"/>
            </p:cNvPicPr>
            <p:nvPr/>
          </p:nvPicPr>
          <p:blipFill>
            <a:blip r:embed="rId6" cstate="print">
              <a:duotone>
                <a:prstClr val="black"/>
                <a:schemeClr val="accent6">
                  <a:tint val="45000"/>
                  <a:satMod val="400000"/>
                </a:schemeClr>
              </a:duotone>
              <a:extLst>
                <a:ext uri="{BEBA8EAE-BF5A-486C-A8C5-ECC9F3942E4B}">
                  <a14:imgProps xmlns:a14="http://schemas.microsoft.com/office/drawing/2010/main">
                    <a14:imgLayer r:embed="rId7">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6677025" y="24582448"/>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
            <p:cNvPicPr>
              <a:picLocks noChangeAspect="1" noChangeArrowheads="1"/>
            </p:cNvPicPr>
            <p:nvPr/>
          </p:nvPicPr>
          <p:blipFill>
            <a:blip r:embed="rId6" cstate="print">
              <a:duotone>
                <a:prstClr val="black"/>
                <a:schemeClr val="accent6">
                  <a:tint val="45000"/>
                  <a:satMod val="400000"/>
                </a:schemeClr>
              </a:duotone>
              <a:extLst>
                <a:ext uri="{BEBA8EAE-BF5A-486C-A8C5-ECC9F3942E4B}">
                  <a14:imgProps xmlns:a14="http://schemas.microsoft.com/office/drawing/2010/main">
                    <a14:imgLayer r:embed="rId7">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9665618" y="24550709"/>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2"/>
            <p:cNvPicPr>
              <a:picLocks noChangeAspect="1" noChangeArrowheads="1"/>
            </p:cNvPicPr>
            <p:nvPr/>
          </p:nvPicPr>
          <p:blipFill>
            <a:blip r:embed="rId6" cstate="print">
              <a:duotone>
                <a:prstClr val="black"/>
                <a:schemeClr val="accent6">
                  <a:tint val="45000"/>
                  <a:satMod val="400000"/>
                </a:schemeClr>
              </a:duotone>
              <a:extLst>
                <a:ext uri="{BEBA8EAE-BF5A-486C-A8C5-ECC9F3942E4B}">
                  <a14:imgProps xmlns:a14="http://schemas.microsoft.com/office/drawing/2010/main">
                    <a14:imgLayer r:embed="rId7">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8205787" y="24582448"/>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29" name="Group 28"/>
          <p:cNvGrpSpPr/>
          <p:nvPr/>
        </p:nvGrpSpPr>
        <p:grpSpPr>
          <a:xfrm>
            <a:off x="6420863" y="26814005"/>
            <a:ext cx="2624245" cy="1334737"/>
            <a:chOff x="6677025" y="24550709"/>
            <a:chExt cx="4007768" cy="2206187"/>
          </a:xfrm>
        </p:grpSpPr>
        <p:pic>
          <p:nvPicPr>
            <p:cNvPr id="30" name="Picture 2"/>
            <p:cNvPicPr>
              <a:picLocks noChangeAspect="1" noChangeArrowheads="1"/>
            </p:cNvPicPr>
            <p:nvPr/>
          </p:nvPicPr>
          <p:blipFill>
            <a:blip r:embed="rId8" cstate="print">
              <a:duotone>
                <a:prstClr val="black"/>
                <a:schemeClr val="accent5">
                  <a:tint val="45000"/>
                  <a:satMod val="400000"/>
                </a:schemeClr>
              </a:duotone>
              <a:extLst>
                <a:ext uri="{BEBA8EAE-BF5A-486C-A8C5-ECC9F3942E4B}">
                  <a14:imgProps xmlns:a14="http://schemas.microsoft.com/office/drawing/2010/main">
                    <a14:imgLayer r:embed="rId9">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449760" y="25271653"/>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 name="Picture 2"/>
            <p:cNvPicPr>
              <a:picLocks noChangeAspect="1" noChangeArrowheads="1"/>
            </p:cNvPicPr>
            <p:nvPr/>
          </p:nvPicPr>
          <p:blipFill>
            <a:blip r:embed="rId8" cstate="print">
              <a:duotone>
                <a:prstClr val="black"/>
                <a:schemeClr val="accent5">
                  <a:tint val="45000"/>
                  <a:satMod val="400000"/>
                </a:schemeClr>
              </a:duotone>
              <a:extLst>
                <a:ext uri="{BEBA8EAE-BF5A-486C-A8C5-ECC9F3942E4B}">
                  <a14:imgProps xmlns:a14="http://schemas.microsoft.com/office/drawing/2010/main">
                    <a14:imgLayer r:embed="rId9">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8964779" y="25290046"/>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2" name="Picture 2"/>
            <p:cNvPicPr>
              <a:picLocks noChangeAspect="1" noChangeArrowheads="1"/>
            </p:cNvPicPr>
            <p:nvPr/>
          </p:nvPicPr>
          <p:blipFill>
            <a:blip r:embed="rId8" cstate="print">
              <a:duotone>
                <a:prstClr val="black"/>
                <a:schemeClr val="accent5">
                  <a:tint val="45000"/>
                  <a:satMod val="400000"/>
                </a:schemeClr>
              </a:duotone>
              <a:extLst>
                <a:ext uri="{BEBA8EAE-BF5A-486C-A8C5-ECC9F3942E4B}">
                  <a14:imgProps xmlns:a14="http://schemas.microsoft.com/office/drawing/2010/main">
                    <a14:imgLayer r:embed="rId9">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6677025" y="24582448"/>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3" name="Picture 2"/>
            <p:cNvPicPr>
              <a:picLocks noChangeAspect="1" noChangeArrowheads="1"/>
            </p:cNvPicPr>
            <p:nvPr/>
          </p:nvPicPr>
          <p:blipFill>
            <a:blip r:embed="rId8" cstate="print">
              <a:duotone>
                <a:prstClr val="black"/>
                <a:schemeClr val="accent5">
                  <a:tint val="45000"/>
                  <a:satMod val="400000"/>
                </a:schemeClr>
              </a:duotone>
              <a:extLst>
                <a:ext uri="{BEBA8EAE-BF5A-486C-A8C5-ECC9F3942E4B}">
                  <a14:imgProps xmlns:a14="http://schemas.microsoft.com/office/drawing/2010/main">
                    <a14:imgLayer r:embed="rId9">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9665618" y="24550709"/>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4" name="Picture 2"/>
            <p:cNvPicPr>
              <a:picLocks noChangeAspect="1" noChangeArrowheads="1"/>
            </p:cNvPicPr>
            <p:nvPr/>
          </p:nvPicPr>
          <p:blipFill>
            <a:blip r:embed="rId8" cstate="print">
              <a:duotone>
                <a:prstClr val="black"/>
                <a:schemeClr val="accent5">
                  <a:tint val="45000"/>
                  <a:satMod val="400000"/>
                </a:schemeClr>
              </a:duotone>
              <a:extLst>
                <a:ext uri="{BEBA8EAE-BF5A-486C-A8C5-ECC9F3942E4B}">
                  <a14:imgProps xmlns:a14="http://schemas.microsoft.com/office/drawing/2010/main">
                    <a14:imgLayer r:embed="rId9">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8205787" y="24582448"/>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35" name="Group 34"/>
          <p:cNvGrpSpPr/>
          <p:nvPr/>
        </p:nvGrpSpPr>
        <p:grpSpPr>
          <a:xfrm>
            <a:off x="6359406" y="28523120"/>
            <a:ext cx="2747160" cy="1345026"/>
            <a:chOff x="6677025" y="24550709"/>
            <a:chExt cx="4007768" cy="2206187"/>
          </a:xfrm>
        </p:grpSpPr>
        <p:pic>
          <p:nvPicPr>
            <p:cNvPr id="36" name="Picture 2"/>
            <p:cNvPicPr>
              <a:picLocks noChangeAspect="1" noChangeArrowheads="1"/>
            </p:cNvPicPr>
            <p:nvPr/>
          </p:nvPicPr>
          <p:blipFill>
            <a:blip r:embed="rId10" cstate="print">
              <a:duotone>
                <a:prstClr val="black"/>
                <a:schemeClr val="accent3">
                  <a:tint val="45000"/>
                  <a:satMod val="400000"/>
                </a:schemeClr>
              </a:duotone>
              <a:extLst>
                <a:ext uri="{BEBA8EAE-BF5A-486C-A8C5-ECC9F3942E4B}">
                  <a14:imgProps xmlns:a14="http://schemas.microsoft.com/office/drawing/2010/main">
                    <a14:imgLayer r:embed="rId11">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449760" y="25271653"/>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 name="Picture 2"/>
            <p:cNvPicPr>
              <a:picLocks noChangeAspect="1" noChangeArrowheads="1"/>
            </p:cNvPicPr>
            <p:nvPr/>
          </p:nvPicPr>
          <p:blipFill>
            <a:blip r:embed="rId10" cstate="print">
              <a:duotone>
                <a:prstClr val="black"/>
                <a:schemeClr val="accent3">
                  <a:tint val="45000"/>
                  <a:satMod val="400000"/>
                </a:schemeClr>
              </a:duotone>
              <a:extLst>
                <a:ext uri="{BEBA8EAE-BF5A-486C-A8C5-ECC9F3942E4B}">
                  <a14:imgProps xmlns:a14="http://schemas.microsoft.com/office/drawing/2010/main">
                    <a14:imgLayer r:embed="rId11">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8964779" y="25290046"/>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 name="Picture 2"/>
            <p:cNvPicPr>
              <a:picLocks noChangeAspect="1" noChangeArrowheads="1"/>
            </p:cNvPicPr>
            <p:nvPr/>
          </p:nvPicPr>
          <p:blipFill>
            <a:blip r:embed="rId10" cstate="print">
              <a:duotone>
                <a:prstClr val="black"/>
                <a:schemeClr val="accent3">
                  <a:tint val="45000"/>
                  <a:satMod val="400000"/>
                </a:schemeClr>
              </a:duotone>
              <a:extLst>
                <a:ext uri="{BEBA8EAE-BF5A-486C-A8C5-ECC9F3942E4B}">
                  <a14:imgProps xmlns:a14="http://schemas.microsoft.com/office/drawing/2010/main">
                    <a14:imgLayer r:embed="rId11">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6677025" y="24582448"/>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 name="Picture 2"/>
            <p:cNvPicPr>
              <a:picLocks noChangeAspect="1" noChangeArrowheads="1"/>
            </p:cNvPicPr>
            <p:nvPr/>
          </p:nvPicPr>
          <p:blipFill>
            <a:blip r:embed="rId10" cstate="print">
              <a:duotone>
                <a:prstClr val="black"/>
                <a:schemeClr val="accent3">
                  <a:tint val="45000"/>
                  <a:satMod val="400000"/>
                </a:schemeClr>
              </a:duotone>
              <a:extLst>
                <a:ext uri="{BEBA8EAE-BF5A-486C-A8C5-ECC9F3942E4B}">
                  <a14:imgProps xmlns:a14="http://schemas.microsoft.com/office/drawing/2010/main">
                    <a14:imgLayer r:embed="rId11">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9665618" y="24550709"/>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 name="Picture 2"/>
            <p:cNvPicPr>
              <a:picLocks noChangeAspect="1" noChangeArrowheads="1"/>
            </p:cNvPicPr>
            <p:nvPr/>
          </p:nvPicPr>
          <p:blipFill>
            <a:blip r:embed="rId10" cstate="print">
              <a:duotone>
                <a:prstClr val="black"/>
                <a:schemeClr val="accent3">
                  <a:tint val="45000"/>
                  <a:satMod val="400000"/>
                </a:schemeClr>
              </a:duotone>
              <a:extLst>
                <a:ext uri="{BEBA8EAE-BF5A-486C-A8C5-ECC9F3942E4B}">
                  <a14:imgProps xmlns:a14="http://schemas.microsoft.com/office/drawing/2010/main">
                    <a14:imgLayer r:embed="rId11">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8205787" y="24582448"/>
              <a:ext cx="10191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47" name="TextBox 46"/>
          <p:cNvSpPr txBox="1"/>
          <p:nvPr/>
        </p:nvSpPr>
        <p:spPr>
          <a:xfrm>
            <a:off x="476142" y="29964304"/>
            <a:ext cx="4661261" cy="1077218"/>
          </a:xfrm>
          <a:prstGeom prst="rect">
            <a:avLst/>
          </a:prstGeom>
          <a:noFill/>
        </p:spPr>
        <p:txBody>
          <a:bodyPr wrap="square" rtlCol="0">
            <a:spAutoFit/>
          </a:bodyPr>
          <a:lstStyle/>
          <a:p>
            <a:pPr algn="ctr"/>
            <a:r>
              <a:rPr lang="en-US" sz="3200" b="1" dirty="0" smtClean="0"/>
              <a:t>3x biological </a:t>
            </a:r>
            <a:r>
              <a:rPr lang="en-US" sz="3200" b="1" dirty="0"/>
              <a:t>r</a:t>
            </a:r>
            <a:r>
              <a:rPr lang="en-US" sz="3200" b="1" dirty="0" smtClean="0"/>
              <a:t>eplicates of log phase </a:t>
            </a:r>
            <a:r>
              <a:rPr lang="en-US" sz="3200" b="1" i="1" dirty="0"/>
              <a:t>F</a:t>
            </a:r>
            <a:r>
              <a:rPr lang="en-US" sz="3200" b="1" i="1" dirty="0" smtClean="0"/>
              <a:t>rankia</a:t>
            </a:r>
            <a:r>
              <a:rPr lang="en-US" sz="3200" b="1" dirty="0" smtClean="0"/>
              <a:t> cultures</a:t>
            </a:r>
            <a:endParaRPr lang="en-US" sz="3200" b="1" dirty="0"/>
          </a:p>
        </p:txBody>
      </p:sp>
      <p:sp>
        <p:nvSpPr>
          <p:cNvPr id="50" name="TextBox 49"/>
          <p:cNvSpPr txBox="1"/>
          <p:nvPr/>
        </p:nvSpPr>
        <p:spPr>
          <a:xfrm>
            <a:off x="5137404" y="29964303"/>
            <a:ext cx="5394198" cy="2062103"/>
          </a:xfrm>
          <a:prstGeom prst="rect">
            <a:avLst/>
          </a:prstGeom>
          <a:noFill/>
        </p:spPr>
        <p:txBody>
          <a:bodyPr wrap="square" rtlCol="0">
            <a:spAutoFit/>
          </a:bodyPr>
          <a:lstStyle/>
          <a:p>
            <a:pPr algn="ctr"/>
            <a:r>
              <a:rPr lang="en-US" sz="3200" b="1" dirty="0" smtClean="0"/>
              <a:t>Five treatments:</a:t>
            </a:r>
          </a:p>
          <a:p>
            <a:pPr algn="ctr"/>
            <a:r>
              <a:rPr lang="en-US" sz="3200" b="1" dirty="0" smtClean="0"/>
              <a:t>+ control, - control, 0.25mM, 0.50mM, and 1.0mM  incubated for 28 days</a:t>
            </a:r>
            <a:endParaRPr lang="en-US" sz="3200" b="1" dirty="0"/>
          </a:p>
        </p:txBody>
      </p:sp>
      <p:grpSp>
        <p:nvGrpSpPr>
          <p:cNvPr id="51" name="Group 50"/>
          <p:cNvGrpSpPr/>
          <p:nvPr/>
        </p:nvGrpSpPr>
        <p:grpSpPr>
          <a:xfrm>
            <a:off x="4892802" y="26005620"/>
            <a:ext cx="489204" cy="2893352"/>
            <a:chOff x="8991600" y="26483127"/>
            <a:chExt cx="489204" cy="2893352"/>
          </a:xfrm>
        </p:grpSpPr>
        <p:sp>
          <p:nvSpPr>
            <p:cNvPr id="48" name="Right Arrow 47"/>
            <p:cNvSpPr/>
            <p:nvPr/>
          </p:nvSpPr>
          <p:spPr>
            <a:xfrm>
              <a:off x="8991600" y="26483127"/>
              <a:ext cx="489204" cy="48463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2" name="Right Arrow 51"/>
            <p:cNvSpPr/>
            <p:nvPr/>
          </p:nvSpPr>
          <p:spPr>
            <a:xfrm>
              <a:off x="8991600" y="27633352"/>
              <a:ext cx="489204" cy="48463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3" name="Right Arrow 52"/>
            <p:cNvSpPr/>
            <p:nvPr/>
          </p:nvSpPr>
          <p:spPr>
            <a:xfrm>
              <a:off x="8991600" y="28891847"/>
              <a:ext cx="489204" cy="48463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pSp>
      <p:grpSp>
        <p:nvGrpSpPr>
          <p:cNvPr id="55" name="Group 54"/>
          <p:cNvGrpSpPr/>
          <p:nvPr/>
        </p:nvGrpSpPr>
        <p:grpSpPr>
          <a:xfrm>
            <a:off x="10287000" y="26090575"/>
            <a:ext cx="489204" cy="2893352"/>
            <a:chOff x="8991600" y="26483127"/>
            <a:chExt cx="489204" cy="2893352"/>
          </a:xfrm>
        </p:grpSpPr>
        <p:sp>
          <p:nvSpPr>
            <p:cNvPr id="56" name="Right Arrow 55"/>
            <p:cNvSpPr/>
            <p:nvPr/>
          </p:nvSpPr>
          <p:spPr>
            <a:xfrm>
              <a:off x="8991600" y="26483127"/>
              <a:ext cx="489204" cy="48463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7" name="Right Arrow 56"/>
            <p:cNvSpPr/>
            <p:nvPr/>
          </p:nvSpPr>
          <p:spPr>
            <a:xfrm>
              <a:off x="8991600" y="27633352"/>
              <a:ext cx="489204" cy="48463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8" name="Right Arrow 57"/>
            <p:cNvSpPr/>
            <p:nvPr/>
          </p:nvSpPr>
          <p:spPr>
            <a:xfrm>
              <a:off x="8991600" y="28891847"/>
              <a:ext cx="489204" cy="48463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pSp>
      <p:sp>
        <p:nvSpPr>
          <p:cNvPr id="54" name="AutoShape 4" descr="Image result for 96 well plate bradfo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9" name="Picture 5"/>
          <p:cNvPicPr>
            <a:picLocks noChangeAspect="1" noChangeArrowheads="1"/>
          </p:cNvPicPr>
          <p:nvPr/>
        </p:nvPicPr>
        <p:blipFill>
          <a:blip r:embed="rId12">
            <a:extLst>
              <a:ext uri="{BEBA8EAE-BF5A-486C-A8C5-ECC9F3942E4B}">
                <a14:imgProps xmlns:a14="http://schemas.microsoft.com/office/drawing/2010/main">
                  <a14:imgLayer r:embed="rId13">
                    <a14:imgEffect>
                      <a14:backgroundRemoval t="2890" b="100000" l="0" r="100000"/>
                    </a14:imgEffect>
                  </a14:imgLayer>
                </a14:imgProps>
              </a:ext>
              <a:ext uri="{28A0092B-C50C-407E-A947-70E740481C1C}">
                <a14:useLocalDpi xmlns:a14="http://schemas.microsoft.com/office/drawing/2010/main" val="0"/>
              </a:ext>
            </a:extLst>
          </a:blip>
          <a:srcRect/>
          <a:stretch>
            <a:fillRect/>
          </a:stretch>
        </p:blipFill>
        <p:spPr bwMode="auto">
          <a:xfrm>
            <a:off x="11719364" y="24878435"/>
            <a:ext cx="2771775" cy="1647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 name="Picture 5"/>
          <p:cNvPicPr>
            <a:picLocks noChangeAspect="1" noChangeArrowheads="1"/>
          </p:cNvPicPr>
          <p:nvPr/>
        </p:nvPicPr>
        <p:blipFill>
          <a:blip r:embed="rId12">
            <a:extLst>
              <a:ext uri="{BEBA8EAE-BF5A-486C-A8C5-ECC9F3942E4B}">
                <a14:imgProps xmlns:a14="http://schemas.microsoft.com/office/drawing/2010/main">
                  <a14:imgLayer r:embed="rId13">
                    <a14:imgEffect>
                      <a14:backgroundRemoval t="2890" b="100000" l="0" r="100000"/>
                    </a14:imgEffect>
                  </a14:imgLayer>
                </a14:imgProps>
              </a:ext>
              <a:ext uri="{28A0092B-C50C-407E-A947-70E740481C1C}">
                <a14:useLocalDpi xmlns:a14="http://schemas.microsoft.com/office/drawing/2010/main" val="0"/>
              </a:ext>
            </a:extLst>
          </a:blip>
          <a:srcRect/>
          <a:stretch>
            <a:fillRect/>
          </a:stretch>
        </p:blipFill>
        <p:spPr bwMode="auto">
          <a:xfrm>
            <a:off x="11716734" y="26569722"/>
            <a:ext cx="2771775" cy="1647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 name="Picture 5"/>
          <p:cNvPicPr>
            <a:picLocks noChangeAspect="1" noChangeArrowheads="1"/>
          </p:cNvPicPr>
          <p:nvPr/>
        </p:nvPicPr>
        <p:blipFill>
          <a:blip r:embed="rId12">
            <a:extLst>
              <a:ext uri="{BEBA8EAE-BF5A-486C-A8C5-ECC9F3942E4B}">
                <a14:imgProps xmlns:a14="http://schemas.microsoft.com/office/drawing/2010/main">
                  <a14:imgLayer r:embed="rId13">
                    <a14:imgEffect>
                      <a14:backgroundRemoval t="2890" b="100000" l="0" r="100000"/>
                    </a14:imgEffect>
                  </a14:imgLayer>
                </a14:imgProps>
              </a:ext>
              <a:ext uri="{28A0092B-C50C-407E-A947-70E740481C1C}">
                <a14:useLocalDpi xmlns:a14="http://schemas.microsoft.com/office/drawing/2010/main" val="0"/>
              </a:ext>
            </a:extLst>
          </a:blip>
          <a:srcRect/>
          <a:stretch>
            <a:fillRect/>
          </a:stretch>
        </p:blipFill>
        <p:spPr bwMode="auto">
          <a:xfrm>
            <a:off x="11719363" y="28217547"/>
            <a:ext cx="2771775" cy="1647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3" name="TextBox 62"/>
          <p:cNvSpPr txBox="1"/>
          <p:nvPr/>
        </p:nvSpPr>
        <p:spPr>
          <a:xfrm>
            <a:off x="10981154" y="29865372"/>
            <a:ext cx="4311396" cy="1077218"/>
          </a:xfrm>
          <a:prstGeom prst="rect">
            <a:avLst/>
          </a:prstGeom>
          <a:noFill/>
        </p:spPr>
        <p:txBody>
          <a:bodyPr wrap="square" rtlCol="0">
            <a:spAutoFit/>
          </a:bodyPr>
          <a:lstStyle/>
          <a:p>
            <a:pPr algn="ctr"/>
            <a:r>
              <a:rPr lang="en-US" sz="3200" b="1" dirty="0" smtClean="0"/>
              <a:t>Bradford Protein assay to measure growth</a:t>
            </a:r>
            <a:endParaRPr lang="en-US" sz="3200" b="1" dirty="0"/>
          </a:p>
        </p:txBody>
      </p:sp>
      <p:sp>
        <p:nvSpPr>
          <p:cNvPr id="64" name="TextBox 63"/>
          <p:cNvSpPr txBox="1"/>
          <p:nvPr/>
        </p:nvSpPr>
        <p:spPr>
          <a:xfrm>
            <a:off x="14973302" y="5287471"/>
            <a:ext cx="13716000" cy="646331"/>
          </a:xfrm>
          <a:prstGeom prst="rect">
            <a:avLst/>
          </a:prstGeom>
          <a:noFill/>
          <a:ln>
            <a:solidFill>
              <a:schemeClr val="accent1"/>
            </a:solidFill>
          </a:ln>
        </p:spPr>
        <p:txBody>
          <a:bodyPr wrap="square" rtlCol="0">
            <a:spAutoFit/>
          </a:bodyPr>
          <a:lstStyle/>
          <a:p>
            <a:pPr algn="ctr"/>
            <a:r>
              <a:rPr lang="en-US" sz="3600" b="1" dirty="0" smtClean="0"/>
              <a:t>Bioinformatics and RT - qPCR</a:t>
            </a:r>
            <a:endParaRPr lang="en-US" sz="3600" dirty="0"/>
          </a:p>
        </p:txBody>
      </p:sp>
      <p:grpSp>
        <p:nvGrpSpPr>
          <p:cNvPr id="66" name="Group 65"/>
          <p:cNvGrpSpPr/>
          <p:nvPr/>
        </p:nvGrpSpPr>
        <p:grpSpPr>
          <a:xfrm>
            <a:off x="15356191" y="6229258"/>
            <a:ext cx="1868201" cy="2969744"/>
            <a:chOff x="759374" y="25389566"/>
            <a:chExt cx="3564978" cy="5909584"/>
          </a:xfrm>
        </p:grpSpPr>
        <p:pic>
          <p:nvPicPr>
            <p:cNvPr id="67" name="Picture 2"/>
            <p:cNvPicPr>
              <a:picLocks noChangeAspect="1" noChangeArrowheads="1"/>
            </p:cNvPicPr>
            <p:nvPr/>
          </p:nvPicPr>
          <p:blipFill>
            <a:blip r:embed="rId4">
              <a:duotone>
                <a:prstClr val="black"/>
                <a:schemeClr val="accent6">
                  <a:tint val="45000"/>
                  <a:satMod val="400000"/>
                </a:schemeClr>
              </a:duotone>
              <a:extLst>
                <a:ext uri="{BEBA8EAE-BF5A-486C-A8C5-ECC9F3942E4B}">
                  <a14:imgProps xmlns:a14="http://schemas.microsoft.com/office/drawing/2010/main">
                    <a14:imgLayer r:embed="rId5">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80394" y="25389566"/>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8" name="Picture 2"/>
            <p:cNvPicPr>
              <a:picLocks noChangeAspect="1" noChangeArrowheads="1"/>
            </p:cNvPicPr>
            <p:nvPr/>
          </p:nvPicPr>
          <p:blipFill>
            <a:blip r:embed="rId4">
              <a:duotone>
                <a:prstClr val="black"/>
                <a:schemeClr val="accent5">
                  <a:tint val="45000"/>
                  <a:satMod val="400000"/>
                </a:schemeClr>
              </a:duotone>
              <a:extLst>
                <a:ext uri="{BEBA8EAE-BF5A-486C-A8C5-ECC9F3942E4B}">
                  <a14:imgProps xmlns:a14="http://schemas.microsoft.com/office/drawing/2010/main">
                    <a14:imgLayer r:embed="rId5">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2286002" y="26738503"/>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9" name="Picture 2"/>
            <p:cNvPicPr>
              <a:picLocks noChangeAspect="1" noChangeArrowheads="1"/>
            </p:cNvPicPr>
            <p:nvPr/>
          </p:nvPicPr>
          <p:blipFill>
            <a:blip r:embed="rId4">
              <a:duotone>
                <a:prstClr val="black"/>
                <a:schemeClr val="accent3">
                  <a:tint val="45000"/>
                  <a:satMod val="400000"/>
                </a:schemeClr>
              </a:duotone>
              <a:extLst>
                <a:ext uri="{BEBA8EAE-BF5A-486C-A8C5-ECC9F3942E4B}">
                  <a14:imgProps xmlns:a14="http://schemas.microsoft.com/office/drawing/2010/main">
                    <a14:imgLayer r:embed="rId5">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59374" y="28365450"/>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74" name="TextBox 73"/>
          <p:cNvSpPr txBox="1"/>
          <p:nvPr/>
        </p:nvSpPr>
        <p:spPr>
          <a:xfrm>
            <a:off x="14355037" y="9209601"/>
            <a:ext cx="3602344" cy="1077218"/>
          </a:xfrm>
          <a:prstGeom prst="rect">
            <a:avLst/>
          </a:prstGeom>
          <a:noFill/>
        </p:spPr>
        <p:txBody>
          <a:bodyPr wrap="square" rtlCol="0">
            <a:spAutoFit/>
          </a:bodyPr>
          <a:lstStyle/>
          <a:p>
            <a:pPr algn="ctr"/>
            <a:r>
              <a:rPr lang="en-US" sz="3200" b="1" dirty="0" smtClean="0"/>
              <a:t>3x biological </a:t>
            </a:r>
            <a:r>
              <a:rPr lang="en-US" sz="3200" b="1" dirty="0"/>
              <a:t>r</a:t>
            </a:r>
            <a:r>
              <a:rPr lang="en-US" sz="3200" b="1" dirty="0" smtClean="0"/>
              <a:t>eplicates</a:t>
            </a:r>
            <a:endParaRPr lang="en-US" sz="3200" b="1" dirty="0"/>
          </a:p>
        </p:txBody>
      </p:sp>
      <p:grpSp>
        <p:nvGrpSpPr>
          <p:cNvPr id="75" name="Group 74"/>
          <p:cNvGrpSpPr/>
          <p:nvPr/>
        </p:nvGrpSpPr>
        <p:grpSpPr>
          <a:xfrm>
            <a:off x="19579674" y="5959332"/>
            <a:ext cx="848126" cy="1420941"/>
            <a:chOff x="759374" y="25389566"/>
            <a:chExt cx="3564978" cy="5909584"/>
          </a:xfrm>
        </p:grpSpPr>
        <p:pic>
          <p:nvPicPr>
            <p:cNvPr id="76" name="Picture 2"/>
            <p:cNvPicPr>
              <a:picLocks noChangeAspect="1" noChangeArrowheads="1"/>
            </p:cNvPicPr>
            <p:nvPr/>
          </p:nvPicPr>
          <p:blipFill>
            <a:blip r:embed="rId14" cstate="print">
              <a:duotone>
                <a:prstClr val="black"/>
                <a:schemeClr val="accent6">
                  <a:tint val="45000"/>
                  <a:satMod val="400000"/>
                </a:schemeClr>
              </a:duotone>
              <a:extLst>
                <a:ext uri="{BEBA8EAE-BF5A-486C-A8C5-ECC9F3942E4B}">
                  <a14:imgProps xmlns:a14="http://schemas.microsoft.com/office/drawing/2010/main">
                    <a14:imgLayer r:embed="rId15">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80394" y="25389566"/>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7" name="Picture 2"/>
            <p:cNvPicPr>
              <a:picLocks noChangeAspect="1" noChangeArrowheads="1"/>
            </p:cNvPicPr>
            <p:nvPr/>
          </p:nvPicPr>
          <p:blipFill>
            <a:blip r:embed="rId14" cstate="print">
              <a:duotone>
                <a:prstClr val="black"/>
                <a:schemeClr val="accent6">
                  <a:tint val="45000"/>
                  <a:satMod val="400000"/>
                </a:schemeClr>
              </a:duotone>
              <a:extLst>
                <a:ext uri="{BEBA8EAE-BF5A-486C-A8C5-ECC9F3942E4B}">
                  <a14:imgProps xmlns:a14="http://schemas.microsoft.com/office/drawing/2010/main">
                    <a14:imgLayer r:embed="rId15">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2286002" y="26738503"/>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8" name="Picture 2"/>
            <p:cNvPicPr>
              <a:picLocks noChangeAspect="1" noChangeArrowheads="1"/>
            </p:cNvPicPr>
            <p:nvPr/>
          </p:nvPicPr>
          <p:blipFill>
            <a:blip r:embed="rId14" cstate="print">
              <a:duotone>
                <a:prstClr val="black"/>
                <a:schemeClr val="accent6">
                  <a:tint val="45000"/>
                  <a:satMod val="400000"/>
                </a:schemeClr>
              </a:duotone>
              <a:extLst>
                <a:ext uri="{BEBA8EAE-BF5A-486C-A8C5-ECC9F3942E4B}">
                  <a14:imgProps xmlns:a14="http://schemas.microsoft.com/office/drawing/2010/main">
                    <a14:imgLayer r:embed="rId15">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59374" y="28365450"/>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79" name="Group 78"/>
          <p:cNvGrpSpPr/>
          <p:nvPr/>
        </p:nvGrpSpPr>
        <p:grpSpPr>
          <a:xfrm>
            <a:off x="18769997" y="7005189"/>
            <a:ext cx="989017" cy="1362423"/>
            <a:chOff x="759374" y="25389566"/>
            <a:chExt cx="3564978" cy="5909584"/>
          </a:xfrm>
        </p:grpSpPr>
        <p:pic>
          <p:nvPicPr>
            <p:cNvPr id="80" name="Picture 2"/>
            <p:cNvPicPr>
              <a:picLocks noChangeAspect="1" noChangeArrowheads="1"/>
            </p:cNvPicPr>
            <p:nvPr/>
          </p:nvPicPr>
          <p:blipFill>
            <a:blip r:embed="rId16" cstate="print">
              <a:duotone>
                <a:prstClr val="black"/>
                <a:schemeClr val="accent5">
                  <a:tint val="45000"/>
                  <a:satMod val="400000"/>
                </a:schemeClr>
              </a:duotone>
              <a:extLst>
                <a:ext uri="{BEBA8EAE-BF5A-486C-A8C5-ECC9F3942E4B}">
                  <a14:imgProps xmlns:a14="http://schemas.microsoft.com/office/drawing/2010/main">
                    <a14:imgLayer r:embed="rId17">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80394" y="25389566"/>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 name="Picture 2"/>
            <p:cNvPicPr>
              <a:picLocks noChangeAspect="1" noChangeArrowheads="1"/>
            </p:cNvPicPr>
            <p:nvPr/>
          </p:nvPicPr>
          <p:blipFill>
            <a:blip r:embed="rId16" cstate="print">
              <a:duotone>
                <a:prstClr val="black"/>
                <a:schemeClr val="accent5">
                  <a:tint val="45000"/>
                  <a:satMod val="400000"/>
                </a:schemeClr>
              </a:duotone>
              <a:extLst>
                <a:ext uri="{BEBA8EAE-BF5A-486C-A8C5-ECC9F3942E4B}">
                  <a14:imgProps xmlns:a14="http://schemas.microsoft.com/office/drawing/2010/main">
                    <a14:imgLayer r:embed="rId17">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2286002" y="26738503"/>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 name="Picture 2"/>
            <p:cNvPicPr>
              <a:picLocks noChangeAspect="1" noChangeArrowheads="1"/>
            </p:cNvPicPr>
            <p:nvPr/>
          </p:nvPicPr>
          <p:blipFill>
            <a:blip r:embed="rId16" cstate="print">
              <a:duotone>
                <a:prstClr val="black"/>
                <a:schemeClr val="accent5">
                  <a:tint val="45000"/>
                  <a:satMod val="400000"/>
                </a:schemeClr>
              </a:duotone>
              <a:extLst>
                <a:ext uri="{BEBA8EAE-BF5A-486C-A8C5-ECC9F3942E4B}">
                  <a14:imgProps xmlns:a14="http://schemas.microsoft.com/office/drawing/2010/main">
                    <a14:imgLayer r:embed="rId17">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59374" y="28365450"/>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83" name="Group 82"/>
          <p:cNvGrpSpPr/>
          <p:nvPr/>
        </p:nvGrpSpPr>
        <p:grpSpPr>
          <a:xfrm>
            <a:off x="19586704" y="7739905"/>
            <a:ext cx="981244" cy="1443712"/>
            <a:chOff x="759374" y="25389566"/>
            <a:chExt cx="3564978" cy="5909584"/>
          </a:xfrm>
        </p:grpSpPr>
        <p:pic>
          <p:nvPicPr>
            <p:cNvPr id="84" name="Picture 2"/>
            <p:cNvPicPr>
              <a:picLocks noChangeAspect="1" noChangeArrowheads="1"/>
            </p:cNvPicPr>
            <p:nvPr/>
          </p:nvPicPr>
          <p:blipFill>
            <a:blip r:embed="rId18" cstate="print">
              <a:duotone>
                <a:prstClr val="black"/>
                <a:schemeClr val="accent3">
                  <a:tint val="45000"/>
                  <a:satMod val="400000"/>
                </a:schemeClr>
              </a:duotone>
              <a:extLst>
                <a:ext uri="{BEBA8EAE-BF5A-486C-A8C5-ECC9F3942E4B}">
                  <a14:imgProps xmlns:a14="http://schemas.microsoft.com/office/drawing/2010/main">
                    <a14:imgLayer r:embed="rId19">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80394" y="25389566"/>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5" name="Picture 2"/>
            <p:cNvPicPr>
              <a:picLocks noChangeAspect="1" noChangeArrowheads="1"/>
            </p:cNvPicPr>
            <p:nvPr/>
          </p:nvPicPr>
          <p:blipFill>
            <a:blip r:embed="rId18" cstate="print">
              <a:duotone>
                <a:prstClr val="black"/>
                <a:schemeClr val="accent3">
                  <a:tint val="45000"/>
                  <a:satMod val="400000"/>
                </a:schemeClr>
              </a:duotone>
              <a:extLst>
                <a:ext uri="{BEBA8EAE-BF5A-486C-A8C5-ECC9F3942E4B}">
                  <a14:imgProps xmlns:a14="http://schemas.microsoft.com/office/drawing/2010/main">
                    <a14:imgLayer r:embed="rId19">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2286002" y="26738503"/>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6" name="Picture 2"/>
            <p:cNvPicPr>
              <a:picLocks noChangeAspect="1" noChangeArrowheads="1"/>
            </p:cNvPicPr>
            <p:nvPr/>
          </p:nvPicPr>
          <p:blipFill>
            <a:blip r:embed="rId18" cstate="print">
              <a:duotone>
                <a:prstClr val="black"/>
                <a:schemeClr val="accent3">
                  <a:tint val="45000"/>
                  <a:satMod val="400000"/>
                </a:schemeClr>
              </a:duotone>
              <a:extLst>
                <a:ext uri="{BEBA8EAE-BF5A-486C-A8C5-ECC9F3942E4B}">
                  <a14:imgProps xmlns:a14="http://schemas.microsoft.com/office/drawing/2010/main">
                    <a14:imgLayer r:embed="rId19">
                      <a14:imgEffect>
                        <a14:backgroundRemoval t="0" b="100000" l="9346" r="89720"/>
                      </a14:imgEffect>
                    </a14:imgLayer>
                  </a14:imgProps>
                </a:ext>
                <a:ext uri="{28A0092B-C50C-407E-A947-70E740481C1C}">
                  <a14:useLocalDpi xmlns:a14="http://schemas.microsoft.com/office/drawing/2010/main" val="0"/>
                </a:ext>
              </a:extLst>
            </a:blip>
            <a:srcRect/>
            <a:stretch>
              <a:fillRect/>
            </a:stretch>
          </p:blipFill>
          <p:spPr bwMode="auto">
            <a:xfrm>
              <a:off x="759374" y="28365450"/>
              <a:ext cx="203835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87" name="TextBox 86"/>
          <p:cNvSpPr txBox="1"/>
          <p:nvPr/>
        </p:nvSpPr>
        <p:spPr>
          <a:xfrm>
            <a:off x="17754600" y="9209601"/>
            <a:ext cx="3581400" cy="2062103"/>
          </a:xfrm>
          <a:prstGeom prst="rect">
            <a:avLst/>
          </a:prstGeom>
          <a:noFill/>
        </p:spPr>
        <p:txBody>
          <a:bodyPr wrap="square" rtlCol="0">
            <a:spAutoFit/>
          </a:bodyPr>
          <a:lstStyle/>
          <a:p>
            <a:pPr algn="ctr"/>
            <a:r>
              <a:rPr lang="en-US" sz="3200" b="1" dirty="0" smtClean="0"/>
              <a:t>3 treatments:</a:t>
            </a:r>
          </a:p>
          <a:p>
            <a:pPr algn="ctr"/>
            <a:r>
              <a:rPr lang="en-US" sz="3200" b="1" dirty="0" smtClean="0"/>
              <a:t>- control, dioxin, dioxin + alternative carbon</a:t>
            </a:r>
            <a:endParaRPr lang="en-US" sz="3200" b="1" dirty="0"/>
          </a:p>
        </p:txBody>
      </p:sp>
      <p:sp>
        <p:nvSpPr>
          <p:cNvPr id="60" name="AutoShape 7" descr="Image result for calenda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p:cNvPicPr>
            <a:picLocks noChangeAspect="1" noChangeArrowheads="1"/>
          </p:cNvPicPr>
          <p:nvPr/>
        </p:nvPicPr>
        <p:blipFill>
          <a:blip r:embed="rId20">
            <a:extLst>
              <a:ext uri="{BEBA8EAE-BF5A-486C-A8C5-ECC9F3942E4B}">
                <a14:imgProps xmlns:a14="http://schemas.microsoft.com/office/drawing/2010/main">
                  <a14:imgLayer r:embed="rId21">
                    <a14:imgEffect>
                      <a14:backgroundRemoval t="6667" b="93778" l="8889" r="90667">
                        <a14:foregroundMark x1="27111" y1="10667" x2="27111" y2="10667"/>
                        <a14:foregroundMark x1="36444" y1="10667" x2="36444" y2="10667"/>
                        <a14:foregroundMark x1="44444" y1="9333" x2="44444" y2="9333"/>
                        <a14:foregroundMark x1="55111" y1="8889" x2="55111" y2="8889"/>
                        <a14:foregroundMark x1="64000" y1="8889" x2="64000" y2="8889"/>
                        <a14:foregroundMark x1="73333" y1="9333" x2="73333" y2="9333"/>
                        <a14:foregroundMark x1="15556" y1="33333" x2="83556" y2="86667"/>
                        <a14:foregroundMark x1="16000" y1="36444" x2="16000" y2="85333"/>
                        <a14:foregroundMark x1="25333" y1="87111" x2="72889" y2="87111"/>
                        <a14:foregroundMark x1="85333" y1="39556" x2="86222" y2="87111"/>
                        <a14:foregroundMark x1="46667" y1="36000" x2="84444" y2="35111"/>
                        <a14:foregroundMark x1="19111" y1="84889" x2="82222" y2="39556"/>
                        <a14:foregroundMark x1="74222" y1="48889" x2="80889" y2="55111"/>
                        <a14:foregroundMark x1="79111" y1="45778" x2="79111" y2="74222"/>
                        <a14:foregroundMark x1="26667" y1="81333" x2="61333" y2="81333"/>
                      </a14:backgroundRemoval>
                    </a14:imgEffect>
                  </a14:imgLayer>
                </a14:imgProps>
              </a:ext>
              <a:ext uri="{28A0092B-C50C-407E-A947-70E740481C1C}">
                <a14:useLocalDpi xmlns:a14="http://schemas.microsoft.com/office/drawing/2010/main" val="0"/>
              </a:ext>
            </a:extLst>
          </a:blip>
          <a:srcRect/>
          <a:stretch>
            <a:fillRect/>
          </a:stretch>
        </p:blipFill>
        <p:spPr bwMode="auto">
          <a:xfrm>
            <a:off x="21817395" y="6572712"/>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0" name="TextBox 89"/>
          <p:cNvSpPr txBox="1"/>
          <p:nvPr/>
        </p:nvSpPr>
        <p:spPr>
          <a:xfrm>
            <a:off x="21098257" y="9388206"/>
            <a:ext cx="3581400" cy="1077218"/>
          </a:xfrm>
          <a:prstGeom prst="rect">
            <a:avLst/>
          </a:prstGeom>
          <a:noFill/>
        </p:spPr>
        <p:txBody>
          <a:bodyPr wrap="square" rtlCol="0">
            <a:spAutoFit/>
          </a:bodyPr>
          <a:lstStyle/>
          <a:p>
            <a:pPr algn="ctr"/>
            <a:r>
              <a:rPr lang="en-US" sz="3200" b="1" dirty="0" smtClean="0"/>
              <a:t>Sampled at 1, 3, and 7 days</a:t>
            </a:r>
            <a:endParaRPr lang="en-US" sz="3200" b="1" dirty="0"/>
          </a:p>
        </p:txBody>
      </p:sp>
      <p:sp>
        <p:nvSpPr>
          <p:cNvPr id="91" name="Right Arrow 90"/>
          <p:cNvSpPr/>
          <p:nvPr/>
        </p:nvSpPr>
        <p:spPr>
          <a:xfrm>
            <a:off x="17712779" y="7401958"/>
            <a:ext cx="489204" cy="48463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2" name="Right Arrow 91"/>
          <p:cNvSpPr/>
          <p:nvPr/>
        </p:nvSpPr>
        <p:spPr>
          <a:xfrm>
            <a:off x="20846796" y="7382168"/>
            <a:ext cx="489204" cy="48463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65" name="AutoShape 10" descr="Image result for agilent qpcr thermocycler"/>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5" name="Picture 11"/>
          <p:cNvPicPr>
            <a:picLocks noChangeAspect="1" noChangeArrowheads="1"/>
          </p:cNvPicPr>
          <p:nvPr/>
        </p:nvPicPr>
        <p:blipFill>
          <a:blip r:embed="rId22">
            <a:extLst>
              <a:ext uri="{BEBA8EAE-BF5A-486C-A8C5-ECC9F3942E4B}">
                <a14:imgProps xmlns:a14="http://schemas.microsoft.com/office/drawing/2010/main">
                  <a14:imgLayer r:embed="rId23">
                    <a14:imgEffect>
                      <a14:backgroundRemoval t="0" b="100000" l="2353" r="100000">
                        <a14:foregroundMark x1="68235" y1="10938" x2="79412" y2="42969"/>
                        <a14:foregroundMark x1="32941" y1="7031" x2="63529" y2="8594"/>
                        <a14:backgroundMark x1="49412" y1="97656" x2="70000" y2="96875"/>
                        <a14:backgroundMark x1="45294" y1="1563" x2="67059" y2="3125"/>
                      </a14:backgroundRemoval>
                    </a14:imgEffect>
                  </a14:imgLayer>
                </a14:imgProps>
              </a:ext>
              <a:ext uri="{28A0092B-C50C-407E-A947-70E740481C1C}">
                <a14:useLocalDpi xmlns:a14="http://schemas.microsoft.com/office/drawing/2010/main" val="0"/>
              </a:ext>
            </a:extLst>
          </a:blip>
          <a:srcRect/>
          <a:stretch>
            <a:fillRect/>
          </a:stretch>
        </p:blipFill>
        <p:spPr bwMode="auto">
          <a:xfrm>
            <a:off x="25603200" y="6697602"/>
            <a:ext cx="2514600" cy="18933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5" name="Right Arrow 94"/>
          <p:cNvSpPr/>
          <p:nvPr/>
        </p:nvSpPr>
        <p:spPr>
          <a:xfrm>
            <a:off x="24679657" y="7401958"/>
            <a:ext cx="489204" cy="48463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6" name="TextBox 95"/>
          <p:cNvSpPr txBox="1"/>
          <p:nvPr/>
        </p:nvSpPr>
        <p:spPr>
          <a:xfrm>
            <a:off x="24307800" y="9032161"/>
            <a:ext cx="4800600" cy="2554545"/>
          </a:xfrm>
          <a:prstGeom prst="rect">
            <a:avLst/>
          </a:prstGeom>
          <a:noFill/>
        </p:spPr>
        <p:txBody>
          <a:bodyPr wrap="square" rtlCol="0">
            <a:spAutoFit/>
          </a:bodyPr>
          <a:lstStyle/>
          <a:p>
            <a:pPr algn="ctr"/>
            <a:r>
              <a:rPr lang="en-US" sz="3200" b="1" dirty="0" smtClean="0"/>
              <a:t>Triton X-100 RNA extraction, cDNA synthesis, and SYBR green qPCR on genes identified using BLAST</a:t>
            </a:r>
            <a:endParaRPr lang="en-US" sz="3200" b="1" dirty="0"/>
          </a:p>
        </p:txBody>
      </p:sp>
      <p:sp>
        <p:nvSpPr>
          <p:cNvPr id="97" name="TextBox 96"/>
          <p:cNvSpPr txBox="1"/>
          <p:nvPr/>
        </p:nvSpPr>
        <p:spPr>
          <a:xfrm>
            <a:off x="14973302" y="11535005"/>
            <a:ext cx="13716000" cy="646331"/>
          </a:xfrm>
          <a:prstGeom prst="rect">
            <a:avLst/>
          </a:prstGeom>
          <a:noFill/>
          <a:ln>
            <a:solidFill>
              <a:schemeClr val="accent1"/>
            </a:solidFill>
          </a:ln>
        </p:spPr>
        <p:txBody>
          <a:bodyPr wrap="square" rtlCol="0">
            <a:spAutoFit/>
          </a:bodyPr>
          <a:lstStyle/>
          <a:p>
            <a:pPr algn="ctr"/>
            <a:r>
              <a:rPr lang="en-US" sz="3600" b="1" dirty="0" smtClean="0"/>
              <a:t>Gas Chromatography –  Mass Spectrometry  </a:t>
            </a:r>
            <a:endParaRPr lang="en-US" sz="3600" dirty="0"/>
          </a:p>
        </p:txBody>
      </p:sp>
      <p:sp>
        <p:nvSpPr>
          <p:cNvPr id="88" name="TextBox 87"/>
          <p:cNvSpPr txBox="1"/>
          <p:nvPr/>
        </p:nvSpPr>
        <p:spPr>
          <a:xfrm>
            <a:off x="14973302" y="12573000"/>
            <a:ext cx="13716000" cy="2062103"/>
          </a:xfrm>
          <a:prstGeom prst="rect">
            <a:avLst/>
          </a:prstGeom>
          <a:noFill/>
        </p:spPr>
        <p:txBody>
          <a:bodyPr wrap="square" rtlCol="0">
            <a:spAutoFit/>
          </a:bodyPr>
          <a:lstStyle/>
          <a:p>
            <a:r>
              <a:rPr lang="en-US" sz="3200" dirty="0" smtClean="0"/>
              <a:t>Three biological replicates of three conditions (</a:t>
            </a:r>
            <a:r>
              <a:rPr lang="en-US" sz="3200" i="1" dirty="0" smtClean="0"/>
              <a:t>Frankia</a:t>
            </a:r>
            <a:r>
              <a:rPr lang="en-US" sz="3200" dirty="0" smtClean="0"/>
              <a:t> only, </a:t>
            </a:r>
            <a:r>
              <a:rPr lang="en-US" sz="3200" i="1" dirty="0" smtClean="0"/>
              <a:t>Frankia</a:t>
            </a:r>
            <a:r>
              <a:rPr lang="en-US" sz="3200" dirty="0" smtClean="0"/>
              <a:t> amended with BP, and killed </a:t>
            </a:r>
            <a:r>
              <a:rPr lang="en-US" sz="3200" i="1" dirty="0" smtClean="0"/>
              <a:t>Frankia</a:t>
            </a:r>
            <a:r>
              <a:rPr lang="en-US" sz="3200" dirty="0" smtClean="0"/>
              <a:t> amended with BP) were sampled at 4 time points (0, 3, 7, and 14 days) and extracted with dichloromethane. Sample were analyzed by Millis Scientific to determine biphenyl (BP) concentration.</a:t>
            </a:r>
            <a:endParaRPr lang="en-US" sz="3200" dirty="0"/>
          </a:p>
        </p:txBody>
      </p:sp>
      <p:sp>
        <p:nvSpPr>
          <p:cNvPr id="99" name="TextBox 98"/>
          <p:cNvSpPr txBox="1"/>
          <p:nvPr/>
        </p:nvSpPr>
        <p:spPr>
          <a:xfrm>
            <a:off x="15088918" y="15340605"/>
            <a:ext cx="13600384" cy="769441"/>
          </a:xfrm>
          <a:prstGeom prst="rect">
            <a:avLst/>
          </a:prstGeom>
          <a:solidFill>
            <a:schemeClr val="accent5">
              <a:lumMod val="75000"/>
            </a:schemeClr>
          </a:solidFill>
          <a:ln w="12700">
            <a:solidFill>
              <a:schemeClr val="tx1"/>
            </a:solidFill>
          </a:ln>
        </p:spPr>
        <p:txBody>
          <a:bodyPr wrap="square" rtlCol="0">
            <a:spAutoFit/>
          </a:bodyPr>
          <a:lstStyle/>
          <a:p>
            <a:pPr algn="ctr"/>
            <a:r>
              <a:rPr lang="en-US" sz="4400" b="1" dirty="0" smtClean="0">
                <a:solidFill>
                  <a:schemeClr val="bg1"/>
                </a:solidFill>
              </a:rPr>
              <a:t>Results</a:t>
            </a:r>
            <a:endParaRPr lang="en-US" sz="4400" b="1" dirty="0">
              <a:solidFill>
                <a:schemeClr val="bg1"/>
              </a:solidFill>
            </a:endParaRPr>
          </a:p>
        </p:txBody>
      </p:sp>
      <p:sp>
        <p:nvSpPr>
          <p:cNvPr id="101" name="TextBox 100"/>
          <p:cNvSpPr txBox="1"/>
          <p:nvPr/>
        </p:nvSpPr>
        <p:spPr>
          <a:xfrm>
            <a:off x="15088918" y="16110047"/>
            <a:ext cx="13600384" cy="646331"/>
          </a:xfrm>
          <a:prstGeom prst="rect">
            <a:avLst/>
          </a:prstGeom>
          <a:noFill/>
          <a:ln>
            <a:solidFill>
              <a:schemeClr val="accent1"/>
            </a:solidFill>
          </a:ln>
        </p:spPr>
        <p:txBody>
          <a:bodyPr wrap="square" rtlCol="0">
            <a:spAutoFit/>
          </a:bodyPr>
          <a:lstStyle/>
          <a:p>
            <a:pPr algn="ctr"/>
            <a:r>
              <a:rPr lang="en-US" sz="3600" b="1" dirty="0" smtClean="0"/>
              <a:t>Growth Assays</a:t>
            </a:r>
            <a:endParaRPr lang="en-US" sz="3600" dirty="0"/>
          </a:p>
        </p:txBody>
      </p:sp>
      <p:graphicFrame>
        <p:nvGraphicFramePr>
          <p:cNvPr id="104" name="Chart 103"/>
          <p:cNvGraphicFramePr>
            <a:graphicFrameLocks/>
          </p:cNvGraphicFramePr>
          <p:nvPr>
            <p:extLst>
              <p:ext uri="{D42A27DB-BD31-4B8C-83A1-F6EECF244321}">
                <p14:modId xmlns:p14="http://schemas.microsoft.com/office/powerpoint/2010/main" val="2154116226"/>
              </p:ext>
            </p:extLst>
          </p:nvPr>
        </p:nvGraphicFramePr>
        <p:xfrm>
          <a:off x="31184192" y="6156040"/>
          <a:ext cx="9448800" cy="4153393"/>
        </p:xfrm>
        <a:graphic>
          <a:graphicData uri="http://schemas.openxmlformats.org/drawingml/2006/chart">
            <c:chart xmlns:c="http://schemas.openxmlformats.org/drawingml/2006/chart" xmlns:r="http://schemas.openxmlformats.org/officeDocument/2006/relationships" r:id="rId24"/>
          </a:graphicData>
        </a:graphic>
      </p:graphicFrame>
      <p:graphicFrame>
        <p:nvGraphicFramePr>
          <p:cNvPr id="107" name="Chart 106"/>
          <p:cNvGraphicFramePr>
            <a:graphicFrameLocks/>
          </p:cNvGraphicFramePr>
          <p:nvPr>
            <p:extLst>
              <p:ext uri="{D42A27DB-BD31-4B8C-83A1-F6EECF244321}">
                <p14:modId xmlns:p14="http://schemas.microsoft.com/office/powerpoint/2010/main" val="438819609"/>
              </p:ext>
            </p:extLst>
          </p:nvPr>
        </p:nvGraphicFramePr>
        <p:xfrm>
          <a:off x="15272497" y="28593329"/>
          <a:ext cx="6404526" cy="4019428"/>
        </p:xfrm>
        <a:graphic>
          <a:graphicData uri="http://schemas.openxmlformats.org/drawingml/2006/chart">
            <c:chart xmlns:c="http://schemas.openxmlformats.org/drawingml/2006/chart" xmlns:r="http://schemas.openxmlformats.org/officeDocument/2006/relationships" r:id="rId25"/>
          </a:graphicData>
        </a:graphic>
      </p:graphicFrame>
      <p:graphicFrame>
        <p:nvGraphicFramePr>
          <p:cNvPr id="108" name="Chart 107"/>
          <p:cNvGraphicFramePr>
            <a:graphicFrameLocks/>
          </p:cNvGraphicFramePr>
          <p:nvPr>
            <p:extLst>
              <p:ext uri="{D42A27DB-BD31-4B8C-83A1-F6EECF244321}">
                <p14:modId xmlns:p14="http://schemas.microsoft.com/office/powerpoint/2010/main" val="2402751611"/>
              </p:ext>
            </p:extLst>
          </p:nvPr>
        </p:nvGraphicFramePr>
        <p:xfrm>
          <a:off x="21889110" y="17145000"/>
          <a:ext cx="6800192" cy="4267200"/>
        </p:xfrm>
        <a:graphic>
          <a:graphicData uri="http://schemas.openxmlformats.org/drawingml/2006/chart">
            <c:chart xmlns:c="http://schemas.openxmlformats.org/drawingml/2006/chart" xmlns:r="http://schemas.openxmlformats.org/officeDocument/2006/relationships" r:id="rId26"/>
          </a:graphicData>
        </a:graphic>
      </p:graphicFrame>
      <p:graphicFrame>
        <p:nvGraphicFramePr>
          <p:cNvPr id="109" name="Chart 108"/>
          <p:cNvGraphicFramePr>
            <a:graphicFrameLocks/>
          </p:cNvGraphicFramePr>
          <p:nvPr>
            <p:extLst>
              <p:ext uri="{D42A27DB-BD31-4B8C-83A1-F6EECF244321}">
                <p14:modId xmlns:p14="http://schemas.microsoft.com/office/powerpoint/2010/main" val="3018377690"/>
              </p:ext>
            </p:extLst>
          </p:nvPr>
        </p:nvGraphicFramePr>
        <p:xfrm>
          <a:off x="15088918" y="21564601"/>
          <a:ext cx="6728477" cy="3809108"/>
        </p:xfrm>
        <a:graphic>
          <a:graphicData uri="http://schemas.openxmlformats.org/drawingml/2006/chart">
            <c:chart xmlns:c="http://schemas.openxmlformats.org/drawingml/2006/chart" xmlns:r="http://schemas.openxmlformats.org/officeDocument/2006/relationships" r:id="rId27"/>
          </a:graphicData>
        </a:graphic>
      </p:graphicFrame>
      <p:graphicFrame>
        <p:nvGraphicFramePr>
          <p:cNvPr id="110" name="Chart 109"/>
          <p:cNvGraphicFramePr>
            <a:graphicFrameLocks/>
          </p:cNvGraphicFramePr>
          <p:nvPr>
            <p:extLst>
              <p:ext uri="{D42A27DB-BD31-4B8C-83A1-F6EECF244321}">
                <p14:modId xmlns:p14="http://schemas.microsoft.com/office/powerpoint/2010/main" val="809904081"/>
              </p:ext>
            </p:extLst>
          </p:nvPr>
        </p:nvGraphicFramePr>
        <p:xfrm>
          <a:off x="21898360" y="25231222"/>
          <a:ext cx="6790942" cy="3667750"/>
        </p:xfrm>
        <a:graphic>
          <a:graphicData uri="http://schemas.openxmlformats.org/drawingml/2006/chart">
            <c:chart xmlns:c="http://schemas.openxmlformats.org/drawingml/2006/chart" xmlns:r="http://schemas.openxmlformats.org/officeDocument/2006/relationships" r:id="rId28"/>
          </a:graphicData>
        </a:graphic>
      </p:graphicFrame>
      <p:graphicFrame>
        <p:nvGraphicFramePr>
          <p:cNvPr id="111" name="Chart 110"/>
          <p:cNvGraphicFramePr>
            <a:graphicFrameLocks/>
          </p:cNvGraphicFramePr>
          <p:nvPr>
            <p:extLst>
              <p:ext uri="{D42A27DB-BD31-4B8C-83A1-F6EECF244321}">
                <p14:modId xmlns:p14="http://schemas.microsoft.com/office/powerpoint/2010/main" val="751597646"/>
              </p:ext>
            </p:extLst>
          </p:nvPr>
        </p:nvGraphicFramePr>
        <p:xfrm>
          <a:off x="15187013" y="25239531"/>
          <a:ext cx="6630381" cy="3502079"/>
        </p:xfrm>
        <a:graphic>
          <a:graphicData uri="http://schemas.openxmlformats.org/drawingml/2006/chart">
            <c:chart xmlns:c="http://schemas.openxmlformats.org/drawingml/2006/chart" xmlns:r="http://schemas.openxmlformats.org/officeDocument/2006/relationships" r:id="rId29"/>
          </a:graphicData>
        </a:graphic>
      </p:graphicFrame>
      <p:graphicFrame>
        <p:nvGraphicFramePr>
          <p:cNvPr id="112" name="Chart 111"/>
          <p:cNvGraphicFramePr>
            <a:graphicFrameLocks/>
          </p:cNvGraphicFramePr>
          <p:nvPr>
            <p:extLst>
              <p:ext uri="{D42A27DB-BD31-4B8C-83A1-F6EECF244321}">
                <p14:modId xmlns:p14="http://schemas.microsoft.com/office/powerpoint/2010/main" val="1683919078"/>
              </p:ext>
            </p:extLst>
          </p:nvPr>
        </p:nvGraphicFramePr>
        <p:xfrm>
          <a:off x="21889110" y="21412200"/>
          <a:ext cx="6800192" cy="3961508"/>
        </p:xfrm>
        <a:graphic>
          <a:graphicData uri="http://schemas.openxmlformats.org/drawingml/2006/chart">
            <c:chart xmlns:c="http://schemas.openxmlformats.org/drawingml/2006/chart" xmlns:r="http://schemas.openxmlformats.org/officeDocument/2006/relationships" r:id="rId30"/>
          </a:graphicData>
        </a:graphic>
      </p:graphicFrame>
      <p:graphicFrame>
        <p:nvGraphicFramePr>
          <p:cNvPr id="113" name="Chart 112"/>
          <p:cNvGraphicFramePr>
            <a:graphicFrameLocks/>
          </p:cNvGraphicFramePr>
          <p:nvPr>
            <p:extLst>
              <p:ext uri="{D42A27DB-BD31-4B8C-83A1-F6EECF244321}">
                <p14:modId xmlns:p14="http://schemas.microsoft.com/office/powerpoint/2010/main" val="3420204786"/>
              </p:ext>
            </p:extLst>
          </p:nvPr>
        </p:nvGraphicFramePr>
        <p:xfrm>
          <a:off x="15054649" y="17221200"/>
          <a:ext cx="6762746" cy="4343400"/>
        </p:xfrm>
        <a:graphic>
          <a:graphicData uri="http://schemas.openxmlformats.org/drawingml/2006/chart">
            <c:chart xmlns:c="http://schemas.openxmlformats.org/drawingml/2006/chart" xmlns:r="http://schemas.openxmlformats.org/officeDocument/2006/relationships" r:id="rId31"/>
          </a:graphicData>
        </a:graphic>
      </p:graphicFrame>
      <p:sp>
        <p:nvSpPr>
          <p:cNvPr id="114" name="TextBox 113"/>
          <p:cNvSpPr txBox="1"/>
          <p:nvPr/>
        </p:nvSpPr>
        <p:spPr>
          <a:xfrm>
            <a:off x="29108400" y="5287471"/>
            <a:ext cx="13600384" cy="646331"/>
          </a:xfrm>
          <a:prstGeom prst="rect">
            <a:avLst/>
          </a:prstGeom>
          <a:noFill/>
          <a:ln>
            <a:solidFill>
              <a:schemeClr val="accent1"/>
            </a:solidFill>
          </a:ln>
        </p:spPr>
        <p:txBody>
          <a:bodyPr wrap="square" rtlCol="0">
            <a:spAutoFit/>
          </a:bodyPr>
          <a:lstStyle/>
          <a:p>
            <a:pPr algn="ctr"/>
            <a:r>
              <a:rPr lang="en-US" sz="3600" b="1" dirty="0" smtClean="0"/>
              <a:t>Gas Chromatography –  Mass Spectrometry  </a:t>
            </a:r>
            <a:endParaRPr lang="en-US" sz="3600" dirty="0"/>
          </a:p>
        </p:txBody>
      </p:sp>
      <p:sp>
        <p:nvSpPr>
          <p:cNvPr id="115" name="TextBox 114"/>
          <p:cNvSpPr txBox="1"/>
          <p:nvPr/>
        </p:nvSpPr>
        <p:spPr>
          <a:xfrm>
            <a:off x="29184601" y="10693190"/>
            <a:ext cx="13716000" cy="646331"/>
          </a:xfrm>
          <a:prstGeom prst="rect">
            <a:avLst/>
          </a:prstGeom>
          <a:noFill/>
          <a:ln>
            <a:solidFill>
              <a:schemeClr val="accent1"/>
            </a:solidFill>
          </a:ln>
        </p:spPr>
        <p:txBody>
          <a:bodyPr wrap="square" rtlCol="0">
            <a:spAutoFit/>
          </a:bodyPr>
          <a:lstStyle/>
          <a:p>
            <a:pPr algn="ctr"/>
            <a:r>
              <a:rPr lang="en-US" sz="3600" b="1" dirty="0" smtClean="0"/>
              <a:t>Bioinformatics and RT - qPCR</a:t>
            </a:r>
            <a:endParaRPr lang="en-US" sz="3600" dirty="0"/>
          </a:p>
        </p:txBody>
      </p:sp>
      <p:graphicFrame>
        <p:nvGraphicFramePr>
          <p:cNvPr id="118" name="Content Placeholder 3"/>
          <p:cNvGraphicFramePr>
            <a:graphicFrameLocks/>
          </p:cNvGraphicFramePr>
          <p:nvPr>
            <p:extLst>
              <p:ext uri="{D42A27DB-BD31-4B8C-83A1-F6EECF244321}">
                <p14:modId xmlns:p14="http://schemas.microsoft.com/office/powerpoint/2010/main" val="1893937540"/>
              </p:ext>
            </p:extLst>
          </p:nvPr>
        </p:nvGraphicFramePr>
        <p:xfrm>
          <a:off x="29832303" y="15340605"/>
          <a:ext cx="11544299" cy="5056393"/>
        </p:xfrm>
        <a:graphic>
          <a:graphicData uri="http://schemas.openxmlformats.org/drawingml/2006/chart">
            <c:chart xmlns:c="http://schemas.openxmlformats.org/drawingml/2006/chart" xmlns:r="http://schemas.openxmlformats.org/officeDocument/2006/relationships" r:id="rId32"/>
          </a:graphicData>
        </a:graphic>
      </p:graphicFrame>
      <p:pic>
        <p:nvPicPr>
          <p:cNvPr id="1040" name="Picture 16"/>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30684537" y="11506134"/>
            <a:ext cx="10668002" cy="4574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3" name="TextBox 92"/>
          <p:cNvSpPr txBox="1"/>
          <p:nvPr/>
        </p:nvSpPr>
        <p:spPr>
          <a:xfrm>
            <a:off x="29166208" y="20376017"/>
            <a:ext cx="13600384" cy="2862322"/>
          </a:xfrm>
          <a:prstGeom prst="rect">
            <a:avLst/>
          </a:prstGeom>
          <a:noFill/>
        </p:spPr>
        <p:txBody>
          <a:bodyPr wrap="square" rtlCol="0">
            <a:spAutoFit/>
          </a:bodyPr>
          <a:lstStyle/>
          <a:p>
            <a:r>
              <a:rPr lang="en-US" sz="3000" b="1" dirty="0" smtClean="0"/>
              <a:t>Figure  3. </a:t>
            </a:r>
            <a:r>
              <a:rPr lang="en-US" sz="3000" dirty="0" smtClean="0"/>
              <a:t>The </a:t>
            </a:r>
            <a:r>
              <a:rPr lang="en-US" sz="3000" b="1" dirty="0" smtClean="0"/>
              <a:t>upper</a:t>
            </a:r>
            <a:r>
              <a:rPr lang="en-US" sz="3000" dirty="0" smtClean="0"/>
              <a:t> figure  shows the putative </a:t>
            </a:r>
            <a:r>
              <a:rPr lang="en-US" sz="3000" i="1" dirty="0" err="1" smtClean="0"/>
              <a:t>bph</a:t>
            </a:r>
            <a:r>
              <a:rPr lang="en-US" sz="3000" dirty="0" smtClean="0"/>
              <a:t> operon in EuI1c as it corresponds  to the </a:t>
            </a:r>
            <a:r>
              <a:rPr lang="en-US" sz="3000" i="1" dirty="0" err="1" smtClean="0"/>
              <a:t>bph</a:t>
            </a:r>
            <a:r>
              <a:rPr lang="en-US" sz="3000" dirty="0" smtClean="0"/>
              <a:t> degradation pathway in </a:t>
            </a:r>
            <a:r>
              <a:rPr lang="en-US" sz="3000" i="1" dirty="0" smtClean="0"/>
              <a:t>Rhodococcus </a:t>
            </a:r>
            <a:r>
              <a:rPr lang="en-US" sz="3000" dirty="0" smtClean="0"/>
              <a:t>RHA1. Red circles indicate genes whose expression was tested , red arrows indicated where they lie in the putative operon. The </a:t>
            </a:r>
            <a:r>
              <a:rPr lang="en-US" sz="3000" b="1" dirty="0" smtClean="0"/>
              <a:t>lower </a:t>
            </a:r>
            <a:r>
              <a:rPr lang="en-US" sz="3000" dirty="0" smtClean="0"/>
              <a:t>figure</a:t>
            </a:r>
            <a:r>
              <a:rPr lang="en-US" sz="3000" b="1" dirty="0" smtClean="0"/>
              <a:t> </a:t>
            </a:r>
            <a:r>
              <a:rPr lang="en-US" sz="3000" dirty="0" smtClean="0"/>
              <a:t>represents the results of the RT-qPCR expression assay after 7 days. Each gene tested is labeled with its protein number according to JGI. PAH = biphenyl only.  PAH + C = biphenyl + glucose . Control = glucose only</a:t>
            </a:r>
            <a:endParaRPr lang="en-US" sz="3000" b="1" dirty="0"/>
          </a:p>
        </p:txBody>
      </p:sp>
      <p:sp>
        <p:nvSpPr>
          <p:cNvPr id="94" name="TextBox 93"/>
          <p:cNvSpPr txBox="1"/>
          <p:nvPr/>
        </p:nvSpPr>
        <p:spPr>
          <a:xfrm>
            <a:off x="29108400" y="9992218"/>
            <a:ext cx="13716000" cy="553998"/>
          </a:xfrm>
          <a:prstGeom prst="rect">
            <a:avLst/>
          </a:prstGeom>
          <a:noFill/>
        </p:spPr>
        <p:txBody>
          <a:bodyPr wrap="square" rtlCol="0">
            <a:spAutoFit/>
          </a:bodyPr>
          <a:lstStyle/>
          <a:p>
            <a:r>
              <a:rPr lang="en-US" sz="3000" b="1" dirty="0" smtClean="0"/>
              <a:t>Figure 2. </a:t>
            </a:r>
            <a:r>
              <a:rPr lang="en-US" sz="3000" dirty="0" smtClean="0"/>
              <a:t>Biphenyl concentration after 0, 3, 7, and 14 days of incubation.</a:t>
            </a:r>
            <a:r>
              <a:rPr lang="en-US" sz="3000" b="1" dirty="0" smtClean="0"/>
              <a:t> </a:t>
            </a:r>
            <a:endParaRPr lang="en-US" sz="3000" b="1" dirty="0"/>
          </a:p>
        </p:txBody>
      </p:sp>
      <p:sp>
        <p:nvSpPr>
          <p:cNvPr id="98" name="TextBox 97"/>
          <p:cNvSpPr txBox="1"/>
          <p:nvPr/>
        </p:nvSpPr>
        <p:spPr>
          <a:xfrm>
            <a:off x="21817395" y="29041459"/>
            <a:ext cx="6300405" cy="3323987"/>
          </a:xfrm>
          <a:prstGeom prst="rect">
            <a:avLst/>
          </a:prstGeom>
          <a:noFill/>
        </p:spPr>
        <p:txBody>
          <a:bodyPr wrap="square" rtlCol="0">
            <a:spAutoFit/>
          </a:bodyPr>
          <a:lstStyle/>
          <a:p>
            <a:r>
              <a:rPr lang="en-US" sz="3000" b="1" dirty="0" smtClean="0"/>
              <a:t>Figure 1. </a:t>
            </a:r>
            <a:r>
              <a:rPr lang="en-US" sz="3000" dirty="0" smtClean="0"/>
              <a:t>Each of the above figures represents an assay with the strain indicated grown with the compound indicated as the sole carbon source. Positive controls where supplemented with 1mM glucose (EuI1c) or 1mM fructose (EUN1f) </a:t>
            </a:r>
            <a:r>
              <a:rPr lang="en-US" sz="3000" b="1" dirty="0" smtClean="0"/>
              <a:t> </a:t>
            </a:r>
            <a:endParaRPr lang="en-US" sz="3000" b="1" dirty="0"/>
          </a:p>
        </p:txBody>
      </p:sp>
      <p:sp>
        <p:nvSpPr>
          <p:cNvPr id="146" name="TextBox 145"/>
          <p:cNvSpPr txBox="1"/>
          <p:nvPr/>
        </p:nvSpPr>
        <p:spPr>
          <a:xfrm>
            <a:off x="28689302" y="23244835"/>
            <a:ext cx="13716000" cy="769441"/>
          </a:xfrm>
          <a:prstGeom prst="rect">
            <a:avLst/>
          </a:prstGeom>
          <a:solidFill>
            <a:schemeClr val="accent5">
              <a:lumMod val="75000"/>
            </a:schemeClr>
          </a:solidFill>
          <a:ln w="12700">
            <a:solidFill>
              <a:schemeClr val="tx1"/>
            </a:solidFill>
          </a:ln>
        </p:spPr>
        <p:txBody>
          <a:bodyPr wrap="square" rtlCol="0">
            <a:spAutoFit/>
          </a:bodyPr>
          <a:lstStyle/>
          <a:p>
            <a:pPr algn="ctr"/>
            <a:r>
              <a:rPr lang="en-US" sz="4400" b="1" dirty="0" smtClean="0">
                <a:solidFill>
                  <a:schemeClr val="bg1"/>
                </a:solidFill>
              </a:rPr>
              <a:t>Conclusions</a:t>
            </a:r>
            <a:endParaRPr lang="en-US" sz="4400" b="1" dirty="0">
              <a:solidFill>
                <a:schemeClr val="bg1"/>
              </a:solidFill>
            </a:endParaRPr>
          </a:p>
        </p:txBody>
      </p:sp>
      <p:sp>
        <p:nvSpPr>
          <p:cNvPr id="100" name="TextBox 99"/>
          <p:cNvSpPr txBox="1"/>
          <p:nvPr/>
        </p:nvSpPr>
        <p:spPr>
          <a:xfrm>
            <a:off x="28689302" y="24093081"/>
            <a:ext cx="13716000" cy="2862322"/>
          </a:xfrm>
          <a:prstGeom prst="rect">
            <a:avLst/>
          </a:prstGeom>
          <a:noFill/>
        </p:spPr>
        <p:txBody>
          <a:bodyPr wrap="square" rtlCol="0">
            <a:spAutoFit/>
          </a:bodyPr>
          <a:lstStyle/>
          <a:p>
            <a:pPr marL="457200" indent="-457200">
              <a:buFont typeface="Arial" panose="020B0604020202020204" pitchFamily="34" charset="0"/>
              <a:buChar char="•"/>
            </a:pPr>
            <a:r>
              <a:rPr lang="en-US" sz="3000" i="1" dirty="0" smtClean="0"/>
              <a:t>Frankia </a:t>
            </a:r>
            <a:r>
              <a:rPr lang="en-US" sz="3000" dirty="0" smtClean="0"/>
              <a:t>strain EuI1c and EUN1f are able to utilize biphenyl and dibenzofuran as sole carbon and energy sources, and therefore degrade them  </a:t>
            </a:r>
          </a:p>
          <a:p>
            <a:pPr marL="457200" indent="-457200">
              <a:buFont typeface="Arial" panose="020B0604020202020204" pitchFamily="34" charset="0"/>
              <a:buChar char="•"/>
            </a:pPr>
            <a:r>
              <a:rPr lang="en-US" sz="3000" dirty="0" smtClean="0"/>
              <a:t>The addition of chlorines to dioxin-like compounds may prevent metabolism by </a:t>
            </a:r>
            <a:r>
              <a:rPr lang="en-US" sz="3000" i="1" dirty="0" smtClean="0"/>
              <a:t>Frankia  </a:t>
            </a:r>
          </a:p>
          <a:p>
            <a:pPr marL="457200" indent="-457200">
              <a:buFont typeface="Arial" panose="020B0604020202020204" pitchFamily="34" charset="0"/>
              <a:buChar char="•"/>
            </a:pPr>
            <a:r>
              <a:rPr lang="en-US" sz="3000" dirty="0" smtClean="0"/>
              <a:t>The </a:t>
            </a:r>
            <a:r>
              <a:rPr lang="en-US" sz="3000" i="1" dirty="0" err="1" smtClean="0"/>
              <a:t>bph</a:t>
            </a:r>
            <a:r>
              <a:rPr lang="en-US" sz="3000" dirty="0" smtClean="0"/>
              <a:t> operon in </a:t>
            </a:r>
            <a:r>
              <a:rPr lang="en-US" sz="3000" i="1" dirty="0" smtClean="0"/>
              <a:t>Frankia</a:t>
            </a:r>
            <a:r>
              <a:rPr lang="en-US" sz="3000" dirty="0" smtClean="0"/>
              <a:t> is responsible for the ability to degrade dioxin-like compounds</a:t>
            </a:r>
            <a:endParaRPr lang="en-US" sz="3000" dirty="0"/>
          </a:p>
        </p:txBody>
      </p:sp>
      <p:sp>
        <p:nvSpPr>
          <p:cNvPr id="148" name="TextBox 147"/>
          <p:cNvSpPr txBox="1"/>
          <p:nvPr/>
        </p:nvSpPr>
        <p:spPr>
          <a:xfrm>
            <a:off x="28689302" y="27008913"/>
            <a:ext cx="13716000" cy="769441"/>
          </a:xfrm>
          <a:prstGeom prst="rect">
            <a:avLst/>
          </a:prstGeom>
          <a:solidFill>
            <a:schemeClr val="accent5">
              <a:lumMod val="75000"/>
            </a:schemeClr>
          </a:solidFill>
          <a:ln w="12700">
            <a:solidFill>
              <a:schemeClr val="tx1"/>
            </a:solidFill>
          </a:ln>
        </p:spPr>
        <p:txBody>
          <a:bodyPr wrap="square" rtlCol="0">
            <a:spAutoFit/>
          </a:bodyPr>
          <a:lstStyle/>
          <a:p>
            <a:pPr algn="ctr"/>
            <a:r>
              <a:rPr lang="en-US" sz="4400" b="1" dirty="0" smtClean="0">
                <a:solidFill>
                  <a:schemeClr val="bg1"/>
                </a:solidFill>
              </a:rPr>
              <a:t>Acknowledgements    </a:t>
            </a:r>
            <a:endParaRPr lang="en-US" sz="4400" b="1" dirty="0">
              <a:solidFill>
                <a:schemeClr val="bg1"/>
              </a:solidFill>
            </a:endParaRPr>
          </a:p>
        </p:txBody>
      </p:sp>
      <p:sp>
        <p:nvSpPr>
          <p:cNvPr id="105" name="TextBox 104"/>
          <p:cNvSpPr txBox="1"/>
          <p:nvPr/>
        </p:nvSpPr>
        <p:spPr>
          <a:xfrm>
            <a:off x="28665239" y="27885443"/>
            <a:ext cx="13716000" cy="707886"/>
          </a:xfrm>
          <a:prstGeom prst="rect">
            <a:avLst/>
          </a:prstGeom>
          <a:noFill/>
        </p:spPr>
        <p:txBody>
          <a:bodyPr wrap="square" rtlCol="0">
            <a:spAutoFit/>
          </a:bodyPr>
          <a:lstStyle/>
          <a:p>
            <a:r>
              <a:rPr lang="en-US" sz="2000" dirty="0" smtClean="0"/>
              <a:t>The Tisa lab was very helpful in carrying out this research. This research was funded in part by the 2015 Summer TA Fellowship and by Hatch Grant # NH530</a:t>
            </a:r>
            <a:endParaRPr lang="en-US" sz="2000" dirty="0"/>
          </a:p>
        </p:txBody>
      </p:sp>
      <p:sp>
        <p:nvSpPr>
          <p:cNvPr id="150" name="TextBox 149"/>
          <p:cNvSpPr txBox="1"/>
          <p:nvPr/>
        </p:nvSpPr>
        <p:spPr>
          <a:xfrm>
            <a:off x="28689302" y="28743914"/>
            <a:ext cx="13716000" cy="769441"/>
          </a:xfrm>
          <a:prstGeom prst="rect">
            <a:avLst/>
          </a:prstGeom>
          <a:solidFill>
            <a:schemeClr val="accent5">
              <a:lumMod val="75000"/>
            </a:schemeClr>
          </a:solidFill>
          <a:ln w="12700">
            <a:solidFill>
              <a:schemeClr val="tx1"/>
            </a:solidFill>
          </a:ln>
        </p:spPr>
        <p:txBody>
          <a:bodyPr wrap="square" rtlCol="0">
            <a:spAutoFit/>
          </a:bodyPr>
          <a:lstStyle/>
          <a:p>
            <a:pPr algn="ctr"/>
            <a:r>
              <a:rPr lang="en-US" sz="4400" b="1" dirty="0" smtClean="0">
                <a:solidFill>
                  <a:schemeClr val="bg1"/>
                </a:solidFill>
              </a:rPr>
              <a:t>References </a:t>
            </a:r>
            <a:endParaRPr lang="en-US" sz="4400" b="1" dirty="0">
              <a:solidFill>
                <a:schemeClr val="bg1"/>
              </a:solidFill>
            </a:endParaRPr>
          </a:p>
        </p:txBody>
      </p:sp>
      <p:sp>
        <p:nvSpPr>
          <p:cNvPr id="106" name="TextBox 105"/>
          <p:cNvSpPr txBox="1"/>
          <p:nvPr/>
        </p:nvSpPr>
        <p:spPr>
          <a:xfrm>
            <a:off x="28689302" y="29856932"/>
            <a:ext cx="14019482" cy="1631216"/>
          </a:xfrm>
          <a:prstGeom prst="rect">
            <a:avLst/>
          </a:prstGeom>
          <a:noFill/>
        </p:spPr>
        <p:txBody>
          <a:bodyPr wrap="square" rtlCol="0">
            <a:spAutoFit/>
          </a:bodyPr>
          <a:lstStyle/>
          <a:p>
            <a:r>
              <a:rPr lang="en-US" sz="2000" b="1" dirty="0" smtClean="0"/>
              <a:t>Roy </a:t>
            </a:r>
            <a:r>
              <a:rPr lang="en-US" sz="2000" b="1" dirty="0"/>
              <a:t>S, et al</a:t>
            </a:r>
            <a:r>
              <a:rPr lang="en-US" sz="2000" dirty="0"/>
              <a:t>. </a:t>
            </a:r>
            <a:r>
              <a:rPr lang="en-US" sz="2000" i="1" dirty="0"/>
              <a:t>Journal of Canadian Botany.</a:t>
            </a:r>
            <a:r>
              <a:rPr lang="en-US" sz="2000" dirty="0"/>
              <a:t> 2007; 85:237-51. </a:t>
            </a:r>
            <a:r>
              <a:rPr lang="en-US" sz="2000" b="1" dirty="0" smtClean="0"/>
              <a:t>Ridgeway </a:t>
            </a:r>
            <a:r>
              <a:rPr lang="en-US" sz="2000" b="1" dirty="0"/>
              <a:t>K, et al</a:t>
            </a:r>
            <a:r>
              <a:rPr lang="en-US" sz="2000" dirty="0"/>
              <a:t>. </a:t>
            </a:r>
            <a:r>
              <a:rPr lang="en-US" sz="2000" i="1" dirty="0"/>
              <a:t>FEMS Microbial Ecology.</a:t>
            </a:r>
            <a:r>
              <a:rPr lang="en-US" sz="2000" dirty="0"/>
              <a:t> 2004; 50:255-63</a:t>
            </a:r>
            <a:r>
              <a:rPr lang="en-US" sz="2000" b="1" dirty="0"/>
              <a:t>. </a:t>
            </a:r>
            <a:r>
              <a:rPr lang="en-US" sz="2000" b="1" dirty="0" smtClean="0"/>
              <a:t>Benson </a:t>
            </a:r>
            <a:r>
              <a:rPr lang="en-US" sz="2000" b="1" dirty="0"/>
              <a:t>D, Silvester W</a:t>
            </a:r>
            <a:r>
              <a:rPr lang="en-US" sz="2000" dirty="0"/>
              <a:t>. </a:t>
            </a:r>
            <a:r>
              <a:rPr lang="en-US" sz="2000" i="1" dirty="0"/>
              <a:t>Microbiology and Molecular Biology Reviews.</a:t>
            </a:r>
            <a:r>
              <a:rPr lang="en-US" sz="2000" dirty="0"/>
              <a:t> 1993; 57(2):293-319. </a:t>
            </a:r>
            <a:r>
              <a:rPr lang="en-US" sz="2000" b="1" dirty="0" err="1" smtClean="0"/>
              <a:t>Lefrancois</a:t>
            </a:r>
            <a:r>
              <a:rPr lang="en-US" sz="2000" b="1" dirty="0" smtClean="0"/>
              <a:t> </a:t>
            </a:r>
            <a:r>
              <a:rPr lang="en-US" sz="2000" b="1" dirty="0"/>
              <a:t>E, et al</a:t>
            </a:r>
            <a:r>
              <a:rPr lang="en-US" sz="2000" dirty="0"/>
              <a:t>. </a:t>
            </a:r>
            <a:r>
              <a:rPr lang="en-US" sz="2000" i="1" dirty="0"/>
              <a:t>Applied Soil Ecology</a:t>
            </a:r>
            <a:r>
              <a:rPr lang="en-US" sz="2000" dirty="0"/>
              <a:t>. 2010; 46:183-91. </a:t>
            </a:r>
            <a:r>
              <a:rPr lang="en-US" sz="2000" b="1" dirty="0" err="1" smtClean="0"/>
              <a:t>Rehan</a:t>
            </a:r>
            <a:r>
              <a:rPr lang="en-US" sz="2000" b="1" dirty="0" smtClean="0"/>
              <a:t> </a:t>
            </a:r>
            <a:r>
              <a:rPr lang="en-US" sz="2000" b="1" dirty="0"/>
              <a:t>M, et al</a:t>
            </a:r>
            <a:r>
              <a:rPr lang="en-US" sz="2000" dirty="0"/>
              <a:t>. </a:t>
            </a:r>
            <a:r>
              <a:rPr lang="en-US" sz="2000" i="1" dirty="0"/>
              <a:t>Applied Microbial Biotechnology.</a:t>
            </a:r>
            <a:r>
              <a:rPr lang="en-US" sz="2000" dirty="0"/>
              <a:t> 2014; 98:6125-35. </a:t>
            </a:r>
            <a:r>
              <a:rPr lang="en-US" sz="2000" b="1" dirty="0" smtClean="0"/>
              <a:t>Fang </a:t>
            </a:r>
            <a:r>
              <a:rPr lang="en-US" sz="2000" b="1" dirty="0"/>
              <a:t>H, et al</a:t>
            </a:r>
            <a:r>
              <a:rPr lang="en-US" sz="2000" dirty="0"/>
              <a:t>. </a:t>
            </a:r>
            <a:r>
              <a:rPr lang="en-US" sz="2000" i="1" dirty="0" err="1"/>
              <a:t>Bioresource</a:t>
            </a:r>
            <a:r>
              <a:rPr lang="en-US" sz="2000" i="1" dirty="0"/>
              <a:t> Technology.</a:t>
            </a:r>
            <a:r>
              <a:rPr lang="en-US" sz="2000" dirty="0"/>
              <a:t> 2013; 129:209-18. </a:t>
            </a:r>
            <a:r>
              <a:rPr lang="en-US" sz="2000" dirty="0" smtClean="0"/>
              <a:t> </a:t>
            </a:r>
            <a:r>
              <a:rPr lang="en-US" sz="2000" b="1" dirty="0"/>
              <a:t>Baker E, et a</a:t>
            </a:r>
            <a:r>
              <a:rPr lang="en-US" sz="2000" dirty="0"/>
              <a:t>l. </a:t>
            </a:r>
            <a:r>
              <a:rPr lang="en-US" sz="2000" i="1" dirty="0"/>
              <a:t>Can J </a:t>
            </a:r>
            <a:r>
              <a:rPr lang="en-US" sz="2000" i="1" dirty="0" err="1"/>
              <a:t>Microbiol</a:t>
            </a:r>
            <a:r>
              <a:rPr lang="en-US" sz="2000" i="1" dirty="0"/>
              <a:t>. </a:t>
            </a:r>
            <a:r>
              <a:rPr lang="en-US" sz="2000" dirty="0"/>
              <a:t>2015; 61(4):281-292</a:t>
            </a:r>
          </a:p>
          <a:p>
            <a:endParaRPr lang="en-US" sz="2000" dirty="0"/>
          </a:p>
        </p:txBody>
      </p:sp>
    </p:spTree>
    <p:extLst>
      <p:ext uri="{BB962C8B-B14F-4D97-AF65-F5344CB8AC3E}">
        <p14:creationId xmlns:p14="http://schemas.microsoft.com/office/powerpoint/2010/main" val="42726499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4215</TotalTime>
  <Words>988</Words>
  <Application>Microsoft Office PowerPoint</Application>
  <PresentationFormat>Custom</PresentationFormat>
  <Paragraphs>62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Erik</dc:creator>
  <cp:lastModifiedBy>Erik</cp:lastModifiedBy>
  <cp:revision>41</cp:revision>
  <dcterms:created xsi:type="dcterms:W3CDTF">2016-04-08T15:26:59Z</dcterms:created>
  <dcterms:modified xsi:type="dcterms:W3CDTF">2016-04-11T13:44:32Z</dcterms:modified>
</cp:coreProperties>
</file>