
<file path=[Content_Types].xml><?xml version="1.0" encoding="utf-8"?>
<Types xmlns="http://schemas.openxmlformats.org/package/2006/content-types">
  <Default Extension="xml" ContentType="application/xml"/>
  <Default Extension="jpeg" ContentType="image/jpeg"/>
  <Default Extension="tiff" ContentType="image/tiff"/>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5" r:id="rId1"/>
  </p:sldMasterIdLst>
  <p:notesMasterIdLst>
    <p:notesMasterId r:id="rId3"/>
  </p:notesMasterIdLst>
  <p:sldIdLst>
    <p:sldId id="256" r:id="rId2"/>
  </p:sldIdLst>
  <p:sldSz cx="36576000" cy="29260800"/>
  <p:notesSz cx="9144000" cy="6858000"/>
  <p:defaultTextStyle>
    <a:defPPr>
      <a:defRPr lang="en-US"/>
    </a:defPPr>
    <a:lvl1pPr marL="0" algn="l" defTabSz="1745188" rtl="0" eaLnBrk="1" latinLnBrk="0" hangingPunct="1">
      <a:defRPr sz="7000" kern="1200">
        <a:solidFill>
          <a:schemeClr val="tx1"/>
        </a:solidFill>
        <a:latin typeface="+mn-lt"/>
        <a:ea typeface="+mn-ea"/>
        <a:cs typeface="+mn-cs"/>
      </a:defRPr>
    </a:lvl1pPr>
    <a:lvl2pPr marL="1745188" algn="l" defTabSz="1745188" rtl="0" eaLnBrk="1" latinLnBrk="0" hangingPunct="1">
      <a:defRPr sz="7000" kern="1200">
        <a:solidFill>
          <a:schemeClr val="tx1"/>
        </a:solidFill>
        <a:latin typeface="+mn-lt"/>
        <a:ea typeface="+mn-ea"/>
        <a:cs typeface="+mn-cs"/>
      </a:defRPr>
    </a:lvl2pPr>
    <a:lvl3pPr marL="3490377" algn="l" defTabSz="1745188" rtl="0" eaLnBrk="1" latinLnBrk="0" hangingPunct="1">
      <a:defRPr sz="7000" kern="1200">
        <a:solidFill>
          <a:schemeClr val="tx1"/>
        </a:solidFill>
        <a:latin typeface="+mn-lt"/>
        <a:ea typeface="+mn-ea"/>
        <a:cs typeface="+mn-cs"/>
      </a:defRPr>
    </a:lvl3pPr>
    <a:lvl4pPr marL="5235562" algn="l" defTabSz="1745188" rtl="0" eaLnBrk="1" latinLnBrk="0" hangingPunct="1">
      <a:defRPr sz="7000" kern="1200">
        <a:solidFill>
          <a:schemeClr val="tx1"/>
        </a:solidFill>
        <a:latin typeface="+mn-lt"/>
        <a:ea typeface="+mn-ea"/>
        <a:cs typeface="+mn-cs"/>
      </a:defRPr>
    </a:lvl4pPr>
    <a:lvl5pPr marL="6980755" algn="l" defTabSz="1745188" rtl="0" eaLnBrk="1" latinLnBrk="0" hangingPunct="1">
      <a:defRPr sz="7000" kern="1200">
        <a:solidFill>
          <a:schemeClr val="tx1"/>
        </a:solidFill>
        <a:latin typeface="+mn-lt"/>
        <a:ea typeface="+mn-ea"/>
        <a:cs typeface="+mn-cs"/>
      </a:defRPr>
    </a:lvl5pPr>
    <a:lvl6pPr marL="8725943" algn="l" defTabSz="1745188" rtl="0" eaLnBrk="1" latinLnBrk="0" hangingPunct="1">
      <a:defRPr sz="7000" kern="1200">
        <a:solidFill>
          <a:schemeClr val="tx1"/>
        </a:solidFill>
        <a:latin typeface="+mn-lt"/>
        <a:ea typeface="+mn-ea"/>
        <a:cs typeface="+mn-cs"/>
      </a:defRPr>
    </a:lvl6pPr>
    <a:lvl7pPr marL="10471140" algn="l" defTabSz="1745188" rtl="0" eaLnBrk="1" latinLnBrk="0" hangingPunct="1">
      <a:defRPr sz="7000" kern="1200">
        <a:solidFill>
          <a:schemeClr val="tx1"/>
        </a:solidFill>
        <a:latin typeface="+mn-lt"/>
        <a:ea typeface="+mn-ea"/>
        <a:cs typeface="+mn-cs"/>
      </a:defRPr>
    </a:lvl7pPr>
    <a:lvl8pPr marL="12216333" algn="l" defTabSz="1745188" rtl="0" eaLnBrk="1" latinLnBrk="0" hangingPunct="1">
      <a:defRPr sz="7000" kern="1200">
        <a:solidFill>
          <a:schemeClr val="tx1"/>
        </a:solidFill>
        <a:latin typeface="+mn-lt"/>
        <a:ea typeface="+mn-ea"/>
        <a:cs typeface="+mn-cs"/>
      </a:defRPr>
    </a:lvl8pPr>
    <a:lvl9pPr marL="13961521" algn="l" defTabSz="1745188" rtl="0" eaLnBrk="1" latinLnBrk="0" hangingPunct="1">
      <a:defRPr sz="7000" kern="1200">
        <a:solidFill>
          <a:schemeClr val="tx1"/>
        </a:solidFill>
        <a:latin typeface="+mn-lt"/>
        <a:ea typeface="+mn-ea"/>
        <a:cs typeface="+mn-cs"/>
      </a:defRPr>
    </a:lvl9pPr>
  </p:defaultTextStyle>
  <p:extLst>
    <p:ext uri="{EFAFB233-063F-42B5-8137-9DF3F51BA10A}">
      <p15:sldGuideLst xmlns:mc="http://schemas.openxmlformats.org/markup-compatibility/2006" xmlns:mv="urn:schemas-microsoft-com:mac:vml"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3E393C"/>
    <a:srgbClr val="B6E6AD"/>
    <a:srgbClr val="B9E69C"/>
    <a:srgbClr val="213F17"/>
    <a:srgbClr val="C3F2A3"/>
    <a:srgbClr val="AED4E8"/>
    <a:srgbClr val="DAC8FF"/>
    <a:srgbClr val="EBD4FF"/>
    <a:srgbClr val="D9FFA9"/>
    <a:srgbClr val="D0FF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mc="http://schemas.openxmlformats.org/markup-compatibility/2006" xmlns:mv="urn:schemas-microsoft-com:mac:vml"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02" autoAdjust="0"/>
    <p:restoredTop sz="98371" autoAdjust="0"/>
  </p:normalViewPr>
  <p:slideViewPr>
    <p:cSldViewPr snapToGrid="0" snapToObjects="1">
      <p:cViewPr varScale="1">
        <p:scale>
          <a:sx n="19" d="100"/>
          <a:sy n="19" d="100"/>
        </p:scale>
        <p:origin x="-1320" y="-152"/>
      </p:cViewPr>
      <p:guideLst>
        <p:guide orient="horz" pos="9216"/>
        <p:guide pos="11520"/>
      </p:guideLst>
    </p:cSldViewPr>
  </p:slideViewPr>
  <p:outlineViewPr>
    <p:cViewPr>
      <p:scale>
        <a:sx n="33" d="100"/>
        <a:sy n="33" d="100"/>
      </p:scale>
      <p:origin x="0" y="0"/>
    </p:cViewPr>
  </p:outlineViewPr>
  <p:notesTextViewPr>
    <p:cViewPr>
      <p:scale>
        <a:sx n="100" d="100"/>
        <a:sy n="100" d="100"/>
      </p:scale>
      <p:origin x="0" y="92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D2C57EB9-3B7B-4354-9564-F5DBF0C14673}" type="datetimeFigureOut">
              <a:rPr lang="en-US" smtClean="0"/>
              <a:pPr/>
              <a:t>4/12/16</a:t>
            </a:fld>
            <a:endParaRPr lang="en-US"/>
          </a:p>
        </p:txBody>
      </p:sp>
      <p:sp>
        <p:nvSpPr>
          <p:cNvPr id="4" name="Slide Image Placeholder 3"/>
          <p:cNvSpPr>
            <a:spLocks noGrp="1" noRot="1" noChangeAspect="1"/>
          </p:cNvSpPr>
          <p:nvPr>
            <p:ph type="sldImg" idx="2"/>
          </p:nvPr>
        </p:nvSpPr>
        <p:spPr>
          <a:xfrm>
            <a:off x="3125788" y="857250"/>
            <a:ext cx="2892425"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108EF3DC-27EF-4AEA-92D8-A33096C2C92C}" type="slidenum">
              <a:rPr lang="en-US" smtClean="0"/>
              <a:pPr/>
              <a:t>‹#›</a:t>
            </a:fld>
            <a:endParaRPr lang="en-US"/>
          </a:p>
        </p:txBody>
      </p:sp>
    </p:spTree>
    <p:extLst>
      <p:ext uri="{BB962C8B-B14F-4D97-AF65-F5344CB8AC3E}">
        <p14:creationId xmlns:p14="http://schemas.microsoft.com/office/powerpoint/2010/main" val="2469675501"/>
      </p:ext>
    </p:extLst>
  </p:cSld>
  <p:clrMap bg1="lt1" tx1="dk1" bg2="lt2" tx2="dk2" accent1="accent1" accent2="accent2" accent3="accent3" accent4="accent4" accent5="accent5" accent6="accent6" hlink="hlink" folHlink="folHlink"/>
  <p:notesStyle>
    <a:lvl1pPr marL="0" algn="l" defTabSz="3490377" rtl="0" eaLnBrk="1" latinLnBrk="0" hangingPunct="1">
      <a:defRPr sz="4500" kern="1200">
        <a:solidFill>
          <a:schemeClr val="tx1"/>
        </a:solidFill>
        <a:latin typeface="+mn-lt"/>
        <a:ea typeface="+mn-ea"/>
        <a:cs typeface="+mn-cs"/>
      </a:defRPr>
    </a:lvl1pPr>
    <a:lvl2pPr marL="1745188" algn="l" defTabSz="3490377" rtl="0" eaLnBrk="1" latinLnBrk="0" hangingPunct="1">
      <a:defRPr sz="4500" kern="1200">
        <a:solidFill>
          <a:schemeClr val="tx1"/>
        </a:solidFill>
        <a:latin typeface="+mn-lt"/>
        <a:ea typeface="+mn-ea"/>
        <a:cs typeface="+mn-cs"/>
      </a:defRPr>
    </a:lvl2pPr>
    <a:lvl3pPr marL="3490377" algn="l" defTabSz="3490377" rtl="0" eaLnBrk="1" latinLnBrk="0" hangingPunct="1">
      <a:defRPr sz="4500" kern="1200">
        <a:solidFill>
          <a:schemeClr val="tx1"/>
        </a:solidFill>
        <a:latin typeface="+mn-lt"/>
        <a:ea typeface="+mn-ea"/>
        <a:cs typeface="+mn-cs"/>
      </a:defRPr>
    </a:lvl3pPr>
    <a:lvl4pPr marL="5235562" algn="l" defTabSz="3490377" rtl="0" eaLnBrk="1" latinLnBrk="0" hangingPunct="1">
      <a:defRPr sz="4500" kern="1200">
        <a:solidFill>
          <a:schemeClr val="tx1"/>
        </a:solidFill>
        <a:latin typeface="+mn-lt"/>
        <a:ea typeface="+mn-ea"/>
        <a:cs typeface="+mn-cs"/>
      </a:defRPr>
    </a:lvl4pPr>
    <a:lvl5pPr marL="6980755" algn="l" defTabSz="3490377" rtl="0" eaLnBrk="1" latinLnBrk="0" hangingPunct="1">
      <a:defRPr sz="4500" kern="1200">
        <a:solidFill>
          <a:schemeClr val="tx1"/>
        </a:solidFill>
        <a:latin typeface="+mn-lt"/>
        <a:ea typeface="+mn-ea"/>
        <a:cs typeface="+mn-cs"/>
      </a:defRPr>
    </a:lvl5pPr>
    <a:lvl6pPr marL="8725943" algn="l" defTabSz="3490377" rtl="0" eaLnBrk="1" latinLnBrk="0" hangingPunct="1">
      <a:defRPr sz="4500" kern="1200">
        <a:solidFill>
          <a:schemeClr val="tx1"/>
        </a:solidFill>
        <a:latin typeface="+mn-lt"/>
        <a:ea typeface="+mn-ea"/>
        <a:cs typeface="+mn-cs"/>
      </a:defRPr>
    </a:lvl6pPr>
    <a:lvl7pPr marL="10471140" algn="l" defTabSz="3490377" rtl="0" eaLnBrk="1" latinLnBrk="0" hangingPunct="1">
      <a:defRPr sz="4500" kern="1200">
        <a:solidFill>
          <a:schemeClr val="tx1"/>
        </a:solidFill>
        <a:latin typeface="+mn-lt"/>
        <a:ea typeface="+mn-ea"/>
        <a:cs typeface="+mn-cs"/>
      </a:defRPr>
    </a:lvl7pPr>
    <a:lvl8pPr marL="12216333" algn="l" defTabSz="3490377" rtl="0" eaLnBrk="1" latinLnBrk="0" hangingPunct="1">
      <a:defRPr sz="4500" kern="1200">
        <a:solidFill>
          <a:schemeClr val="tx1"/>
        </a:solidFill>
        <a:latin typeface="+mn-lt"/>
        <a:ea typeface="+mn-ea"/>
        <a:cs typeface="+mn-cs"/>
      </a:defRPr>
    </a:lvl8pPr>
    <a:lvl9pPr marL="13961521" algn="l" defTabSz="3490377" rtl="0" eaLnBrk="1" latinLnBrk="0" hangingPunct="1">
      <a:defRPr sz="45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25788" y="857250"/>
            <a:ext cx="2892425" cy="2314575"/>
          </a:xfrm>
        </p:spPr>
      </p:sp>
      <p:sp>
        <p:nvSpPr>
          <p:cNvPr id="3" name="Notes Placeholder 2"/>
          <p:cNvSpPr>
            <a:spLocks noGrp="1"/>
          </p:cNvSpPr>
          <p:nvPr>
            <p:ph type="body" idx="1"/>
          </p:nvPr>
        </p:nvSpPr>
        <p:spPr/>
        <p:txBody>
          <a:bodyPr/>
          <a:lstStyle/>
          <a:p>
            <a:r>
              <a:rPr lang="en-US" dirty="0" smtClean="0"/>
              <a:t>E15JCY15- Psychology Department</a:t>
            </a:r>
          </a:p>
          <a:p>
            <a:r>
              <a:rPr lang="en-US" dirty="0" smtClean="0"/>
              <a:t>-</a:t>
            </a:r>
            <a:r>
              <a:rPr lang="en-US" dirty="0" err="1" smtClean="0"/>
              <a:t>Stereoacuity</a:t>
            </a:r>
            <a:r>
              <a:rPr lang="en-US" dirty="0" smtClean="0"/>
              <a:t>: how</a:t>
            </a:r>
            <a:r>
              <a:rPr lang="en-US" baseline="0" dirty="0" smtClean="0"/>
              <a:t> good you are at stereopsis</a:t>
            </a:r>
          </a:p>
          <a:p>
            <a:r>
              <a:rPr lang="en-US" dirty="0" smtClean="0"/>
              <a:t>-local stereopsis: DOG</a:t>
            </a:r>
          </a:p>
          <a:p>
            <a:r>
              <a:rPr lang="en-US" dirty="0" smtClean="0"/>
              <a:t>-global stereopsis:</a:t>
            </a:r>
            <a:r>
              <a:rPr lang="en-US" baseline="0" dirty="0" smtClean="0"/>
              <a:t> RDS</a:t>
            </a:r>
          </a:p>
          <a:p>
            <a:r>
              <a:rPr lang="en-US" baseline="0" dirty="0" smtClean="0"/>
              <a:t>-spatial frequency: light across spatial dimension, graphing amount of light across space</a:t>
            </a:r>
          </a:p>
          <a:p>
            <a:r>
              <a:rPr lang="en-US" baseline="0" dirty="0" smtClean="0"/>
              <a:t>	-creates black and white bars</a:t>
            </a:r>
          </a:p>
          <a:p>
            <a:r>
              <a:rPr lang="en-US" baseline="0" dirty="0" smtClean="0"/>
              <a:t>-</a:t>
            </a:r>
            <a:r>
              <a:rPr lang="en-US" baseline="0" dirty="0" err="1" smtClean="0"/>
              <a:t>Maxwellian</a:t>
            </a:r>
            <a:r>
              <a:rPr lang="en-US" baseline="0" dirty="0" smtClean="0"/>
              <a:t> view system: controls amount of light entering the pupil and also aligns the subject (using bite bar)</a:t>
            </a:r>
          </a:p>
          <a:p>
            <a:r>
              <a:rPr lang="en-US" baseline="0" dirty="0" smtClean="0"/>
              <a:t>-Method of constant stimuli: all possible permutations are presented randomly and data is statistically analyzed after</a:t>
            </a:r>
          </a:p>
          <a:p>
            <a:endParaRPr lang="en-US" baseline="0" dirty="0" smtClean="0"/>
          </a:p>
          <a:p>
            <a:r>
              <a:rPr lang="en-US" baseline="0" dirty="0" smtClean="0"/>
              <a:t>-Define crossed and </a:t>
            </a:r>
            <a:r>
              <a:rPr lang="en-US" baseline="0" smtClean="0"/>
              <a:t>uncrossed disparity</a:t>
            </a:r>
            <a:endParaRPr lang="en-US" dirty="0"/>
          </a:p>
        </p:txBody>
      </p:sp>
      <p:sp>
        <p:nvSpPr>
          <p:cNvPr id="4" name="Slide Number Placeholder 3"/>
          <p:cNvSpPr>
            <a:spLocks noGrp="1"/>
          </p:cNvSpPr>
          <p:nvPr>
            <p:ph type="sldNum" sz="quarter" idx="10"/>
          </p:nvPr>
        </p:nvSpPr>
        <p:spPr/>
        <p:txBody>
          <a:bodyPr/>
          <a:lstStyle/>
          <a:p>
            <a:fld id="{108EF3DC-27EF-4AEA-92D8-A33096C2C92C}" type="slidenum">
              <a:rPr lang="en-US" smtClean="0"/>
              <a:pPr/>
              <a:t>1</a:t>
            </a:fld>
            <a:endParaRPr lang="en-US"/>
          </a:p>
        </p:txBody>
      </p:sp>
    </p:spTree>
    <p:extLst>
      <p:ext uri="{BB962C8B-B14F-4D97-AF65-F5344CB8AC3E}">
        <p14:creationId xmlns:p14="http://schemas.microsoft.com/office/powerpoint/2010/main" val="539253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5"/>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0957" indent="0" algn="ctr">
              <a:buNone/>
              <a:defRPr>
                <a:solidFill>
                  <a:schemeClr val="tx1">
                    <a:tint val="75000"/>
                  </a:schemeClr>
                </a:solidFill>
              </a:defRPr>
            </a:lvl2pPr>
            <a:lvl3pPr marL="3761915" indent="0" algn="ctr">
              <a:buNone/>
              <a:defRPr>
                <a:solidFill>
                  <a:schemeClr val="tx1">
                    <a:tint val="75000"/>
                  </a:schemeClr>
                </a:solidFill>
              </a:defRPr>
            </a:lvl3pPr>
            <a:lvl4pPr marL="5642872" indent="0" algn="ctr">
              <a:buNone/>
              <a:defRPr>
                <a:solidFill>
                  <a:schemeClr val="tx1">
                    <a:tint val="75000"/>
                  </a:schemeClr>
                </a:solidFill>
              </a:defRPr>
            </a:lvl4pPr>
            <a:lvl5pPr marL="7523830" indent="0" algn="ctr">
              <a:buNone/>
              <a:defRPr>
                <a:solidFill>
                  <a:schemeClr val="tx1">
                    <a:tint val="75000"/>
                  </a:schemeClr>
                </a:solidFill>
              </a:defRPr>
            </a:lvl5pPr>
            <a:lvl6pPr marL="9404787" indent="0" algn="ctr">
              <a:buNone/>
              <a:defRPr>
                <a:solidFill>
                  <a:schemeClr val="tx1">
                    <a:tint val="75000"/>
                  </a:schemeClr>
                </a:solidFill>
              </a:defRPr>
            </a:lvl6pPr>
            <a:lvl7pPr marL="11285744" indent="0" algn="ctr">
              <a:buNone/>
              <a:defRPr>
                <a:solidFill>
                  <a:schemeClr val="tx1">
                    <a:tint val="75000"/>
                  </a:schemeClr>
                </a:solidFill>
              </a:defRPr>
            </a:lvl7pPr>
            <a:lvl8pPr marL="13166702" indent="0" algn="ctr">
              <a:buNone/>
              <a:defRPr>
                <a:solidFill>
                  <a:schemeClr val="tx1">
                    <a:tint val="75000"/>
                  </a:schemeClr>
                </a:solidFill>
              </a:defRPr>
            </a:lvl8pPr>
            <a:lvl9pPr marL="1504765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2B8AF75-0770-D24A-89B9-961D9A206860}" type="datetimeFigureOut">
              <a:rPr lang="en-US" smtClean="0"/>
              <a:pPr/>
              <a:t>4/12/16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2875628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B8AF75-0770-D24A-89B9-961D9A206860}" type="datetimeFigureOut">
              <a:rPr lang="en-US" smtClean="0"/>
              <a:pPr/>
              <a:t>4/12/16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389647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2401978"/>
            <a:ext cx="31089600" cy="6400798"/>
          </a:xfrm>
        </p:spPr>
        <p:txBody>
          <a:bodyPr anchor="b"/>
          <a:lstStyle>
            <a:lvl1pPr marL="0" indent="0">
              <a:buNone/>
              <a:defRPr sz="8200">
                <a:solidFill>
                  <a:schemeClr val="tx1">
                    <a:tint val="75000"/>
                  </a:schemeClr>
                </a:solidFill>
              </a:defRPr>
            </a:lvl1pPr>
            <a:lvl2pPr marL="1880957" indent="0">
              <a:buNone/>
              <a:defRPr sz="7400">
                <a:solidFill>
                  <a:schemeClr val="tx1">
                    <a:tint val="75000"/>
                  </a:schemeClr>
                </a:solidFill>
              </a:defRPr>
            </a:lvl2pPr>
            <a:lvl3pPr marL="3761915" indent="0">
              <a:buNone/>
              <a:defRPr sz="6600">
                <a:solidFill>
                  <a:schemeClr val="tx1">
                    <a:tint val="75000"/>
                  </a:schemeClr>
                </a:solidFill>
              </a:defRPr>
            </a:lvl3pPr>
            <a:lvl4pPr marL="5642872" indent="0">
              <a:buNone/>
              <a:defRPr sz="5700">
                <a:solidFill>
                  <a:schemeClr val="tx1">
                    <a:tint val="75000"/>
                  </a:schemeClr>
                </a:solidFill>
              </a:defRPr>
            </a:lvl4pPr>
            <a:lvl5pPr marL="7523830" indent="0">
              <a:buNone/>
              <a:defRPr sz="5700">
                <a:solidFill>
                  <a:schemeClr val="tx1">
                    <a:tint val="75000"/>
                  </a:schemeClr>
                </a:solidFill>
              </a:defRPr>
            </a:lvl5pPr>
            <a:lvl6pPr marL="9404787" indent="0">
              <a:buNone/>
              <a:defRPr sz="5700">
                <a:solidFill>
                  <a:schemeClr val="tx1">
                    <a:tint val="75000"/>
                  </a:schemeClr>
                </a:solidFill>
              </a:defRPr>
            </a:lvl6pPr>
            <a:lvl7pPr marL="11285744" indent="0">
              <a:buNone/>
              <a:defRPr sz="5700">
                <a:solidFill>
                  <a:schemeClr val="tx1">
                    <a:tint val="75000"/>
                  </a:schemeClr>
                </a:solidFill>
              </a:defRPr>
            </a:lvl7pPr>
            <a:lvl8pPr marL="13166702" indent="0">
              <a:buNone/>
              <a:defRPr sz="5700">
                <a:solidFill>
                  <a:schemeClr val="tx1">
                    <a:tint val="75000"/>
                  </a:schemeClr>
                </a:solidFill>
              </a:defRPr>
            </a:lvl8pPr>
            <a:lvl9pPr marL="15047659" indent="0">
              <a:buNone/>
              <a:defRPr sz="5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B8AF75-0770-D24A-89B9-961D9A206860}" type="datetimeFigureOut">
              <a:rPr lang="en-US" smtClean="0"/>
              <a:pPr/>
              <a:t>4/12/16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3099044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827523"/>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827523"/>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2B8AF75-0770-D24A-89B9-961D9A206860}" type="datetimeFigureOut">
              <a:rPr lang="en-US" smtClean="0"/>
              <a:pPr/>
              <a:t>4/12/16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453973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5"/>
            <a:ext cx="16160752" cy="2729652"/>
          </a:xfrm>
        </p:spPr>
        <p:txBody>
          <a:bodyPr anchor="b"/>
          <a:lstStyle>
            <a:lvl1pPr marL="0" indent="0">
              <a:buNone/>
              <a:defRPr sz="9900" b="1"/>
            </a:lvl1pPr>
            <a:lvl2pPr marL="1880957" indent="0">
              <a:buNone/>
              <a:defRPr sz="8200" b="1"/>
            </a:lvl2pPr>
            <a:lvl3pPr marL="3761915" indent="0">
              <a:buNone/>
              <a:defRPr sz="7400" b="1"/>
            </a:lvl3pPr>
            <a:lvl4pPr marL="5642872" indent="0">
              <a:buNone/>
              <a:defRPr sz="6600" b="1"/>
            </a:lvl4pPr>
            <a:lvl5pPr marL="7523830" indent="0">
              <a:buNone/>
              <a:defRPr sz="6600" b="1"/>
            </a:lvl5pPr>
            <a:lvl6pPr marL="9404787" indent="0">
              <a:buNone/>
              <a:defRPr sz="6600" b="1"/>
            </a:lvl6pPr>
            <a:lvl7pPr marL="11285744" indent="0">
              <a:buNone/>
              <a:defRPr sz="6600" b="1"/>
            </a:lvl7pPr>
            <a:lvl8pPr marL="13166702" indent="0">
              <a:buNone/>
              <a:defRPr sz="6600" b="1"/>
            </a:lvl8pPr>
            <a:lvl9pPr marL="15047659"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7"/>
            <a:ext cx="16160752" cy="16858828"/>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2" y="6549815"/>
            <a:ext cx="16167100" cy="2729652"/>
          </a:xfrm>
        </p:spPr>
        <p:txBody>
          <a:bodyPr anchor="b"/>
          <a:lstStyle>
            <a:lvl1pPr marL="0" indent="0">
              <a:buNone/>
              <a:defRPr sz="9900" b="1"/>
            </a:lvl1pPr>
            <a:lvl2pPr marL="1880957" indent="0">
              <a:buNone/>
              <a:defRPr sz="8200" b="1"/>
            </a:lvl2pPr>
            <a:lvl3pPr marL="3761915" indent="0">
              <a:buNone/>
              <a:defRPr sz="7400" b="1"/>
            </a:lvl3pPr>
            <a:lvl4pPr marL="5642872" indent="0">
              <a:buNone/>
              <a:defRPr sz="6600" b="1"/>
            </a:lvl4pPr>
            <a:lvl5pPr marL="7523830" indent="0">
              <a:buNone/>
              <a:defRPr sz="6600" b="1"/>
            </a:lvl5pPr>
            <a:lvl6pPr marL="9404787" indent="0">
              <a:buNone/>
              <a:defRPr sz="6600" b="1"/>
            </a:lvl6pPr>
            <a:lvl7pPr marL="11285744" indent="0">
              <a:buNone/>
              <a:defRPr sz="6600" b="1"/>
            </a:lvl7pPr>
            <a:lvl8pPr marL="13166702" indent="0">
              <a:buNone/>
              <a:defRPr sz="6600" b="1"/>
            </a:lvl8pPr>
            <a:lvl9pPr marL="15047659"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2" y="9279467"/>
            <a:ext cx="16167100" cy="16858828"/>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2B8AF75-0770-D24A-89B9-961D9A206860}" type="datetimeFigureOut">
              <a:rPr lang="en-US" smtClean="0"/>
              <a:pPr/>
              <a:t>4/12/16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732265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2B8AF75-0770-D24A-89B9-961D9A206860}" type="datetimeFigureOut">
              <a:rPr lang="en-US" smtClean="0"/>
              <a:pPr/>
              <a:t>4/12/16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79309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B8AF75-0770-D24A-89B9-961D9A206860}" type="datetimeFigureOut">
              <a:rPr lang="en-US" smtClean="0"/>
              <a:pPr/>
              <a:t>4/12/16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1893067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2" y="1165013"/>
            <a:ext cx="12033252"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16"/>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2" y="6123096"/>
            <a:ext cx="12033252" cy="20015202"/>
          </a:xfrm>
        </p:spPr>
        <p:txBody>
          <a:bodyPr/>
          <a:lstStyle>
            <a:lvl1pPr marL="0" indent="0">
              <a:buNone/>
              <a:defRPr sz="5700"/>
            </a:lvl1pPr>
            <a:lvl2pPr marL="1880957" indent="0">
              <a:buNone/>
              <a:defRPr sz="5000"/>
            </a:lvl2pPr>
            <a:lvl3pPr marL="3761915" indent="0">
              <a:buNone/>
              <a:defRPr sz="4100"/>
            </a:lvl3pPr>
            <a:lvl4pPr marL="5642872" indent="0">
              <a:buNone/>
              <a:defRPr sz="3700"/>
            </a:lvl4pPr>
            <a:lvl5pPr marL="7523830" indent="0">
              <a:buNone/>
              <a:defRPr sz="3700"/>
            </a:lvl5pPr>
            <a:lvl6pPr marL="9404787" indent="0">
              <a:buNone/>
              <a:defRPr sz="3700"/>
            </a:lvl6pPr>
            <a:lvl7pPr marL="11285744" indent="0">
              <a:buNone/>
              <a:defRPr sz="3700"/>
            </a:lvl7pPr>
            <a:lvl8pPr marL="13166702" indent="0">
              <a:buNone/>
              <a:defRPr sz="3700"/>
            </a:lvl8pPr>
            <a:lvl9pPr marL="15047659"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B8AF75-0770-D24A-89B9-961D9A206860}" type="datetimeFigureOut">
              <a:rPr lang="en-US" smtClean="0"/>
              <a:pPr/>
              <a:t>4/12/16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371497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80957" indent="0">
              <a:buNone/>
              <a:defRPr sz="11500"/>
            </a:lvl2pPr>
            <a:lvl3pPr marL="3761915" indent="0">
              <a:buNone/>
              <a:defRPr sz="9900"/>
            </a:lvl3pPr>
            <a:lvl4pPr marL="5642872" indent="0">
              <a:buNone/>
              <a:defRPr sz="8200"/>
            </a:lvl4pPr>
            <a:lvl5pPr marL="7523830" indent="0">
              <a:buNone/>
              <a:defRPr sz="8200"/>
            </a:lvl5pPr>
            <a:lvl6pPr marL="9404787" indent="0">
              <a:buNone/>
              <a:defRPr sz="8200"/>
            </a:lvl6pPr>
            <a:lvl7pPr marL="11285744" indent="0">
              <a:buNone/>
              <a:defRPr sz="8200"/>
            </a:lvl7pPr>
            <a:lvl8pPr marL="13166702" indent="0">
              <a:buNone/>
              <a:defRPr sz="8200"/>
            </a:lvl8pPr>
            <a:lvl9pPr marL="15047659" indent="0">
              <a:buNone/>
              <a:defRPr sz="82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700"/>
            </a:lvl1pPr>
            <a:lvl2pPr marL="1880957" indent="0">
              <a:buNone/>
              <a:defRPr sz="5000"/>
            </a:lvl2pPr>
            <a:lvl3pPr marL="3761915" indent="0">
              <a:buNone/>
              <a:defRPr sz="4100"/>
            </a:lvl3pPr>
            <a:lvl4pPr marL="5642872" indent="0">
              <a:buNone/>
              <a:defRPr sz="3700"/>
            </a:lvl4pPr>
            <a:lvl5pPr marL="7523830" indent="0">
              <a:buNone/>
              <a:defRPr sz="3700"/>
            </a:lvl5pPr>
            <a:lvl6pPr marL="9404787" indent="0">
              <a:buNone/>
              <a:defRPr sz="3700"/>
            </a:lvl6pPr>
            <a:lvl7pPr marL="11285744" indent="0">
              <a:buNone/>
              <a:defRPr sz="3700"/>
            </a:lvl7pPr>
            <a:lvl8pPr marL="13166702" indent="0">
              <a:buNone/>
              <a:defRPr sz="3700"/>
            </a:lvl8pPr>
            <a:lvl9pPr marL="15047659"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B8AF75-0770-D24A-89B9-961D9A206860}" type="datetimeFigureOut">
              <a:rPr lang="en-US" smtClean="0"/>
              <a:pPr/>
              <a:t>4/12/16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1349098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B8AF75-0770-D24A-89B9-961D9A206860}" type="datetimeFigureOut">
              <a:rPr lang="en-US" smtClean="0"/>
              <a:pPr/>
              <a:t>4/12/16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2323015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1"/>
            <a:ext cx="822960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1"/>
            <a:ext cx="2407920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B8AF75-0770-D24A-89B9-961D9A206860}" type="datetimeFigureOut">
              <a:rPr lang="en-US" smtClean="0"/>
              <a:pPr/>
              <a:t>4/12/16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594389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8"/>
            <a:ext cx="32918400" cy="4876800"/>
          </a:xfrm>
          <a:prstGeom prst="rect">
            <a:avLst/>
          </a:prstGeom>
        </p:spPr>
        <p:txBody>
          <a:bodyPr vert="horz" lIns="376191" tIns="188096" rIns="376191" bIns="18809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3"/>
            <a:ext cx="32918400" cy="19310775"/>
          </a:xfrm>
          <a:prstGeom prst="rect">
            <a:avLst/>
          </a:prstGeom>
        </p:spPr>
        <p:txBody>
          <a:bodyPr vert="horz" lIns="376191" tIns="188096" rIns="376191" bIns="18809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28"/>
            <a:ext cx="8534400" cy="1557867"/>
          </a:xfrm>
          <a:prstGeom prst="rect">
            <a:avLst/>
          </a:prstGeom>
        </p:spPr>
        <p:txBody>
          <a:bodyPr vert="horz" lIns="376191" tIns="188096" rIns="376191" bIns="188096" rtlCol="0" anchor="ctr"/>
          <a:lstStyle>
            <a:lvl1pPr algn="l">
              <a:defRPr sz="5000">
                <a:solidFill>
                  <a:schemeClr val="tx1">
                    <a:tint val="75000"/>
                  </a:schemeClr>
                </a:solidFill>
              </a:defRPr>
            </a:lvl1pPr>
          </a:lstStyle>
          <a:p>
            <a:fld id="{B2B8AF75-0770-D24A-89B9-961D9A206860}" type="datetimeFigureOut">
              <a:rPr lang="en-US" smtClean="0"/>
              <a:pPr/>
              <a:t>4/12/16</a:t>
            </a:fld>
            <a:endParaRPr lang="en-US"/>
          </a:p>
        </p:txBody>
      </p:sp>
      <p:sp>
        <p:nvSpPr>
          <p:cNvPr id="5" name="Footer Placeholder 4"/>
          <p:cNvSpPr>
            <a:spLocks noGrp="1"/>
          </p:cNvSpPr>
          <p:nvPr>
            <p:ph type="ftr" sz="quarter" idx="3"/>
          </p:nvPr>
        </p:nvSpPr>
        <p:spPr>
          <a:xfrm>
            <a:off x="12496800" y="27120428"/>
            <a:ext cx="11582400" cy="1557867"/>
          </a:xfrm>
          <a:prstGeom prst="rect">
            <a:avLst/>
          </a:prstGeom>
        </p:spPr>
        <p:txBody>
          <a:bodyPr vert="horz" lIns="376191" tIns="188096" rIns="376191" bIns="188096" rtlCol="0" anchor="ctr"/>
          <a:lstStyle>
            <a:lvl1pPr algn="ctr">
              <a:defRPr sz="5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28"/>
            <a:ext cx="8534400" cy="1557867"/>
          </a:xfrm>
          <a:prstGeom prst="rect">
            <a:avLst/>
          </a:prstGeom>
        </p:spPr>
        <p:txBody>
          <a:bodyPr vert="horz" lIns="376191" tIns="188096" rIns="376191" bIns="188096" rtlCol="0" anchor="ctr"/>
          <a:lstStyle>
            <a:lvl1pPr algn="r">
              <a:defRPr sz="5000">
                <a:solidFill>
                  <a:schemeClr val="tx1">
                    <a:tint val="75000"/>
                  </a:schemeClr>
                </a:solidFill>
              </a:defRPr>
            </a:lvl1pPr>
          </a:lstStyle>
          <a:p>
            <a:fld id="{11F60EC7-FE36-EA49-AFFC-0161FE3D5252}" type="slidenum">
              <a:rPr lang="en-US" smtClean="0"/>
              <a:pPr/>
              <a:t>‹#›</a:t>
            </a:fld>
            <a:endParaRPr lang="en-US"/>
          </a:p>
        </p:txBody>
      </p:sp>
    </p:spTree>
    <p:extLst>
      <p:ext uri="{BB962C8B-B14F-4D97-AF65-F5344CB8AC3E}">
        <p14:creationId xmlns:p14="http://schemas.microsoft.com/office/powerpoint/2010/main" val="3550169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xStyles>
    <p:titleStyle>
      <a:lvl1pPr algn="ctr" defTabSz="1880957" rtl="0" eaLnBrk="1" latinLnBrk="0" hangingPunct="1">
        <a:spcBef>
          <a:spcPct val="0"/>
        </a:spcBef>
        <a:buNone/>
        <a:defRPr sz="18100" kern="1200">
          <a:solidFill>
            <a:schemeClr val="tx1"/>
          </a:solidFill>
          <a:latin typeface="+mj-lt"/>
          <a:ea typeface="+mj-ea"/>
          <a:cs typeface="+mj-cs"/>
        </a:defRPr>
      </a:lvl1pPr>
    </p:titleStyle>
    <p:bodyStyle>
      <a:lvl1pPr marL="1410718" indent="-1410718" algn="l" defTabSz="1880957" rtl="0" eaLnBrk="1" latinLnBrk="0" hangingPunct="1">
        <a:spcBef>
          <a:spcPct val="20000"/>
        </a:spcBef>
        <a:buFont typeface="Arial"/>
        <a:buChar char="•"/>
        <a:defRPr sz="13200" kern="1200">
          <a:solidFill>
            <a:schemeClr val="tx1"/>
          </a:solidFill>
          <a:latin typeface="+mn-lt"/>
          <a:ea typeface="+mn-ea"/>
          <a:cs typeface="+mn-cs"/>
        </a:defRPr>
      </a:lvl1pPr>
      <a:lvl2pPr marL="3056556" indent="-1175598" algn="l" defTabSz="1880957" rtl="0" eaLnBrk="1" latinLnBrk="0" hangingPunct="1">
        <a:spcBef>
          <a:spcPct val="20000"/>
        </a:spcBef>
        <a:buFont typeface="Arial"/>
        <a:buChar char="–"/>
        <a:defRPr sz="11500" kern="1200">
          <a:solidFill>
            <a:schemeClr val="tx1"/>
          </a:solidFill>
          <a:latin typeface="+mn-lt"/>
          <a:ea typeface="+mn-ea"/>
          <a:cs typeface="+mn-cs"/>
        </a:defRPr>
      </a:lvl2pPr>
      <a:lvl3pPr marL="4702393" indent="-940479" algn="l" defTabSz="1880957" rtl="0" eaLnBrk="1" latinLnBrk="0" hangingPunct="1">
        <a:spcBef>
          <a:spcPct val="20000"/>
        </a:spcBef>
        <a:buFont typeface="Arial"/>
        <a:buChar char="•"/>
        <a:defRPr sz="9900" kern="1200">
          <a:solidFill>
            <a:schemeClr val="tx1"/>
          </a:solidFill>
          <a:latin typeface="+mn-lt"/>
          <a:ea typeface="+mn-ea"/>
          <a:cs typeface="+mn-cs"/>
        </a:defRPr>
      </a:lvl3pPr>
      <a:lvl4pPr marL="6583351" indent="-940479" algn="l" defTabSz="1880957" rtl="0" eaLnBrk="1" latinLnBrk="0" hangingPunct="1">
        <a:spcBef>
          <a:spcPct val="20000"/>
        </a:spcBef>
        <a:buFont typeface="Arial"/>
        <a:buChar char="–"/>
        <a:defRPr sz="8200" kern="1200">
          <a:solidFill>
            <a:schemeClr val="tx1"/>
          </a:solidFill>
          <a:latin typeface="+mn-lt"/>
          <a:ea typeface="+mn-ea"/>
          <a:cs typeface="+mn-cs"/>
        </a:defRPr>
      </a:lvl4pPr>
      <a:lvl5pPr marL="8464308" indent="-940479" algn="l" defTabSz="1880957" rtl="0" eaLnBrk="1" latinLnBrk="0" hangingPunct="1">
        <a:spcBef>
          <a:spcPct val="20000"/>
        </a:spcBef>
        <a:buFont typeface="Arial"/>
        <a:buChar char="»"/>
        <a:defRPr sz="8200" kern="1200">
          <a:solidFill>
            <a:schemeClr val="tx1"/>
          </a:solidFill>
          <a:latin typeface="+mn-lt"/>
          <a:ea typeface="+mn-ea"/>
          <a:cs typeface="+mn-cs"/>
        </a:defRPr>
      </a:lvl5pPr>
      <a:lvl6pPr marL="10345266" indent="-940479" algn="l" defTabSz="1880957" rtl="0" eaLnBrk="1" latinLnBrk="0" hangingPunct="1">
        <a:spcBef>
          <a:spcPct val="20000"/>
        </a:spcBef>
        <a:buFont typeface="Arial"/>
        <a:buChar char="•"/>
        <a:defRPr sz="8200" kern="1200">
          <a:solidFill>
            <a:schemeClr val="tx1"/>
          </a:solidFill>
          <a:latin typeface="+mn-lt"/>
          <a:ea typeface="+mn-ea"/>
          <a:cs typeface="+mn-cs"/>
        </a:defRPr>
      </a:lvl6pPr>
      <a:lvl7pPr marL="12226223" indent="-940479" algn="l" defTabSz="1880957" rtl="0" eaLnBrk="1" latinLnBrk="0" hangingPunct="1">
        <a:spcBef>
          <a:spcPct val="20000"/>
        </a:spcBef>
        <a:buFont typeface="Arial"/>
        <a:buChar char="•"/>
        <a:defRPr sz="8200" kern="1200">
          <a:solidFill>
            <a:schemeClr val="tx1"/>
          </a:solidFill>
          <a:latin typeface="+mn-lt"/>
          <a:ea typeface="+mn-ea"/>
          <a:cs typeface="+mn-cs"/>
        </a:defRPr>
      </a:lvl7pPr>
      <a:lvl8pPr marL="14107180" indent="-940479" algn="l" defTabSz="1880957" rtl="0" eaLnBrk="1" latinLnBrk="0" hangingPunct="1">
        <a:spcBef>
          <a:spcPct val="20000"/>
        </a:spcBef>
        <a:buFont typeface="Arial"/>
        <a:buChar char="•"/>
        <a:defRPr sz="8200" kern="1200">
          <a:solidFill>
            <a:schemeClr val="tx1"/>
          </a:solidFill>
          <a:latin typeface="+mn-lt"/>
          <a:ea typeface="+mn-ea"/>
          <a:cs typeface="+mn-cs"/>
        </a:defRPr>
      </a:lvl8pPr>
      <a:lvl9pPr marL="15988138" indent="-940479" algn="l" defTabSz="1880957" rtl="0" eaLnBrk="1" latinLnBrk="0" hangingPunct="1">
        <a:spcBef>
          <a:spcPct val="20000"/>
        </a:spcBef>
        <a:buFont typeface="Arial"/>
        <a:buChar char="•"/>
        <a:defRPr sz="8200" kern="1200">
          <a:solidFill>
            <a:schemeClr val="tx1"/>
          </a:solidFill>
          <a:latin typeface="+mn-lt"/>
          <a:ea typeface="+mn-ea"/>
          <a:cs typeface="+mn-cs"/>
        </a:defRPr>
      </a:lvl9pPr>
    </p:bodyStyle>
    <p:otherStyle>
      <a:defPPr>
        <a:defRPr lang="en-US"/>
      </a:defPPr>
      <a:lvl1pPr marL="0" algn="l" defTabSz="1880957" rtl="0" eaLnBrk="1" latinLnBrk="0" hangingPunct="1">
        <a:defRPr sz="7400" kern="1200">
          <a:solidFill>
            <a:schemeClr val="tx1"/>
          </a:solidFill>
          <a:latin typeface="+mn-lt"/>
          <a:ea typeface="+mn-ea"/>
          <a:cs typeface="+mn-cs"/>
        </a:defRPr>
      </a:lvl1pPr>
      <a:lvl2pPr marL="1880957" algn="l" defTabSz="1880957" rtl="0" eaLnBrk="1" latinLnBrk="0" hangingPunct="1">
        <a:defRPr sz="7400" kern="1200">
          <a:solidFill>
            <a:schemeClr val="tx1"/>
          </a:solidFill>
          <a:latin typeface="+mn-lt"/>
          <a:ea typeface="+mn-ea"/>
          <a:cs typeface="+mn-cs"/>
        </a:defRPr>
      </a:lvl2pPr>
      <a:lvl3pPr marL="3761915" algn="l" defTabSz="1880957" rtl="0" eaLnBrk="1" latinLnBrk="0" hangingPunct="1">
        <a:defRPr sz="7400" kern="1200">
          <a:solidFill>
            <a:schemeClr val="tx1"/>
          </a:solidFill>
          <a:latin typeface="+mn-lt"/>
          <a:ea typeface="+mn-ea"/>
          <a:cs typeface="+mn-cs"/>
        </a:defRPr>
      </a:lvl3pPr>
      <a:lvl4pPr marL="5642872" algn="l" defTabSz="1880957" rtl="0" eaLnBrk="1" latinLnBrk="0" hangingPunct="1">
        <a:defRPr sz="7400" kern="1200">
          <a:solidFill>
            <a:schemeClr val="tx1"/>
          </a:solidFill>
          <a:latin typeface="+mn-lt"/>
          <a:ea typeface="+mn-ea"/>
          <a:cs typeface="+mn-cs"/>
        </a:defRPr>
      </a:lvl4pPr>
      <a:lvl5pPr marL="7523830" algn="l" defTabSz="1880957" rtl="0" eaLnBrk="1" latinLnBrk="0" hangingPunct="1">
        <a:defRPr sz="7400" kern="1200">
          <a:solidFill>
            <a:schemeClr val="tx1"/>
          </a:solidFill>
          <a:latin typeface="+mn-lt"/>
          <a:ea typeface="+mn-ea"/>
          <a:cs typeface="+mn-cs"/>
        </a:defRPr>
      </a:lvl5pPr>
      <a:lvl6pPr marL="9404787" algn="l" defTabSz="1880957" rtl="0" eaLnBrk="1" latinLnBrk="0" hangingPunct="1">
        <a:defRPr sz="7400" kern="1200">
          <a:solidFill>
            <a:schemeClr val="tx1"/>
          </a:solidFill>
          <a:latin typeface="+mn-lt"/>
          <a:ea typeface="+mn-ea"/>
          <a:cs typeface="+mn-cs"/>
        </a:defRPr>
      </a:lvl6pPr>
      <a:lvl7pPr marL="11285744" algn="l" defTabSz="1880957" rtl="0" eaLnBrk="1" latinLnBrk="0" hangingPunct="1">
        <a:defRPr sz="7400" kern="1200">
          <a:solidFill>
            <a:schemeClr val="tx1"/>
          </a:solidFill>
          <a:latin typeface="+mn-lt"/>
          <a:ea typeface="+mn-ea"/>
          <a:cs typeface="+mn-cs"/>
        </a:defRPr>
      </a:lvl7pPr>
      <a:lvl8pPr marL="13166702" algn="l" defTabSz="1880957" rtl="0" eaLnBrk="1" latinLnBrk="0" hangingPunct="1">
        <a:defRPr sz="7400" kern="1200">
          <a:solidFill>
            <a:schemeClr val="tx1"/>
          </a:solidFill>
          <a:latin typeface="+mn-lt"/>
          <a:ea typeface="+mn-ea"/>
          <a:cs typeface="+mn-cs"/>
        </a:defRPr>
      </a:lvl8pPr>
      <a:lvl9pPr marL="15047659" algn="l" defTabSz="1880957"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4" Type="http://schemas.openxmlformats.org/officeDocument/2006/relationships/image" Target="../media/image2.emf"/><Relationship Id="rId5" Type="http://schemas.openxmlformats.org/officeDocument/2006/relationships/image" Target="../media/image3.emf"/><Relationship Id="rId6" Type="http://schemas.openxmlformats.org/officeDocument/2006/relationships/image" Target="../media/image4.emf"/><Relationship Id="rId7" Type="http://schemas.openxmlformats.org/officeDocument/2006/relationships/image" Target="../media/image5.tiff"/><Relationship Id="rId8" Type="http://schemas.openxmlformats.org/officeDocument/2006/relationships/image" Target="../media/image6.png"/><Relationship Id="rId9" Type="http://schemas.openxmlformats.org/officeDocument/2006/relationships/image" Target="../media/image7.png"/><Relationship Id="rId10" Type="http://schemas.openxmlformats.org/officeDocument/2006/relationships/image" Target="../media/image8.png"/><Relationship Id="rId11" Type="http://schemas.openxmlformats.org/officeDocument/2006/relationships/image" Target="../media/image9.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6E6AD">
            <a:alpha val="36000"/>
          </a:srgbClr>
        </a:solidFill>
        <a:effectLst/>
      </p:bgPr>
    </p:bg>
    <p:spTree>
      <p:nvGrpSpPr>
        <p:cNvPr id="1" name=""/>
        <p:cNvGrpSpPr/>
        <p:nvPr/>
      </p:nvGrpSpPr>
      <p:grpSpPr>
        <a:xfrm>
          <a:off x="0" y="0"/>
          <a:ext cx="0" cy="0"/>
          <a:chOff x="0" y="0"/>
          <a:chExt cx="0" cy="0"/>
        </a:xfrm>
      </p:grpSpPr>
      <p:pic>
        <p:nvPicPr>
          <p:cNvPr id="24" name="Picture 23" descr="MEL Uncrossed Stereo Acuity TSD.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21424" y="14330806"/>
            <a:ext cx="7664242" cy="5795716"/>
          </a:xfrm>
          <a:prstGeom prst="rect">
            <a:avLst/>
          </a:prstGeom>
        </p:spPr>
      </p:pic>
      <p:pic>
        <p:nvPicPr>
          <p:cNvPr id="23" name="Picture 22" descr="MEL Crossed Stereo Acuity TSD.pd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821424" y="8197300"/>
            <a:ext cx="7664242" cy="5795715"/>
          </a:xfrm>
          <a:prstGeom prst="rect">
            <a:avLst/>
          </a:prstGeom>
        </p:spPr>
      </p:pic>
      <p:pic>
        <p:nvPicPr>
          <p:cNvPr id="19" name="Picture 18" descr="HKH Uncrossed Stereo Acuity TSD.pd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369090" y="14330806"/>
            <a:ext cx="7613597" cy="5823023"/>
          </a:xfrm>
          <a:prstGeom prst="rect">
            <a:avLst/>
          </a:prstGeom>
        </p:spPr>
      </p:pic>
      <p:pic>
        <p:nvPicPr>
          <p:cNvPr id="17" name="Picture 16" descr="HKH Crossed Stereo Acuity TSD.pdf"/>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369090" y="8197299"/>
            <a:ext cx="7613601" cy="5795716"/>
          </a:xfrm>
          <a:prstGeom prst="rect">
            <a:avLst/>
          </a:prstGeom>
        </p:spPr>
      </p:pic>
      <p:sp>
        <p:nvSpPr>
          <p:cNvPr id="4" name="Rectangle 3"/>
          <p:cNvSpPr/>
          <p:nvPr/>
        </p:nvSpPr>
        <p:spPr>
          <a:xfrm>
            <a:off x="-3249234" y="184400"/>
            <a:ext cx="42016772" cy="3785553"/>
          </a:xfrm>
          <a:prstGeom prst="rect">
            <a:avLst/>
          </a:prstGeom>
          <a:noFill/>
        </p:spPr>
        <p:txBody>
          <a:bodyPr wrap="square" lIns="349034" tIns="174515" rIns="349034" bIns="174515">
            <a:spAutoFit/>
          </a:bodyPr>
          <a:lstStyle/>
          <a:p>
            <a:pPr algn="ctr"/>
            <a:r>
              <a:rPr lang="en-US" sz="10700" b="1" spc="41" dirty="0">
                <a:ln w="38100" cmpd="sng">
                  <a:noFill/>
                  <a:prstDash val="dot"/>
                </a:ln>
                <a:solidFill>
                  <a:srgbClr val="376092">
                    <a:alpha val="95000"/>
                  </a:srgbClr>
                </a:solidFill>
                <a:effectLst>
                  <a:outerShdw blurRad="50800" dist="38100" dir="2700000" algn="tl" rotWithShape="0">
                    <a:prstClr val="black">
                      <a:alpha val="40000"/>
                    </a:prstClr>
                  </a:outerShdw>
                </a:effectLst>
                <a:latin typeface="Times New Roman"/>
                <a:cs typeface="Times New Roman"/>
              </a:rPr>
              <a:t>Bootstrapping Sensitivity and Bias Measures</a:t>
            </a:r>
          </a:p>
          <a:p>
            <a:pPr algn="ctr"/>
            <a:r>
              <a:rPr lang="en-US" sz="10700" b="1" spc="41" dirty="0">
                <a:ln w="38100" cmpd="sng">
                  <a:noFill/>
                  <a:prstDash val="dot"/>
                </a:ln>
                <a:solidFill>
                  <a:srgbClr val="376092">
                    <a:alpha val="95000"/>
                  </a:srgbClr>
                </a:solidFill>
                <a:effectLst>
                  <a:outerShdw blurRad="50800" dist="38100" dir="2700000" algn="tl" rotWithShape="0">
                    <a:prstClr val="black">
                      <a:alpha val="40000"/>
                    </a:prstClr>
                  </a:outerShdw>
                </a:effectLst>
                <a:latin typeface="Times New Roman"/>
                <a:cs typeface="Times New Roman"/>
              </a:rPr>
              <a:t>in the Context of Stereo </a:t>
            </a:r>
            <a:r>
              <a:rPr lang="en-US" sz="10700" b="1" spc="41" dirty="0">
                <a:ln w="38100" cmpd="sng">
                  <a:noFill/>
                  <a:prstDash val="dot"/>
                </a:ln>
                <a:solidFill>
                  <a:srgbClr val="376092">
                    <a:alpha val="95000"/>
                  </a:srgbClr>
                </a:solidFill>
                <a:effectLst>
                  <a:outerShdw blurRad="50800" dist="38100" dir="2700000" algn="tl" rotWithShape="0">
                    <a:prstClr val="black">
                      <a:alpha val="40000"/>
                    </a:prstClr>
                  </a:outerShdw>
                </a:effectLst>
                <a:latin typeface="Times New Roman"/>
                <a:cs typeface="Times New Roman"/>
              </a:rPr>
              <a:t>Acuity</a:t>
            </a:r>
            <a:endParaRPr lang="en-US" sz="10700" b="1" spc="41" dirty="0">
              <a:ln w="38100" cmpd="sng">
                <a:noFill/>
                <a:prstDash val="dot"/>
              </a:ln>
              <a:solidFill>
                <a:srgbClr val="376092">
                  <a:alpha val="95000"/>
                </a:srgbClr>
              </a:solidFill>
              <a:effectLst>
                <a:outerShdw blurRad="50800" dist="38100" dir="2700000" algn="tl" rotWithShape="0">
                  <a:prstClr val="black">
                    <a:alpha val="40000"/>
                  </a:prstClr>
                </a:outerShdw>
              </a:effectLst>
              <a:latin typeface="Times New Roman"/>
              <a:cs typeface="Times New Roman"/>
            </a:endParaRPr>
          </a:p>
        </p:txBody>
      </p:sp>
      <p:pic>
        <p:nvPicPr>
          <p:cNvPr id="5" name="Picture 2" descr="C:\Users\Maureen Raubach\Downloads\PastedGraphic-1 (6).tif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3483366" y="2686460"/>
            <a:ext cx="17757164" cy="494112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Maureen Raubach\Downloads\PastedGraphic-1 (6).tif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4092966" y="3336700"/>
            <a:ext cx="17757164" cy="494112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37378" y="4026386"/>
            <a:ext cx="36079885" cy="1491212"/>
          </a:xfrm>
          <a:prstGeom prst="rect">
            <a:avLst/>
          </a:prstGeom>
          <a:noFill/>
        </p:spPr>
        <p:txBody>
          <a:bodyPr wrap="square" lIns="349034" tIns="174515" rIns="349034" bIns="174515" rtlCol="0">
            <a:spAutoFit/>
          </a:bodyPr>
          <a:lstStyle/>
          <a:p>
            <a:pPr algn="ctr"/>
            <a:r>
              <a:rPr lang="en-US" sz="3700" dirty="0">
                <a:solidFill>
                  <a:srgbClr val="000000"/>
                </a:solidFill>
                <a:latin typeface="Times New Roman"/>
                <a:cs typeface="Times New Roman"/>
              </a:rPr>
              <a:t>Hanne K. Hansen, </a:t>
            </a:r>
            <a:r>
              <a:rPr lang="en-US" sz="3700" dirty="0">
                <a:solidFill>
                  <a:srgbClr val="000000"/>
                </a:solidFill>
                <a:latin typeface="Times New Roman"/>
                <a:cs typeface="Times New Roman"/>
              </a:rPr>
              <a:t>Alison J. </a:t>
            </a:r>
            <a:r>
              <a:rPr lang="en-US" sz="3700" dirty="0" err="1">
                <a:solidFill>
                  <a:srgbClr val="000000"/>
                </a:solidFill>
                <a:latin typeface="Times New Roman"/>
                <a:cs typeface="Times New Roman"/>
              </a:rPr>
              <a:t>Meurer</a:t>
            </a:r>
            <a:r>
              <a:rPr lang="en-US" sz="3700" dirty="0">
                <a:solidFill>
                  <a:srgbClr val="000000"/>
                </a:solidFill>
                <a:latin typeface="Times New Roman"/>
                <a:cs typeface="Times New Roman"/>
              </a:rPr>
              <a:t>, </a:t>
            </a:r>
            <a:r>
              <a:rPr lang="en-US" sz="3700" dirty="0" err="1">
                <a:solidFill>
                  <a:srgbClr val="000000"/>
                </a:solidFill>
                <a:latin typeface="Times New Roman"/>
                <a:cs typeface="Times New Roman"/>
              </a:rPr>
              <a:t>Ahlia</a:t>
            </a:r>
            <a:r>
              <a:rPr lang="en-US" sz="3700" dirty="0">
                <a:solidFill>
                  <a:srgbClr val="000000"/>
                </a:solidFill>
                <a:latin typeface="Times New Roman"/>
                <a:cs typeface="Times New Roman"/>
              </a:rPr>
              <a:t> </a:t>
            </a:r>
            <a:r>
              <a:rPr lang="en-US" sz="3700" dirty="0">
                <a:solidFill>
                  <a:srgbClr val="000000"/>
                </a:solidFill>
                <a:latin typeface="Times New Roman"/>
                <a:cs typeface="Times New Roman"/>
              </a:rPr>
              <a:t>K. Slone, Nicholas C. Duggan, </a:t>
            </a:r>
            <a:r>
              <a:rPr lang="en-US" sz="3700" dirty="0" err="1">
                <a:solidFill>
                  <a:srgbClr val="000000"/>
                </a:solidFill>
                <a:latin typeface="Times New Roman"/>
                <a:cs typeface="Times New Roman"/>
              </a:rPr>
              <a:t>Basmah</a:t>
            </a:r>
            <a:r>
              <a:rPr lang="en-US" sz="3700" dirty="0">
                <a:solidFill>
                  <a:srgbClr val="000000"/>
                </a:solidFill>
                <a:latin typeface="Times New Roman"/>
                <a:cs typeface="Times New Roman"/>
              </a:rPr>
              <a:t> El </a:t>
            </a:r>
            <a:r>
              <a:rPr lang="en-US" sz="3700" dirty="0" err="1">
                <a:solidFill>
                  <a:srgbClr val="000000"/>
                </a:solidFill>
                <a:latin typeface="Times New Roman"/>
                <a:cs typeface="Times New Roman"/>
              </a:rPr>
              <a:t>Farawami</a:t>
            </a:r>
            <a:r>
              <a:rPr lang="en-US" sz="3700" dirty="0">
                <a:solidFill>
                  <a:srgbClr val="000000"/>
                </a:solidFill>
                <a:latin typeface="Times New Roman"/>
                <a:cs typeface="Times New Roman"/>
              </a:rPr>
              <a:t>, </a:t>
            </a:r>
            <a:r>
              <a:rPr lang="en-US" sz="3700" dirty="0">
                <a:solidFill>
                  <a:srgbClr val="000000"/>
                </a:solidFill>
                <a:latin typeface="Times New Roman"/>
                <a:cs typeface="Times New Roman"/>
              </a:rPr>
              <a:t>Jaclyn H. Johnston, Amanda I. </a:t>
            </a:r>
            <a:r>
              <a:rPr lang="en-US" sz="3700" dirty="0" err="1">
                <a:solidFill>
                  <a:srgbClr val="000000"/>
                </a:solidFill>
                <a:latin typeface="Times New Roman"/>
                <a:cs typeface="Times New Roman"/>
              </a:rPr>
              <a:t>LeBel</a:t>
            </a:r>
            <a:r>
              <a:rPr lang="en-US" sz="3700" dirty="0">
                <a:solidFill>
                  <a:srgbClr val="000000"/>
                </a:solidFill>
                <a:latin typeface="Times New Roman"/>
                <a:cs typeface="Times New Roman"/>
              </a:rPr>
              <a:t>, Megan E. </a:t>
            </a:r>
            <a:r>
              <a:rPr lang="en-US" sz="3700" dirty="0" err="1">
                <a:solidFill>
                  <a:srgbClr val="000000"/>
                </a:solidFill>
                <a:latin typeface="Times New Roman"/>
                <a:cs typeface="Times New Roman"/>
              </a:rPr>
              <a:t>Lusignan</a:t>
            </a:r>
            <a:r>
              <a:rPr lang="en-US" sz="3700" dirty="0">
                <a:solidFill>
                  <a:srgbClr val="000000"/>
                </a:solidFill>
                <a:latin typeface="Times New Roman"/>
                <a:cs typeface="Times New Roman"/>
              </a:rPr>
              <a:t>, Andrew J. </a:t>
            </a:r>
            <a:r>
              <a:rPr lang="en-US" sz="3700" dirty="0" err="1">
                <a:solidFill>
                  <a:srgbClr val="000000"/>
                </a:solidFill>
                <a:latin typeface="Times New Roman"/>
                <a:cs typeface="Times New Roman"/>
              </a:rPr>
              <a:t>Kitt</a:t>
            </a:r>
            <a:r>
              <a:rPr lang="en-US" sz="3700" dirty="0">
                <a:solidFill>
                  <a:srgbClr val="000000"/>
                </a:solidFill>
                <a:latin typeface="Times New Roman"/>
                <a:cs typeface="Times New Roman"/>
              </a:rPr>
              <a:t>, and Wm Wren Stine</a:t>
            </a:r>
          </a:p>
        </p:txBody>
      </p:sp>
      <p:sp>
        <p:nvSpPr>
          <p:cNvPr id="9" name="TextBox 8"/>
          <p:cNvSpPr txBox="1"/>
          <p:nvPr/>
        </p:nvSpPr>
        <p:spPr>
          <a:xfrm>
            <a:off x="7450646" y="5007887"/>
            <a:ext cx="20740976" cy="1168046"/>
          </a:xfrm>
          <a:prstGeom prst="rect">
            <a:avLst/>
          </a:prstGeom>
          <a:noFill/>
        </p:spPr>
        <p:txBody>
          <a:bodyPr wrap="none" lIns="349034" tIns="174515" rIns="349034" bIns="174515" rtlCol="0">
            <a:spAutoFit/>
          </a:bodyPr>
          <a:lstStyle/>
          <a:p>
            <a:r>
              <a:rPr lang="en-US" sz="5300" b="1" dirty="0">
                <a:solidFill>
                  <a:srgbClr val="376092"/>
                </a:solidFill>
                <a:latin typeface="Times New Roman"/>
                <a:cs typeface="Times New Roman"/>
              </a:rPr>
              <a:t>Psychology Department, University of New Hampshire, </a:t>
            </a:r>
            <a:r>
              <a:rPr lang="en-US" sz="5300" b="1" dirty="0">
                <a:solidFill>
                  <a:srgbClr val="376092"/>
                </a:solidFill>
                <a:latin typeface="Times New Roman"/>
                <a:cs typeface="Times New Roman"/>
              </a:rPr>
              <a:t>Durham</a:t>
            </a:r>
            <a:r>
              <a:rPr lang="en-US" sz="5300" b="1" dirty="0">
                <a:solidFill>
                  <a:srgbClr val="376092"/>
                </a:solidFill>
                <a:latin typeface="Times New Roman"/>
                <a:cs typeface="Times New Roman"/>
              </a:rPr>
              <a:t>, NH</a:t>
            </a:r>
          </a:p>
        </p:txBody>
      </p:sp>
      <p:sp>
        <p:nvSpPr>
          <p:cNvPr id="10" name="TextBox 9"/>
          <p:cNvSpPr txBox="1"/>
          <p:nvPr/>
        </p:nvSpPr>
        <p:spPr>
          <a:xfrm>
            <a:off x="1130182" y="11276443"/>
            <a:ext cx="14901623" cy="6661857"/>
          </a:xfrm>
          <a:prstGeom prst="rect">
            <a:avLst/>
          </a:prstGeom>
          <a:noFill/>
        </p:spPr>
        <p:txBody>
          <a:bodyPr wrap="square" lIns="349034" tIns="174515" rIns="349034" bIns="174515" rtlCol="0">
            <a:spAutoFit/>
          </a:bodyPr>
          <a:lstStyle/>
          <a:p>
            <a:r>
              <a:rPr lang="en-US" sz="6200" dirty="0">
                <a:solidFill>
                  <a:schemeClr val="accent1">
                    <a:lumMod val="75000"/>
                  </a:schemeClr>
                </a:solidFill>
                <a:latin typeface="Times New Roman" panose="02020603050405020304" pitchFamily="18" charset="0"/>
                <a:cs typeface="Times New Roman" panose="02020603050405020304" pitchFamily="18" charset="0"/>
              </a:rPr>
              <a:t>Definitions</a:t>
            </a:r>
          </a:p>
          <a:p>
            <a:pPr marL="654456" indent="-654456">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Bootstrapping</a:t>
            </a:r>
            <a:r>
              <a:rPr lang="en-US" sz="2900" dirty="0">
                <a:latin typeface="Times New Roman" panose="02020603050405020304" pitchFamily="18" charset="0"/>
                <a:cs typeface="Times New Roman" panose="02020603050405020304" pitchFamily="18" charset="0"/>
              </a:rPr>
              <a:t>:</a:t>
            </a:r>
            <a:r>
              <a:rPr lang="en-US" sz="2900" b="1" dirty="0">
                <a:latin typeface="Times New Roman" panose="02020603050405020304" pitchFamily="18" charset="0"/>
                <a:cs typeface="Times New Roman" panose="02020603050405020304" pitchFamily="18" charset="0"/>
              </a:rPr>
              <a:t> </a:t>
            </a:r>
            <a:r>
              <a:rPr lang="en-US" sz="2900" dirty="0">
                <a:latin typeface="Times New Roman"/>
                <a:cs typeface="Times New Roman"/>
              </a:rPr>
              <a:t>Bootstrapping generates highly reliable estimates of confidence intervals with a relatively small amount of </a:t>
            </a:r>
            <a:r>
              <a:rPr lang="en-US" sz="2900" dirty="0">
                <a:latin typeface="Times New Roman"/>
                <a:cs typeface="Times New Roman"/>
              </a:rPr>
              <a:t>data by creating comparable sets of data through weighted sampling of existing data.</a:t>
            </a:r>
          </a:p>
          <a:p>
            <a:pPr marL="654456" indent="-654456">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Random dot stereogram</a:t>
            </a:r>
            <a:r>
              <a:rPr lang="en-US" sz="2900" dirty="0">
                <a:latin typeface="Times New Roman" panose="02020603050405020304" pitchFamily="18" charset="0"/>
                <a:cs typeface="Times New Roman" panose="02020603050405020304" pitchFamily="18" charset="0"/>
              </a:rPr>
              <a:t>: Pair of images composed of an array of random dots in which part of one is shifted relative to the other, resulting in the perception of depth in that area when the images are presented to the two eyes</a:t>
            </a:r>
            <a:r>
              <a:rPr lang="en-US" sz="2900" dirty="0">
                <a:latin typeface="Times New Roman" panose="02020603050405020304" pitchFamily="18" charset="0"/>
                <a:cs typeface="Times New Roman" panose="02020603050405020304" pitchFamily="18" charset="0"/>
              </a:rPr>
              <a:t>.</a:t>
            </a:r>
          </a:p>
          <a:p>
            <a:pPr marL="654456" indent="-654456">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Spatial Frequency</a:t>
            </a:r>
            <a:r>
              <a:rPr lang="en-US" sz="2900" dirty="0">
                <a:latin typeface="Times New Roman" panose="02020603050405020304" pitchFamily="18" charset="0"/>
                <a:cs typeface="Times New Roman" panose="02020603050405020304" pitchFamily="18" charset="0"/>
              </a:rPr>
              <a:t>: How far apart repeating patterns appear to be, expressed in terms of cycles per degree of visual angle.</a:t>
            </a:r>
            <a:endParaRPr lang="en-US" sz="2900" dirty="0">
              <a:latin typeface="Times New Roman" panose="02020603050405020304" pitchFamily="18" charset="0"/>
              <a:cs typeface="Times New Roman" panose="02020603050405020304" pitchFamily="18" charset="0"/>
            </a:endParaRPr>
          </a:p>
          <a:p>
            <a:pPr marL="654456" indent="-654456">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Stereo </a:t>
            </a:r>
            <a:r>
              <a:rPr lang="en-US" sz="2900" b="1" dirty="0">
                <a:latin typeface="Times New Roman"/>
                <a:cs typeface="Times New Roman"/>
              </a:rPr>
              <a:t>Acuity</a:t>
            </a:r>
            <a:r>
              <a:rPr lang="en-US" sz="2900" dirty="0">
                <a:latin typeface="Times New Roman"/>
                <a:cs typeface="Times New Roman"/>
              </a:rPr>
              <a:t>:</a:t>
            </a:r>
            <a:r>
              <a:rPr lang="en-US" sz="2900" b="1" dirty="0">
                <a:latin typeface="Times New Roman"/>
                <a:cs typeface="Times New Roman"/>
              </a:rPr>
              <a:t> </a:t>
            </a:r>
            <a:r>
              <a:rPr lang="en-US" sz="2900" dirty="0">
                <a:latin typeface="Times New Roman"/>
                <a:cs typeface="Times New Roman"/>
              </a:rPr>
              <a:t>Minimum disparity that a person can identify under a given set of conditions – how much brightness changes across space.</a:t>
            </a:r>
            <a:endParaRPr lang="en-US" sz="2900" b="1" dirty="0">
              <a:latin typeface="Times New Roman"/>
              <a:cs typeface="Times New Roman"/>
            </a:endParaRPr>
          </a:p>
          <a:p>
            <a:pPr marL="654456" indent="-654456">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Stereopsis</a:t>
            </a:r>
            <a:r>
              <a:rPr lang="en-US" sz="2900" dirty="0">
                <a:latin typeface="Times New Roman" panose="02020603050405020304" pitchFamily="18" charset="0"/>
                <a:cs typeface="Times New Roman" panose="02020603050405020304" pitchFamily="18" charset="0"/>
              </a:rPr>
              <a:t>: Depth perception that arises from a disparity between the images presented to the two eyes. </a:t>
            </a:r>
          </a:p>
        </p:txBody>
      </p:sp>
      <p:sp>
        <p:nvSpPr>
          <p:cNvPr id="11" name="TextBox 10"/>
          <p:cNvSpPr txBox="1"/>
          <p:nvPr/>
        </p:nvSpPr>
        <p:spPr>
          <a:xfrm>
            <a:off x="1065506" y="18104108"/>
            <a:ext cx="14533505" cy="4140902"/>
          </a:xfrm>
          <a:prstGeom prst="rect">
            <a:avLst/>
          </a:prstGeom>
          <a:noFill/>
        </p:spPr>
        <p:txBody>
          <a:bodyPr wrap="square" lIns="349034" tIns="174515" rIns="349034" bIns="174515" rtlCol="0">
            <a:spAutoFit/>
          </a:bodyPr>
          <a:lstStyle/>
          <a:p>
            <a:r>
              <a:rPr lang="en-US" sz="6200" dirty="0">
                <a:solidFill>
                  <a:srgbClr val="376092"/>
                </a:solidFill>
                <a:latin typeface="Times New Roman"/>
                <a:cs typeface="Times New Roman"/>
              </a:rPr>
              <a:t>Methods</a:t>
            </a:r>
          </a:p>
          <a:p>
            <a:pPr marL="654456" indent="-654456">
              <a:buFont typeface="Arial" panose="020B0604020202020204" pitchFamily="34" charset="0"/>
              <a:buChar char="•"/>
            </a:pPr>
            <a:r>
              <a:rPr lang="en-US" sz="2900" dirty="0">
                <a:latin typeface="Times New Roman"/>
                <a:cs typeface="Times New Roman"/>
              </a:rPr>
              <a:t>Random </a:t>
            </a:r>
            <a:r>
              <a:rPr lang="en-US" sz="2900" dirty="0">
                <a:latin typeface="Times New Roman"/>
                <a:cs typeface="Times New Roman"/>
              </a:rPr>
              <a:t>dot stereograms of five different crossed and uncrossed disparities were used to test each subjects’ stereo acuity across a range of spatial frequencies. Bootstrapping statistics were used to estimate the variability around data measured in the experiment.</a:t>
            </a:r>
            <a:endParaRPr lang="en-US" sz="2900" dirty="0">
              <a:latin typeface="Times New Roman" panose="02020603050405020304" pitchFamily="18" charset="0"/>
              <a:cs typeface="Times New Roman" panose="02020603050405020304" pitchFamily="18" charset="0"/>
            </a:endParaRPr>
          </a:p>
          <a:p>
            <a:pPr marL="654456" indent="-654456">
              <a:buFont typeface="Arial" panose="020B0604020202020204" pitchFamily="34" charset="0"/>
              <a:buChar char="•"/>
            </a:pPr>
            <a:r>
              <a:rPr lang="en-US" sz="2900" dirty="0">
                <a:latin typeface="Times New Roman" panose="02020603050405020304" pitchFamily="18" charset="0"/>
                <a:cs typeface="Times New Roman" panose="02020603050405020304" pitchFamily="18" charset="0"/>
              </a:rPr>
              <a:t>Images </a:t>
            </a:r>
            <a:r>
              <a:rPr lang="en-US" sz="2900" dirty="0">
                <a:latin typeface="Times New Roman" panose="02020603050405020304" pitchFamily="18" charset="0"/>
                <a:cs typeface="Times New Roman" panose="02020603050405020304" pitchFamily="18" charset="0"/>
              </a:rPr>
              <a:t>created on </a:t>
            </a:r>
            <a:r>
              <a:rPr lang="en-US" sz="2900" dirty="0" err="1">
                <a:latin typeface="Times New Roman" panose="02020603050405020304" pitchFamily="18" charset="0"/>
                <a:cs typeface="Times New Roman" panose="02020603050405020304" pitchFamily="18" charset="0"/>
              </a:rPr>
              <a:t>Mathematica</a:t>
            </a:r>
            <a:r>
              <a:rPr lang="en-US" sz="2900" dirty="0">
                <a:latin typeface="Times New Roman" panose="02020603050405020304" pitchFamily="18" charset="0"/>
                <a:cs typeface="Times New Roman" panose="02020603050405020304" pitchFamily="18" charset="0"/>
              </a:rPr>
              <a:t> were </a:t>
            </a:r>
            <a:r>
              <a:rPr lang="en-US" sz="2900" dirty="0">
                <a:latin typeface="Times New Roman" panose="02020603050405020304" pitchFamily="18" charset="0"/>
                <a:cs typeface="Times New Roman" panose="02020603050405020304" pitchFamily="18" charset="0"/>
              </a:rPr>
              <a:t>presented on an Apple Macintosh desktop computer through a </a:t>
            </a:r>
            <a:r>
              <a:rPr lang="en-US" sz="2900" dirty="0" err="1">
                <a:latin typeface="Times New Roman" panose="02020603050405020304" pitchFamily="18" charset="0"/>
                <a:cs typeface="Times New Roman" panose="02020603050405020304" pitchFamily="18" charset="0"/>
              </a:rPr>
              <a:t>Maxwellian</a:t>
            </a:r>
            <a:r>
              <a:rPr lang="en-US" sz="2900" dirty="0">
                <a:latin typeface="Times New Roman" panose="02020603050405020304" pitchFamily="18" charset="0"/>
                <a:cs typeface="Times New Roman" panose="02020603050405020304" pitchFamily="18" charset="0"/>
              </a:rPr>
              <a:t> view system. A three-way forced choice method was utilized, with </a:t>
            </a:r>
            <a:r>
              <a:rPr lang="en-US" sz="2900" dirty="0">
                <a:latin typeface="Times New Roman" panose="02020603050405020304" pitchFamily="18" charset="0"/>
                <a:cs typeface="Times New Roman" panose="02020603050405020304" pitchFamily="18" charset="0"/>
              </a:rPr>
              <a:t>choices of </a:t>
            </a:r>
            <a:r>
              <a:rPr lang="en-US" sz="2900" dirty="0">
                <a:latin typeface="Times New Roman" panose="02020603050405020304" pitchFamily="18" charset="0"/>
                <a:cs typeface="Times New Roman" panose="02020603050405020304" pitchFamily="18" charset="0"/>
              </a:rPr>
              <a:t>near, far, and no difference.</a:t>
            </a:r>
          </a:p>
        </p:txBody>
      </p:sp>
      <p:sp>
        <p:nvSpPr>
          <p:cNvPr id="2" name="TextBox 1"/>
          <p:cNvSpPr txBox="1"/>
          <p:nvPr/>
        </p:nvSpPr>
        <p:spPr>
          <a:xfrm>
            <a:off x="1130182" y="6480539"/>
            <a:ext cx="16171377" cy="4797493"/>
          </a:xfrm>
          <a:prstGeom prst="rect">
            <a:avLst/>
          </a:prstGeom>
          <a:noFill/>
        </p:spPr>
        <p:txBody>
          <a:bodyPr wrap="square" lIns="349034" tIns="174515" rIns="349034" bIns="174515" rtlCol="0">
            <a:spAutoFit/>
          </a:bodyPr>
          <a:lstStyle/>
          <a:p>
            <a:r>
              <a:rPr lang="en-US" sz="6200" dirty="0">
                <a:solidFill>
                  <a:schemeClr val="accent1">
                    <a:lumMod val="75000"/>
                  </a:schemeClr>
                </a:solidFill>
                <a:latin typeface="Times New Roman" panose="02020603050405020304" pitchFamily="18" charset="0"/>
                <a:cs typeface="Times New Roman" panose="02020603050405020304" pitchFamily="18" charset="0"/>
              </a:rPr>
              <a:t>Introduction</a:t>
            </a:r>
          </a:p>
          <a:p>
            <a:pPr algn="just"/>
            <a:r>
              <a:rPr lang="en-US" sz="3100" dirty="0">
                <a:latin typeface="Times New Roman"/>
                <a:cs typeface="Times New Roman"/>
              </a:rPr>
              <a:t>Previous </a:t>
            </a:r>
            <a:r>
              <a:rPr lang="en-US" sz="3100" dirty="0">
                <a:latin typeface="Times New Roman"/>
                <a:cs typeface="Times New Roman"/>
              </a:rPr>
              <a:t>studies indicate that spatial frequency affects </a:t>
            </a:r>
            <a:r>
              <a:rPr lang="en-US" sz="3100" dirty="0">
                <a:latin typeface="Times New Roman"/>
                <a:cs typeface="Times New Roman"/>
              </a:rPr>
              <a:t>stereo acuity</a:t>
            </a:r>
            <a:r>
              <a:rPr lang="en-US" sz="3100" dirty="0">
                <a:latin typeface="Times New Roman"/>
                <a:cs typeface="Times New Roman"/>
              </a:rPr>
              <a:t>. </a:t>
            </a:r>
            <a:r>
              <a:rPr lang="en-US" sz="3100" dirty="0">
                <a:latin typeface="Times New Roman"/>
                <a:cs typeface="Times New Roman"/>
              </a:rPr>
              <a:t>A study conducted by </a:t>
            </a:r>
            <a:r>
              <a:rPr lang="en-US" sz="3100" dirty="0" err="1">
                <a:latin typeface="Times New Roman"/>
                <a:cs typeface="Times New Roman"/>
              </a:rPr>
              <a:t>Schor</a:t>
            </a:r>
            <a:r>
              <a:rPr lang="en-US" sz="3100" dirty="0">
                <a:latin typeface="Times New Roman"/>
                <a:cs typeface="Times New Roman"/>
              </a:rPr>
              <a:t> and </a:t>
            </a:r>
            <a:r>
              <a:rPr lang="en-US" sz="3100" dirty="0">
                <a:latin typeface="Times New Roman"/>
                <a:cs typeface="Times New Roman"/>
              </a:rPr>
              <a:t>W</a:t>
            </a:r>
            <a:r>
              <a:rPr lang="en-US" sz="3100" dirty="0">
                <a:latin typeface="Times New Roman"/>
                <a:cs typeface="Times New Roman"/>
              </a:rPr>
              <a:t>ood in 1983 used psychometric functions to measure the effects of spatial frequency on stereo acuity using differences of Gaussians as stimuli. This </a:t>
            </a:r>
            <a:r>
              <a:rPr lang="en-US" sz="3100" dirty="0">
                <a:latin typeface="Times New Roman"/>
                <a:cs typeface="Times New Roman"/>
              </a:rPr>
              <a:t>experiment measures the effects of spatial frequency on </a:t>
            </a:r>
            <a:r>
              <a:rPr lang="en-US" sz="3100" dirty="0">
                <a:latin typeface="Times New Roman"/>
                <a:cs typeface="Times New Roman"/>
              </a:rPr>
              <a:t>stereo acuity </a:t>
            </a:r>
            <a:r>
              <a:rPr lang="en-US" sz="3100" dirty="0">
                <a:latin typeface="Times New Roman"/>
                <a:cs typeface="Times New Roman"/>
              </a:rPr>
              <a:t>through signal detection </a:t>
            </a:r>
            <a:r>
              <a:rPr lang="en-US" sz="3100" dirty="0">
                <a:latin typeface="Times New Roman"/>
                <a:cs typeface="Times New Roman"/>
              </a:rPr>
              <a:t>theory using random dot stereograms as stimuli. We bootstrapped confidence intervals for sensitivity and bias measures. </a:t>
            </a:r>
            <a:r>
              <a:rPr lang="en-US" sz="3100" dirty="0">
                <a:latin typeface="Times New Roman"/>
                <a:cs typeface="Times New Roman"/>
              </a:rPr>
              <a:t>Our results confirmed low acuity at low spatial frequencies, but we also found lower acuity at very high spatial </a:t>
            </a:r>
            <a:r>
              <a:rPr lang="en-US" sz="3100" dirty="0">
                <a:latin typeface="Times New Roman"/>
                <a:cs typeface="Times New Roman"/>
              </a:rPr>
              <a:t>frequencies for one subject.</a:t>
            </a:r>
            <a:endParaRPr lang="en-US" sz="3100" dirty="0">
              <a:latin typeface="Times New Roman"/>
              <a:cs typeface="Times New Roman"/>
            </a:endParaRPr>
          </a:p>
        </p:txBody>
      </p:sp>
      <p:sp>
        <p:nvSpPr>
          <p:cNvPr id="3" name="TextBox 2"/>
          <p:cNvSpPr txBox="1"/>
          <p:nvPr/>
        </p:nvSpPr>
        <p:spPr>
          <a:xfrm>
            <a:off x="19038747" y="6572875"/>
            <a:ext cx="3046284" cy="1306546"/>
          </a:xfrm>
          <a:prstGeom prst="rect">
            <a:avLst/>
          </a:prstGeom>
          <a:noFill/>
        </p:spPr>
        <p:txBody>
          <a:bodyPr wrap="none" lIns="349034" tIns="174515" rIns="349034" bIns="174515" rtlCol="0">
            <a:spAutoFit/>
          </a:bodyPr>
          <a:lstStyle/>
          <a:p>
            <a:r>
              <a:rPr lang="en-US" sz="6200" dirty="0">
                <a:solidFill>
                  <a:srgbClr val="376092"/>
                </a:solidFill>
                <a:latin typeface="Times New Roman" panose="02020603050405020304" pitchFamily="18" charset="0"/>
                <a:cs typeface="Times New Roman" panose="02020603050405020304" pitchFamily="18" charset="0"/>
              </a:rPr>
              <a:t>Results</a:t>
            </a:r>
          </a:p>
        </p:txBody>
      </p:sp>
      <p:sp>
        <p:nvSpPr>
          <p:cNvPr id="14" name="TextBox 13"/>
          <p:cNvSpPr txBox="1"/>
          <p:nvPr/>
        </p:nvSpPr>
        <p:spPr>
          <a:xfrm>
            <a:off x="19185089" y="20896126"/>
            <a:ext cx="16287364" cy="4140902"/>
          </a:xfrm>
          <a:prstGeom prst="rect">
            <a:avLst/>
          </a:prstGeom>
          <a:noFill/>
        </p:spPr>
        <p:txBody>
          <a:bodyPr wrap="square" lIns="349034" tIns="174515" rIns="349034" bIns="174515" rtlCol="0">
            <a:spAutoFit/>
          </a:bodyPr>
          <a:lstStyle/>
          <a:p>
            <a:r>
              <a:rPr lang="en-US" sz="6200" dirty="0">
                <a:solidFill>
                  <a:schemeClr val="accent1">
                    <a:lumMod val="75000"/>
                  </a:schemeClr>
                </a:solidFill>
                <a:latin typeface="Times New Roman"/>
                <a:cs typeface="Times New Roman"/>
              </a:rPr>
              <a:t>Discussion</a:t>
            </a:r>
          </a:p>
          <a:p>
            <a:pPr algn="just"/>
            <a:r>
              <a:rPr lang="en-US" sz="2900" dirty="0" err="1">
                <a:solidFill>
                  <a:srgbClr val="000000"/>
                </a:solidFill>
                <a:latin typeface="Times New Roman"/>
                <a:cs typeface="Times New Roman"/>
              </a:rPr>
              <a:t>Schor</a:t>
            </a:r>
            <a:r>
              <a:rPr lang="en-US" sz="2900" dirty="0">
                <a:solidFill>
                  <a:srgbClr val="000000"/>
                </a:solidFill>
                <a:latin typeface="Times New Roman"/>
                <a:cs typeface="Times New Roman"/>
              </a:rPr>
              <a:t> and Wood found that acuity increased with spatial frequency until up to about 2.7 c/degree and then it plateaued up to about 19.2 c/deg. As </a:t>
            </a:r>
            <a:r>
              <a:rPr lang="en-US" sz="2900" dirty="0">
                <a:solidFill>
                  <a:srgbClr val="000000"/>
                </a:solidFill>
                <a:latin typeface="Times New Roman"/>
                <a:cs typeface="Times New Roman"/>
              </a:rPr>
              <a:t>spatial frequency increases, we expected acuity to increase until the point is reached where acuity no longer improves with increasing spatial frequency. Our results confirmed low acuity at low spatial frequencies, but we also </a:t>
            </a:r>
            <a:r>
              <a:rPr lang="en-US" sz="2900" dirty="0">
                <a:solidFill>
                  <a:srgbClr val="000000"/>
                </a:solidFill>
                <a:latin typeface="Times New Roman"/>
                <a:cs typeface="Times New Roman"/>
              </a:rPr>
              <a:t>found acuity drop off </a:t>
            </a:r>
            <a:r>
              <a:rPr lang="en-US" sz="2900" dirty="0">
                <a:solidFill>
                  <a:srgbClr val="000000"/>
                </a:solidFill>
                <a:latin typeface="Times New Roman"/>
                <a:cs typeface="Times New Roman"/>
              </a:rPr>
              <a:t>at very high spatial </a:t>
            </a:r>
            <a:r>
              <a:rPr lang="en-US" sz="2900" dirty="0">
                <a:solidFill>
                  <a:srgbClr val="000000"/>
                </a:solidFill>
                <a:latin typeface="Times New Roman"/>
                <a:cs typeface="Times New Roman"/>
              </a:rPr>
              <a:t>frequencies for one subject. Graph #2 agrees with </a:t>
            </a:r>
            <a:r>
              <a:rPr lang="en-US" sz="2900" dirty="0" err="1">
                <a:solidFill>
                  <a:srgbClr val="000000"/>
                </a:solidFill>
                <a:latin typeface="Times New Roman"/>
                <a:cs typeface="Times New Roman"/>
              </a:rPr>
              <a:t>Schor</a:t>
            </a:r>
            <a:r>
              <a:rPr lang="en-US" sz="2900" dirty="0">
                <a:solidFill>
                  <a:srgbClr val="000000"/>
                </a:solidFill>
                <a:latin typeface="Times New Roman"/>
                <a:cs typeface="Times New Roman"/>
              </a:rPr>
              <a:t> and Wood’s findings, but the other three graphs could indicate that local and global stereopsis operate under separate mechanisms in the visual system.</a:t>
            </a:r>
            <a:endParaRPr lang="en-US" sz="2900" dirty="0">
              <a:solidFill>
                <a:srgbClr val="000000"/>
              </a:solidFill>
              <a:latin typeface="Times New Roman"/>
              <a:cs typeface="Times New Roman"/>
            </a:endParaRPr>
          </a:p>
        </p:txBody>
      </p:sp>
      <p:pic>
        <p:nvPicPr>
          <p:cNvPr id="15" name="Picture 14" descr="Picture2.png"/>
          <p:cNvPicPr>
            <a:picLocks noChangeAspect="1"/>
          </p:cNvPicPr>
          <p:nvPr/>
        </p:nvPicPr>
        <p:blipFill>
          <a:blip r:embed="rId8"/>
          <a:stretch>
            <a:fillRect/>
          </a:stretch>
        </p:blipFill>
        <p:spPr>
          <a:xfrm>
            <a:off x="11533695" y="23979265"/>
            <a:ext cx="4638123" cy="2534361"/>
          </a:xfrm>
          <a:prstGeom prst="rect">
            <a:avLst/>
          </a:prstGeom>
        </p:spPr>
      </p:pic>
      <p:sp>
        <p:nvSpPr>
          <p:cNvPr id="16" name="TextBox 15"/>
          <p:cNvSpPr txBox="1"/>
          <p:nvPr/>
        </p:nvSpPr>
        <p:spPr>
          <a:xfrm>
            <a:off x="11926639" y="26610371"/>
            <a:ext cx="3810593" cy="971617"/>
          </a:xfrm>
          <a:prstGeom prst="rect">
            <a:avLst/>
          </a:prstGeom>
          <a:noFill/>
        </p:spPr>
        <p:txBody>
          <a:bodyPr wrap="square" lIns="78312" tIns="39150" rIns="78312" bIns="39150" rtlCol="0">
            <a:spAutoFit/>
          </a:bodyPr>
          <a:lstStyle/>
          <a:p>
            <a:pPr algn="ctr"/>
            <a:r>
              <a:rPr lang="en-US" sz="2900" dirty="0">
                <a:solidFill>
                  <a:srgbClr val="000000"/>
                </a:solidFill>
                <a:latin typeface="Times New Roman"/>
                <a:cs typeface="Times New Roman"/>
              </a:rPr>
              <a:t>Dichoptic stimulus</a:t>
            </a:r>
          </a:p>
          <a:p>
            <a:pPr algn="ctr"/>
            <a:r>
              <a:rPr lang="en-US" sz="2900" dirty="0">
                <a:solidFill>
                  <a:srgbClr val="000000"/>
                </a:solidFill>
                <a:latin typeface="Times New Roman"/>
                <a:cs typeface="Times New Roman"/>
              </a:rPr>
              <a:t>for </a:t>
            </a:r>
            <a:r>
              <a:rPr lang="en-US" sz="2900" dirty="0">
                <a:solidFill>
                  <a:srgbClr val="000000"/>
                </a:solidFill>
                <a:latin typeface="Times New Roman"/>
                <a:cs typeface="Times New Roman"/>
              </a:rPr>
              <a:t>global stereopsis</a:t>
            </a:r>
          </a:p>
        </p:txBody>
      </p:sp>
      <p:sp>
        <p:nvSpPr>
          <p:cNvPr id="12" name="TextBox 11"/>
          <p:cNvSpPr txBox="1"/>
          <p:nvPr/>
        </p:nvSpPr>
        <p:spPr>
          <a:xfrm>
            <a:off x="1241588" y="22426692"/>
            <a:ext cx="3616106" cy="1033172"/>
          </a:xfrm>
          <a:prstGeom prst="rect">
            <a:avLst/>
          </a:prstGeom>
          <a:noFill/>
        </p:spPr>
        <p:txBody>
          <a:bodyPr wrap="none" lIns="78312" tIns="39150" rIns="78312" bIns="39150" rtlCol="0">
            <a:spAutoFit/>
          </a:bodyPr>
          <a:lstStyle/>
          <a:p>
            <a:r>
              <a:rPr lang="en-US" sz="6200" dirty="0">
                <a:solidFill>
                  <a:srgbClr val="376092"/>
                </a:solidFill>
                <a:latin typeface="Times New Roman"/>
                <a:cs typeface="Times New Roman"/>
              </a:rPr>
              <a:t>Anaglyphs</a:t>
            </a:r>
          </a:p>
        </p:txBody>
      </p:sp>
      <p:pic>
        <p:nvPicPr>
          <p:cNvPr id="21" name="Picture 20" descr="Picture8.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40158" y="23979265"/>
            <a:ext cx="3575614" cy="3611734"/>
          </a:xfrm>
          <a:prstGeom prst="rect">
            <a:avLst/>
          </a:prstGeom>
        </p:spPr>
      </p:pic>
      <p:pic>
        <p:nvPicPr>
          <p:cNvPr id="22" name="Picture 21" descr="Picture9.png"/>
          <p:cNvPicPr>
            <a:picLocks noChangeAspect="1"/>
          </p:cNvPicPr>
          <p:nvPr/>
        </p:nvPicPr>
        <p:blipFill>
          <a:blip r:embed="rId10">
            <a:alphaModFix/>
            <a:extLst>
              <a:ext uri="{28A0092B-C50C-407E-A947-70E740481C1C}">
                <a14:useLocalDpi xmlns:a14="http://schemas.microsoft.com/office/drawing/2010/main" val="0"/>
              </a:ext>
            </a:extLst>
          </a:blip>
          <a:stretch>
            <a:fillRect/>
          </a:stretch>
        </p:blipFill>
        <p:spPr>
          <a:xfrm>
            <a:off x="1874124" y="23979265"/>
            <a:ext cx="3575614" cy="3611731"/>
          </a:xfrm>
          <a:prstGeom prst="rect">
            <a:avLst/>
          </a:prstGeom>
        </p:spPr>
      </p:pic>
      <p:sp>
        <p:nvSpPr>
          <p:cNvPr id="33" name="TextBox 32"/>
          <p:cNvSpPr txBox="1"/>
          <p:nvPr/>
        </p:nvSpPr>
        <p:spPr>
          <a:xfrm>
            <a:off x="26614929" y="8230609"/>
            <a:ext cx="680620" cy="525341"/>
          </a:xfrm>
          <a:prstGeom prst="rect">
            <a:avLst/>
          </a:prstGeom>
          <a:noFill/>
        </p:spPr>
        <p:txBody>
          <a:bodyPr wrap="square" lIns="78312" tIns="39150" rIns="78312" bIns="39150" rtlCol="0">
            <a:spAutoFit/>
          </a:bodyPr>
          <a:lstStyle/>
          <a:p>
            <a:r>
              <a:rPr lang="en-US" sz="2900" dirty="0">
                <a:latin typeface="Times New Roman"/>
                <a:cs typeface="Times New Roman"/>
              </a:rPr>
              <a:t>1</a:t>
            </a:r>
          </a:p>
        </p:txBody>
      </p:sp>
      <p:sp>
        <p:nvSpPr>
          <p:cNvPr id="34" name="TextBox 33"/>
          <p:cNvSpPr txBox="1"/>
          <p:nvPr/>
        </p:nvSpPr>
        <p:spPr>
          <a:xfrm>
            <a:off x="26500512" y="14376239"/>
            <a:ext cx="680620" cy="525341"/>
          </a:xfrm>
          <a:prstGeom prst="rect">
            <a:avLst/>
          </a:prstGeom>
          <a:noFill/>
        </p:spPr>
        <p:txBody>
          <a:bodyPr wrap="square" lIns="78312" tIns="39150" rIns="78312" bIns="39150" rtlCol="0">
            <a:spAutoFit/>
          </a:bodyPr>
          <a:lstStyle/>
          <a:p>
            <a:r>
              <a:rPr lang="en-US" sz="2900" dirty="0">
                <a:latin typeface="Times New Roman"/>
                <a:cs typeface="Times New Roman"/>
              </a:rPr>
              <a:t>2</a:t>
            </a:r>
          </a:p>
        </p:txBody>
      </p:sp>
      <p:sp>
        <p:nvSpPr>
          <p:cNvPr id="35" name="TextBox 34"/>
          <p:cNvSpPr txBox="1"/>
          <p:nvPr/>
        </p:nvSpPr>
        <p:spPr>
          <a:xfrm>
            <a:off x="35105738" y="8238359"/>
            <a:ext cx="320700" cy="525341"/>
          </a:xfrm>
          <a:prstGeom prst="rect">
            <a:avLst/>
          </a:prstGeom>
          <a:noFill/>
        </p:spPr>
        <p:txBody>
          <a:bodyPr wrap="square" lIns="78312" tIns="39150" rIns="78312" bIns="39150" rtlCol="0">
            <a:spAutoFit/>
          </a:bodyPr>
          <a:lstStyle/>
          <a:p>
            <a:r>
              <a:rPr lang="en-US" sz="2900" dirty="0">
                <a:latin typeface="Times New Roman"/>
                <a:cs typeface="Times New Roman"/>
              </a:rPr>
              <a:t>3</a:t>
            </a:r>
          </a:p>
        </p:txBody>
      </p:sp>
      <p:sp>
        <p:nvSpPr>
          <p:cNvPr id="36" name="TextBox 35"/>
          <p:cNvSpPr txBox="1"/>
          <p:nvPr/>
        </p:nvSpPr>
        <p:spPr>
          <a:xfrm>
            <a:off x="35068228" y="14377369"/>
            <a:ext cx="545240" cy="525341"/>
          </a:xfrm>
          <a:prstGeom prst="rect">
            <a:avLst/>
          </a:prstGeom>
          <a:noFill/>
        </p:spPr>
        <p:txBody>
          <a:bodyPr wrap="square" lIns="78312" tIns="39150" rIns="78312" bIns="39150" rtlCol="0">
            <a:spAutoFit/>
          </a:bodyPr>
          <a:lstStyle/>
          <a:p>
            <a:r>
              <a:rPr lang="en-US" sz="2900" dirty="0">
                <a:latin typeface="Times New Roman"/>
                <a:cs typeface="Times New Roman"/>
              </a:rPr>
              <a:t>4</a:t>
            </a:r>
          </a:p>
        </p:txBody>
      </p:sp>
      <p:sp>
        <p:nvSpPr>
          <p:cNvPr id="49" name="TextBox 48"/>
          <p:cNvSpPr txBox="1"/>
          <p:nvPr/>
        </p:nvSpPr>
        <p:spPr>
          <a:xfrm>
            <a:off x="19645238" y="27082656"/>
            <a:ext cx="14803446" cy="725395"/>
          </a:xfrm>
          <a:prstGeom prst="rect">
            <a:avLst/>
          </a:prstGeom>
          <a:noFill/>
        </p:spPr>
        <p:txBody>
          <a:bodyPr wrap="square" lIns="78312" tIns="39150" rIns="78312" bIns="39150" rtlCol="0">
            <a:spAutoFit/>
          </a:bodyPr>
          <a:lstStyle/>
          <a:p>
            <a:r>
              <a:rPr lang="en-US" sz="2100" dirty="0" err="1">
                <a:latin typeface="Times New Roman"/>
                <a:cs typeface="Times New Roman"/>
              </a:rPr>
              <a:t>Schor</a:t>
            </a:r>
            <a:r>
              <a:rPr lang="en-US" sz="2100" dirty="0">
                <a:latin typeface="Times New Roman"/>
                <a:cs typeface="Times New Roman"/>
              </a:rPr>
              <a:t>, </a:t>
            </a:r>
            <a:r>
              <a:rPr lang="en-US" sz="2100" dirty="0">
                <a:latin typeface="Times New Roman"/>
                <a:cs typeface="Times New Roman"/>
              </a:rPr>
              <a:t>C. </a:t>
            </a:r>
            <a:r>
              <a:rPr lang="en-US" sz="2100" dirty="0">
                <a:latin typeface="Times New Roman"/>
                <a:cs typeface="Times New Roman"/>
              </a:rPr>
              <a:t>M., </a:t>
            </a:r>
            <a:r>
              <a:rPr lang="en-US" sz="2100" dirty="0">
                <a:latin typeface="Times New Roman"/>
                <a:cs typeface="Times New Roman"/>
              </a:rPr>
              <a:t>&amp; Wood, I. </a:t>
            </a:r>
            <a:r>
              <a:rPr lang="en-US" sz="2100" dirty="0">
                <a:latin typeface="Times New Roman"/>
                <a:cs typeface="Times New Roman"/>
              </a:rPr>
              <a:t>"Disparity Range for </a:t>
            </a:r>
            <a:r>
              <a:rPr lang="en-US" sz="2100" dirty="0">
                <a:latin typeface="Times New Roman"/>
                <a:cs typeface="Times New Roman"/>
              </a:rPr>
              <a:t>Local </a:t>
            </a:r>
            <a:r>
              <a:rPr lang="en-US" sz="2100" dirty="0">
                <a:latin typeface="Times New Roman"/>
                <a:cs typeface="Times New Roman"/>
              </a:rPr>
              <a:t>Stereopsis as a Function of Luminance Spatial Frequency</a:t>
            </a:r>
            <a:r>
              <a:rPr lang="en-US" sz="2100" dirty="0">
                <a:latin typeface="Times New Roman"/>
                <a:cs typeface="Times New Roman"/>
              </a:rPr>
              <a:t>.” Vision </a:t>
            </a:r>
            <a:r>
              <a:rPr lang="en-US" sz="2100" dirty="0">
                <a:latin typeface="Times New Roman"/>
                <a:cs typeface="Times New Roman"/>
              </a:rPr>
              <a:t>Research 23.12 (1983): 1649-654</a:t>
            </a:r>
          </a:p>
        </p:txBody>
      </p:sp>
      <p:sp>
        <p:nvSpPr>
          <p:cNvPr id="50" name="TextBox 49"/>
          <p:cNvSpPr txBox="1"/>
          <p:nvPr/>
        </p:nvSpPr>
        <p:spPr>
          <a:xfrm>
            <a:off x="19507194" y="25779541"/>
            <a:ext cx="3689469" cy="1033172"/>
          </a:xfrm>
          <a:prstGeom prst="rect">
            <a:avLst/>
          </a:prstGeom>
          <a:noFill/>
        </p:spPr>
        <p:txBody>
          <a:bodyPr wrap="none" lIns="78312" tIns="39150" rIns="78312" bIns="39150" rtlCol="0">
            <a:spAutoFit/>
          </a:bodyPr>
          <a:lstStyle/>
          <a:p>
            <a:r>
              <a:rPr lang="en-US" sz="6200" dirty="0">
                <a:solidFill>
                  <a:srgbClr val="376092"/>
                </a:solidFill>
                <a:latin typeface="Times New Roman"/>
                <a:cs typeface="Times New Roman"/>
              </a:rPr>
              <a:t>References</a:t>
            </a:r>
          </a:p>
        </p:txBody>
      </p:sp>
      <p:pic>
        <p:nvPicPr>
          <p:cNvPr id="28" name="Picture 2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1973423" y="479939"/>
            <a:ext cx="4097346" cy="1260825"/>
          </a:xfrm>
          <a:prstGeom prst="rect">
            <a:avLst/>
          </a:prstGeom>
        </p:spPr>
      </p:pic>
      <p:cxnSp>
        <p:nvCxnSpPr>
          <p:cNvPr id="29" name="Straight Connector 28"/>
          <p:cNvCxnSpPr/>
          <p:nvPr/>
        </p:nvCxnSpPr>
        <p:spPr>
          <a:xfrm>
            <a:off x="18288000" y="6560644"/>
            <a:ext cx="0" cy="22166841"/>
          </a:xfrm>
          <a:prstGeom prst="line">
            <a:avLst/>
          </a:prstGeom>
          <a:ln w="571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3852</TotalTime>
  <Words>590</Words>
  <Application>Microsoft Macintosh PowerPoint</Application>
  <PresentationFormat>Custom</PresentationFormat>
  <Paragraphs>38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diianni5</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Sarah DiIanni</dc:creator>
  <cp:lastModifiedBy>Hanne Hansen</cp:lastModifiedBy>
  <cp:revision>118</cp:revision>
  <dcterms:created xsi:type="dcterms:W3CDTF">2015-04-14T15:12:18Z</dcterms:created>
  <dcterms:modified xsi:type="dcterms:W3CDTF">2016-04-12T18:20:25Z</dcterms:modified>
</cp:coreProperties>
</file>