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7086600" cy="94297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6pPr>
    <a:lvl7pPr marL="2743200" algn="l" defTabSz="914400" rtl="0" eaLnBrk="1" latinLnBrk="0" hangingPunct="1"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7pPr>
    <a:lvl8pPr marL="3200400" algn="l" defTabSz="914400" rtl="0" eaLnBrk="1" latinLnBrk="0" hangingPunct="1"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8pPr>
    <a:lvl9pPr marL="3657600" algn="l" defTabSz="914400" rtl="0" eaLnBrk="1" latinLnBrk="0" hangingPunct="1"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D8A"/>
    <a:srgbClr val="CCE7EC"/>
    <a:srgbClr val="FBFD9D"/>
    <a:srgbClr val="A8F793"/>
    <a:srgbClr val="C9FFC9"/>
    <a:srgbClr val="DCEFF0"/>
    <a:srgbClr val="FED5D2"/>
    <a:srgbClr val="FDAE99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462" autoAdjust="0"/>
    <p:restoredTop sz="95742" autoAdjust="0"/>
  </p:normalViewPr>
  <p:slideViewPr>
    <p:cSldViewPr>
      <p:cViewPr>
        <p:scale>
          <a:sx n="25" d="100"/>
          <a:sy n="25" d="100"/>
        </p:scale>
        <p:origin x="-246" y="-210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71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itchFamily="-65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788" y="0"/>
            <a:ext cx="30702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17067C9-C9C1-491F-A744-874538DB310E}" type="datetime1">
              <a:rPr lang="en-US" altLang="en-US"/>
              <a:pPr/>
              <a:t>4/13/16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8025"/>
            <a:ext cx="4714875" cy="35353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79925"/>
            <a:ext cx="5670550" cy="4243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56675"/>
            <a:ext cx="3070225" cy="4714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itchFamily="-65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788" y="8956675"/>
            <a:ext cx="3070225" cy="4714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03C1B02-34A9-4B33-BFDE-8CB8D56118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53711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fld id="{8E7E0225-CF54-4267-ADA7-43A7D9407149}" type="slidenum">
              <a:rPr lang="en-US" altLang="en-US" sz="1200"/>
              <a:pPr eaLnBrk="1" hangingPunct="1"/>
              <a:t>1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530281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5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18653125"/>
            <a:ext cx="3072447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B6A5BF-7915-42C3-BF7D-906A3C6DEB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8660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4E3AED-B991-45FC-962C-B1F25FAD297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5443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38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1BEC81-7062-4916-89EE-7DC02C76C3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075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5" y="7680325"/>
            <a:ext cx="19675475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7680325"/>
            <a:ext cx="19675475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8EE4D4-44C4-47F6-B086-4B4601FB6D0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3815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7625"/>
            <a:ext cx="3950335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5"/>
            <a:ext cx="1939290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5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BE176-4FF8-4798-A6D9-5FC1CF5E4D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466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23470F-2020-4414-93DA-ABF0B7C3C6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6016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419A7A-9A23-4A11-83D8-5FE7867559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6131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1275"/>
            <a:ext cx="1443990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6888163"/>
            <a:ext cx="1443990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CFFA1E-76F4-408A-A568-716F10A3F5D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6992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3" y="23042563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3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3" y="25763538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9BEA02-CFE2-4DBF-99BB-6046B5BE560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6382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26BC13-642D-4624-82B9-B63CE3F51E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2376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38" y="1319213"/>
            <a:ext cx="9875837" cy="280860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9213"/>
            <a:ext cx="29475113" cy="280860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6E958C-EB97-43E1-BEB0-700BFBEA18C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621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3925" y="1319213"/>
            <a:ext cx="3950335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70258" tIns="235129" rIns="470258" bIns="2351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3925" y="7680325"/>
            <a:ext cx="39503350" cy="217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3925" y="29976763"/>
            <a:ext cx="102425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>
              <a:defRPr sz="7200">
                <a:latin typeface="Arial" pitchFamily="-65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525" y="29976763"/>
            <a:ext cx="139001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 algn="ctr">
              <a:defRPr sz="7200">
                <a:latin typeface="Arial" pitchFamily="-65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4725" y="29976763"/>
            <a:ext cx="102425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 algn="r">
              <a:defRPr sz="7200"/>
            </a:lvl1pPr>
          </a:lstStyle>
          <a:p>
            <a:fld id="{24FCA6F5-68A8-4E58-83CB-3CBCD119B00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+mj-lt"/>
          <a:ea typeface="ヒラギノ角ゴ Pro W3" pitchFamily="-65" charset="-128"/>
          <a:cs typeface="ヒラギノ角ゴ Pro W3" pitchFamily="-65" charset="-128"/>
        </a:defRPr>
      </a:lvl1pPr>
      <a:lvl2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  <a:ea typeface="ヒラギノ角ゴ Pro W3" pitchFamily="-65" charset="-128"/>
          <a:cs typeface="ヒラギノ角ゴ Pro W3" pitchFamily="-65" charset="-128"/>
        </a:defRPr>
      </a:lvl2pPr>
      <a:lvl3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  <a:ea typeface="ヒラギノ角ゴ Pro W3" pitchFamily="-65" charset="-128"/>
          <a:cs typeface="ヒラギノ角ゴ Pro W3" pitchFamily="-65" charset="-128"/>
        </a:defRPr>
      </a:lvl3pPr>
      <a:lvl4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  <a:ea typeface="ヒラギノ角ゴ Pro W3" pitchFamily="-65" charset="-128"/>
          <a:cs typeface="ヒラギノ角ゴ Pro W3" pitchFamily="-65" charset="-128"/>
        </a:defRPr>
      </a:lvl4pPr>
      <a:lvl5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  <a:ea typeface="ヒラギノ角ゴ Pro W3" pitchFamily="-65" charset="-128"/>
          <a:cs typeface="ヒラギノ角ゴ Pro W3" pitchFamily="-65" charset="-128"/>
        </a:defRPr>
      </a:lvl5pPr>
      <a:lvl6pPr marL="4572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</a:defRPr>
      </a:lvl6pPr>
      <a:lvl7pPr marL="9144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</a:defRPr>
      </a:lvl7pPr>
      <a:lvl8pPr marL="13716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</a:defRPr>
      </a:lvl8pPr>
      <a:lvl9pPr marL="18288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</a:defRPr>
      </a:lvl9pPr>
    </p:titleStyle>
    <p:bodyStyle>
      <a:lvl1pPr marL="1763713" indent="-1763713" algn="l" defTabSz="4702175" rtl="0" eaLnBrk="0" fontAlgn="base" hangingPunct="0">
        <a:spcBef>
          <a:spcPct val="20000"/>
        </a:spcBef>
        <a:spcAft>
          <a:spcPct val="0"/>
        </a:spcAft>
        <a:buChar char="•"/>
        <a:defRPr sz="16500">
          <a:solidFill>
            <a:schemeClr val="tx1"/>
          </a:solidFill>
          <a:latin typeface="+mn-lt"/>
          <a:ea typeface="ヒラギノ角ゴ Pro W3" pitchFamily="-65" charset="-128"/>
          <a:cs typeface="ヒラギノ角ゴ Pro W3" pitchFamily="-65" charset="-128"/>
        </a:defRPr>
      </a:lvl1pPr>
      <a:lvl2pPr marL="3821113" indent="-1470025" algn="l" defTabSz="4702175" rtl="0" eaLnBrk="0" fontAlgn="base" hangingPunct="0">
        <a:spcBef>
          <a:spcPct val="20000"/>
        </a:spcBef>
        <a:spcAft>
          <a:spcPct val="0"/>
        </a:spcAft>
        <a:buChar char="–"/>
        <a:defRPr sz="14400">
          <a:solidFill>
            <a:schemeClr val="tx1"/>
          </a:solidFill>
          <a:latin typeface="+mn-lt"/>
          <a:ea typeface="ヒラギノ角ゴ Pro W3" pitchFamily="-108" charset="-128"/>
        </a:defRPr>
      </a:lvl2pPr>
      <a:lvl3pPr marL="5878513" indent="-1176338" algn="l" defTabSz="4702175" rtl="0" eaLnBrk="0" fontAlgn="base" hangingPunct="0">
        <a:spcBef>
          <a:spcPct val="20000"/>
        </a:spcBef>
        <a:spcAft>
          <a:spcPct val="0"/>
        </a:spcAft>
        <a:buChar char="•"/>
        <a:defRPr sz="12300">
          <a:solidFill>
            <a:schemeClr val="tx1"/>
          </a:solidFill>
          <a:latin typeface="+mn-lt"/>
          <a:ea typeface="ヒラギノ角ゴ Pro W3" pitchFamily="-108" charset="-128"/>
        </a:defRPr>
      </a:lvl3pPr>
      <a:lvl4pPr marL="8229600" indent="-1176338" algn="l" defTabSz="4702175" rtl="0" eaLnBrk="0" fontAlgn="base" hangingPunct="0">
        <a:spcBef>
          <a:spcPct val="20000"/>
        </a:spcBef>
        <a:spcAft>
          <a:spcPct val="0"/>
        </a:spcAft>
        <a:buChar char="–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4pPr>
      <a:lvl5pPr marL="10580688" indent="-1174750" algn="l" defTabSz="4702175" rtl="0" eaLnBrk="0" fontAlgn="base" hangingPunct="0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5pPr>
      <a:lvl6pPr marL="110378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6pPr>
      <a:lvl7pPr marL="114950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7pPr>
      <a:lvl8pPr marL="119522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8pPr>
      <a:lvl9pPr marL="124094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13" Type="http://schemas.openxmlformats.org/officeDocument/2006/relationships/oleObject" Target="../embeddings/oleObject5.bin"/><Relationship Id="rId18" Type="http://schemas.openxmlformats.org/officeDocument/2006/relationships/oleObject" Target="../embeddings/oleObject7.bin"/><Relationship Id="rId26" Type="http://schemas.openxmlformats.org/officeDocument/2006/relationships/oleObject" Target="../embeddings/oleObject10.bin"/><Relationship Id="rId3" Type="http://schemas.openxmlformats.org/officeDocument/2006/relationships/notesSlide" Target="../notesSlides/notesSlide1.xml"/><Relationship Id="rId21" Type="http://schemas.openxmlformats.org/officeDocument/2006/relationships/oleObject" Target="../embeddings/oleObject8.bin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.emf"/><Relationship Id="rId17" Type="http://schemas.openxmlformats.org/officeDocument/2006/relationships/image" Target="../media/image6.emf"/><Relationship Id="rId25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6.bin"/><Relationship Id="rId20" Type="http://schemas.openxmlformats.org/officeDocument/2006/relationships/image" Target="../media/image13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11" Type="http://schemas.openxmlformats.org/officeDocument/2006/relationships/oleObject" Target="../embeddings/oleObject4.bin"/><Relationship Id="rId24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5" Type="http://schemas.openxmlformats.org/officeDocument/2006/relationships/image" Target="../media/image12.emf"/><Relationship Id="rId23" Type="http://schemas.openxmlformats.org/officeDocument/2006/relationships/oleObject" Target="../embeddings/oleObject9.bin"/><Relationship Id="rId28" Type="http://schemas.openxmlformats.org/officeDocument/2006/relationships/image" Target="../media/image15.emf"/><Relationship Id="rId10" Type="http://schemas.openxmlformats.org/officeDocument/2006/relationships/image" Target="../media/image3.emf"/><Relationship Id="rId19" Type="http://schemas.openxmlformats.org/officeDocument/2006/relationships/image" Target="../media/image7.emf"/><Relationship Id="rId4" Type="http://schemas.openxmlformats.org/officeDocument/2006/relationships/image" Target="../media/image11.pn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5.emf"/><Relationship Id="rId22" Type="http://schemas.openxmlformats.org/officeDocument/2006/relationships/image" Target="../media/image8.emf"/><Relationship Id="rId27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21"/>
          <p:cNvSpPr>
            <a:spLocks noChangeArrowheads="1"/>
          </p:cNvSpPr>
          <p:nvPr/>
        </p:nvSpPr>
        <p:spPr bwMode="auto">
          <a:xfrm>
            <a:off x="410847" y="-19665"/>
            <a:ext cx="43891200" cy="32918400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39" name="Rectangle 1946"/>
          <p:cNvSpPr>
            <a:spLocks noChangeArrowheads="1"/>
          </p:cNvSpPr>
          <p:nvPr/>
        </p:nvSpPr>
        <p:spPr bwMode="auto">
          <a:xfrm>
            <a:off x="13635250" y="4673803"/>
            <a:ext cx="16855547" cy="17042513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40" name="Rectangle 7"/>
          <p:cNvSpPr>
            <a:spLocks noChangeArrowheads="1"/>
          </p:cNvSpPr>
          <p:nvPr/>
        </p:nvSpPr>
        <p:spPr bwMode="auto">
          <a:xfrm>
            <a:off x="715647" y="837516"/>
            <a:ext cx="42881550" cy="3505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306197" y="1447116"/>
            <a:ext cx="42062400" cy="108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7000" b="1" i="1" dirty="0" smtClean="0">
                <a:solidFill>
                  <a:srgbClr val="000090"/>
                </a:solidFill>
              </a:rPr>
              <a:t>Stabilizing Transition Metal-</a:t>
            </a:r>
            <a:r>
              <a:rPr lang="en-US" altLang="en-US" sz="7000" b="1" i="1" dirty="0" err="1" smtClean="0">
                <a:solidFill>
                  <a:srgbClr val="000090"/>
                </a:solidFill>
              </a:rPr>
              <a:t>Arylthiolate</a:t>
            </a:r>
            <a:r>
              <a:rPr lang="en-US" altLang="en-US" sz="7000" b="1" i="1" dirty="0" smtClean="0">
                <a:solidFill>
                  <a:srgbClr val="000090"/>
                </a:solidFill>
              </a:rPr>
              <a:t> Bonds via Secondary </a:t>
            </a:r>
            <a:r>
              <a:rPr lang="en-US" altLang="en-US" sz="7000" b="1" i="1" dirty="0">
                <a:solidFill>
                  <a:srgbClr val="000090"/>
                </a:solidFill>
              </a:rPr>
              <a:t>S</a:t>
            </a:r>
            <a:r>
              <a:rPr lang="en-US" altLang="en-US" sz="7000" b="1" i="1" dirty="0" smtClean="0">
                <a:solidFill>
                  <a:srgbClr val="000090"/>
                </a:solidFill>
              </a:rPr>
              <a:t>phere </a:t>
            </a:r>
            <a:r>
              <a:rPr lang="en-US" altLang="en-US" sz="7000" b="1" i="1" dirty="0">
                <a:solidFill>
                  <a:srgbClr val="000090"/>
                </a:solidFill>
              </a:rPr>
              <a:t>H</a:t>
            </a:r>
            <a:r>
              <a:rPr lang="en-US" altLang="en-US" sz="7000" b="1" i="1" dirty="0" smtClean="0">
                <a:solidFill>
                  <a:srgbClr val="000090"/>
                </a:solidFill>
              </a:rPr>
              <a:t>ydrogen </a:t>
            </a:r>
            <a:r>
              <a:rPr lang="en-US" altLang="en-US" sz="7000" b="1" i="1" dirty="0">
                <a:solidFill>
                  <a:srgbClr val="000090"/>
                </a:solidFill>
              </a:rPr>
              <a:t>B</a:t>
            </a:r>
            <a:r>
              <a:rPr lang="en-US" altLang="en-US" sz="7000" b="1" i="1" dirty="0" smtClean="0">
                <a:solidFill>
                  <a:srgbClr val="000090"/>
                </a:solidFill>
              </a:rPr>
              <a:t>onding</a:t>
            </a:r>
            <a:endParaRPr lang="en-US" altLang="en-US" sz="7000" b="1" i="1" dirty="0">
              <a:solidFill>
                <a:srgbClr val="00009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4342" name="Text Box 5"/>
          <p:cNvSpPr txBox="1">
            <a:spLocks noChangeArrowheads="1"/>
          </p:cNvSpPr>
          <p:nvPr/>
        </p:nvSpPr>
        <p:spPr bwMode="auto">
          <a:xfrm>
            <a:off x="1382356" y="2750419"/>
            <a:ext cx="35356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altLang="en-US" sz="6000" b="1" dirty="0" smtClean="0">
                <a:cs typeface="Arial" panose="020B0604020202020204" pitchFamily="34" charset="0"/>
              </a:rPr>
              <a:t>Ryan L. Hall </a:t>
            </a:r>
            <a:r>
              <a:rPr lang="en-US" altLang="en-US" sz="6000" dirty="0" smtClean="0">
                <a:cs typeface="Arial" panose="020B0604020202020204" pitchFamily="34" charset="0"/>
              </a:rPr>
              <a:t>and </a:t>
            </a:r>
            <a:r>
              <a:rPr lang="en-US" altLang="en-US" sz="6000" dirty="0">
                <a:cs typeface="Arial" panose="020B0604020202020204" pitchFamily="34" charset="0"/>
              </a:rPr>
              <a:t>Samuel </a:t>
            </a:r>
            <a:r>
              <a:rPr lang="en-US" altLang="en-US" sz="6000" dirty="0" err="1">
                <a:cs typeface="Arial" panose="020B0604020202020204" pitchFamily="34" charset="0"/>
              </a:rPr>
              <a:t>Pazicni</a:t>
            </a:r>
            <a:r>
              <a:rPr lang="en-US" altLang="en-US" sz="6000" dirty="0">
                <a:cs typeface="Arial" panose="020B0604020202020204" pitchFamily="34" charset="0"/>
              </a:rPr>
              <a:t>.  Department of Chemistry, </a:t>
            </a:r>
            <a:r>
              <a:rPr lang="en-US" altLang="en-US" sz="6000" i="1" dirty="0">
                <a:cs typeface="Arial" panose="020B0604020202020204" pitchFamily="34" charset="0"/>
              </a:rPr>
              <a:t>University of New Hampshire.</a:t>
            </a:r>
          </a:p>
        </p:txBody>
      </p:sp>
      <p:sp>
        <p:nvSpPr>
          <p:cNvPr id="14343" name="Rectangle 15"/>
          <p:cNvSpPr>
            <a:spLocks noChangeArrowheads="1"/>
          </p:cNvSpPr>
          <p:nvPr/>
        </p:nvSpPr>
        <p:spPr bwMode="auto">
          <a:xfrm>
            <a:off x="30844797" y="4680206"/>
            <a:ext cx="12752400" cy="12882741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b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 dirty="0"/>
          </a:p>
        </p:txBody>
      </p:sp>
      <p:sp>
        <p:nvSpPr>
          <p:cNvPr id="14344" name="Rectangle 19"/>
          <p:cNvSpPr>
            <a:spLocks noChangeArrowheads="1"/>
          </p:cNvSpPr>
          <p:nvPr/>
        </p:nvSpPr>
        <p:spPr bwMode="auto">
          <a:xfrm>
            <a:off x="10797" y="14110604"/>
            <a:ext cx="438912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4345" name="Rectangle 36"/>
          <p:cNvSpPr>
            <a:spLocks noChangeArrowheads="1"/>
          </p:cNvSpPr>
          <p:nvPr/>
        </p:nvSpPr>
        <p:spPr bwMode="auto">
          <a:xfrm>
            <a:off x="30872260" y="17833965"/>
            <a:ext cx="12724937" cy="5474846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46" name="Text Box 1960"/>
          <p:cNvSpPr txBox="1">
            <a:spLocks noChangeArrowheads="1"/>
          </p:cNvSpPr>
          <p:nvPr/>
        </p:nvSpPr>
        <p:spPr bwMode="auto">
          <a:xfrm>
            <a:off x="14031597" y="5028516"/>
            <a:ext cx="16459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sz="4800" b="1" dirty="0">
              <a:solidFill>
                <a:srgbClr val="000090"/>
              </a:solidFill>
              <a:latin typeface="Arial Narrow" panose="020B0606020202030204" pitchFamily="34" charset="0"/>
            </a:endParaRPr>
          </a:p>
        </p:txBody>
      </p:sp>
      <p:sp>
        <p:nvSpPr>
          <p:cNvPr id="14347" name="Text Box 1961"/>
          <p:cNvSpPr txBox="1">
            <a:spLocks noChangeArrowheads="1"/>
          </p:cNvSpPr>
          <p:nvPr/>
        </p:nvSpPr>
        <p:spPr bwMode="auto">
          <a:xfrm>
            <a:off x="14031597" y="18265235"/>
            <a:ext cx="164592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sz="4800" b="1" dirty="0">
              <a:solidFill>
                <a:srgbClr val="000090"/>
              </a:solidFill>
              <a:latin typeface="Arial Narrow" panose="020B0606020202030204" pitchFamily="34" charset="0"/>
            </a:endParaRPr>
          </a:p>
        </p:txBody>
      </p:sp>
      <p:sp>
        <p:nvSpPr>
          <p:cNvPr id="14348" name="Line 2012"/>
          <p:cNvSpPr>
            <a:spLocks noChangeShapeType="1"/>
          </p:cNvSpPr>
          <p:nvPr/>
        </p:nvSpPr>
        <p:spPr bwMode="auto">
          <a:xfrm>
            <a:off x="14526898" y="5901890"/>
            <a:ext cx="154686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0" name="Line 2025"/>
          <p:cNvSpPr>
            <a:spLocks noChangeShapeType="1"/>
          </p:cNvSpPr>
          <p:nvPr/>
        </p:nvSpPr>
        <p:spPr bwMode="auto">
          <a:xfrm>
            <a:off x="32418348" y="5858779"/>
            <a:ext cx="9296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1" name="Text Box 2029"/>
          <p:cNvSpPr txBox="1">
            <a:spLocks noChangeArrowheads="1"/>
          </p:cNvSpPr>
          <p:nvPr/>
        </p:nvSpPr>
        <p:spPr bwMode="auto">
          <a:xfrm>
            <a:off x="31407794" y="17889233"/>
            <a:ext cx="11201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Summary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sp>
        <p:nvSpPr>
          <p:cNvPr id="14352" name="Rectangle 2035"/>
          <p:cNvSpPr>
            <a:spLocks noChangeArrowheads="1"/>
          </p:cNvSpPr>
          <p:nvPr/>
        </p:nvSpPr>
        <p:spPr bwMode="auto">
          <a:xfrm>
            <a:off x="30844797" y="23583900"/>
            <a:ext cx="12752399" cy="3847199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 sz="2400" smtClean="0"/>
          </a:p>
          <a:p>
            <a:pPr algn="ctr" eaLnBrk="1" hangingPunct="1"/>
            <a:endParaRPr lang="en-US" altLang="en-US" sz="2400"/>
          </a:p>
        </p:txBody>
      </p:sp>
      <p:sp>
        <p:nvSpPr>
          <p:cNvPr id="14353" name="Rectangle 2041"/>
          <p:cNvSpPr>
            <a:spLocks noChangeArrowheads="1"/>
          </p:cNvSpPr>
          <p:nvPr/>
        </p:nvSpPr>
        <p:spPr bwMode="auto">
          <a:xfrm>
            <a:off x="715647" y="4680206"/>
            <a:ext cx="12562240" cy="11759329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 dirty="0"/>
          </a:p>
        </p:txBody>
      </p:sp>
      <p:sp>
        <p:nvSpPr>
          <p:cNvPr id="14354" name="Text Box 2036"/>
          <p:cNvSpPr txBox="1">
            <a:spLocks noChangeArrowheads="1"/>
          </p:cNvSpPr>
          <p:nvPr/>
        </p:nvSpPr>
        <p:spPr bwMode="auto">
          <a:xfrm>
            <a:off x="31630920" y="23769573"/>
            <a:ext cx="11201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>
                <a:solidFill>
                  <a:srgbClr val="000090"/>
                </a:solidFill>
                <a:cs typeface="Arial" panose="020B0604020202020204" pitchFamily="34" charset="0"/>
              </a:rPr>
              <a:t>Acknowledgements</a:t>
            </a:r>
          </a:p>
        </p:txBody>
      </p:sp>
      <p:sp>
        <p:nvSpPr>
          <p:cNvPr id="14355" name="Text Box 2038"/>
          <p:cNvSpPr txBox="1">
            <a:spLocks noChangeArrowheads="1"/>
          </p:cNvSpPr>
          <p:nvPr/>
        </p:nvSpPr>
        <p:spPr bwMode="auto">
          <a:xfrm>
            <a:off x="32888165" y="23878493"/>
            <a:ext cx="5181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buClr>
                <a:srgbClr val="990000"/>
              </a:buClr>
              <a:buFont typeface="Wingdings" panose="05000000000000000000" pitchFamily="2" charset="2"/>
              <a:buNone/>
            </a:pPr>
            <a:endParaRPr lang="en-US" altLang="en-US" sz="2400">
              <a:latin typeface="Arial Narrow" panose="020B0606020202030204" pitchFamily="34" charset="0"/>
            </a:endParaRPr>
          </a:p>
          <a:p>
            <a:pPr algn="ctr" eaLnBrk="1" hangingPunct="1"/>
            <a:endParaRPr lang="en-US" altLang="en-US" sz="2400">
              <a:latin typeface="Arial Narrow" panose="020B0606020202030204" pitchFamily="34" charset="0"/>
            </a:endParaRPr>
          </a:p>
          <a:p>
            <a:pPr algn="ctr" eaLnBrk="1" hangingPunct="1">
              <a:buClr>
                <a:srgbClr val="990000"/>
              </a:buClr>
              <a:buFont typeface="Wingdings" panose="05000000000000000000" pitchFamily="2" charset="2"/>
              <a:buNone/>
            </a:pPr>
            <a:r>
              <a:rPr lang="en-US" altLang="en-US" sz="2400" i="1">
                <a:latin typeface="Arial Narrow" panose="020B0606020202030204" pitchFamily="34" charset="0"/>
              </a:rPr>
              <a:t> </a:t>
            </a:r>
          </a:p>
          <a:p>
            <a:pPr eaLnBrk="1" hangingPunct="1">
              <a:buClr>
                <a:srgbClr val="990000"/>
              </a:buClr>
              <a:buFont typeface="Wingdings" panose="05000000000000000000" pitchFamily="2" charset="2"/>
              <a:buChar char="v"/>
            </a:pPr>
            <a:endParaRPr lang="en-US" altLang="en-US" sz="2400" i="1">
              <a:latin typeface="Arial Narrow" panose="020B0606020202030204" pitchFamily="34" charset="0"/>
            </a:endParaRPr>
          </a:p>
        </p:txBody>
      </p:sp>
      <p:sp>
        <p:nvSpPr>
          <p:cNvPr id="14356" name="Text Box 1948"/>
          <p:cNvSpPr txBox="1">
            <a:spLocks noChangeArrowheads="1"/>
          </p:cNvSpPr>
          <p:nvPr/>
        </p:nvSpPr>
        <p:spPr bwMode="auto">
          <a:xfrm>
            <a:off x="1089250" y="4908404"/>
            <a:ext cx="12192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>
                <a:solidFill>
                  <a:srgbClr val="000090"/>
                </a:solidFill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14357" name="Rectangle 2043"/>
          <p:cNvSpPr>
            <a:spLocks noChangeArrowheads="1"/>
          </p:cNvSpPr>
          <p:nvPr/>
        </p:nvSpPr>
        <p:spPr bwMode="auto">
          <a:xfrm>
            <a:off x="715647" y="16690322"/>
            <a:ext cx="12600190" cy="1580197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defTabSz="457200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57200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en-US" altLang="en-US" sz="9600" b="1"/>
          </a:p>
        </p:txBody>
      </p:sp>
      <p:sp>
        <p:nvSpPr>
          <p:cNvPr id="14358" name="Line 2018"/>
          <p:cNvSpPr>
            <a:spLocks noChangeShapeType="1"/>
          </p:cNvSpPr>
          <p:nvPr/>
        </p:nvSpPr>
        <p:spPr bwMode="auto">
          <a:xfrm>
            <a:off x="1792074" y="5901890"/>
            <a:ext cx="10820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9" name="Text Box 1951"/>
          <p:cNvSpPr txBox="1">
            <a:spLocks noChangeArrowheads="1"/>
          </p:cNvSpPr>
          <p:nvPr/>
        </p:nvSpPr>
        <p:spPr bwMode="auto">
          <a:xfrm>
            <a:off x="1622262" y="16761819"/>
            <a:ext cx="10820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Ligand Synthesis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sp>
        <p:nvSpPr>
          <p:cNvPr id="14360" name="Line 2019"/>
          <p:cNvSpPr>
            <a:spLocks noChangeShapeType="1"/>
          </p:cNvSpPr>
          <p:nvPr/>
        </p:nvSpPr>
        <p:spPr bwMode="auto">
          <a:xfrm>
            <a:off x="1792074" y="17685132"/>
            <a:ext cx="10820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3" name="Rectangle 4530"/>
          <p:cNvSpPr>
            <a:spLocks noChangeArrowheads="1"/>
          </p:cNvSpPr>
          <p:nvPr/>
        </p:nvSpPr>
        <p:spPr bwMode="auto">
          <a:xfrm>
            <a:off x="30872260" y="27748793"/>
            <a:ext cx="12724936" cy="4743499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64" name="Text Box 4531"/>
          <p:cNvSpPr txBox="1">
            <a:spLocks noChangeArrowheads="1"/>
          </p:cNvSpPr>
          <p:nvPr/>
        </p:nvSpPr>
        <p:spPr bwMode="auto">
          <a:xfrm>
            <a:off x="31388613" y="27748793"/>
            <a:ext cx="111252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>
                <a:solidFill>
                  <a:srgbClr val="000090"/>
                </a:solidFill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14366" name="Line 5290"/>
          <p:cNvSpPr>
            <a:spLocks noChangeShapeType="1"/>
          </p:cNvSpPr>
          <p:nvPr/>
        </p:nvSpPr>
        <p:spPr bwMode="auto">
          <a:xfrm>
            <a:off x="32454462" y="18909624"/>
            <a:ext cx="9296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7" name="Line 5291"/>
          <p:cNvSpPr>
            <a:spLocks noChangeShapeType="1"/>
          </p:cNvSpPr>
          <p:nvPr/>
        </p:nvSpPr>
        <p:spPr bwMode="auto">
          <a:xfrm>
            <a:off x="32653831" y="24719324"/>
            <a:ext cx="9296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8" name="Line 5292"/>
          <p:cNvSpPr>
            <a:spLocks noChangeShapeType="1"/>
          </p:cNvSpPr>
          <p:nvPr/>
        </p:nvSpPr>
        <p:spPr bwMode="auto">
          <a:xfrm>
            <a:off x="32418348" y="28633541"/>
            <a:ext cx="9296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4369" name="Picture 9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7197" y="1081991"/>
            <a:ext cx="2560638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70" name="TextBox 97"/>
          <p:cNvSpPr txBox="1">
            <a:spLocks noChangeArrowheads="1"/>
          </p:cNvSpPr>
          <p:nvPr/>
        </p:nvSpPr>
        <p:spPr bwMode="auto">
          <a:xfrm>
            <a:off x="31407794" y="24863768"/>
            <a:ext cx="5658754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cs typeface="Arial" panose="020B0604020202020204" pitchFamily="34" charset="0"/>
              </a:rPr>
              <a:t>Kyle Rodriguez (UNH)</a:t>
            </a:r>
          </a:p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cs typeface="Arial" panose="020B0604020202020204" pitchFamily="34" charset="0"/>
              </a:rPr>
              <a:t>UNH Department of Chemistry</a:t>
            </a:r>
          </a:p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 smtClean="0">
                <a:cs typeface="Arial" panose="020B0604020202020204" pitchFamily="34" charset="0"/>
              </a:rPr>
              <a:t>SURF: UNH </a:t>
            </a:r>
            <a:r>
              <a:rPr lang="en-US" altLang="en-US" sz="2800" dirty="0">
                <a:cs typeface="Arial" panose="020B0604020202020204" pitchFamily="34" charset="0"/>
              </a:rPr>
              <a:t>Hamel </a:t>
            </a:r>
            <a:r>
              <a:rPr lang="en-US" altLang="en-US" sz="2800" dirty="0" smtClean="0">
                <a:cs typeface="Arial" panose="020B0604020202020204" pitchFamily="34" charset="0"/>
              </a:rPr>
              <a:t>Center</a:t>
            </a:r>
            <a:endParaRPr lang="en-US" altLang="en-US" sz="2800" dirty="0" smtClean="0"/>
          </a:p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 smtClean="0"/>
              <a:t>University </a:t>
            </a:r>
            <a:r>
              <a:rPr lang="en-US" altLang="en-US" sz="2800" dirty="0"/>
              <a:t>Instrumentation </a:t>
            </a:r>
            <a:r>
              <a:rPr lang="en-US" altLang="en-US" sz="2800" dirty="0" smtClean="0"/>
              <a:t>Center (UNH)</a:t>
            </a:r>
            <a:endParaRPr lang="en-US" altLang="en-US" sz="2800" dirty="0"/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endParaRPr lang="en-US" altLang="en-US" sz="2800" dirty="0" smtClean="0">
              <a:cs typeface="Arial" panose="020B0604020202020204" pitchFamily="34" charset="0"/>
            </a:endParaRPr>
          </a:p>
          <a:p>
            <a:pPr eaLnBrk="1" hangingPunct="1"/>
            <a:endParaRPr lang="en-US" altLang="en-US" sz="2800" dirty="0">
              <a:cs typeface="Arial" panose="020B0604020202020204" pitchFamily="34" charset="0"/>
            </a:endParaRPr>
          </a:p>
        </p:txBody>
      </p:sp>
      <p:sp>
        <p:nvSpPr>
          <p:cNvPr id="14371" name="TextBox 98"/>
          <p:cNvSpPr txBox="1">
            <a:spLocks noChangeArrowheads="1"/>
          </p:cNvSpPr>
          <p:nvPr/>
        </p:nvSpPr>
        <p:spPr bwMode="auto">
          <a:xfrm>
            <a:off x="37350893" y="24911779"/>
            <a:ext cx="660500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 smtClean="0"/>
              <a:t>Norris-Richards Undergraduate </a:t>
            </a:r>
          </a:p>
          <a:p>
            <a:pPr eaLnBrk="1" hangingPunct="1"/>
            <a:r>
              <a:rPr lang="en-US" altLang="en-US" sz="2800" dirty="0"/>
              <a:t> </a:t>
            </a:r>
            <a:r>
              <a:rPr lang="en-US" altLang="en-US" sz="2800" dirty="0" smtClean="0"/>
              <a:t>    Research Scholarship:                    </a:t>
            </a:r>
            <a:r>
              <a:rPr lang="en-US" altLang="en-US" sz="2800" dirty="0" smtClean="0">
                <a:solidFill>
                  <a:schemeClr val="bg1"/>
                </a:solidFill>
              </a:rPr>
              <a:t>‘’’’=</a:t>
            </a:r>
            <a:r>
              <a:rPr lang="en-US" altLang="en-US" sz="2800" dirty="0" smtClean="0"/>
              <a:t>Northeast Section ACS</a:t>
            </a:r>
          </a:p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 smtClean="0"/>
              <a:t>Christian </a:t>
            </a:r>
            <a:r>
              <a:rPr lang="en-US" altLang="en-US" sz="2800" dirty="0" err="1" smtClean="0"/>
              <a:t>Tooley</a:t>
            </a:r>
            <a:r>
              <a:rPr lang="en-US" altLang="en-US" sz="2800" dirty="0" smtClean="0"/>
              <a:t> (UNH)</a:t>
            </a:r>
          </a:p>
          <a:p>
            <a:pPr marL="457200" indent="-457200" eaLnBrk="1" hangingPunct="1">
              <a:buFont typeface="Wingdings" panose="05000000000000000000" pitchFamily="2" charset="2"/>
              <a:buChar char="§"/>
            </a:pPr>
            <a:r>
              <a:rPr lang="en-US" altLang="en-US" sz="2800" dirty="0" smtClean="0"/>
              <a:t>Jon Briggs</a:t>
            </a:r>
          </a:p>
          <a:p>
            <a:pPr eaLnBrk="1" hangingPunct="1"/>
            <a:endParaRPr lang="en-US" altLang="en-US" sz="2800" dirty="0" smtClean="0">
              <a:cs typeface="Arial" panose="020B0604020202020204" pitchFamily="34" charset="0"/>
            </a:endParaRPr>
          </a:p>
        </p:txBody>
      </p:sp>
      <p:sp>
        <p:nvSpPr>
          <p:cNvPr id="14376" name="Text Box 1961"/>
          <p:cNvSpPr txBox="1">
            <a:spLocks noChangeArrowheads="1"/>
          </p:cNvSpPr>
          <p:nvPr/>
        </p:nvSpPr>
        <p:spPr bwMode="auto">
          <a:xfrm>
            <a:off x="1687197" y="19984354"/>
            <a:ext cx="10820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3000" dirty="0"/>
              <a:t>	</a:t>
            </a:r>
            <a:r>
              <a:rPr lang="en-US" altLang="en-US" sz="3000" dirty="0" smtClean="0"/>
              <a:t> </a:t>
            </a:r>
            <a:endParaRPr lang="en-US" altLang="en-US" sz="3000" dirty="0"/>
          </a:p>
        </p:txBody>
      </p:sp>
      <p:sp>
        <p:nvSpPr>
          <p:cNvPr id="14379" name="Rectangle 54"/>
          <p:cNvSpPr>
            <a:spLocks noChangeArrowheads="1"/>
          </p:cNvSpPr>
          <p:nvPr/>
        </p:nvSpPr>
        <p:spPr bwMode="auto">
          <a:xfrm>
            <a:off x="8468997" y="25221516"/>
            <a:ext cx="6096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4415" name="Text Box 1961"/>
          <p:cNvSpPr txBox="1">
            <a:spLocks noChangeArrowheads="1"/>
          </p:cNvSpPr>
          <p:nvPr/>
        </p:nvSpPr>
        <p:spPr bwMode="auto">
          <a:xfrm>
            <a:off x="1289817" y="20382964"/>
            <a:ext cx="1178568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dirty="0" smtClean="0">
                <a:cs typeface="Arial" panose="020B0604020202020204" pitchFamily="34" charset="0"/>
              </a:rPr>
              <a:t>Figure 2</a:t>
            </a:r>
            <a:r>
              <a:rPr lang="en-US" altLang="en-US" sz="2400" dirty="0">
                <a:cs typeface="Arial" panose="020B0604020202020204" pitchFamily="34" charset="0"/>
              </a:rPr>
              <a:t>:</a:t>
            </a:r>
            <a:r>
              <a:rPr lang="en-US" altLang="en-US" sz="2400" dirty="0" smtClean="0">
                <a:cs typeface="Arial" panose="020B0604020202020204" pitchFamily="34" charset="0"/>
              </a:rPr>
              <a:t> </a:t>
            </a:r>
            <a:r>
              <a:rPr lang="en-US" altLang="en-US" sz="2400" dirty="0" err="1" smtClean="0">
                <a:cs typeface="Arial" panose="020B0604020202020204" pitchFamily="34" charset="0"/>
              </a:rPr>
              <a:t>Wohl</a:t>
            </a:r>
            <a:r>
              <a:rPr lang="en-US" altLang="en-US" sz="2400" dirty="0" smtClean="0">
                <a:cs typeface="Arial" panose="020B0604020202020204" pitchFamily="34" charset="0"/>
              </a:rPr>
              <a:t>-Ziegler </a:t>
            </a:r>
            <a:r>
              <a:rPr lang="en-US" altLang="en-US" sz="2400" dirty="0" err="1" smtClean="0">
                <a:cs typeface="Arial" panose="020B0604020202020204" pitchFamily="34" charset="0"/>
              </a:rPr>
              <a:t>bromination</a:t>
            </a:r>
            <a:r>
              <a:rPr lang="en-US" altLang="en-US" sz="2400" dirty="0" smtClean="0">
                <a:cs typeface="Arial" panose="020B0604020202020204" pitchFamily="34" charset="0"/>
              </a:rPr>
              <a:t> of </a:t>
            </a:r>
            <a:r>
              <a:rPr lang="en-US" altLang="en-US" sz="2400" b="1" dirty="0" smtClean="0">
                <a:cs typeface="Arial" panose="020B0604020202020204" pitchFamily="34" charset="0"/>
              </a:rPr>
              <a:t>1</a:t>
            </a:r>
            <a:r>
              <a:rPr lang="en-US" altLang="en-US" sz="2400" dirty="0" smtClean="0">
                <a:cs typeface="Arial" panose="020B0604020202020204" pitchFamily="34" charset="0"/>
              </a:rPr>
              <a:t> to afford 2-bromomethyl-6-methoxypyridine </a:t>
            </a:r>
            <a:r>
              <a:rPr lang="en-US" altLang="en-US" sz="2400" b="1" dirty="0" smtClean="0">
                <a:cs typeface="Arial" panose="020B0604020202020204" pitchFamily="34" charset="0"/>
              </a:rPr>
              <a:t>2.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2400" dirty="0" smtClean="0">
                <a:cs typeface="Arial" panose="020B0604020202020204" pitchFamily="34" charset="0"/>
              </a:rPr>
              <a:t>400</a:t>
            </a:r>
            <a:r>
              <a:rPr lang="en-US" altLang="en-US" sz="2400" b="1" dirty="0" smtClean="0"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cs typeface="Arial" panose="020B0604020202020204" pitchFamily="34" charset="0"/>
              </a:rPr>
              <a:t>MHz </a:t>
            </a:r>
            <a:r>
              <a:rPr lang="en-US" altLang="en-US" sz="2400" baseline="30000" dirty="0" smtClean="0">
                <a:cs typeface="Arial" panose="020B0604020202020204" pitchFamily="34" charset="0"/>
              </a:rPr>
              <a:t>1</a:t>
            </a:r>
            <a:r>
              <a:rPr lang="en-US" altLang="en-US" sz="2400" dirty="0" smtClean="0">
                <a:cs typeface="Arial" panose="020B0604020202020204" pitchFamily="34" charset="0"/>
              </a:rPr>
              <a:t>H NMR (CDCl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3</a:t>
            </a:r>
            <a:r>
              <a:rPr lang="en-US" altLang="en-US" sz="2400" dirty="0" smtClean="0">
                <a:cs typeface="Arial" panose="020B0604020202020204" pitchFamily="34" charset="0"/>
              </a:rPr>
              <a:t>): 7.54 (1H,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dd</a:t>
            </a:r>
            <a:r>
              <a:rPr lang="en-US" altLang="en-US" sz="2400" dirty="0" smtClean="0">
                <a:cs typeface="Arial" panose="020B0604020202020204" pitchFamily="34" charset="0"/>
              </a:rPr>
              <a:t>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6.98 (1H, 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6.65 (1H, 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4.45 (2H, s, CH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2</a:t>
            </a:r>
            <a:r>
              <a:rPr lang="en-US" altLang="en-US" sz="2400" dirty="0" smtClean="0">
                <a:cs typeface="Arial" panose="020B0604020202020204" pitchFamily="34" charset="0"/>
              </a:rPr>
              <a:t>), 3.94 (3H, s, OCH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3</a:t>
            </a:r>
            <a:r>
              <a:rPr lang="en-US" altLang="en-US" sz="2400" dirty="0" smtClean="0">
                <a:cs typeface="Arial" panose="020B0604020202020204" pitchFamily="34" charset="0"/>
              </a:rPr>
              <a:t>). </a:t>
            </a:r>
            <a:r>
              <a:rPr lang="en-US" altLang="en-US" sz="2400" dirty="0">
                <a:cs typeface="Arial" panose="020B0604020202020204" pitchFamily="34" charset="0"/>
              </a:rPr>
              <a:t>Percent Yield: </a:t>
            </a:r>
            <a:r>
              <a:rPr lang="en-US" altLang="en-US" sz="2400" dirty="0" smtClean="0">
                <a:cs typeface="Arial" panose="020B0604020202020204" pitchFamily="34" charset="0"/>
              </a:rPr>
              <a:t>65%</a:t>
            </a:r>
            <a:endParaRPr lang="en-US" altLang="en-US" sz="2400" b="1" baseline="-25000" dirty="0">
              <a:cs typeface="Arial" panose="020B0604020202020204" pitchFamily="34" charset="0"/>
            </a:endParaRPr>
          </a:p>
        </p:txBody>
      </p:sp>
      <p:sp>
        <p:nvSpPr>
          <p:cNvPr id="14424" name="Text Box 1961"/>
          <p:cNvSpPr txBox="1">
            <a:spLocks noChangeArrowheads="1"/>
          </p:cNvSpPr>
          <p:nvPr/>
        </p:nvSpPr>
        <p:spPr bwMode="auto">
          <a:xfrm>
            <a:off x="31477710" y="19179063"/>
            <a:ext cx="11304759" cy="419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702175"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en-US" sz="2650" dirty="0" smtClean="0"/>
              <a:t>The previously reported </a:t>
            </a:r>
            <a:r>
              <a:rPr lang="en-US" altLang="en-US" sz="2650" dirty="0" err="1" smtClean="0"/>
              <a:t>CuF</a:t>
            </a:r>
            <a:r>
              <a:rPr lang="en-US" altLang="en-US" sz="2650" dirty="0" smtClean="0"/>
              <a:t>(H</a:t>
            </a:r>
            <a:r>
              <a:rPr lang="en-US" altLang="en-US" sz="2650" baseline="-25000" dirty="0" smtClean="0"/>
              <a:t>3</a:t>
            </a:r>
            <a:r>
              <a:rPr lang="en-US" altLang="en-US" sz="2650" dirty="0" smtClean="0"/>
              <a:t>thpa)BF</a:t>
            </a:r>
            <a:r>
              <a:rPr lang="en-US" altLang="en-US" sz="2650" baseline="-25000" dirty="0" smtClean="0"/>
              <a:t>4</a:t>
            </a:r>
            <a:r>
              <a:rPr lang="en-US" altLang="en-US" sz="2650" dirty="0" smtClean="0"/>
              <a:t> was synthesized and verified via single crystal</a:t>
            </a:r>
            <a:r>
              <a:rPr lang="en-US" altLang="en-US" sz="2650" dirty="0"/>
              <a:t> </a:t>
            </a:r>
            <a:r>
              <a:rPr lang="en-US" altLang="en-US" sz="2650" dirty="0" smtClean="0"/>
              <a:t>X-ray diffraction. This differs from the reported synthesis where </a:t>
            </a:r>
            <a:r>
              <a:rPr lang="en-US" altLang="en-US" sz="2650" dirty="0" err="1" smtClean="0"/>
              <a:t>CsF</a:t>
            </a:r>
            <a:r>
              <a:rPr lang="en-US" altLang="en-US" sz="2650" dirty="0" smtClean="0"/>
              <a:t> is used as the fluoride source</a:t>
            </a:r>
            <a:r>
              <a:rPr lang="en-US" altLang="en-US" sz="2650" baseline="30000" dirty="0"/>
              <a:t>2</a:t>
            </a:r>
            <a:r>
              <a:rPr lang="en-US" altLang="en-US" sz="2650" dirty="0" smtClean="0"/>
              <a:t>. Aprotic conditions, employed to minimize the risk of fluoride abstraction, also yielded a fluoride </a:t>
            </a:r>
            <a:r>
              <a:rPr lang="en-US" altLang="en-US" sz="2650" dirty="0"/>
              <a:t>complex </a:t>
            </a:r>
            <a:r>
              <a:rPr lang="en-US" altLang="en-US" sz="2650" dirty="0" err="1" smtClean="0"/>
              <a:t>CuF</a:t>
            </a:r>
            <a:r>
              <a:rPr lang="en-US" altLang="en-US" sz="2650" dirty="0" smtClean="0"/>
              <a:t>(H</a:t>
            </a:r>
            <a:r>
              <a:rPr lang="en-US" altLang="en-US" sz="2650" baseline="-25000" dirty="0" smtClean="0"/>
              <a:t>3</a:t>
            </a:r>
            <a:r>
              <a:rPr lang="en-US" altLang="en-US" sz="2650" dirty="0" smtClean="0"/>
              <a:t>thpa)PF</a:t>
            </a:r>
            <a:r>
              <a:rPr lang="en-US" altLang="en-US" sz="2650" baseline="-25000" dirty="0"/>
              <a:t>6</a:t>
            </a:r>
            <a:r>
              <a:rPr lang="en-US" altLang="en-US" sz="2650" dirty="0" smtClean="0"/>
              <a:t>. Reactions with </a:t>
            </a:r>
            <a:r>
              <a:rPr lang="en-US" altLang="en-US" sz="2650" dirty="0" err="1" smtClean="0"/>
              <a:t>CuSPh</a:t>
            </a:r>
            <a:r>
              <a:rPr lang="en-US" altLang="en-US" sz="2650" dirty="0" smtClean="0"/>
              <a:t> and H</a:t>
            </a:r>
            <a:r>
              <a:rPr lang="en-US" altLang="en-US" sz="2650" baseline="-25000" dirty="0" smtClean="0"/>
              <a:t>3</a:t>
            </a:r>
            <a:r>
              <a:rPr lang="en-US" altLang="en-US" sz="2650" dirty="0" smtClean="0"/>
              <a:t>thpa have yielded only starting material.</a:t>
            </a:r>
          </a:p>
          <a:p>
            <a:pPr algn="just" eaLnBrk="1" hangingPunct="1">
              <a:spcBef>
                <a:spcPct val="50000"/>
              </a:spcBef>
            </a:pPr>
            <a:endParaRPr lang="en-US" altLang="en-US" sz="2800" baseline="300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6727114"/>
              </p:ext>
            </p:extLst>
          </p:nvPr>
        </p:nvGraphicFramePr>
        <p:xfrm>
          <a:off x="2701038" y="18007432"/>
          <a:ext cx="8178092" cy="21457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42" name="CS ChemDraw Drawing" r:id="rId5" imgW="3852304" imgH="1011555" progId="ChemDraw.Document.6.0">
                  <p:embed/>
                </p:oleObj>
              </mc:Choice>
              <mc:Fallback>
                <p:oleObj name="CS ChemDraw Drawing" r:id="rId5" imgW="3852304" imgH="101155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01038" y="18007432"/>
                        <a:ext cx="8178092" cy="21457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2656616"/>
              </p:ext>
            </p:extLst>
          </p:nvPr>
        </p:nvGraphicFramePr>
        <p:xfrm>
          <a:off x="2259363" y="22921426"/>
          <a:ext cx="9249641" cy="2371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43" name="CS ChemDraw Drawing" r:id="rId7" imgW="4059463" imgH="1042035" progId="ChemDraw.Document.6.0">
                  <p:embed/>
                </p:oleObj>
              </mc:Choice>
              <mc:Fallback>
                <p:oleObj name="CS ChemDraw Drawing" r:id="rId7" imgW="4059463" imgH="104203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59363" y="22921426"/>
                        <a:ext cx="9249641" cy="23717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0043766"/>
              </p:ext>
            </p:extLst>
          </p:nvPr>
        </p:nvGraphicFramePr>
        <p:xfrm>
          <a:off x="2440004" y="27637726"/>
          <a:ext cx="8839200" cy="285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44" name="CS ChemDraw Drawing" r:id="rId9" imgW="4095881" imgH="1445895" progId="ChemDraw.Document.6.0">
                  <p:embed/>
                </p:oleObj>
              </mc:Choice>
              <mc:Fallback>
                <p:oleObj name="CS ChemDraw Drawing" r:id="rId9" imgW="4095881" imgH="144589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40004" y="27637726"/>
                        <a:ext cx="8839200" cy="285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" name="TextBox 105"/>
          <p:cNvSpPr txBox="1"/>
          <p:nvPr/>
        </p:nvSpPr>
        <p:spPr>
          <a:xfrm>
            <a:off x="31277621" y="28950213"/>
            <a:ext cx="11577854" cy="3527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480" dirty="0" smtClean="0"/>
              <a:t>Moore,C.; Quist, D.; </a:t>
            </a:r>
            <a:r>
              <a:rPr lang="en-US" sz="2480" dirty="0" err="1" smtClean="0"/>
              <a:t>Kampf</a:t>
            </a:r>
            <a:r>
              <a:rPr lang="en-US" sz="2480" dirty="0" smtClean="0"/>
              <a:t>, J.; </a:t>
            </a:r>
            <a:r>
              <a:rPr lang="en-US" sz="2480" dirty="0" err="1" smtClean="0"/>
              <a:t>Szymczak</a:t>
            </a:r>
            <a:r>
              <a:rPr lang="en-US" sz="2480" dirty="0" smtClean="0"/>
              <a:t>, N. A 3-Fold-Symmetric Ligand 	Based on 2-hydroxypyridine. </a:t>
            </a:r>
            <a:r>
              <a:rPr lang="en-US" sz="2480" i="1" dirty="0" err="1" smtClean="0"/>
              <a:t>Inorg</a:t>
            </a:r>
            <a:r>
              <a:rPr lang="en-US" sz="2480" i="1" dirty="0" smtClean="0"/>
              <a:t> Chem., </a:t>
            </a:r>
            <a:r>
              <a:rPr lang="en-US" sz="2480" b="1" dirty="0" smtClean="0"/>
              <a:t>2014, </a:t>
            </a:r>
            <a:r>
              <a:rPr lang="en-US" sz="2480" dirty="0" smtClean="0"/>
              <a:t>53, 3278-3280.</a:t>
            </a:r>
          </a:p>
          <a:p>
            <a:pPr marL="457200" indent="-457200">
              <a:buFontTx/>
              <a:buAutoNum type="arabicPeriod"/>
            </a:pPr>
            <a:r>
              <a:rPr lang="en-US" sz="2480" dirty="0"/>
              <a:t>Moore, C.; </a:t>
            </a:r>
            <a:r>
              <a:rPr lang="en-US" sz="2480" dirty="0" err="1"/>
              <a:t>Szymczak</a:t>
            </a:r>
            <a:r>
              <a:rPr lang="en-US" sz="2480" dirty="0"/>
              <a:t>, N. </a:t>
            </a:r>
            <a:r>
              <a:rPr lang="en-US" sz="2480" i="1" dirty="0"/>
              <a:t>Chem. </a:t>
            </a:r>
            <a:r>
              <a:rPr lang="en-US" sz="2480" i="1" dirty="0" err="1"/>
              <a:t>Commun</a:t>
            </a:r>
            <a:r>
              <a:rPr lang="en-US" sz="2480" i="1" dirty="0"/>
              <a:t>., </a:t>
            </a:r>
            <a:r>
              <a:rPr lang="en-US" sz="2480" b="1" dirty="0"/>
              <a:t>2015,</a:t>
            </a:r>
            <a:r>
              <a:rPr lang="en-US" sz="2480" i="1" dirty="0"/>
              <a:t> 51, </a:t>
            </a:r>
            <a:r>
              <a:rPr lang="en-US" sz="2480" dirty="0" smtClean="0"/>
              <a:t>5490- 5492.</a:t>
            </a:r>
          </a:p>
          <a:p>
            <a:pPr marL="514350" indent="-514350">
              <a:buAutoNum type="arabicPeriod" startAt="3"/>
            </a:pPr>
            <a:r>
              <a:rPr lang="en-US" sz="2480" dirty="0" smtClean="0"/>
              <a:t>Kannan, S..; Moody, M.; Barnes, C.; Duval, P. </a:t>
            </a:r>
            <a:r>
              <a:rPr lang="en-US" sz="2480" i="1" dirty="0" err="1" smtClean="0"/>
              <a:t>Inorg</a:t>
            </a:r>
            <a:r>
              <a:rPr lang="en-US" sz="2480" i="1" dirty="0" smtClean="0"/>
              <a:t>. Chem., 	</a:t>
            </a:r>
            <a:r>
              <a:rPr lang="en-US" sz="2480" b="1" dirty="0" smtClean="0"/>
              <a:t>2006</a:t>
            </a:r>
            <a:r>
              <a:rPr lang="en-US" sz="2480" b="1" i="1" dirty="0" smtClean="0"/>
              <a:t>, </a:t>
            </a:r>
            <a:r>
              <a:rPr lang="en-US" sz="2480" i="1" dirty="0" smtClean="0"/>
              <a:t>45 </a:t>
            </a:r>
            <a:r>
              <a:rPr lang="en-US" sz="2480" dirty="0" smtClean="0"/>
              <a:t>(23)</a:t>
            </a:r>
            <a:r>
              <a:rPr lang="en-US" sz="2480" i="1" dirty="0" smtClean="0"/>
              <a:t>, 	</a:t>
            </a:r>
            <a:r>
              <a:rPr lang="en-US" sz="2480" dirty="0" smtClean="0"/>
              <a:t>9206-9212.</a:t>
            </a:r>
          </a:p>
          <a:p>
            <a:pPr marL="514350" indent="-514350">
              <a:buFontTx/>
              <a:buAutoNum type="arabicPeriod" startAt="3"/>
            </a:pPr>
            <a:r>
              <a:rPr lang="en-US" sz="2480" dirty="0"/>
              <a:t>Nguyen, L.; Dellinger, M.; Lee, J.; Quinlan, R.; Rheingold, A.; Pike, R. </a:t>
            </a:r>
            <a:r>
              <a:rPr lang="en-US" sz="2480" dirty="0" smtClean="0"/>
              <a:t>	Convenient </a:t>
            </a:r>
            <a:r>
              <a:rPr lang="en-US" sz="2480" dirty="0"/>
              <a:t>synthesis of copper (I) thiolates and related compounds. </a:t>
            </a:r>
            <a:r>
              <a:rPr lang="en-US" sz="2480" i="1" dirty="0" err="1"/>
              <a:t>Inorg</a:t>
            </a:r>
            <a:r>
              <a:rPr lang="en-US" sz="2480" i="1" dirty="0"/>
              <a:t>. </a:t>
            </a:r>
            <a:r>
              <a:rPr lang="en-US" sz="2480" i="1" dirty="0" smtClean="0"/>
              <a:t>	</a:t>
            </a:r>
            <a:r>
              <a:rPr lang="en-US" sz="2480" i="1" dirty="0" err="1" smtClean="0"/>
              <a:t>Chim</a:t>
            </a:r>
            <a:r>
              <a:rPr lang="en-US" sz="2480" i="1" dirty="0"/>
              <a:t>. </a:t>
            </a:r>
            <a:r>
              <a:rPr lang="en-US" sz="2480" i="1" dirty="0" err="1"/>
              <a:t>Acta</a:t>
            </a:r>
            <a:r>
              <a:rPr lang="en-US" sz="2480" i="1" dirty="0"/>
              <a:t>, </a:t>
            </a:r>
            <a:r>
              <a:rPr lang="en-US" sz="2480" b="1" dirty="0"/>
              <a:t>2005.</a:t>
            </a:r>
            <a:r>
              <a:rPr lang="en-US" sz="2480" dirty="0"/>
              <a:t> </a:t>
            </a:r>
            <a:r>
              <a:rPr lang="en-US" sz="2480" i="1" dirty="0"/>
              <a:t>358</a:t>
            </a:r>
            <a:r>
              <a:rPr lang="en-US" sz="2480" dirty="0"/>
              <a:t> (4)</a:t>
            </a:r>
            <a:r>
              <a:rPr lang="en-US" sz="2480" i="1" dirty="0"/>
              <a:t>, </a:t>
            </a:r>
            <a:r>
              <a:rPr lang="en-US" sz="2480" dirty="0"/>
              <a:t>1331-1336.</a:t>
            </a:r>
          </a:p>
          <a:p>
            <a:r>
              <a:rPr lang="en-US" sz="2480" b="1" i="1" dirty="0" smtClean="0"/>
              <a:t> </a:t>
            </a:r>
            <a:r>
              <a:rPr lang="en-US" sz="2480" dirty="0" smtClean="0"/>
              <a:t> </a:t>
            </a:r>
            <a:endParaRPr lang="en-US" sz="2480" dirty="0"/>
          </a:p>
        </p:txBody>
      </p:sp>
      <p:sp>
        <p:nvSpPr>
          <p:cNvPr id="7" name="TextBox 6"/>
          <p:cNvSpPr txBox="1"/>
          <p:nvPr/>
        </p:nvSpPr>
        <p:spPr>
          <a:xfrm>
            <a:off x="1587469" y="25502817"/>
            <a:ext cx="115577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smtClean="0"/>
              <a:t>Figure 3: Condensation of three units of </a:t>
            </a:r>
            <a:r>
              <a:rPr lang="en-US" sz="2400" b="1" dirty="0" smtClean="0"/>
              <a:t>2</a:t>
            </a:r>
            <a:r>
              <a:rPr lang="en-US" sz="2400" dirty="0" smtClean="0"/>
              <a:t> to afford </a:t>
            </a:r>
            <a:r>
              <a:rPr lang="en-US" sz="2400" dirty="0" err="1" smtClean="0"/>
              <a:t>tpa</a:t>
            </a:r>
            <a:r>
              <a:rPr lang="en-US" sz="2400" baseline="30000" dirty="0" err="1" smtClean="0"/>
              <a:t>OMe</a:t>
            </a:r>
            <a:r>
              <a:rPr lang="en-US" sz="2400" baseline="30000" dirty="0" smtClean="0"/>
              <a:t>  </a:t>
            </a:r>
            <a:r>
              <a:rPr lang="en-US" sz="2400" b="1" dirty="0" smtClean="0"/>
              <a:t>3</a:t>
            </a:r>
          </a:p>
          <a:p>
            <a:pPr algn="ctr"/>
            <a:r>
              <a:rPr lang="en-US" altLang="en-US" sz="2400" dirty="0" smtClean="0">
                <a:cs typeface="Arial" panose="020B0604020202020204" pitchFamily="34" charset="0"/>
              </a:rPr>
              <a:t>400</a:t>
            </a:r>
            <a:r>
              <a:rPr lang="en-US" altLang="en-US" sz="2400" b="1" dirty="0" smtClean="0"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cs typeface="Arial" panose="020B0604020202020204" pitchFamily="34" charset="0"/>
              </a:rPr>
              <a:t>MHz </a:t>
            </a:r>
            <a:r>
              <a:rPr lang="en-US" altLang="en-US" sz="2400" baseline="30000" dirty="0" smtClean="0">
                <a:cs typeface="Arial" panose="020B0604020202020204" pitchFamily="34" charset="0"/>
              </a:rPr>
              <a:t>1</a:t>
            </a:r>
            <a:r>
              <a:rPr lang="en-US" altLang="en-US" sz="2400" dirty="0" smtClean="0">
                <a:cs typeface="Arial" panose="020B0604020202020204" pitchFamily="34" charset="0"/>
              </a:rPr>
              <a:t>H NMR (CDCl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3</a:t>
            </a:r>
            <a:r>
              <a:rPr lang="en-US" altLang="en-US" sz="2400" dirty="0" smtClean="0">
                <a:cs typeface="Arial" panose="020B0604020202020204" pitchFamily="34" charset="0"/>
              </a:rPr>
              <a:t>): 7.53 (3H, t,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7.23 (3H, 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6.59 (3H, 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3.92 (9H, s, OCH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3</a:t>
            </a:r>
            <a:r>
              <a:rPr lang="en-US" altLang="en-US" sz="2400" dirty="0" smtClean="0">
                <a:cs typeface="Arial" panose="020B0604020202020204" pitchFamily="34" charset="0"/>
              </a:rPr>
              <a:t>), 3.83 (6H, s, CH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2</a:t>
            </a:r>
            <a:r>
              <a:rPr lang="en-US" altLang="en-US" sz="2400" dirty="0" smtClean="0">
                <a:cs typeface="Arial" panose="020B0604020202020204" pitchFamily="34" charset="0"/>
              </a:rPr>
              <a:t>). Percent Yield: 47%</a:t>
            </a:r>
            <a:endParaRPr lang="en-US" altLang="en-US" sz="2400" b="1" baseline="-25000" dirty="0" smtClean="0">
              <a:cs typeface="Arial" panose="020B0604020202020204" pitchFamily="34" charset="0"/>
            </a:endParaRPr>
          </a:p>
          <a:p>
            <a:pPr algn="ctr"/>
            <a:r>
              <a:rPr lang="en-US" sz="2400" b="1" dirty="0" smtClean="0"/>
              <a:t>  </a:t>
            </a:r>
            <a:endParaRPr lang="en-US" sz="2400" b="1" baseline="30000" dirty="0"/>
          </a:p>
          <a:p>
            <a:pPr algn="ctr"/>
            <a:endParaRPr lang="en-US" sz="2400" b="1" dirty="0" smtClean="0"/>
          </a:p>
        </p:txBody>
      </p:sp>
      <p:sp>
        <p:nvSpPr>
          <p:cNvPr id="107" name="TextBox 106"/>
          <p:cNvSpPr txBox="1"/>
          <p:nvPr/>
        </p:nvSpPr>
        <p:spPr>
          <a:xfrm>
            <a:off x="1550241" y="30639141"/>
            <a:ext cx="109764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smtClean="0"/>
              <a:t>Figure 4</a:t>
            </a:r>
            <a:r>
              <a:rPr lang="en-US" sz="2400" dirty="0"/>
              <a:t>:</a:t>
            </a:r>
            <a:r>
              <a:rPr lang="en-US" sz="2400" dirty="0" smtClean="0"/>
              <a:t> Demethylation in triplicate of </a:t>
            </a:r>
            <a:r>
              <a:rPr lang="en-US" sz="2400" b="1" dirty="0" smtClean="0"/>
              <a:t>3</a:t>
            </a:r>
            <a:r>
              <a:rPr lang="en-US" sz="2400" dirty="0" smtClean="0"/>
              <a:t> to afford </a:t>
            </a:r>
            <a:r>
              <a:rPr lang="en-US" sz="2400" dirty="0" err="1" smtClean="0"/>
              <a:t>pyridone</a:t>
            </a:r>
            <a:r>
              <a:rPr lang="en-US" sz="2400" dirty="0" smtClean="0"/>
              <a:t> tautomer of 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 </a:t>
            </a:r>
            <a:r>
              <a:rPr lang="en-US" sz="2400" b="1" dirty="0" smtClean="0"/>
              <a:t>4</a:t>
            </a:r>
          </a:p>
          <a:p>
            <a:pPr algn="ctr"/>
            <a:r>
              <a:rPr lang="en-US" altLang="en-US" sz="2400" dirty="0">
                <a:cs typeface="Arial" panose="020B0604020202020204" pitchFamily="34" charset="0"/>
              </a:rPr>
              <a:t>400</a:t>
            </a:r>
            <a:r>
              <a:rPr lang="en-US" altLang="en-US" sz="2400" b="1" dirty="0">
                <a:cs typeface="Arial" panose="020B0604020202020204" pitchFamily="34" charset="0"/>
              </a:rPr>
              <a:t> </a:t>
            </a:r>
            <a:r>
              <a:rPr lang="en-US" altLang="en-US" sz="2400" dirty="0">
                <a:cs typeface="Arial" panose="020B0604020202020204" pitchFamily="34" charset="0"/>
              </a:rPr>
              <a:t>MHz </a:t>
            </a:r>
            <a:r>
              <a:rPr lang="en-US" altLang="en-US" sz="2400" baseline="30000" dirty="0">
                <a:cs typeface="Arial" panose="020B0604020202020204" pitchFamily="34" charset="0"/>
              </a:rPr>
              <a:t>1</a:t>
            </a:r>
            <a:r>
              <a:rPr lang="en-US" altLang="en-US" sz="2400" dirty="0">
                <a:cs typeface="Arial" panose="020B0604020202020204" pitchFamily="34" charset="0"/>
              </a:rPr>
              <a:t>H NMR </a:t>
            </a:r>
            <a:r>
              <a:rPr lang="en-US" altLang="en-US" sz="2400" dirty="0" smtClean="0">
                <a:cs typeface="Arial" panose="020B0604020202020204" pitchFamily="34" charset="0"/>
              </a:rPr>
              <a:t>(DMSO-</a:t>
            </a:r>
            <a:r>
              <a:rPr lang="en-US" altLang="en-US" sz="2400" i="1" dirty="0" smtClean="0">
                <a:cs typeface="Arial" panose="020B0604020202020204" pitchFamily="34" charset="0"/>
              </a:rPr>
              <a:t>d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6</a:t>
            </a:r>
            <a:r>
              <a:rPr lang="en-US" altLang="en-US" sz="2400" dirty="0" smtClean="0">
                <a:cs typeface="Arial" panose="020B0604020202020204" pitchFamily="34" charset="0"/>
              </a:rPr>
              <a:t>): 11.85 </a:t>
            </a:r>
            <a:r>
              <a:rPr lang="en-US" altLang="en-US" sz="2400" dirty="0">
                <a:cs typeface="Arial" panose="020B0604020202020204" pitchFamily="34" charset="0"/>
              </a:rPr>
              <a:t>(3H, </a:t>
            </a:r>
            <a:r>
              <a:rPr lang="en-US" altLang="en-US" sz="2400" dirty="0" smtClean="0">
                <a:cs typeface="Arial" panose="020B0604020202020204" pitchFamily="34" charset="0"/>
              </a:rPr>
              <a:t>s, NH), 7.35 </a:t>
            </a:r>
            <a:r>
              <a:rPr lang="en-US" altLang="en-US" sz="2400" dirty="0">
                <a:cs typeface="Arial" panose="020B0604020202020204" pitchFamily="34" charset="0"/>
              </a:rPr>
              <a:t>(3H,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dd</a:t>
            </a:r>
            <a:r>
              <a:rPr lang="en-US" altLang="en-US" sz="2400" dirty="0" smtClean="0"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cs typeface="Arial" panose="020B0604020202020204" pitchFamily="34" charset="0"/>
              </a:rPr>
              <a:t>Ar</a:t>
            </a:r>
            <a:r>
              <a:rPr lang="en-US" altLang="en-US" sz="2400" dirty="0">
                <a:cs typeface="Arial" panose="020B0604020202020204" pitchFamily="34" charset="0"/>
              </a:rPr>
              <a:t>-H), </a:t>
            </a:r>
            <a:r>
              <a:rPr lang="en-US" altLang="en-US" sz="2400" dirty="0" smtClean="0">
                <a:cs typeface="Arial" panose="020B0604020202020204" pitchFamily="34" charset="0"/>
              </a:rPr>
              <a:t>6.22 </a:t>
            </a:r>
            <a:r>
              <a:rPr lang="en-US" altLang="en-US" sz="2400" dirty="0">
                <a:cs typeface="Arial" panose="020B0604020202020204" pitchFamily="34" charset="0"/>
              </a:rPr>
              <a:t>(3H, d, </a:t>
            </a:r>
            <a:r>
              <a:rPr lang="en-US" altLang="en-US" sz="2400" dirty="0" err="1">
                <a:cs typeface="Arial" panose="020B0604020202020204" pitchFamily="34" charset="0"/>
              </a:rPr>
              <a:t>Ar</a:t>
            </a:r>
            <a:r>
              <a:rPr lang="en-US" altLang="en-US" sz="2400" dirty="0">
                <a:cs typeface="Arial" panose="020B0604020202020204" pitchFamily="34" charset="0"/>
              </a:rPr>
              <a:t>-H), </a:t>
            </a:r>
            <a:r>
              <a:rPr lang="en-US" altLang="en-US" sz="2400" dirty="0" smtClean="0">
                <a:cs typeface="Arial" panose="020B0604020202020204" pitchFamily="34" charset="0"/>
              </a:rPr>
              <a:t>6.13 (3H</a:t>
            </a:r>
            <a:r>
              <a:rPr lang="en-US" altLang="en-US" sz="2400" dirty="0">
                <a:cs typeface="Arial" panose="020B0604020202020204" pitchFamily="34" charset="0"/>
              </a:rPr>
              <a:t>, </a:t>
            </a:r>
            <a:r>
              <a:rPr lang="en-US" altLang="en-US" sz="2400" dirty="0" smtClean="0">
                <a:cs typeface="Arial" panose="020B0604020202020204" pitchFamily="34" charset="0"/>
              </a:rPr>
              <a:t>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3.40 </a:t>
            </a:r>
            <a:r>
              <a:rPr lang="en-US" altLang="en-US" sz="2400" dirty="0">
                <a:cs typeface="Arial" panose="020B0604020202020204" pitchFamily="34" charset="0"/>
              </a:rPr>
              <a:t>(6H, s, CH</a:t>
            </a:r>
            <a:r>
              <a:rPr lang="en-US" altLang="en-US" sz="2400" baseline="-25000" dirty="0">
                <a:cs typeface="Arial" panose="020B0604020202020204" pitchFamily="34" charset="0"/>
              </a:rPr>
              <a:t>2</a:t>
            </a:r>
            <a:r>
              <a:rPr lang="en-US" altLang="en-US" sz="2400" dirty="0">
                <a:cs typeface="Arial" panose="020B0604020202020204" pitchFamily="34" charset="0"/>
              </a:rPr>
              <a:t>). Percent Yield: </a:t>
            </a:r>
            <a:r>
              <a:rPr lang="en-US" altLang="en-US" sz="2400" dirty="0" smtClean="0">
                <a:cs typeface="Arial" panose="020B0604020202020204" pitchFamily="34" charset="0"/>
              </a:rPr>
              <a:t>28%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479126" y="19850993"/>
            <a:ext cx="1461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1</a:t>
            </a:r>
            <a:endParaRPr lang="en-US" sz="2800" b="1" dirty="0"/>
          </a:p>
        </p:txBody>
      </p:sp>
      <p:sp>
        <p:nvSpPr>
          <p:cNvPr id="114" name="TextBox 113"/>
          <p:cNvSpPr txBox="1"/>
          <p:nvPr/>
        </p:nvSpPr>
        <p:spPr>
          <a:xfrm>
            <a:off x="9324814" y="19848493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2</a:t>
            </a:r>
            <a:endParaRPr lang="en-US" sz="2800" b="1" dirty="0"/>
          </a:p>
        </p:txBody>
      </p:sp>
      <p:sp>
        <p:nvSpPr>
          <p:cNvPr id="134" name="Rectangle 1946"/>
          <p:cNvSpPr>
            <a:spLocks noChangeArrowheads="1"/>
          </p:cNvSpPr>
          <p:nvPr/>
        </p:nvSpPr>
        <p:spPr bwMode="auto">
          <a:xfrm>
            <a:off x="13616184" y="21971622"/>
            <a:ext cx="16859729" cy="10526879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sz="96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234698" y="24833102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2</a:t>
            </a:r>
            <a:endParaRPr lang="en-US" sz="2800" b="1" dirty="0"/>
          </a:p>
        </p:txBody>
      </p:sp>
      <p:sp>
        <p:nvSpPr>
          <p:cNvPr id="118" name="TextBox 117"/>
          <p:cNvSpPr txBox="1"/>
          <p:nvPr/>
        </p:nvSpPr>
        <p:spPr>
          <a:xfrm>
            <a:off x="9730408" y="24874789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 3</a:t>
            </a:r>
            <a:endParaRPr lang="en-US" sz="2800" b="1" dirty="0"/>
          </a:p>
        </p:txBody>
      </p:sp>
      <p:sp>
        <p:nvSpPr>
          <p:cNvPr id="119" name="TextBox 118"/>
          <p:cNvSpPr txBox="1"/>
          <p:nvPr/>
        </p:nvSpPr>
        <p:spPr>
          <a:xfrm>
            <a:off x="3515997" y="29833067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3</a:t>
            </a:r>
            <a:endParaRPr lang="en-US" sz="2800" b="1" dirty="0"/>
          </a:p>
        </p:txBody>
      </p:sp>
      <p:sp>
        <p:nvSpPr>
          <p:cNvPr id="120" name="TextBox 119"/>
          <p:cNvSpPr txBox="1"/>
          <p:nvPr/>
        </p:nvSpPr>
        <p:spPr>
          <a:xfrm>
            <a:off x="9865779" y="29991694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4</a:t>
            </a:r>
            <a:endParaRPr lang="en-US" sz="2800" b="1" dirty="0"/>
          </a:p>
        </p:txBody>
      </p:sp>
      <p:cxnSp>
        <p:nvCxnSpPr>
          <p:cNvPr id="13" name="Straight Connector 12"/>
          <p:cNvCxnSpPr/>
          <p:nvPr/>
        </p:nvCxnSpPr>
        <p:spPr bwMode="auto">
          <a:xfrm flipV="1">
            <a:off x="974805" y="22166569"/>
            <a:ext cx="12192000" cy="18288"/>
          </a:xfrm>
          <a:prstGeom prst="line">
            <a:avLst/>
          </a:prstGeom>
          <a:ln w="9525">
            <a:gradFill flip="none" rotWithShape="1">
              <a:gsLst>
                <a:gs pos="100000">
                  <a:schemeClr val="accent4">
                    <a:lumMod val="75000"/>
                  </a:schemeClr>
                </a:gs>
                <a:gs pos="75000">
                  <a:schemeClr val="accent4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prstDash val="dash"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65" name="Line 4547"/>
          <p:cNvSpPr>
            <a:spLocks noChangeShapeType="1"/>
          </p:cNvSpPr>
          <p:nvPr/>
        </p:nvSpPr>
        <p:spPr bwMode="auto">
          <a:xfrm>
            <a:off x="14603097" y="23166180"/>
            <a:ext cx="154686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26" name="Straight Connector 125"/>
          <p:cNvCxnSpPr/>
          <p:nvPr/>
        </p:nvCxnSpPr>
        <p:spPr bwMode="auto">
          <a:xfrm flipV="1">
            <a:off x="1036247" y="27235062"/>
            <a:ext cx="12192000" cy="18288"/>
          </a:xfrm>
          <a:prstGeom prst="line">
            <a:avLst/>
          </a:prstGeom>
          <a:ln w="9525">
            <a:gradFill flip="none" rotWithShape="1">
              <a:gsLst>
                <a:gs pos="100000">
                  <a:schemeClr val="accent4">
                    <a:lumMod val="75000"/>
                  </a:schemeClr>
                </a:gs>
                <a:gs pos="75000">
                  <a:schemeClr val="accent4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prstDash val="dash"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133845" y="6191825"/>
            <a:ext cx="12010393" cy="9675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50" dirty="0" smtClean="0"/>
              <a:t>Metal-sulfur </a:t>
            </a:r>
            <a:r>
              <a:rPr lang="en-US" sz="2650" dirty="0"/>
              <a:t>bonds are </a:t>
            </a:r>
            <a:r>
              <a:rPr lang="en-US" sz="2650" dirty="0" smtClean="0"/>
              <a:t>common motifs in </a:t>
            </a:r>
            <a:r>
              <a:rPr lang="en-US" sz="2650" dirty="0"/>
              <a:t>the </a:t>
            </a:r>
            <a:r>
              <a:rPr lang="en-US" sz="2650" dirty="0" smtClean="0"/>
              <a:t>active sites </a:t>
            </a:r>
            <a:r>
              <a:rPr lang="en-US" sz="2650" dirty="0"/>
              <a:t>of enzymes. </a:t>
            </a:r>
            <a:r>
              <a:rPr lang="en-US" sz="2650" dirty="0" err="1" smtClean="0"/>
              <a:t>Metalloenzyme</a:t>
            </a:r>
            <a:r>
              <a:rPr lang="en-US" sz="2650" dirty="0" smtClean="0"/>
              <a:t> active </a:t>
            </a:r>
            <a:r>
              <a:rPr lang="en-US" sz="2650" dirty="0"/>
              <a:t>sites are </a:t>
            </a:r>
            <a:r>
              <a:rPr lang="en-US" sz="2650" dirty="0" smtClean="0"/>
              <a:t>also known </a:t>
            </a:r>
            <a:r>
              <a:rPr lang="en-US" sz="2650" dirty="0"/>
              <a:t>to </a:t>
            </a:r>
            <a:r>
              <a:rPr lang="en-US" sz="2650" dirty="0" smtClean="0"/>
              <a:t>be </a:t>
            </a:r>
            <a:r>
              <a:rPr lang="en-US" sz="2650" dirty="0"/>
              <a:t>hydrogen-bond rich, and these interactions are theorized to play a significant role in enzymatic </a:t>
            </a:r>
            <a:r>
              <a:rPr lang="en-US" sz="2650" dirty="0" smtClean="0"/>
              <a:t>activity</a:t>
            </a:r>
            <a:r>
              <a:rPr lang="en-US" sz="2650" dirty="0"/>
              <a:t>. This work aims </a:t>
            </a:r>
            <a:r>
              <a:rPr lang="en-US" sz="2650" dirty="0" smtClean="0"/>
              <a:t>to create </a:t>
            </a:r>
            <a:r>
              <a:rPr lang="en-US" sz="2650" dirty="0"/>
              <a:t>simple model </a:t>
            </a:r>
            <a:r>
              <a:rPr lang="en-US" sz="2650" dirty="0" smtClean="0"/>
              <a:t>complexes </a:t>
            </a:r>
            <a:r>
              <a:rPr lang="en-US" sz="2650" dirty="0"/>
              <a:t>containing a metal-sulfur </a:t>
            </a:r>
            <a:r>
              <a:rPr lang="en-US" sz="2650" dirty="0" smtClean="0"/>
              <a:t>bond in </a:t>
            </a:r>
            <a:r>
              <a:rPr lang="en-US" sz="2650" dirty="0"/>
              <a:t>a hydrogen-bond rich environment, so </a:t>
            </a:r>
            <a:r>
              <a:rPr lang="en-US" sz="2650" dirty="0" smtClean="0"/>
              <a:t>that the </a:t>
            </a:r>
            <a:r>
              <a:rPr lang="en-US" sz="2650" dirty="0"/>
              <a:t>impact of secondary sphere </a:t>
            </a:r>
            <a:r>
              <a:rPr lang="en-US" sz="2650" dirty="0" smtClean="0"/>
              <a:t>hydrogen bonding </a:t>
            </a:r>
            <a:r>
              <a:rPr lang="en-US" sz="2650" dirty="0"/>
              <a:t>can be evaluated. Various synthetic approaches were used to bind the </a:t>
            </a:r>
            <a:r>
              <a:rPr lang="en-US" sz="2650" dirty="0" err="1"/>
              <a:t>tetradentate</a:t>
            </a:r>
            <a:r>
              <a:rPr lang="en-US" sz="2650" dirty="0"/>
              <a:t> ligand of </a:t>
            </a:r>
            <a:r>
              <a:rPr lang="en-US" sz="2650" dirty="0" smtClean="0"/>
              <a:t>interest, </a:t>
            </a:r>
            <a:r>
              <a:rPr lang="en-US" sz="2650" dirty="0" err="1" smtClean="0"/>
              <a:t>tris</a:t>
            </a:r>
            <a:r>
              <a:rPr lang="en-US" sz="2650" dirty="0" smtClean="0"/>
              <a:t>(6-hydroxypyrid-2-ylmethyl)amine (H</a:t>
            </a:r>
            <a:r>
              <a:rPr lang="en-US" sz="2650" baseline="-25000" dirty="0" smtClean="0"/>
              <a:t>3</a:t>
            </a:r>
            <a:r>
              <a:rPr lang="en-US" sz="2650" dirty="0" smtClean="0"/>
              <a:t>thpa), </a:t>
            </a:r>
            <a:r>
              <a:rPr lang="en-US" sz="2650" dirty="0"/>
              <a:t>to </a:t>
            </a:r>
            <a:r>
              <a:rPr lang="en-US" sz="2650" dirty="0" smtClean="0"/>
              <a:t>copper. Thiolate binding was attempted in both copper (II) and copper (I) systems. The </a:t>
            </a:r>
            <a:r>
              <a:rPr lang="en-US" sz="2650" dirty="0"/>
              <a:t>metal-thiolate-H</a:t>
            </a:r>
            <a:r>
              <a:rPr lang="en-US" sz="2650" baseline="-25000" dirty="0"/>
              <a:t>3</a:t>
            </a:r>
            <a:r>
              <a:rPr lang="en-US" sz="2650" dirty="0"/>
              <a:t>thpa complex </a:t>
            </a:r>
            <a:r>
              <a:rPr lang="en-US" sz="2650" dirty="0" smtClean="0"/>
              <a:t>has remained elusive, </a:t>
            </a:r>
            <a:r>
              <a:rPr lang="en-US" sz="2650" dirty="0"/>
              <a:t>though previously reported metal-fluoride-H</a:t>
            </a:r>
            <a:r>
              <a:rPr lang="en-US" sz="2650" baseline="-25000" dirty="0"/>
              <a:t>3</a:t>
            </a:r>
            <a:r>
              <a:rPr lang="en-US" sz="2650" dirty="0"/>
              <a:t>thpa complexes were synthesized by new means. </a:t>
            </a:r>
            <a:r>
              <a:rPr lang="en-US" sz="2650" dirty="0" smtClean="0"/>
              <a:t>Thiolate </a:t>
            </a:r>
          </a:p>
          <a:p>
            <a:pPr algn="just">
              <a:lnSpc>
                <a:spcPct val="150000"/>
              </a:lnSpc>
            </a:pPr>
            <a:r>
              <a:rPr lang="en-US" sz="2650" dirty="0" smtClean="0"/>
              <a:t>binding </a:t>
            </a:r>
            <a:r>
              <a:rPr lang="en-US" sz="2650" dirty="0"/>
              <a:t>presents </a:t>
            </a:r>
            <a:r>
              <a:rPr lang="en-US" sz="2650" dirty="0" smtClean="0"/>
              <a:t>additional challenges</a:t>
            </a:r>
            <a:r>
              <a:rPr lang="en-US" sz="2650" dirty="0"/>
              <a:t>, and new </a:t>
            </a:r>
            <a:endParaRPr lang="en-US" sz="2650" dirty="0" smtClean="0"/>
          </a:p>
          <a:p>
            <a:pPr algn="just">
              <a:lnSpc>
                <a:spcPct val="150000"/>
              </a:lnSpc>
            </a:pPr>
            <a:r>
              <a:rPr lang="en-US" sz="2650" dirty="0" smtClean="0"/>
              <a:t>experimental </a:t>
            </a:r>
            <a:r>
              <a:rPr lang="en-US" sz="2650" dirty="0"/>
              <a:t>conditions are sought to </a:t>
            </a:r>
            <a:r>
              <a:rPr lang="en-US" sz="2650" dirty="0" smtClean="0"/>
              <a:t>replace</a:t>
            </a:r>
          </a:p>
          <a:p>
            <a:pPr algn="just">
              <a:lnSpc>
                <a:spcPct val="150000"/>
              </a:lnSpc>
            </a:pPr>
            <a:r>
              <a:rPr lang="en-US" sz="2650" dirty="0" smtClean="0"/>
              <a:t>the </a:t>
            </a:r>
            <a:r>
              <a:rPr lang="en-US" sz="2650" dirty="0"/>
              <a:t>reported synthesis of </a:t>
            </a:r>
            <a:r>
              <a:rPr lang="en-US" sz="2650" dirty="0" smtClean="0"/>
              <a:t>similar </a:t>
            </a:r>
          </a:p>
          <a:p>
            <a:pPr algn="just">
              <a:lnSpc>
                <a:spcPct val="150000"/>
              </a:lnSpc>
            </a:pPr>
            <a:r>
              <a:rPr lang="en-US" sz="2650" dirty="0" smtClean="0"/>
              <a:t>copper-H</a:t>
            </a:r>
            <a:r>
              <a:rPr lang="en-US" sz="2650" baseline="-25000" dirty="0" smtClean="0"/>
              <a:t>3</a:t>
            </a:r>
            <a:r>
              <a:rPr lang="en-US" sz="2650" dirty="0" smtClean="0"/>
              <a:t>thpa complexes</a:t>
            </a:r>
            <a:r>
              <a:rPr lang="en-US" sz="2650" baseline="30000" dirty="0" smtClean="0"/>
              <a:t>1,2</a:t>
            </a:r>
            <a:r>
              <a:rPr lang="en-US" sz="2650" dirty="0" smtClean="0"/>
              <a:t>.  </a:t>
            </a:r>
          </a:p>
          <a:p>
            <a:pPr algn="ctr"/>
            <a:r>
              <a:rPr lang="en-US" sz="2650" dirty="0" smtClean="0"/>
              <a:t> </a:t>
            </a:r>
            <a:endParaRPr lang="en-US" sz="2650" dirty="0"/>
          </a:p>
        </p:txBody>
      </p:sp>
      <p:sp>
        <p:nvSpPr>
          <p:cNvPr id="18" name="TextBox 17"/>
          <p:cNvSpPr txBox="1"/>
          <p:nvPr/>
        </p:nvSpPr>
        <p:spPr>
          <a:xfrm>
            <a:off x="8907381" y="15356622"/>
            <a:ext cx="42561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Figure 1: 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 in its 2-hydroxypyridine tautomer.</a:t>
            </a:r>
            <a:endParaRPr lang="en-US" sz="2400" dirty="0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7966556"/>
              </p:ext>
            </p:extLst>
          </p:nvPr>
        </p:nvGraphicFramePr>
        <p:xfrm>
          <a:off x="17532350" y="9344025"/>
          <a:ext cx="7497763" cy="536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45" name="CS ChemDraw Drawing" r:id="rId11" imgW="3481972" imgH="2704624" progId="ChemDraw.Document.6.0">
                  <p:embed/>
                </p:oleObj>
              </mc:Choice>
              <mc:Fallback>
                <p:oleObj name="CS ChemDraw Drawing" r:id="rId11" imgW="3481972" imgH="270462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7532350" y="9344025"/>
                        <a:ext cx="7497763" cy="536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1" name="Text Box 2024"/>
          <p:cNvSpPr txBox="1">
            <a:spLocks noChangeArrowheads="1"/>
          </p:cNvSpPr>
          <p:nvPr/>
        </p:nvSpPr>
        <p:spPr bwMode="auto">
          <a:xfrm>
            <a:off x="17041497" y="22081328"/>
            <a:ext cx="105918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Cu (I) </a:t>
            </a:r>
            <a:r>
              <a:rPr lang="en-US" altLang="en-US" sz="5400" b="1" dirty="0" err="1" smtClean="0">
                <a:solidFill>
                  <a:srgbClr val="000090"/>
                </a:solidFill>
                <a:cs typeface="Arial" panose="020B0604020202020204" pitchFamily="34" charset="0"/>
              </a:rPr>
              <a:t>Arylthiolate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 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Binding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sp>
        <p:nvSpPr>
          <p:cNvPr id="2060" name="TextBox 2059"/>
          <p:cNvSpPr txBox="1"/>
          <p:nvPr/>
        </p:nvSpPr>
        <p:spPr>
          <a:xfrm>
            <a:off x="14031597" y="6140004"/>
            <a:ext cx="16002001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smtClean="0"/>
              <a:t>During complexation with a metal, H</a:t>
            </a:r>
            <a:r>
              <a:rPr lang="en-US" sz="2600" baseline="-25000" dirty="0" smtClean="0"/>
              <a:t>3</a:t>
            </a:r>
            <a:r>
              <a:rPr lang="en-US" sz="2600" dirty="0" smtClean="0"/>
              <a:t>thpa undergoes </a:t>
            </a:r>
            <a:r>
              <a:rPr lang="en-US" sz="2600" dirty="0" err="1" smtClean="0"/>
              <a:t>tautomerization</a:t>
            </a:r>
            <a:r>
              <a:rPr lang="en-US" sz="2600" dirty="0" smtClean="0"/>
              <a:t> to give a structure with three hydrogen bonding donors situated above an open coordination site. Attempted </a:t>
            </a:r>
            <a:r>
              <a:rPr lang="en-US" sz="2600" dirty="0" err="1" smtClean="0"/>
              <a:t>arylthiolate</a:t>
            </a:r>
            <a:r>
              <a:rPr lang="en-US" sz="2600" dirty="0" smtClean="0"/>
              <a:t> complexation in this cavity resulted in the previously reported copper fluoride complex (Fig. 5). Fluoride abstraction from BF</a:t>
            </a:r>
            <a:r>
              <a:rPr lang="en-US" sz="2600" baseline="-25000" dirty="0" smtClean="0"/>
              <a:t>4</a:t>
            </a:r>
            <a:r>
              <a:rPr lang="en-US" sz="2600" baseline="30000" dirty="0" smtClean="0"/>
              <a:t>-</a:t>
            </a:r>
            <a:r>
              <a:rPr lang="en-US" sz="2600" dirty="0" smtClean="0"/>
              <a:t> has been shown to occur in </a:t>
            </a:r>
            <a:r>
              <a:rPr lang="en-US" sz="2600" dirty="0" err="1" smtClean="0"/>
              <a:t>protic</a:t>
            </a:r>
            <a:r>
              <a:rPr lang="en-US" sz="2600" dirty="0" smtClean="0"/>
              <a:t> solvents</a:t>
            </a:r>
            <a:r>
              <a:rPr lang="en-US" sz="2600" baseline="30000" dirty="0"/>
              <a:t>3</a:t>
            </a:r>
            <a:r>
              <a:rPr lang="en-US" sz="2600" dirty="0" smtClean="0"/>
              <a:t>. Aprotic conditions were used to minimize the risk of fluoride abstraction. Attempted reaction as shown in Figure </a:t>
            </a:r>
            <a:r>
              <a:rPr lang="en-US" sz="2600" b="1" dirty="0" smtClean="0"/>
              <a:t>6</a:t>
            </a:r>
            <a:r>
              <a:rPr lang="en-US" sz="2600" dirty="0" smtClean="0"/>
              <a:t> also yields a fluoride complex.</a:t>
            </a:r>
            <a:endParaRPr lang="en-US" sz="2600" dirty="0"/>
          </a:p>
        </p:txBody>
      </p:sp>
      <p:sp>
        <p:nvSpPr>
          <p:cNvPr id="2061" name="TextBox 2060"/>
          <p:cNvSpPr txBox="1"/>
          <p:nvPr/>
        </p:nvSpPr>
        <p:spPr>
          <a:xfrm>
            <a:off x="25241652" y="11223036"/>
            <a:ext cx="51952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Figure 5</a:t>
            </a:r>
            <a:r>
              <a:rPr lang="en-US" sz="2400" dirty="0">
                <a:solidFill>
                  <a:srgbClr val="C00000"/>
                </a:solidFill>
              </a:rPr>
              <a:t>: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/>
              <a:t>R</a:t>
            </a:r>
            <a:r>
              <a:rPr lang="en-US" sz="2400" dirty="0" smtClean="0"/>
              <a:t>eaction of 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 with copper (II) and </a:t>
            </a:r>
            <a:r>
              <a:rPr lang="en-US" sz="2400" dirty="0" err="1" smtClean="0"/>
              <a:t>NaSPh</a:t>
            </a:r>
            <a:r>
              <a:rPr lang="en-US" sz="2400" dirty="0" smtClean="0"/>
              <a:t> in NaBF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to give </a:t>
            </a:r>
            <a:r>
              <a:rPr lang="en-US" sz="2400" dirty="0" err="1" smtClean="0"/>
              <a:t>CuF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thpa)BF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</a:t>
            </a:r>
            <a:r>
              <a:rPr lang="en-US" sz="2400" b="1" dirty="0" smtClean="0"/>
              <a:t>6</a:t>
            </a:r>
            <a:r>
              <a:rPr lang="en-US" sz="2400" dirty="0" smtClean="0"/>
              <a:t> instead of </a:t>
            </a:r>
            <a:r>
              <a:rPr lang="en-US" sz="2400" dirty="0" err="1" smtClean="0"/>
              <a:t>CuSPh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thpa)BF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</a:t>
            </a:r>
            <a:r>
              <a:rPr lang="en-US" sz="2400" b="1" dirty="0" smtClean="0"/>
              <a:t>5</a:t>
            </a:r>
            <a:endParaRPr lang="en-US" sz="2400" dirty="0"/>
          </a:p>
        </p:txBody>
      </p:sp>
      <p:sp>
        <p:nvSpPr>
          <p:cNvPr id="122" name="TextBox 121"/>
          <p:cNvSpPr txBox="1"/>
          <p:nvPr/>
        </p:nvSpPr>
        <p:spPr>
          <a:xfrm>
            <a:off x="25121836" y="17087623"/>
            <a:ext cx="52686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Figure 6</a:t>
            </a:r>
            <a:r>
              <a:rPr lang="en-US" sz="2400" dirty="0"/>
              <a:t>: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smtClean="0"/>
              <a:t>Reaction of 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 with copper (II) and </a:t>
            </a:r>
            <a:r>
              <a:rPr lang="en-US" sz="2400" dirty="0" err="1" smtClean="0"/>
              <a:t>NaSPh</a:t>
            </a:r>
            <a:r>
              <a:rPr lang="en-US" sz="2400" dirty="0" smtClean="0"/>
              <a:t> with NaPF</a:t>
            </a:r>
            <a:r>
              <a:rPr lang="en-US" sz="2400" baseline="-25000" dirty="0" smtClean="0"/>
              <a:t>6</a:t>
            </a:r>
            <a:r>
              <a:rPr lang="en-US" sz="2400" dirty="0" smtClean="0"/>
              <a:t> to give </a:t>
            </a:r>
            <a:r>
              <a:rPr lang="en-US" sz="2400" dirty="0" err="1" smtClean="0"/>
              <a:t>CuSPh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thpa)PF</a:t>
            </a:r>
            <a:r>
              <a:rPr lang="en-US" sz="2400" baseline="-25000" dirty="0"/>
              <a:t>6</a:t>
            </a:r>
            <a:r>
              <a:rPr lang="en-US" sz="2400" dirty="0" smtClean="0"/>
              <a:t> </a:t>
            </a:r>
            <a:r>
              <a:rPr lang="en-US" sz="2400" b="1" dirty="0" smtClean="0"/>
              <a:t>7 </a:t>
            </a:r>
            <a:r>
              <a:rPr lang="en-US" sz="2400" dirty="0" smtClean="0"/>
              <a:t>instead of the desired </a:t>
            </a:r>
            <a:r>
              <a:rPr lang="en-US" sz="2400" dirty="0" err="1" smtClean="0"/>
              <a:t>CuSPh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thpa)PF</a:t>
            </a:r>
            <a:r>
              <a:rPr lang="en-US" sz="2400" baseline="-25000" dirty="0"/>
              <a:t>6</a:t>
            </a:r>
            <a:r>
              <a:rPr lang="en-US" sz="2400" dirty="0" smtClean="0"/>
              <a:t> </a:t>
            </a:r>
            <a:r>
              <a:rPr lang="en-US" sz="2400" b="1" dirty="0" smtClean="0"/>
              <a:t>8</a:t>
            </a:r>
            <a:endParaRPr lang="en-US" sz="2400" b="1" dirty="0"/>
          </a:p>
        </p:txBody>
      </p:sp>
      <p:sp>
        <p:nvSpPr>
          <p:cNvPr id="123" name="TextBox 122"/>
          <p:cNvSpPr txBox="1"/>
          <p:nvPr/>
        </p:nvSpPr>
        <p:spPr>
          <a:xfrm>
            <a:off x="16813776" y="31549451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4</a:t>
            </a:r>
            <a:endParaRPr lang="en-US" sz="2800" b="1" dirty="0"/>
          </a:p>
        </p:txBody>
      </p:sp>
      <p:sp>
        <p:nvSpPr>
          <p:cNvPr id="124" name="TextBox 123"/>
          <p:cNvSpPr txBox="1"/>
          <p:nvPr/>
        </p:nvSpPr>
        <p:spPr>
          <a:xfrm>
            <a:off x="23098345" y="21156001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8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22779439" y="11753411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5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22779439" y="14712165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 6</a:t>
            </a:r>
            <a:endParaRPr lang="en-US" sz="2800" b="1" dirty="0"/>
          </a:p>
        </p:txBody>
      </p:sp>
      <p:sp>
        <p:nvSpPr>
          <p:cNvPr id="130" name="TextBox 129"/>
          <p:cNvSpPr txBox="1"/>
          <p:nvPr/>
        </p:nvSpPr>
        <p:spPr>
          <a:xfrm>
            <a:off x="18588320" y="11576898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</p:txBody>
      </p:sp>
      <p:sp>
        <p:nvSpPr>
          <p:cNvPr id="144" name="TextBox 143"/>
          <p:cNvSpPr txBox="1"/>
          <p:nvPr/>
        </p:nvSpPr>
        <p:spPr>
          <a:xfrm>
            <a:off x="16019353" y="12733240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4</a:t>
            </a:r>
            <a:endParaRPr lang="en-US" sz="2800" b="1" dirty="0"/>
          </a:p>
        </p:txBody>
      </p:sp>
      <p:sp>
        <p:nvSpPr>
          <p:cNvPr id="3" name="Multiply 2"/>
          <p:cNvSpPr/>
          <p:nvPr/>
        </p:nvSpPr>
        <p:spPr bwMode="auto">
          <a:xfrm rot="19690520">
            <a:off x="20358407" y="11134971"/>
            <a:ext cx="753154" cy="960270"/>
          </a:xfrm>
          <a:prstGeom prst="mathMultiply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7021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3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08" charset="0"/>
            </a:endParaRPr>
          </a:p>
        </p:txBody>
      </p:sp>
      <p:graphicFrame>
        <p:nvGraphicFramePr>
          <p:cNvPr id="84" name="Object 8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2946282"/>
              </p:ext>
            </p:extLst>
          </p:nvPr>
        </p:nvGraphicFramePr>
        <p:xfrm>
          <a:off x="8562604" y="12361848"/>
          <a:ext cx="4251325" cy="289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46" name="CS ChemDraw Drawing" r:id="rId13" imgW="1397140" imgH="936784" progId="ChemDraw.Document.6.0">
                  <p:embed/>
                </p:oleObj>
              </mc:Choice>
              <mc:Fallback>
                <p:oleObj name="CS ChemDraw Drawing" r:id="rId13" imgW="1397140" imgH="93678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8562604" y="12361848"/>
                        <a:ext cx="4251325" cy="2893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0" name="Picture 99"/>
          <p:cNvPicPr/>
          <p:nvPr/>
        </p:nvPicPr>
        <p:blipFill>
          <a:blip r:embed="rId15"/>
          <a:stretch>
            <a:fillRect/>
          </a:stretch>
        </p:blipFill>
        <p:spPr>
          <a:xfrm>
            <a:off x="14331944" y="16921203"/>
            <a:ext cx="3201611" cy="2424642"/>
          </a:xfrm>
          <a:prstGeom prst="rect">
            <a:avLst/>
          </a:prstGeom>
        </p:spPr>
      </p:pic>
      <p:sp>
        <p:nvSpPr>
          <p:cNvPr id="101" name="Multiply 100"/>
          <p:cNvSpPr/>
          <p:nvPr/>
        </p:nvSpPr>
        <p:spPr bwMode="auto">
          <a:xfrm rot="19690520">
            <a:off x="20424310" y="17270108"/>
            <a:ext cx="772312" cy="960270"/>
          </a:xfrm>
          <a:prstGeom prst="mathMultiply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7021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3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0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2803126" y="17722166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 7</a:t>
            </a:r>
            <a:endParaRPr lang="en-US" sz="2800" b="1" dirty="0"/>
          </a:p>
        </p:txBody>
      </p:sp>
      <p:sp>
        <p:nvSpPr>
          <p:cNvPr id="104" name="Text Box 2024"/>
          <p:cNvSpPr txBox="1">
            <a:spLocks noChangeArrowheads="1"/>
          </p:cNvSpPr>
          <p:nvPr/>
        </p:nvSpPr>
        <p:spPr bwMode="auto">
          <a:xfrm>
            <a:off x="17449800" y="4917792"/>
            <a:ext cx="105918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Cu</a:t>
            </a:r>
            <a:r>
              <a:rPr lang="en-US" altLang="en-US" sz="5400" b="1" baseline="30000" dirty="0">
                <a:solidFill>
                  <a:srgbClr val="000090"/>
                </a:solidFill>
                <a:cs typeface="Arial" panose="020B0604020202020204" pitchFamily="34" charset="0"/>
              </a:rPr>
              <a:t> 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(II) </a:t>
            </a:r>
            <a:r>
              <a:rPr lang="en-US" altLang="en-US" sz="5400" b="1" dirty="0" err="1" smtClean="0">
                <a:solidFill>
                  <a:srgbClr val="000090"/>
                </a:solidFill>
                <a:cs typeface="Arial" panose="020B0604020202020204" pitchFamily="34" charset="0"/>
              </a:rPr>
              <a:t>Arylthiolate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 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Binding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08" name="Object 10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5420678"/>
              </p:ext>
            </p:extLst>
          </p:nvPr>
        </p:nvGraphicFramePr>
        <p:xfrm>
          <a:off x="14386070" y="25689248"/>
          <a:ext cx="11761341" cy="246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47" name="CS ChemDraw Drawing" r:id="rId16" imgW="4321959" imgH="907733" progId="ChemDraw.Document.6.0">
                  <p:embed/>
                </p:oleObj>
              </mc:Choice>
              <mc:Fallback>
                <p:oleObj name="CS ChemDraw Drawing" r:id="rId16" imgW="4321959" imgH="90773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4386070" y="25689248"/>
                        <a:ext cx="11761341" cy="246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Object 10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6512157"/>
              </p:ext>
            </p:extLst>
          </p:nvPr>
        </p:nvGraphicFramePr>
        <p:xfrm>
          <a:off x="14891260" y="28851859"/>
          <a:ext cx="10361559" cy="2594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48" name="CS ChemDraw Drawing" r:id="rId18" imgW="4419390" imgH="1106329" progId="ChemDraw.Document.6.0">
                  <p:embed/>
                </p:oleObj>
              </mc:Choice>
              <mc:Fallback>
                <p:oleObj name="CS ChemDraw Drawing" r:id="rId18" imgW="4419390" imgH="110632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4891260" y="28851859"/>
                        <a:ext cx="10361559" cy="25941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5" name="TextBox 114"/>
          <p:cNvSpPr txBox="1"/>
          <p:nvPr/>
        </p:nvSpPr>
        <p:spPr>
          <a:xfrm>
            <a:off x="25972981" y="26664596"/>
            <a:ext cx="48779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Figure 7: Synthetic scheme to </a:t>
            </a:r>
            <a:r>
              <a:rPr lang="en-US" sz="2400" dirty="0" err="1" smtClean="0"/>
              <a:t>CuSPh</a:t>
            </a:r>
            <a:r>
              <a:rPr lang="en-US" sz="2400" dirty="0" smtClean="0"/>
              <a:t> using established procedure</a:t>
            </a:r>
            <a:r>
              <a:rPr lang="en-US" sz="2400" baseline="30000" dirty="0" smtClean="0"/>
              <a:t>4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140" name="TextBox 139"/>
          <p:cNvSpPr txBox="1"/>
          <p:nvPr/>
        </p:nvSpPr>
        <p:spPr>
          <a:xfrm>
            <a:off x="14292698" y="23290121"/>
            <a:ext cx="155067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smtClean="0"/>
              <a:t>To circumvent the use of a counter-ion, </a:t>
            </a:r>
            <a:r>
              <a:rPr lang="en-US" sz="2600" dirty="0" err="1" smtClean="0"/>
              <a:t>CuSPh</a:t>
            </a:r>
            <a:r>
              <a:rPr lang="en-US" sz="2600" dirty="0" smtClean="0"/>
              <a:t> was synthesized according to established procedure as shown in Figure 7 below. </a:t>
            </a:r>
            <a:r>
              <a:rPr lang="en-US" sz="2600" dirty="0" err="1" smtClean="0"/>
              <a:t>CuSPh</a:t>
            </a:r>
            <a:r>
              <a:rPr lang="en-US" sz="2600" dirty="0" smtClean="0"/>
              <a:t> was then combined with H</a:t>
            </a:r>
            <a:r>
              <a:rPr lang="en-US" sz="2600" baseline="-25000" dirty="0" smtClean="0"/>
              <a:t>3</a:t>
            </a:r>
            <a:r>
              <a:rPr lang="en-US" sz="2600" dirty="0" smtClean="0"/>
              <a:t>thpa and heated to reflux. Three trials were attempted with three different solvents: benzene, toluene, and acetonitrile. Only starting material was </a:t>
            </a:r>
            <a:r>
              <a:rPr lang="en-US" sz="2600" dirty="0" smtClean="0"/>
              <a:t>seen as shown in </a:t>
            </a:r>
            <a:r>
              <a:rPr lang="en-US" sz="2600" dirty="0" smtClean="0"/>
              <a:t>Figure 8.</a:t>
            </a:r>
            <a:endParaRPr lang="en-US" sz="2600" dirty="0"/>
          </a:p>
        </p:txBody>
      </p:sp>
      <p:sp>
        <p:nvSpPr>
          <p:cNvPr id="141" name="TextBox 140"/>
          <p:cNvSpPr txBox="1"/>
          <p:nvPr/>
        </p:nvSpPr>
        <p:spPr>
          <a:xfrm>
            <a:off x="25706082" y="29396883"/>
            <a:ext cx="480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Figure </a:t>
            </a:r>
            <a:r>
              <a:rPr lang="en-US" sz="2400" dirty="0"/>
              <a:t>8</a:t>
            </a:r>
            <a:r>
              <a:rPr lang="en-US" sz="2400" dirty="0" smtClean="0"/>
              <a:t>: Reaction of H3thpa with </a:t>
            </a:r>
            <a:r>
              <a:rPr lang="en-US" sz="2400" dirty="0" err="1" smtClean="0"/>
              <a:t>CuSPh</a:t>
            </a:r>
            <a:r>
              <a:rPr lang="en-US" sz="2400" dirty="0"/>
              <a:t> </a:t>
            </a:r>
            <a:r>
              <a:rPr lang="en-US" sz="2400" dirty="0" smtClean="0"/>
              <a:t>to yield only starting material. Solvents* used: benzene, toluene, acetonitrile.</a:t>
            </a:r>
            <a:endParaRPr 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15047803" y="27510646"/>
            <a:ext cx="1943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(Blue)</a:t>
            </a:r>
            <a:endParaRPr lang="en-US" sz="2400" dirty="0"/>
          </a:p>
        </p:txBody>
      </p:sp>
      <p:sp>
        <p:nvSpPr>
          <p:cNvPr id="145" name="TextBox 144"/>
          <p:cNvSpPr txBox="1"/>
          <p:nvPr/>
        </p:nvSpPr>
        <p:spPr>
          <a:xfrm>
            <a:off x="20607439" y="27510646"/>
            <a:ext cx="1943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(Colorless)</a:t>
            </a:r>
            <a:endParaRPr lang="en-US" sz="2400" dirty="0"/>
          </a:p>
        </p:txBody>
      </p:sp>
      <p:sp>
        <p:nvSpPr>
          <p:cNvPr id="146" name="TextBox 145"/>
          <p:cNvSpPr txBox="1"/>
          <p:nvPr/>
        </p:nvSpPr>
        <p:spPr>
          <a:xfrm>
            <a:off x="24807548" y="27511618"/>
            <a:ext cx="1943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(Yellow)</a:t>
            </a:r>
            <a:endParaRPr lang="en-US" sz="2400" dirty="0"/>
          </a:p>
        </p:txBody>
      </p:sp>
      <p:pic>
        <p:nvPicPr>
          <p:cNvPr id="149" name="Picture 148"/>
          <p:cNvPicPr/>
          <p:nvPr/>
        </p:nvPicPr>
        <p:blipFill>
          <a:blip r:embed="rId15"/>
          <a:stretch>
            <a:fillRect/>
          </a:stretch>
        </p:blipFill>
        <p:spPr>
          <a:xfrm>
            <a:off x="14428661" y="10407261"/>
            <a:ext cx="3201611" cy="2424642"/>
          </a:xfrm>
          <a:prstGeom prst="rect">
            <a:avLst/>
          </a:prstGeom>
        </p:spPr>
      </p:pic>
      <p:sp>
        <p:nvSpPr>
          <p:cNvPr id="150" name="Text Box 2029"/>
          <p:cNvSpPr txBox="1">
            <a:spLocks noChangeArrowheads="1"/>
          </p:cNvSpPr>
          <p:nvPr/>
        </p:nvSpPr>
        <p:spPr bwMode="auto">
          <a:xfrm>
            <a:off x="31701331" y="4830275"/>
            <a:ext cx="11201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Characterization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40098356" y="13708837"/>
            <a:ext cx="330501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Figure 10: FT-IR spectrum of compound </a:t>
            </a:r>
            <a:r>
              <a:rPr lang="en-US" sz="1800" b="1" dirty="0" smtClean="0"/>
              <a:t>6</a:t>
            </a:r>
            <a:r>
              <a:rPr lang="en-US" sz="1800" dirty="0" smtClean="0"/>
              <a:t> whose structure was verified by single crystal X-ray diffraction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154" name="TextBox 153"/>
          <p:cNvSpPr txBox="1"/>
          <p:nvPr/>
        </p:nvSpPr>
        <p:spPr>
          <a:xfrm>
            <a:off x="40351521" y="8542973"/>
            <a:ext cx="33050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Figure 9</a:t>
            </a:r>
            <a:r>
              <a:rPr lang="en-US" sz="1800" dirty="0" smtClean="0">
                <a:solidFill>
                  <a:srgbClr val="C00000"/>
                </a:solidFill>
              </a:rPr>
              <a:t>: </a:t>
            </a:r>
            <a:r>
              <a:rPr lang="en-US" sz="1800" baseline="30000" dirty="0" smtClean="0"/>
              <a:t>1</a:t>
            </a:r>
            <a:r>
              <a:rPr lang="en-US" sz="1800" dirty="0" smtClean="0"/>
              <a:t>H NMR spectra of starting material </a:t>
            </a:r>
            <a:r>
              <a:rPr lang="en-US" sz="1800" b="1" dirty="0" smtClean="0"/>
              <a:t>1 </a:t>
            </a:r>
            <a:r>
              <a:rPr lang="en-US" sz="1800" dirty="0" smtClean="0"/>
              <a:t>(top) and brominated compound </a:t>
            </a:r>
            <a:r>
              <a:rPr lang="en-US" sz="1800" b="1" dirty="0" smtClean="0"/>
              <a:t>2</a:t>
            </a:r>
            <a:r>
              <a:rPr lang="en-US" sz="1800" dirty="0" smtClean="0"/>
              <a:t> (bottom).</a:t>
            </a:r>
            <a:endParaRPr lang="en-US" sz="1800" dirty="0"/>
          </a:p>
        </p:txBody>
      </p:sp>
      <p:sp>
        <p:nvSpPr>
          <p:cNvPr id="157" name="TextBox 156"/>
          <p:cNvSpPr txBox="1"/>
          <p:nvPr/>
        </p:nvSpPr>
        <p:spPr>
          <a:xfrm>
            <a:off x="15903708" y="19345845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4</a:t>
            </a:r>
            <a:endParaRPr lang="en-US" sz="2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7621" y="6017035"/>
            <a:ext cx="9073900" cy="7049667"/>
          </a:xfrm>
          <a:prstGeom prst="rect">
            <a:avLst/>
          </a:prstGeom>
        </p:spPr>
      </p:pic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5106593"/>
              </p:ext>
            </p:extLst>
          </p:nvPr>
        </p:nvGraphicFramePr>
        <p:xfrm>
          <a:off x="37805603" y="6538985"/>
          <a:ext cx="2253974" cy="1397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49" name="CS ChemDraw Drawing" r:id="rId21" imgW="1616596" imgH="1001078" progId="ChemDraw.Document.6.0">
                  <p:embed/>
                </p:oleObj>
              </mc:Choice>
              <mc:Fallback>
                <p:oleObj name="CS ChemDraw Drawing" r:id="rId21" imgW="1616596" imgH="100107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7805603" y="6538985"/>
                        <a:ext cx="2253974" cy="13971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2419402"/>
              </p:ext>
            </p:extLst>
          </p:nvPr>
        </p:nvGraphicFramePr>
        <p:xfrm>
          <a:off x="37830727" y="9996843"/>
          <a:ext cx="2228850" cy="183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50" name="CS ChemDraw Drawing" r:id="rId23" imgW="1513017" imgH="1296352" progId="ChemDraw.Document.6.0">
                  <p:embed/>
                </p:oleObj>
              </mc:Choice>
              <mc:Fallback>
                <p:oleObj name="CS ChemDraw Drawing" r:id="rId23" imgW="1513017" imgH="129635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37830727" y="9996843"/>
                        <a:ext cx="2228850" cy="1833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1277622" y="13386536"/>
            <a:ext cx="9055164" cy="4176411"/>
          </a:xfrm>
          <a:prstGeom prst="rect">
            <a:avLst/>
          </a:prstGeom>
        </p:spPr>
      </p:pic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37913"/>
              </p:ext>
            </p:extLst>
          </p:nvPr>
        </p:nvGraphicFramePr>
        <p:xfrm>
          <a:off x="32611260" y="14899977"/>
          <a:ext cx="2550547" cy="1633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51" name="CS ChemDraw Drawing" r:id="rId26" imgW="1875781" imgH="1202055" progId="ChemDraw.Document.6.0">
                  <p:embed/>
                </p:oleObj>
              </mc:Choice>
              <mc:Fallback>
                <p:oleObj name="CS ChemDraw Drawing" r:id="rId26" imgW="1875781" imgH="120205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32611260" y="14899977"/>
                        <a:ext cx="2550547" cy="16334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3" name="Picture 92"/>
          <p:cNvPicPr/>
          <p:nvPr/>
        </p:nvPicPr>
        <p:blipFill>
          <a:blip r:embed="rId28"/>
          <a:stretch>
            <a:fillRect/>
          </a:stretch>
        </p:blipFill>
        <p:spPr>
          <a:xfrm>
            <a:off x="17479234" y="15043252"/>
            <a:ext cx="7773585" cy="6112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2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3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2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3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33316</TotalTime>
  <Words>800</Words>
  <Application>Microsoft Office PowerPoint</Application>
  <PresentationFormat>Custom</PresentationFormat>
  <Paragraphs>67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Calibri</vt:lpstr>
      <vt:lpstr>Wingdings</vt:lpstr>
      <vt:lpstr>ヒラギノ角ゴ Pro W3</vt:lpstr>
      <vt:lpstr>Default Design</vt:lpstr>
      <vt:lpstr>CS ChemDraw Drawing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Sam Pazicni</dc:creator>
  <cp:lastModifiedBy>ryanhall</cp:lastModifiedBy>
  <cp:revision>455</cp:revision>
  <dcterms:created xsi:type="dcterms:W3CDTF">2014-08-07T15:27:11Z</dcterms:created>
  <dcterms:modified xsi:type="dcterms:W3CDTF">2016-04-14T17:30:21Z</dcterms:modified>
</cp:coreProperties>
</file>