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9144000" cy="6858000"/>
  <p:defaultTextStyle>
    <a:defPPr>
      <a:defRPr lang="en-US"/>
    </a:defPPr>
    <a:lvl1pPr marL="0" algn="l" defTabSz="2037786" rtl="0" eaLnBrk="1" latinLnBrk="0" hangingPunct="1">
      <a:defRPr sz="8000" kern="1200">
        <a:solidFill>
          <a:schemeClr val="tx1"/>
        </a:solidFill>
        <a:latin typeface="+mn-lt"/>
        <a:ea typeface="+mn-ea"/>
        <a:cs typeface="+mn-cs"/>
      </a:defRPr>
    </a:lvl1pPr>
    <a:lvl2pPr marL="2037786" algn="l" defTabSz="2037786" rtl="0" eaLnBrk="1" latinLnBrk="0" hangingPunct="1">
      <a:defRPr sz="8000" kern="1200">
        <a:solidFill>
          <a:schemeClr val="tx1"/>
        </a:solidFill>
        <a:latin typeface="+mn-lt"/>
        <a:ea typeface="+mn-ea"/>
        <a:cs typeface="+mn-cs"/>
      </a:defRPr>
    </a:lvl2pPr>
    <a:lvl3pPr marL="4075572" algn="l" defTabSz="2037786" rtl="0" eaLnBrk="1" latinLnBrk="0" hangingPunct="1">
      <a:defRPr sz="8000" kern="1200">
        <a:solidFill>
          <a:schemeClr val="tx1"/>
        </a:solidFill>
        <a:latin typeface="+mn-lt"/>
        <a:ea typeface="+mn-ea"/>
        <a:cs typeface="+mn-cs"/>
      </a:defRPr>
    </a:lvl3pPr>
    <a:lvl4pPr marL="6113358" algn="l" defTabSz="2037786" rtl="0" eaLnBrk="1" latinLnBrk="0" hangingPunct="1">
      <a:defRPr sz="8000" kern="1200">
        <a:solidFill>
          <a:schemeClr val="tx1"/>
        </a:solidFill>
        <a:latin typeface="+mn-lt"/>
        <a:ea typeface="+mn-ea"/>
        <a:cs typeface="+mn-cs"/>
      </a:defRPr>
    </a:lvl4pPr>
    <a:lvl5pPr marL="8151144" algn="l" defTabSz="2037786" rtl="0" eaLnBrk="1" latinLnBrk="0" hangingPunct="1">
      <a:defRPr sz="8000" kern="1200">
        <a:solidFill>
          <a:schemeClr val="tx1"/>
        </a:solidFill>
        <a:latin typeface="+mn-lt"/>
        <a:ea typeface="+mn-ea"/>
        <a:cs typeface="+mn-cs"/>
      </a:defRPr>
    </a:lvl5pPr>
    <a:lvl6pPr marL="10188931" algn="l" defTabSz="2037786" rtl="0" eaLnBrk="1" latinLnBrk="0" hangingPunct="1">
      <a:defRPr sz="8000" kern="1200">
        <a:solidFill>
          <a:schemeClr val="tx1"/>
        </a:solidFill>
        <a:latin typeface="+mn-lt"/>
        <a:ea typeface="+mn-ea"/>
        <a:cs typeface="+mn-cs"/>
      </a:defRPr>
    </a:lvl6pPr>
    <a:lvl7pPr marL="12226717" algn="l" defTabSz="2037786" rtl="0" eaLnBrk="1" latinLnBrk="0" hangingPunct="1">
      <a:defRPr sz="8000" kern="1200">
        <a:solidFill>
          <a:schemeClr val="tx1"/>
        </a:solidFill>
        <a:latin typeface="+mn-lt"/>
        <a:ea typeface="+mn-ea"/>
        <a:cs typeface="+mn-cs"/>
      </a:defRPr>
    </a:lvl7pPr>
    <a:lvl8pPr marL="14264503" algn="l" defTabSz="2037786" rtl="0" eaLnBrk="1" latinLnBrk="0" hangingPunct="1">
      <a:defRPr sz="8000" kern="1200">
        <a:solidFill>
          <a:schemeClr val="tx1"/>
        </a:solidFill>
        <a:latin typeface="+mn-lt"/>
        <a:ea typeface="+mn-ea"/>
        <a:cs typeface="+mn-cs"/>
      </a:defRPr>
    </a:lvl8pPr>
    <a:lvl9pPr marL="16302289" algn="l" defTabSz="2037786" rtl="0" eaLnBrk="1" latinLnBrk="0" hangingPunct="1">
      <a:defRPr sz="8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orient="horz" pos="10368">
          <p15:clr>
            <a:srgbClr val="A4A3A4"/>
          </p15:clr>
        </p15:guide>
        <p15:guide id="4"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0CFC8"/>
    <a:srgbClr val="B6D7CF"/>
    <a:srgbClr val="BDDFD7"/>
    <a:srgbClr val="ADDFC5"/>
    <a:srgbClr val="ADD2CB"/>
    <a:srgbClr val="F929AF"/>
    <a:srgbClr val="C4F9C4"/>
    <a:srgbClr val="F9F395"/>
    <a:srgbClr val="F9A089"/>
    <a:srgbClr val="DC6E5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2" autoAdjust="0"/>
    <p:restoredTop sz="94329" autoAdjust="0"/>
  </p:normalViewPr>
  <p:slideViewPr>
    <p:cSldViewPr snapToGrid="0" snapToObjects="1">
      <p:cViewPr varScale="1">
        <p:scale>
          <a:sx n="16" d="100"/>
          <a:sy n="16" d="100"/>
        </p:scale>
        <p:origin x="198" y="774"/>
      </p:cViewPr>
      <p:guideLst>
        <p:guide orient="horz" pos="2160"/>
        <p:guide pos="2880"/>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D2C57EB9-3B7B-4354-9564-F5DBF0C14673}" type="datetimeFigureOut">
              <a:rPr lang="en-US" smtClean="0"/>
              <a:pPr/>
              <a:t>4/14/2016</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108EF3DC-27EF-4AEA-92D8-A33096C2C92C}" type="slidenum">
              <a:rPr lang="en-US" smtClean="0"/>
              <a:pPr/>
              <a:t>‹#›</a:t>
            </a:fld>
            <a:endParaRPr lang="en-US"/>
          </a:p>
        </p:txBody>
      </p:sp>
    </p:spTree>
    <p:extLst>
      <p:ext uri="{BB962C8B-B14F-4D97-AF65-F5344CB8AC3E}">
        <p14:creationId xmlns:p14="http://schemas.microsoft.com/office/powerpoint/2010/main" val="2469675501"/>
      </p:ext>
    </p:extLst>
  </p:cSld>
  <p:clrMap bg1="lt1" tx1="dk1" bg2="lt2" tx2="dk2" accent1="accent1" accent2="accent2" accent3="accent3" accent4="accent4" accent5="accent5" accent6="accent6" hlink="hlink" folHlink="folHlink"/>
  <p:notesStyle>
    <a:lvl1pPr marL="0" algn="l" defTabSz="4075572" rtl="0" eaLnBrk="1" latinLnBrk="0" hangingPunct="1">
      <a:defRPr sz="5300" kern="1200">
        <a:solidFill>
          <a:schemeClr val="tx1"/>
        </a:solidFill>
        <a:latin typeface="+mn-lt"/>
        <a:ea typeface="+mn-ea"/>
        <a:cs typeface="+mn-cs"/>
      </a:defRPr>
    </a:lvl1pPr>
    <a:lvl2pPr marL="2037786" algn="l" defTabSz="4075572" rtl="0" eaLnBrk="1" latinLnBrk="0" hangingPunct="1">
      <a:defRPr sz="5300" kern="1200">
        <a:solidFill>
          <a:schemeClr val="tx1"/>
        </a:solidFill>
        <a:latin typeface="+mn-lt"/>
        <a:ea typeface="+mn-ea"/>
        <a:cs typeface="+mn-cs"/>
      </a:defRPr>
    </a:lvl2pPr>
    <a:lvl3pPr marL="4075572" algn="l" defTabSz="4075572" rtl="0" eaLnBrk="1" latinLnBrk="0" hangingPunct="1">
      <a:defRPr sz="5300" kern="1200">
        <a:solidFill>
          <a:schemeClr val="tx1"/>
        </a:solidFill>
        <a:latin typeface="+mn-lt"/>
        <a:ea typeface="+mn-ea"/>
        <a:cs typeface="+mn-cs"/>
      </a:defRPr>
    </a:lvl3pPr>
    <a:lvl4pPr marL="6113358" algn="l" defTabSz="4075572" rtl="0" eaLnBrk="1" latinLnBrk="0" hangingPunct="1">
      <a:defRPr sz="5300" kern="1200">
        <a:solidFill>
          <a:schemeClr val="tx1"/>
        </a:solidFill>
        <a:latin typeface="+mn-lt"/>
        <a:ea typeface="+mn-ea"/>
        <a:cs typeface="+mn-cs"/>
      </a:defRPr>
    </a:lvl4pPr>
    <a:lvl5pPr marL="8151144" algn="l" defTabSz="4075572" rtl="0" eaLnBrk="1" latinLnBrk="0" hangingPunct="1">
      <a:defRPr sz="5300" kern="1200">
        <a:solidFill>
          <a:schemeClr val="tx1"/>
        </a:solidFill>
        <a:latin typeface="+mn-lt"/>
        <a:ea typeface="+mn-ea"/>
        <a:cs typeface="+mn-cs"/>
      </a:defRPr>
    </a:lvl5pPr>
    <a:lvl6pPr marL="10188931" algn="l" defTabSz="4075572" rtl="0" eaLnBrk="1" latinLnBrk="0" hangingPunct="1">
      <a:defRPr sz="5300" kern="1200">
        <a:solidFill>
          <a:schemeClr val="tx1"/>
        </a:solidFill>
        <a:latin typeface="+mn-lt"/>
        <a:ea typeface="+mn-ea"/>
        <a:cs typeface="+mn-cs"/>
      </a:defRPr>
    </a:lvl6pPr>
    <a:lvl7pPr marL="12226717" algn="l" defTabSz="4075572" rtl="0" eaLnBrk="1" latinLnBrk="0" hangingPunct="1">
      <a:defRPr sz="5300" kern="1200">
        <a:solidFill>
          <a:schemeClr val="tx1"/>
        </a:solidFill>
        <a:latin typeface="+mn-lt"/>
        <a:ea typeface="+mn-ea"/>
        <a:cs typeface="+mn-cs"/>
      </a:defRPr>
    </a:lvl7pPr>
    <a:lvl8pPr marL="14264503" algn="l" defTabSz="4075572" rtl="0" eaLnBrk="1" latinLnBrk="0" hangingPunct="1">
      <a:defRPr sz="5300" kern="1200">
        <a:solidFill>
          <a:schemeClr val="tx1"/>
        </a:solidFill>
        <a:latin typeface="+mn-lt"/>
        <a:ea typeface="+mn-ea"/>
        <a:cs typeface="+mn-cs"/>
      </a:defRPr>
    </a:lvl8pPr>
    <a:lvl9pPr marL="16302289" algn="l" defTabSz="4075572" rtl="0" eaLnBrk="1" latinLnBrk="0" hangingPunct="1">
      <a:defRPr sz="5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28950" y="857250"/>
            <a:ext cx="3086100" cy="2314575"/>
          </a:xfrm>
        </p:spPr>
      </p:sp>
      <p:sp>
        <p:nvSpPr>
          <p:cNvPr id="3" name="Notes Placeholder 2"/>
          <p:cNvSpPr>
            <a:spLocks noGrp="1"/>
          </p:cNvSpPr>
          <p:nvPr>
            <p:ph type="body" idx="1"/>
          </p:nvPr>
        </p:nvSpPr>
        <p:spPr/>
        <p:txBody>
          <a:bodyPr/>
          <a:lstStyle/>
          <a:p>
            <a:r>
              <a:rPr lang="en-US" dirty="0" smtClean="0"/>
              <a:t>E15JCY15- Psychology Department</a:t>
            </a:r>
          </a:p>
          <a:p>
            <a:r>
              <a:rPr lang="en-US" dirty="0" smtClean="0"/>
              <a:t>-Stereoacuity: how</a:t>
            </a:r>
            <a:r>
              <a:rPr lang="en-US" baseline="0" dirty="0" smtClean="0"/>
              <a:t> good you are at stereopsis</a:t>
            </a:r>
          </a:p>
          <a:p>
            <a:r>
              <a:rPr lang="en-US" dirty="0" smtClean="0"/>
              <a:t>-local stereopsis: DOG</a:t>
            </a:r>
          </a:p>
          <a:p>
            <a:r>
              <a:rPr lang="en-US" dirty="0" smtClean="0"/>
              <a:t>-global stereopsis:</a:t>
            </a:r>
            <a:r>
              <a:rPr lang="en-US" baseline="0" dirty="0" smtClean="0"/>
              <a:t> RDS</a:t>
            </a:r>
          </a:p>
          <a:p>
            <a:r>
              <a:rPr lang="en-US" baseline="0" dirty="0" smtClean="0"/>
              <a:t>-spatial frequency: light across spatial dimension, graphing amount of light across space</a:t>
            </a:r>
          </a:p>
          <a:p>
            <a:r>
              <a:rPr lang="en-US" baseline="0" dirty="0" smtClean="0"/>
              <a:t>	-creates black and white bars</a:t>
            </a:r>
          </a:p>
          <a:p>
            <a:r>
              <a:rPr lang="en-US" baseline="0" dirty="0" smtClean="0"/>
              <a:t>-</a:t>
            </a:r>
            <a:r>
              <a:rPr lang="en-US" baseline="0" dirty="0" err="1" smtClean="0"/>
              <a:t>Maxwellian</a:t>
            </a:r>
            <a:r>
              <a:rPr lang="en-US" baseline="0" dirty="0" smtClean="0"/>
              <a:t> view system: controls amount of light entering the pupil and also aligns the subject (using bite bar)</a:t>
            </a:r>
          </a:p>
          <a:p>
            <a:r>
              <a:rPr lang="en-US" baseline="0" dirty="0" smtClean="0"/>
              <a:t>-Method of constant stimuli: all possible permutations are presented randomly and data is statistically analyzed after</a:t>
            </a:r>
          </a:p>
          <a:p>
            <a:endParaRPr lang="en-US" baseline="0" dirty="0" smtClean="0"/>
          </a:p>
          <a:p>
            <a:r>
              <a:rPr lang="en-US" baseline="0" dirty="0" smtClean="0"/>
              <a:t>-Define crossed and uncrossed disparity</a:t>
            </a:r>
            <a:endParaRPr lang="en-US" dirty="0"/>
          </a:p>
        </p:txBody>
      </p:sp>
      <p:sp>
        <p:nvSpPr>
          <p:cNvPr id="4" name="Slide Number Placeholder 3"/>
          <p:cNvSpPr>
            <a:spLocks noGrp="1"/>
          </p:cNvSpPr>
          <p:nvPr>
            <p:ph type="sldNum" sz="quarter" idx="10"/>
          </p:nvPr>
        </p:nvSpPr>
        <p:spPr/>
        <p:txBody>
          <a:bodyPr/>
          <a:lstStyle/>
          <a:p>
            <a:fld id="{108EF3DC-27EF-4AEA-92D8-A33096C2C92C}" type="slidenum">
              <a:rPr lang="en-US" smtClean="0"/>
              <a:pPr/>
              <a:t>1</a:t>
            </a:fld>
            <a:endParaRPr lang="en-US"/>
          </a:p>
        </p:txBody>
      </p:sp>
    </p:spTree>
    <p:extLst>
      <p:ext uri="{BB962C8B-B14F-4D97-AF65-F5344CB8AC3E}">
        <p14:creationId xmlns:p14="http://schemas.microsoft.com/office/powerpoint/2010/main" val="539253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037786" indent="0" algn="ctr">
              <a:buNone/>
              <a:defRPr>
                <a:solidFill>
                  <a:schemeClr val="tx1">
                    <a:tint val="75000"/>
                  </a:schemeClr>
                </a:solidFill>
              </a:defRPr>
            </a:lvl2pPr>
            <a:lvl3pPr marL="4075572" indent="0" algn="ctr">
              <a:buNone/>
              <a:defRPr>
                <a:solidFill>
                  <a:schemeClr val="tx1">
                    <a:tint val="75000"/>
                  </a:schemeClr>
                </a:solidFill>
              </a:defRPr>
            </a:lvl3pPr>
            <a:lvl4pPr marL="6113358" indent="0" algn="ctr">
              <a:buNone/>
              <a:defRPr>
                <a:solidFill>
                  <a:schemeClr val="tx1">
                    <a:tint val="75000"/>
                  </a:schemeClr>
                </a:solidFill>
              </a:defRPr>
            </a:lvl4pPr>
            <a:lvl5pPr marL="8151144" indent="0" algn="ctr">
              <a:buNone/>
              <a:defRPr>
                <a:solidFill>
                  <a:schemeClr val="tx1">
                    <a:tint val="75000"/>
                  </a:schemeClr>
                </a:solidFill>
              </a:defRPr>
            </a:lvl5pPr>
            <a:lvl6pPr marL="10188931" indent="0" algn="ctr">
              <a:buNone/>
              <a:defRPr>
                <a:solidFill>
                  <a:schemeClr val="tx1">
                    <a:tint val="75000"/>
                  </a:schemeClr>
                </a:solidFill>
              </a:defRPr>
            </a:lvl6pPr>
            <a:lvl7pPr marL="12226717" indent="0" algn="ctr">
              <a:buNone/>
              <a:defRPr>
                <a:solidFill>
                  <a:schemeClr val="tx1">
                    <a:tint val="75000"/>
                  </a:schemeClr>
                </a:solidFill>
              </a:defRPr>
            </a:lvl7pPr>
            <a:lvl8pPr marL="14264503" indent="0" algn="ctr">
              <a:buNone/>
              <a:defRPr>
                <a:solidFill>
                  <a:schemeClr val="tx1">
                    <a:tint val="75000"/>
                  </a:schemeClr>
                </a:solidFill>
              </a:defRPr>
            </a:lvl8pPr>
            <a:lvl9pPr marL="16302289"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2B8AF75-0770-D24A-89B9-961D9A206860}" type="datetimeFigureOut">
              <a:rPr lang="en-US" smtClean="0"/>
              <a:pPr/>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B8AF75-0770-D24A-89B9-961D9A206860}" type="datetimeFigureOut">
              <a:rPr lang="en-US" smtClean="0"/>
              <a:pPr/>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2"/>
            <a:ext cx="37307520" cy="6537960"/>
          </a:xfrm>
        </p:spPr>
        <p:txBody>
          <a:bodyPr anchor="t"/>
          <a:lstStyle>
            <a:lvl1pPr algn="l">
              <a:defRPr sz="178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3" y="13952225"/>
            <a:ext cx="37307520" cy="7200898"/>
          </a:xfrm>
        </p:spPr>
        <p:txBody>
          <a:bodyPr anchor="b"/>
          <a:lstStyle>
            <a:lvl1pPr marL="0" indent="0">
              <a:buNone/>
              <a:defRPr sz="8900">
                <a:solidFill>
                  <a:schemeClr val="tx1">
                    <a:tint val="75000"/>
                  </a:schemeClr>
                </a:solidFill>
              </a:defRPr>
            </a:lvl1pPr>
            <a:lvl2pPr marL="2037786" indent="0">
              <a:buNone/>
              <a:defRPr sz="8000">
                <a:solidFill>
                  <a:schemeClr val="tx1">
                    <a:tint val="75000"/>
                  </a:schemeClr>
                </a:solidFill>
              </a:defRPr>
            </a:lvl2pPr>
            <a:lvl3pPr marL="4075572" indent="0">
              <a:buNone/>
              <a:defRPr sz="7100">
                <a:solidFill>
                  <a:schemeClr val="tx1">
                    <a:tint val="75000"/>
                  </a:schemeClr>
                </a:solidFill>
              </a:defRPr>
            </a:lvl3pPr>
            <a:lvl4pPr marL="6113358" indent="0">
              <a:buNone/>
              <a:defRPr sz="6200">
                <a:solidFill>
                  <a:schemeClr val="tx1">
                    <a:tint val="75000"/>
                  </a:schemeClr>
                </a:solidFill>
              </a:defRPr>
            </a:lvl4pPr>
            <a:lvl5pPr marL="8151144" indent="0">
              <a:buNone/>
              <a:defRPr sz="6200">
                <a:solidFill>
                  <a:schemeClr val="tx1">
                    <a:tint val="75000"/>
                  </a:schemeClr>
                </a:solidFill>
              </a:defRPr>
            </a:lvl5pPr>
            <a:lvl6pPr marL="10188931" indent="0">
              <a:buNone/>
              <a:defRPr sz="6200">
                <a:solidFill>
                  <a:schemeClr val="tx1">
                    <a:tint val="75000"/>
                  </a:schemeClr>
                </a:solidFill>
              </a:defRPr>
            </a:lvl6pPr>
            <a:lvl7pPr marL="12226717" indent="0">
              <a:buNone/>
              <a:defRPr sz="6200">
                <a:solidFill>
                  <a:schemeClr val="tx1">
                    <a:tint val="75000"/>
                  </a:schemeClr>
                </a:solidFill>
              </a:defRPr>
            </a:lvl7pPr>
            <a:lvl8pPr marL="14264503" indent="0">
              <a:buNone/>
              <a:defRPr sz="6200">
                <a:solidFill>
                  <a:schemeClr val="tx1">
                    <a:tint val="75000"/>
                  </a:schemeClr>
                </a:solidFill>
              </a:defRPr>
            </a:lvl8pPr>
            <a:lvl9pPr marL="16302289" indent="0">
              <a:buNone/>
              <a:defRPr sz="6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B8AF75-0770-D24A-89B9-961D9A206860}" type="datetimeFigureOut">
              <a:rPr lang="en-US" smtClean="0"/>
              <a:pPr/>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2500"/>
            </a:lvl1pPr>
            <a:lvl2pPr>
              <a:defRPr sz="10700"/>
            </a:lvl2pPr>
            <a:lvl3pPr>
              <a:defRPr sz="89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2500"/>
            </a:lvl1pPr>
            <a:lvl2pPr>
              <a:defRPr sz="10700"/>
            </a:lvl2pPr>
            <a:lvl3pPr>
              <a:defRPr sz="89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2B8AF75-0770-D24A-89B9-961D9A206860}" type="datetimeFigureOut">
              <a:rPr lang="en-US" smtClean="0"/>
              <a:pPr/>
              <a:t>4/14/2016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3" cy="3070858"/>
          </a:xfrm>
        </p:spPr>
        <p:txBody>
          <a:bodyPr anchor="b"/>
          <a:lstStyle>
            <a:lvl1pPr marL="0" indent="0">
              <a:buNone/>
              <a:defRPr sz="10700" b="1"/>
            </a:lvl1pPr>
            <a:lvl2pPr marL="2037786" indent="0">
              <a:buNone/>
              <a:defRPr sz="8900" b="1"/>
            </a:lvl2pPr>
            <a:lvl3pPr marL="4075572" indent="0">
              <a:buNone/>
              <a:defRPr sz="8000" b="1"/>
            </a:lvl3pPr>
            <a:lvl4pPr marL="6113358" indent="0">
              <a:buNone/>
              <a:defRPr sz="7100" b="1"/>
            </a:lvl4pPr>
            <a:lvl5pPr marL="8151144" indent="0">
              <a:buNone/>
              <a:defRPr sz="7100" b="1"/>
            </a:lvl5pPr>
            <a:lvl6pPr marL="10188931" indent="0">
              <a:buNone/>
              <a:defRPr sz="7100" b="1"/>
            </a:lvl6pPr>
            <a:lvl7pPr marL="12226717" indent="0">
              <a:buNone/>
              <a:defRPr sz="7100" b="1"/>
            </a:lvl7pPr>
            <a:lvl8pPr marL="14264503" indent="0">
              <a:buNone/>
              <a:defRPr sz="7100" b="1"/>
            </a:lvl8pPr>
            <a:lvl9pPr marL="16302289" indent="0">
              <a:buNone/>
              <a:defRPr sz="71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3" cy="18966182"/>
          </a:xfrm>
        </p:spPr>
        <p:txBody>
          <a:bodyPr/>
          <a:lstStyle>
            <a:lvl1pPr>
              <a:defRPr sz="10700"/>
            </a:lvl1pPr>
            <a:lvl2pPr>
              <a:defRPr sz="8900"/>
            </a:lvl2pPr>
            <a:lvl3pPr>
              <a:defRPr sz="8000"/>
            </a:lvl3pPr>
            <a:lvl4pPr>
              <a:defRPr sz="7100"/>
            </a:lvl4pPr>
            <a:lvl5pPr>
              <a:defRPr sz="7100"/>
            </a:lvl5pPr>
            <a:lvl6pPr>
              <a:defRPr sz="7100"/>
            </a:lvl6pPr>
            <a:lvl7pPr>
              <a:defRPr sz="7100"/>
            </a:lvl7pPr>
            <a:lvl8pPr>
              <a:defRPr sz="7100"/>
            </a:lvl8pPr>
            <a:lvl9pPr>
              <a:defRPr sz="7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3" y="7368542"/>
            <a:ext cx="19400520" cy="3070858"/>
          </a:xfrm>
        </p:spPr>
        <p:txBody>
          <a:bodyPr anchor="b"/>
          <a:lstStyle>
            <a:lvl1pPr marL="0" indent="0">
              <a:buNone/>
              <a:defRPr sz="10700" b="1"/>
            </a:lvl1pPr>
            <a:lvl2pPr marL="2037786" indent="0">
              <a:buNone/>
              <a:defRPr sz="8900" b="1"/>
            </a:lvl2pPr>
            <a:lvl3pPr marL="4075572" indent="0">
              <a:buNone/>
              <a:defRPr sz="8000" b="1"/>
            </a:lvl3pPr>
            <a:lvl4pPr marL="6113358" indent="0">
              <a:buNone/>
              <a:defRPr sz="7100" b="1"/>
            </a:lvl4pPr>
            <a:lvl5pPr marL="8151144" indent="0">
              <a:buNone/>
              <a:defRPr sz="7100" b="1"/>
            </a:lvl5pPr>
            <a:lvl6pPr marL="10188931" indent="0">
              <a:buNone/>
              <a:defRPr sz="7100" b="1"/>
            </a:lvl6pPr>
            <a:lvl7pPr marL="12226717" indent="0">
              <a:buNone/>
              <a:defRPr sz="7100" b="1"/>
            </a:lvl7pPr>
            <a:lvl8pPr marL="14264503" indent="0">
              <a:buNone/>
              <a:defRPr sz="7100" b="1"/>
            </a:lvl8pPr>
            <a:lvl9pPr marL="16302289" indent="0">
              <a:buNone/>
              <a:defRPr sz="7100" b="1"/>
            </a:lvl9pPr>
          </a:lstStyle>
          <a:p>
            <a:pPr lvl="0"/>
            <a:r>
              <a:rPr lang="en-US" smtClean="0"/>
              <a:t>Click to edit Master text styles</a:t>
            </a:r>
          </a:p>
        </p:txBody>
      </p:sp>
      <p:sp>
        <p:nvSpPr>
          <p:cNvPr id="6" name="Content Placeholder 5"/>
          <p:cNvSpPr>
            <a:spLocks noGrp="1"/>
          </p:cNvSpPr>
          <p:nvPr>
            <p:ph sz="quarter" idx="4"/>
          </p:nvPr>
        </p:nvSpPr>
        <p:spPr>
          <a:xfrm>
            <a:off x="22296123" y="10439400"/>
            <a:ext cx="19400520" cy="18966182"/>
          </a:xfrm>
        </p:spPr>
        <p:txBody>
          <a:bodyPr/>
          <a:lstStyle>
            <a:lvl1pPr>
              <a:defRPr sz="10700"/>
            </a:lvl1pPr>
            <a:lvl2pPr>
              <a:defRPr sz="8900"/>
            </a:lvl2pPr>
            <a:lvl3pPr>
              <a:defRPr sz="8000"/>
            </a:lvl3pPr>
            <a:lvl4pPr>
              <a:defRPr sz="7100"/>
            </a:lvl4pPr>
            <a:lvl5pPr>
              <a:defRPr sz="7100"/>
            </a:lvl5pPr>
            <a:lvl6pPr>
              <a:defRPr sz="7100"/>
            </a:lvl6pPr>
            <a:lvl7pPr>
              <a:defRPr sz="7100"/>
            </a:lvl7pPr>
            <a:lvl8pPr>
              <a:defRPr sz="7100"/>
            </a:lvl8pPr>
            <a:lvl9pPr>
              <a:defRPr sz="7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2B8AF75-0770-D24A-89B9-961D9A206860}" type="datetimeFigureOut">
              <a:rPr lang="en-US" smtClean="0"/>
              <a:pPr/>
              <a:t>4/14/2016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2B8AF75-0770-D24A-89B9-961D9A206860}" type="datetimeFigureOut">
              <a:rPr lang="en-US" smtClean="0"/>
              <a:pPr/>
              <a:t>4/14/2016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B8AF75-0770-D24A-89B9-961D9A206860}" type="datetimeFigureOut">
              <a:rPr lang="en-US" smtClean="0"/>
              <a:pPr/>
              <a:t>4/14/2016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3" cy="5577840"/>
          </a:xfrm>
        </p:spPr>
        <p:txBody>
          <a:bodyPr anchor="b"/>
          <a:lstStyle>
            <a:lvl1pPr algn="l">
              <a:defRPr sz="89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4300"/>
            </a:lvl1pPr>
            <a:lvl2pPr>
              <a:defRPr sz="12500"/>
            </a:lvl2pPr>
            <a:lvl3pPr>
              <a:defRPr sz="10700"/>
            </a:lvl3pPr>
            <a:lvl4pPr>
              <a:defRPr sz="8900"/>
            </a:lvl4pPr>
            <a:lvl5pPr>
              <a:defRPr sz="8900"/>
            </a:lvl5pPr>
            <a:lvl6pPr>
              <a:defRPr sz="8900"/>
            </a:lvl6pPr>
            <a:lvl7pPr>
              <a:defRPr sz="8900"/>
            </a:lvl7pPr>
            <a:lvl8pPr>
              <a:defRPr sz="8900"/>
            </a:lvl8pPr>
            <a:lvl9pPr>
              <a:defRPr sz="8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3" cy="22517102"/>
          </a:xfrm>
        </p:spPr>
        <p:txBody>
          <a:bodyPr/>
          <a:lstStyle>
            <a:lvl1pPr marL="0" indent="0">
              <a:buNone/>
              <a:defRPr sz="6200"/>
            </a:lvl1pPr>
            <a:lvl2pPr marL="2037786" indent="0">
              <a:buNone/>
              <a:defRPr sz="5300"/>
            </a:lvl2pPr>
            <a:lvl3pPr marL="4075572" indent="0">
              <a:buNone/>
              <a:defRPr sz="4500"/>
            </a:lvl3pPr>
            <a:lvl4pPr marL="6113358" indent="0">
              <a:buNone/>
              <a:defRPr sz="4000"/>
            </a:lvl4pPr>
            <a:lvl5pPr marL="8151144" indent="0">
              <a:buNone/>
              <a:defRPr sz="4000"/>
            </a:lvl5pPr>
            <a:lvl6pPr marL="10188931" indent="0">
              <a:buNone/>
              <a:defRPr sz="4000"/>
            </a:lvl6pPr>
            <a:lvl7pPr marL="12226717" indent="0">
              <a:buNone/>
              <a:defRPr sz="4000"/>
            </a:lvl7pPr>
            <a:lvl8pPr marL="14264503" indent="0">
              <a:buNone/>
              <a:defRPr sz="4000"/>
            </a:lvl8pPr>
            <a:lvl9pPr marL="16302289"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B8AF75-0770-D24A-89B9-961D9A206860}" type="datetimeFigureOut">
              <a:rPr lang="en-US" smtClean="0"/>
              <a:pPr/>
              <a:t>4/14/2016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0"/>
            <a:ext cx="26334720" cy="2720342"/>
          </a:xfrm>
        </p:spPr>
        <p:txBody>
          <a:bodyPr anchor="b"/>
          <a:lstStyle>
            <a:lvl1pPr algn="l">
              <a:defRPr sz="8900" b="1"/>
            </a:lvl1pPr>
          </a:lstStyle>
          <a:p>
            <a:r>
              <a:rPr lang="en-US" smtClean="0"/>
              <a:t>Click to edit Master title style</a:t>
            </a:r>
            <a:endParaRPr lang="en-US"/>
          </a:p>
        </p:txBody>
      </p:sp>
      <p:sp>
        <p:nvSpPr>
          <p:cNvPr id="3" name="Picture Placeholder 2"/>
          <p:cNvSpPr>
            <a:spLocks noGrp="1"/>
          </p:cNvSpPr>
          <p:nvPr>
            <p:ph type="pic" idx="1"/>
          </p:nvPr>
        </p:nvSpPr>
        <p:spPr>
          <a:xfrm>
            <a:off x="8602983" y="2941320"/>
            <a:ext cx="26334720" cy="19751040"/>
          </a:xfrm>
        </p:spPr>
        <p:txBody>
          <a:bodyPr/>
          <a:lstStyle>
            <a:lvl1pPr marL="0" indent="0">
              <a:buNone/>
              <a:defRPr sz="14300"/>
            </a:lvl1pPr>
            <a:lvl2pPr marL="2037786" indent="0">
              <a:buNone/>
              <a:defRPr sz="12500"/>
            </a:lvl2pPr>
            <a:lvl3pPr marL="4075572" indent="0">
              <a:buNone/>
              <a:defRPr sz="10700"/>
            </a:lvl3pPr>
            <a:lvl4pPr marL="6113358" indent="0">
              <a:buNone/>
              <a:defRPr sz="8900"/>
            </a:lvl4pPr>
            <a:lvl5pPr marL="8151144" indent="0">
              <a:buNone/>
              <a:defRPr sz="8900"/>
            </a:lvl5pPr>
            <a:lvl6pPr marL="10188931" indent="0">
              <a:buNone/>
              <a:defRPr sz="8900"/>
            </a:lvl6pPr>
            <a:lvl7pPr marL="12226717" indent="0">
              <a:buNone/>
              <a:defRPr sz="8900"/>
            </a:lvl7pPr>
            <a:lvl8pPr marL="14264503" indent="0">
              <a:buNone/>
              <a:defRPr sz="8900"/>
            </a:lvl8pPr>
            <a:lvl9pPr marL="16302289" indent="0">
              <a:buNone/>
              <a:defRPr sz="8900"/>
            </a:lvl9pPr>
          </a:lstStyle>
          <a:p>
            <a:endParaRPr lang="en-US"/>
          </a:p>
        </p:txBody>
      </p:sp>
      <p:sp>
        <p:nvSpPr>
          <p:cNvPr id="4" name="Text Placeholder 3"/>
          <p:cNvSpPr>
            <a:spLocks noGrp="1"/>
          </p:cNvSpPr>
          <p:nvPr>
            <p:ph type="body" sz="half" idx="2"/>
          </p:nvPr>
        </p:nvSpPr>
        <p:spPr>
          <a:xfrm>
            <a:off x="8602983" y="25763222"/>
            <a:ext cx="26334720" cy="3863338"/>
          </a:xfrm>
        </p:spPr>
        <p:txBody>
          <a:bodyPr/>
          <a:lstStyle>
            <a:lvl1pPr marL="0" indent="0">
              <a:buNone/>
              <a:defRPr sz="6200"/>
            </a:lvl1pPr>
            <a:lvl2pPr marL="2037786" indent="0">
              <a:buNone/>
              <a:defRPr sz="5300"/>
            </a:lvl2pPr>
            <a:lvl3pPr marL="4075572" indent="0">
              <a:buNone/>
              <a:defRPr sz="4500"/>
            </a:lvl3pPr>
            <a:lvl4pPr marL="6113358" indent="0">
              <a:buNone/>
              <a:defRPr sz="4000"/>
            </a:lvl4pPr>
            <a:lvl5pPr marL="8151144" indent="0">
              <a:buNone/>
              <a:defRPr sz="4000"/>
            </a:lvl5pPr>
            <a:lvl6pPr marL="10188931" indent="0">
              <a:buNone/>
              <a:defRPr sz="4000"/>
            </a:lvl6pPr>
            <a:lvl7pPr marL="12226717" indent="0">
              <a:buNone/>
              <a:defRPr sz="4000"/>
            </a:lvl7pPr>
            <a:lvl8pPr marL="14264503" indent="0">
              <a:buNone/>
              <a:defRPr sz="4000"/>
            </a:lvl8pPr>
            <a:lvl9pPr marL="16302289"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B8AF75-0770-D24A-89B9-961D9A206860}" type="datetimeFigureOut">
              <a:rPr lang="en-US" smtClean="0"/>
              <a:pPr/>
              <a:t>4/14/2016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B8AF75-0770-D24A-89B9-961D9A206860}" type="datetimeFigureOut">
              <a:rPr lang="en-US" smtClean="0"/>
              <a:pPr/>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B8AF75-0770-D24A-89B9-961D9A206860}" type="datetimeFigureOut">
              <a:rPr lang="en-US" smtClean="0"/>
              <a:pPr/>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07557" tIns="203779" rIns="407557" bIns="20377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07557" tIns="203779" rIns="407557" bIns="20377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07557" tIns="203779" rIns="407557" bIns="203779" rtlCol="0" anchor="ctr"/>
          <a:lstStyle>
            <a:lvl1pPr algn="l">
              <a:defRPr sz="5300">
                <a:solidFill>
                  <a:schemeClr val="tx1">
                    <a:tint val="75000"/>
                  </a:schemeClr>
                </a:solidFill>
              </a:defRPr>
            </a:lvl1pPr>
          </a:lstStyle>
          <a:p>
            <a:fld id="{B2B8AF75-0770-D24A-89B9-961D9A206860}" type="datetimeFigureOut">
              <a:rPr lang="en-US" smtClean="0"/>
              <a:pPr/>
              <a:t>4/14/2016</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07557" tIns="203779" rIns="407557" bIns="203779" rtlCol="0" anchor="ctr"/>
          <a:lstStyle>
            <a:lvl1pPr algn="ctr">
              <a:defRPr sz="5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07557" tIns="203779" rIns="407557" bIns="203779" rtlCol="0" anchor="ctr"/>
          <a:lstStyle>
            <a:lvl1pPr algn="r">
              <a:defRPr sz="5300">
                <a:solidFill>
                  <a:schemeClr val="tx1">
                    <a:tint val="75000"/>
                  </a:schemeClr>
                </a:solidFill>
              </a:defRPr>
            </a:lvl1pPr>
          </a:lstStyle>
          <a:p>
            <a:fld id="{11F60EC7-FE36-EA49-AFFC-0161FE3D525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037786" rtl="0" eaLnBrk="1" latinLnBrk="0" hangingPunct="1">
        <a:spcBef>
          <a:spcPct val="0"/>
        </a:spcBef>
        <a:buNone/>
        <a:defRPr sz="19600" kern="1200">
          <a:solidFill>
            <a:schemeClr val="tx1"/>
          </a:solidFill>
          <a:latin typeface="+mj-lt"/>
          <a:ea typeface="+mj-ea"/>
          <a:cs typeface="+mj-cs"/>
        </a:defRPr>
      </a:lvl1pPr>
    </p:titleStyle>
    <p:bodyStyle>
      <a:lvl1pPr marL="1528340" indent="-1528340" algn="l" defTabSz="2037786" rtl="0" eaLnBrk="1" latinLnBrk="0" hangingPunct="1">
        <a:spcBef>
          <a:spcPct val="20000"/>
        </a:spcBef>
        <a:buFont typeface="Arial"/>
        <a:buChar char="•"/>
        <a:defRPr sz="14300" kern="1200">
          <a:solidFill>
            <a:schemeClr val="tx1"/>
          </a:solidFill>
          <a:latin typeface="+mn-lt"/>
          <a:ea typeface="+mn-ea"/>
          <a:cs typeface="+mn-cs"/>
        </a:defRPr>
      </a:lvl1pPr>
      <a:lvl2pPr marL="3311402" indent="-1273616" algn="l" defTabSz="2037786" rtl="0" eaLnBrk="1" latinLnBrk="0" hangingPunct="1">
        <a:spcBef>
          <a:spcPct val="20000"/>
        </a:spcBef>
        <a:buFont typeface="Arial"/>
        <a:buChar char="–"/>
        <a:defRPr sz="12500" kern="1200">
          <a:solidFill>
            <a:schemeClr val="tx1"/>
          </a:solidFill>
          <a:latin typeface="+mn-lt"/>
          <a:ea typeface="+mn-ea"/>
          <a:cs typeface="+mn-cs"/>
        </a:defRPr>
      </a:lvl2pPr>
      <a:lvl3pPr marL="5094465" indent="-1018893" algn="l" defTabSz="2037786" rtl="0" eaLnBrk="1" latinLnBrk="0" hangingPunct="1">
        <a:spcBef>
          <a:spcPct val="20000"/>
        </a:spcBef>
        <a:buFont typeface="Arial"/>
        <a:buChar char="•"/>
        <a:defRPr sz="10700" kern="1200">
          <a:solidFill>
            <a:schemeClr val="tx1"/>
          </a:solidFill>
          <a:latin typeface="+mn-lt"/>
          <a:ea typeface="+mn-ea"/>
          <a:cs typeface="+mn-cs"/>
        </a:defRPr>
      </a:lvl3pPr>
      <a:lvl4pPr marL="7132251" indent="-1018893" algn="l" defTabSz="2037786" rtl="0" eaLnBrk="1" latinLnBrk="0" hangingPunct="1">
        <a:spcBef>
          <a:spcPct val="20000"/>
        </a:spcBef>
        <a:buFont typeface="Arial"/>
        <a:buChar char="–"/>
        <a:defRPr sz="8900" kern="1200">
          <a:solidFill>
            <a:schemeClr val="tx1"/>
          </a:solidFill>
          <a:latin typeface="+mn-lt"/>
          <a:ea typeface="+mn-ea"/>
          <a:cs typeface="+mn-cs"/>
        </a:defRPr>
      </a:lvl4pPr>
      <a:lvl5pPr marL="9170038" indent="-1018893" algn="l" defTabSz="2037786" rtl="0" eaLnBrk="1" latinLnBrk="0" hangingPunct="1">
        <a:spcBef>
          <a:spcPct val="20000"/>
        </a:spcBef>
        <a:buFont typeface="Arial"/>
        <a:buChar char="»"/>
        <a:defRPr sz="8900" kern="1200">
          <a:solidFill>
            <a:schemeClr val="tx1"/>
          </a:solidFill>
          <a:latin typeface="+mn-lt"/>
          <a:ea typeface="+mn-ea"/>
          <a:cs typeface="+mn-cs"/>
        </a:defRPr>
      </a:lvl5pPr>
      <a:lvl6pPr marL="11207824" indent="-1018893" algn="l" defTabSz="2037786" rtl="0" eaLnBrk="1" latinLnBrk="0" hangingPunct="1">
        <a:spcBef>
          <a:spcPct val="20000"/>
        </a:spcBef>
        <a:buFont typeface="Arial"/>
        <a:buChar char="•"/>
        <a:defRPr sz="8900" kern="1200">
          <a:solidFill>
            <a:schemeClr val="tx1"/>
          </a:solidFill>
          <a:latin typeface="+mn-lt"/>
          <a:ea typeface="+mn-ea"/>
          <a:cs typeface="+mn-cs"/>
        </a:defRPr>
      </a:lvl6pPr>
      <a:lvl7pPr marL="13245610" indent="-1018893" algn="l" defTabSz="2037786" rtl="0" eaLnBrk="1" latinLnBrk="0" hangingPunct="1">
        <a:spcBef>
          <a:spcPct val="20000"/>
        </a:spcBef>
        <a:buFont typeface="Arial"/>
        <a:buChar char="•"/>
        <a:defRPr sz="8900" kern="1200">
          <a:solidFill>
            <a:schemeClr val="tx1"/>
          </a:solidFill>
          <a:latin typeface="+mn-lt"/>
          <a:ea typeface="+mn-ea"/>
          <a:cs typeface="+mn-cs"/>
        </a:defRPr>
      </a:lvl7pPr>
      <a:lvl8pPr marL="15283396" indent="-1018893" algn="l" defTabSz="2037786" rtl="0" eaLnBrk="1" latinLnBrk="0" hangingPunct="1">
        <a:spcBef>
          <a:spcPct val="20000"/>
        </a:spcBef>
        <a:buFont typeface="Arial"/>
        <a:buChar char="•"/>
        <a:defRPr sz="8900" kern="1200">
          <a:solidFill>
            <a:schemeClr val="tx1"/>
          </a:solidFill>
          <a:latin typeface="+mn-lt"/>
          <a:ea typeface="+mn-ea"/>
          <a:cs typeface="+mn-cs"/>
        </a:defRPr>
      </a:lvl8pPr>
      <a:lvl9pPr marL="17321182" indent="-1018893" algn="l" defTabSz="2037786" rtl="0" eaLnBrk="1" latinLnBrk="0" hangingPunct="1">
        <a:spcBef>
          <a:spcPct val="20000"/>
        </a:spcBef>
        <a:buFont typeface="Arial"/>
        <a:buChar char="•"/>
        <a:defRPr sz="8900" kern="1200">
          <a:solidFill>
            <a:schemeClr val="tx1"/>
          </a:solidFill>
          <a:latin typeface="+mn-lt"/>
          <a:ea typeface="+mn-ea"/>
          <a:cs typeface="+mn-cs"/>
        </a:defRPr>
      </a:lvl9pPr>
    </p:bodyStyle>
    <p:otherStyle>
      <a:defPPr>
        <a:defRPr lang="en-US"/>
      </a:defPPr>
      <a:lvl1pPr marL="0" algn="l" defTabSz="2037786" rtl="0" eaLnBrk="1" latinLnBrk="0" hangingPunct="1">
        <a:defRPr sz="8000" kern="1200">
          <a:solidFill>
            <a:schemeClr val="tx1"/>
          </a:solidFill>
          <a:latin typeface="+mn-lt"/>
          <a:ea typeface="+mn-ea"/>
          <a:cs typeface="+mn-cs"/>
        </a:defRPr>
      </a:lvl1pPr>
      <a:lvl2pPr marL="2037786" algn="l" defTabSz="2037786" rtl="0" eaLnBrk="1" latinLnBrk="0" hangingPunct="1">
        <a:defRPr sz="8000" kern="1200">
          <a:solidFill>
            <a:schemeClr val="tx1"/>
          </a:solidFill>
          <a:latin typeface="+mn-lt"/>
          <a:ea typeface="+mn-ea"/>
          <a:cs typeface="+mn-cs"/>
        </a:defRPr>
      </a:lvl2pPr>
      <a:lvl3pPr marL="4075572" algn="l" defTabSz="2037786" rtl="0" eaLnBrk="1" latinLnBrk="0" hangingPunct="1">
        <a:defRPr sz="8000" kern="1200">
          <a:solidFill>
            <a:schemeClr val="tx1"/>
          </a:solidFill>
          <a:latin typeface="+mn-lt"/>
          <a:ea typeface="+mn-ea"/>
          <a:cs typeface="+mn-cs"/>
        </a:defRPr>
      </a:lvl3pPr>
      <a:lvl4pPr marL="6113358" algn="l" defTabSz="2037786" rtl="0" eaLnBrk="1" latinLnBrk="0" hangingPunct="1">
        <a:defRPr sz="8000" kern="1200">
          <a:solidFill>
            <a:schemeClr val="tx1"/>
          </a:solidFill>
          <a:latin typeface="+mn-lt"/>
          <a:ea typeface="+mn-ea"/>
          <a:cs typeface="+mn-cs"/>
        </a:defRPr>
      </a:lvl4pPr>
      <a:lvl5pPr marL="8151144" algn="l" defTabSz="2037786" rtl="0" eaLnBrk="1" latinLnBrk="0" hangingPunct="1">
        <a:defRPr sz="8000" kern="1200">
          <a:solidFill>
            <a:schemeClr val="tx1"/>
          </a:solidFill>
          <a:latin typeface="+mn-lt"/>
          <a:ea typeface="+mn-ea"/>
          <a:cs typeface="+mn-cs"/>
        </a:defRPr>
      </a:lvl5pPr>
      <a:lvl6pPr marL="10188931" algn="l" defTabSz="2037786" rtl="0" eaLnBrk="1" latinLnBrk="0" hangingPunct="1">
        <a:defRPr sz="8000" kern="1200">
          <a:solidFill>
            <a:schemeClr val="tx1"/>
          </a:solidFill>
          <a:latin typeface="+mn-lt"/>
          <a:ea typeface="+mn-ea"/>
          <a:cs typeface="+mn-cs"/>
        </a:defRPr>
      </a:lvl6pPr>
      <a:lvl7pPr marL="12226717" algn="l" defTabSz="2037786" rtl="0" eaLnBrk="1" latinLnBrk="0" hangingPunct="1">
        <a:defRPr sz="8000" kern="1200">
          <a:solidFill>
            <a:schemeClr val="tx1"/>
          </a:solidFill>
          <a:latin typeface="+mn-lt"/>
          <a:ea typeface="+mn-ea"/>
          <a:cs typeface="+mn-cs"/>
        </a:defRPr>
      </a:lvl7pPr>
      <a:lvl8pPr marL="14264503" algn="l" defTabSz="2037786" rtl="0" eaLnBrk="1" latinLnBrk="0" hangingPunct="1">
        <a:defRPr sz="8000" kern="1200">
          <a:solidFill>
            <a:schemeClr val="tx1"/>
          </a:solidFill>
          <a:latin typeface="+mn-lt"/>
          <a:ea typeface="+mn-ea"/>
          <a:cs typeface="+mn-cs"/>
        </a:defRPr>
      </a:lvl8pPr>
      <a:lvl9pPr marL="16302289" algn="l" defTabSz="2037786" rtl="0" eaLnBrk="1" latinLnBrk="0" hangingPunct="1">
        <a:defRPr sz="8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Rectangle 3"/>
          <p:cNvSpPr/>
          <p:nvPr/>
        </p:nvSpPr>
        <p:spPr>
          <a:xfrm>
            <a:off x="-3899086" y="207427"/>
            <a:ext cx="50420127" cy="4258745"/>
          </a:xfrm>
          <a:prstGeom prst="rect">
            <a:avLst/>
          </a:prstGeom>
          <a:noFill/>
        </p:spPr>
        <p:txBody>
          <a:bodyPr wrap="square" lIns="407557" tIns="203779" rIns="407557" bIns="203779">
            <a:spAutoFit/>
          </a:bodyPr>
          <a:lstStyle/>
          <a:p>
            <a:pPr algn="ctr"/>
            <a:r>
              <a:rPr lang="en-US" sz="12500" b="1" spc="50" dirty="0" smtClean="0">
                <a:ln w="38100" cmpd="sng">
                  <a:noFill/>
                  <a:prstDash val="dot"/>
                </a:ln>
                <a:solidFill>
                  <a:schemeClr val="accent1">
                    <a:tint val="3000"/>
                    <a:alpha val="95000"/>
                  </a:schemeClr>
                </a:solidFill>
                <a:effectLst>
                  <a:outerShdw blurRad="50800" dist="38100" dir="2700000" algn="tl" rotWithShape="0">
                    <a:prstClr val="black">
                      <a:alpha val="40000"/>
                    </a:prstClr>
                  </a:outerShdw>
                </a:effectLst>
                <a:latin typeface="Times New Roman"/>
                <a:cs typeface="Times New Roman"/>
              </a:rPr>
              <a:t> Signal Detection Analysis of a Three Alternative Forced Choice</a:t>
            </a:r>
          </a:p>
          <a:p>
            <a:pPr algn="ctr"/>
            <a:r>
              <a:rPr lang="en-US" sz="12500" b="1" spc="50" dirty="0" smtClean="0">
                <a:ln w="38100" cmpd="sng">
                  <a:noFill/>
                  <a:prstDash val="dot"/>
                </a:ln>
                <a:solidFill>
                  <a:schemeClr val="accent1">
                    <a:tint val="3000"/>
                    <a:alpha val="95000"/>
                  </a:schemeClr>
                </a:solidFill>
                <a:effectLst>
                  <a:outerShdw blurRad="50800" dist="38100" dir="2700000" algn="tl" rotWithShape="0">
                    <a:prstClr val="black">
                      <a:alpha val="40000"/>
                    </a:prstClr>
                  </a:outerShdw>
                </a:effectLst>
                <a:latin typeface="Times New Roman"/>
                <a:cs typeface="Times New Roman"/>
              </a:rPr>
              <a:t> in a Stereoacuity Context </a:t>
            </a:r>
            <a:endParaRPr lang="en-US" sz="12500" b="1" spc="50" dirty="0">
              <a:ln w="38100" cmpd="sng">
                <a:noFill/>
                <a:prstDash val="dot"/>
              </a:ln>
              <a:solidFill>
                <a:schemeClr val="accent1">
                  <a:tint val="3000"/>
                  <a:alpha val="95000"/>
                </a:schemeClr>
              </a:solidFill>
              <a:effectLst>
                <a:outerShdw blurRad="50800" dist="38100" dir="2700000" algn="tl" rotWithShape="0">
                  <a:prstClr val="black">
                    <a:alpha val="40000"/>
                  </a:prstClr>
                </a:outerShdw>
              </a:effectLst>
              <a:latin typeface="Times New Roman"/>
              <a:cs typeface="Times New Roman"/>
            </a:endParaRPr>
          </a:p>
        </p:txBody>
      </p:sp>
      <p:pic>
        <p:nvPicPr>
          <p:cNvPr id="5" name="Picture 2" descr="C:\Users\Maureen Raubach\Downloads\PastedGraphic-1 (6).tif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180015" y="3022268"/>
            <a:ext cx="21308597" cy="5558765"/>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2" descr="C:\Users\Maureen Raubach\Downloads\PastedGraphic-1 (6).tif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911535" y="3753788"/>
            <a:ext cx="21308597" cy="5558765"/>
          </a:xfrm>
          <a:prstGeom prst="rect">
            <a:avLst/>
          </a:prstGeom>
          <a:noFill/>
          <a:extLst>
            <a:ext uri="{909E8E84-426E-40dd-AFC4-6F175D3DCCD1}">
              <a14:hiddenFill xmlns:a14="http://schemas.microsoft.com/office/drawing/2010/main" xmlns="">
                <a:solidFill>
                  <a:srgbClr val="FFFFFF"/>
                </a:solidFill>
              </a14:hiddenFill>
            </a:ext>
          </a:extLst>
        </p:spPr>
      </p:pic>
      <p:sp>
        <p:nvSpPr>
          <p:cNvPr id="8" name="TextBox 7"/>
          <p:cNvSpPr txBox="1"/>
          <p:nvPr/>
        </p:nvSpPr>
        <p:spPr>
          <a:xfrm>
            <a:off x="1278601" y="4466172"/>
            <a:ext cx="41609683" cy="1104035"/>
          </a:xfrm>
          <a:prstGeom prst="rect">
            <a:avLst/>
          </a:prstGeom>
          <a:noFill/>
        </p:spPr>
        <p:txBody>
          <a:bodyPr wrap="square" lIns="407557" tIns="203779" rIns="407557" bIns="203779" rtlCol="0">
            <a:spAutoFit/>
          </a:bodyPr>
          <a:lstStyle/>
          <a:p>
            <a:pPr algn="ctr"/>
            <a:r>
              <a:rPr lang="en-US" sz="4500" dirty="0" smtClean="0">
                <a:solidFill>
                  <a:schemeClr val="accent4">
                    <a:lumMod val="50000"/>
                  </a:schemeClr>
                </a:solidFill>
                <a:latin typeface="Times New Roman"/>
                <a:cs typeface="Times New Roman"/>
              </a:rPr>
              <a:t>Nicholas C. Duggan</a:t>
            </a:r>
            <a:r>
              <a:rPr lang="en-US" sz="4500" smtClean="0">
                <a:solidFill>
                  <a:schemeClr val="accent4">
                    <a:lumMod val="50000"/>
                  </a:schemeClr>
                </a:solidFill>
                <a:latin typeface="Times New Roman"/>
                <a:cs typeface="Times New Roman"/>
              </a:rPr>
              <a:t>, Basmah</a:t>
            </a:r>
            <a:r>
              <a:rPr lang="en-US" sz="4500" dirty="0" smtClean="0">
                <a:solidFill>
                  <a:schemeClr val="accent4">
                    <a:lumMod val="50000"/>
                  </a:schemeClr>
                </a:solidFill>
                <a:latin typeface="Times New Roman"/>
                <a:cs typeface="Times New Roman"/>
              </a:rPr>
              <a:t> </a:t>
            </a:r>
            <a:r>
              <a:rPr lang="en-US" sz="4500" dirty="0" err="1" smtClean="0">
                <a:solidFill>
                  <a:schemeClr val="accent4">
                    <a:lumMod val="50000"/>
                  </a:schemeClr>
                </a:solidFill>
                <a:latin typeface="Times New Roman"/>
                <a:cs typeface="Times New Roman"/>
              </a:rPr>
              <a:t>ElFaramawi</a:t>
            </a:r>
            <a:r>
              <a:rPr lang="en-US" sz="4500" dirty="0" smtClean="0">
                <a:solidFill>
                  <a:schemeClr val="accent4">
                    <a:lumMod val="50000"/>
                  </a:schemeClr>
                </a:solidFill>
                <a:latin typeface="Times New Roman"/>
                <a:cs typeface="Times New Roman"/>
              </a:rPr>
              <a:t>, </a:t>
            </a:r>
            <a:r>
              <a:rPr lang="en-US" sz="4500" dirty="0">
                <a:solidFill>
                  <a:schemeClr val="accent4">
                    <a:lumMod val="50000"/>
                  </a:schemeClr>
                </a:solidFill>
                <a:latin typeface="Times New Roman"/>
                <a:cs typeface="Times New Roman"/>
              </a:rPr>
              <a:t>Hanne K. Hansen, Jaclyn </a:t>
            </a:r>
            <a:r>
              <a:rPr lang="en-US" sz="4500" dirty="0" smtClean="0">
                <a:solidFill>
                  <a:schemeClr val="accent4">
                    <a:lumMod val="50000"/>
                  </a:schemeClr>
                </a:solidFill>
                <a:latin typeface="Times New Roman"/>
                <a:cs typeface="Times New Roman"/>
              </a:rPr>
              <a:t>H. Johnston, Amanda I. </a:t>
            </a:r>
            <a:r>
              <a:rPr lang="en-US" sz="4500" dirty="0" err="1" smtClean="0">
                <a:solidFill>
                  <a:schemeClr val="accent4">
                    <a:lumMod val="50000"/>
                  </a:schemeClr>
                </a:solidFill>
                <a:latin typeface="Times New Roman"/>
                <a:cs typeface="Times New Roman"/>
              </a:rPr>
              <a:t>LeBel</a:t>
            </a:r>
            <a:r>
              <a:rPr lang="en-US" sz="4500" dirty="0" smtClean="0">
                <a:solidFill>
                  <a:schemeClr val="accent4">
                    <a:lumMod val="50000"/>
                  </a:schemeClr>
                </a:solidFill>
                <a:latin typeface="Times New Roman"/>
                <a:cs typeface="Times New Roman"/>
              </a:rPr>
              <a:t>, Megan E. </a:t>
            </a:r>
            <a:r>
              <a:rPr lang="en-US" sz="4500" dirty="0" err="1" smtClean="0">
                <a:solidFill>
                  <a:schemeClr val="accent4">
                    <a:lumMod val="50000"/>
                  </a:schemeClr>
                </a:solidFill>
                <a:latin typeface="Times New Roman"/>
                <a:cs typeface="Times New Roman"/>
              </a:rPr>
              <a:t>Lusignan</a:t>
            </a:r>
            <a:r>
              <a:rPr lang="en-US" sz="4500" dirty="0">
                <a:solidFill>
                  <a:schemeClr val="accent4">
                    <a:lumMod val="50000"/>
                  </a:schemeClr>
                </a:solidFill>
                <a:latin typeface="Times New Roman"/>
                <a:cs typeface="Times New Roman"/>
              </a:rPr>
              <a:t>, </a:t>
            </a:r>
            <a:r>
              <a:rPr lang="en-US" sz="4500" dirty="0" err="1">
                <a:solidFill>
                  <a:schemeClr val="accent4">
                    <a:lumMod val="50000"/>
                  </a:schemeClr>
                </a:solidFill>
                <a:latin typeface="Times New Roman"/>
                <a:cs typeface="Times New Roman"/>
              </a:rPr>
              <a:t>Ahlia</a:t>
            </a:r>
            <a:r>
              <a:rPr lang="en-US" sz="4500" dirty="0">
                <a:solidFill>
                  <a:schemeClr val="accent4">
                    <a:lumMod val="50000"/>
                  </a:schemeClr>
                </a:solidFill>
                <a:latin typeface="Times New Roman"/>
                <a:cs typeface="Times New Roman"/>
              </a:rPr>
              <a:t> K. Slone</a:t>
            </a:r>
            <a:r>
              <a:rPr lang="en-US" sz="4500" dirty="0" smtClean="0">
                <a:solidFill>
                  <a:schemeClr val="accent4">
                    <a:lumMod val="50000"/>
                  </a:schemeClr>
                </a:solidFill>
                <a:latin typeface="Times New Roman"/>
                <a:cs typeface="Times New Roman"/>
              </a:rPr>
              <a:t>, Andrew J. </a:t>
            </a:r>
            <a:r>
              <a:rPr lang="en-US" sz="4500" dirty="0" err="1" smtClean="0">
                <a:solidFill>
                  <a:schemeClr val="accent4">
                    <a:lumMod val="50000"/>
                  </a:schemeClr>
                </a:solidFill>
                <a:latin typeface="Times New Roman"/>
                <a:cs typeface="Times New Roman"/>
              </a:rPr>
              <a:t>Kitt</a:t>
            </a:r>
            <a:r>
              <a:rPr lang="en-US" sz="4500" dirty="0" smtClean="0">
                <a:solidFill>
                  <a:schemeClr val="accent4">
                    <a:lumMod val="50000"/>
                  </a:schemeClr>
                </a:solidFill>
                <a:latin typeface="Times New Roman"/>
                <a:cs typeface="Times New Roman"/>
              </a:rPr>
              <a:t>, and Wm Wren Stine</a:t>
            </a:r>
            <a:endParaRPr lang="en-US" sz="4500" dirty="0">
              <a:solidFill>
                <a:schemeClr val="accent4">
                  <a:lumMod val="50000"/>
                </a:schemeClr>
              </a:solidFill>
              <a:latin typeface="Times New Roman"/>
              <a:cs typeface="Times New Roman"/>
            </a:endParaRPr>
          </a:p>
        </p:txBody>
      </p:sp>
      <p:sp>
        <p:nvSpPr>
          <p:cNvPr id="9" name="TextBox 8"/>
          <p:cNvSpPr txBox="1"/>
          <p:nvPr/>
        </p:nvSpPr>
        <p:spPr>
          <a:xfrm>
            <a:off x="8940764" y="6217308"/>
            <a:ext cx="24261520" cy="1365645"/>
          </a:xfrm>
          <a:prstGeom prst="rect">
            <a:avLst/>
          </a:prstGeom>
          <a:noFill/>
        </p:spPr>
        <p:txBody>
          <a:bodyPr wrap="none" lIns="407557" tIns="203779" rIns="407557" bIns="203779" rtlCol="0">
            <a:spAutoFit/>
          </a:bodyPr>
          <a:lstStyle/>
          <a:p>
            <a:r>
              <a:rPr lang="en-US" sz="6200" b="1" dirty="0" smtClean="0">
                <a:solidFill>
                  <a:schemeClr val="accent4">
                    <a:lumMod val="50000"/>
                  </a:schemeClr>
                </a:solidFill>
                <a:latin typeface="Times New Roman"/>
                <a:cs typeface="Times New Roman"/>
              </a:rPr>
              <a:t>University of New Hampshire, Psychology Department, Durham, NH</a:t>
            </a:r>
            <a:endParaRPr lang="en-US" sz="6200" b="1" dirty="0">
              <a:solidFill>
                <a:schemeClr val="accent4">
                  <a:lumMod val="50000"/>
                </a:schemeClr>
              </a:solidFill>
              <a:latin typeface="Times New Roman"/>
              <a:cs typeface="Times New Roman"/>
            </a:endParaRPr>
          </a:p>
        </p:txBody>
      </p:sp>
      <p:sp>
        <p:nvSpPr>
          <p:cNvPr id="10" name="TextBox 9"/>
          <p:cNvSpPr txBox="1"/>
          <p:nvPr/>
        </p:nvSpPr>
        <p:spPr>
          <a:xfrm>
            <a:off x="1200987" y="7612629"/>
            <a:ext cx="16532328" cy="6474736"/>
          </a:xfrm>
          <a:prstGeom prst="rect">
            <a:avLst/>
          </a:prstGeom>
          <a:noFill/>
        </p:spPr>
        <p:txBody>
          <a:bodyPr wrap="square" lIns="407557" tIns="203779" rIns="407557" bIns="203779" rtlCol="0">
            <a:spAutoFit/>
          </a:bodyPr>
          <a:lstStyle/>
          <a:p>
            <a:r>
              <a:rPr lang="en-US" sz="7000" dirty="0" smtClean="0">
                <a:solidFill>
                  <a:schemeClr val="bg1"/>
                </a:solidFill>
                <a:latin typeface="Times New Roman" panose="02020603050405020304" pitchFamily="18" charset="0"/>
                <a:cs typeface="Times New Roman" panose="02020603050405020304" pitchFamily="18" charset="0"/>
              </a:rPr>
              <a:t>Definitions</a:t>
            </a:r>
          </a:p>
          <a:p>
            <a:pPr marL="764170" indent="-764170">
              <a:buFont typeface="Arial" panose="020B0604020202020204" pitchFamily="34" charset="0"/>
              <a:buChar char="•"/>
            </a:pP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False </a:t>
            </a: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Alarm</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 An outcome of a noise trial without a stimulus where the subject claims to perceive the stimulus </a:t>
            </a:r>
            <a:r>
              <a:rPr lang="en-US" sz="2800" dirty="0" smtClean="0">
                <a:solidFill>
                  <a:schemeClr val="accent4">
                    <a:lumMod val="50000"/>
                  </a:schemeClr>
                </a:solidFill>
                <a:latin typeface="Times New Roman" panose="02020603050405020304" pitchFamily="18" charset="0"/>
                <a:cs typeface="Times New Roman" panose="02020603050405020304" pitchFamily="18" charset="0"/>
              </a:rPr>
              <a:t>(Tanner and </a:t>
            </a:r>
            <a:r>
              <a:rPr lang="en-US" sz="2800" dirty="0" err="1" smtClean="0">
                <a:solidFill>
                  <a:schemeClr val="accent4">
                    <a:lumMod val="50000"/>
                  </a:schemeClr>
                </a:solidFill>
                <a:latin typeface="Times New Roman" panose="02020603050405020304" pitchFamily="18" charset="0"/>
                <a:cs typeface="Times New Roman" panose="02020603050405020304" pitchFamily="18" charset="0"/>
              </a:rPr>
              <a:t>Swets</a:t>
            </a:r>
            <a:r>
              <a:rPr lang="en-US" sz="2800" dirty="0" smtClean="0">
                <a:solidFill>
                  <a:schemeClr val="accent4">
                    <a:lumMod val="50000"/>
                  </a:schemeClr>
                </a:solidFill>
                <a:latin typeface="Times New Roman" panose="02020603050405020304" pitchFamily="18" charset="0"/>
                <a:cs typeface="Times New Roman" panose="02020603050405020304" pitchFamily="18" charset="0"/>
              </a:rPr>
              <a:t>, 1954</a:t>
            </a:r>
            <a:r>
              <a:rPr lang="en-US" sz="2800" dirty="0" smtClean="0">
                <a:solidFill>
                  <a:schemeClr val="accent4">
                    <a:lumMod val="50000"/>
                  </a:schemeClr>
                </a:solidFill>
                <a:latin typeface="Times New Roman" panose="02020603050405020304" pitchFamily="18" charset="0"/>
                <a:cs typeface="Times New Roman" panose="02020603050405020304" pitchFamily="18" charset="0"/>
              </a:rPr>
              <a:t>).</a:t>
            </a:r>
          </a:p>
          <a:p>
            <a:pPr marL="764170" indent="-764170">
              <a:buFont typeface="Arial" panose="020B0604020202020204" pitchFamily="34" charset="0"/>
              <a:buChar char="•"/>
            </a:pPr>
            <a:r>
              <a:rPr lang="en-US" sz="3600" b="1" dirty="0">
                <a:solidFill>
                  <a:schemeClr val="accent4">
                    <a:lumMod val="50000"/>
                  </a:schemeClr>
                </a:solidFill>
                <a:latin typeface="Times New Roman" panose="02020603050405020304" pitchFamily="18" charset="0"/>
                <a:cs typeface="Times New Roman" panose="02020603050405020304" pitchFamily="18" charset="0"/>
              </a:rPr>
              <a:t>Sensitivity Threshold</a:t>
            </a:r>
            <a:r>
              <a:rPr lang="en-US" sz="3600" dirty="0">
                <a:solidFill>
                  <a:schemeClr val="accent4">
                    <a:lumMod val="50000"/>
                  </a:schemeClr>
                </a:solidFill>
                <a:latin typeface="Times New Roman" panose="02020603050405020304" pitchFamily="18" charset="0"/>
                <a:cs typeface="Times New Roman" panose="02020603050405020304" pitchFamily="18" charset="0"/>
              </a:rPr>
              <a:t>: The lowest level of stimulus that can be detected</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a:t>
            </a:r>
            <a:endParaRPr lang="en-US" sz="3600" dirty="0" smtClean="0">
              <a:solidFill>
                <a:schemeClr val="accent4">
                  <a:lumMod val="50000"/>
                </a:schemeClr>
              </a:solidFill>
              <a:latin typeface="Times New Roman" panose="02020603050405020304" pitchFamily="18" charset="0"/>
              <a:cs typeface="Times New Roman" panose="02020603050405020304" pitchFamily="18" charset="0"/>
            </a:endParaRPr>
          </a:p>
          <a:p>
            <a:pPr marL="764170" indent="-764170">
              <a:buFont typeface="Arial" panose="020B0604020202020204" pitchFamily="34" charset="0"/>
              <a:buChar char="•"/>
            </a:pP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Signal Detection Theory: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A system of using hit rates and false alarm rates that create separable and independent discrimination and bias values</a:t>
            </a:r>
            <a:endParaRPr lang="en-US" sz="3600" b="1" dirty="0" smtClean="0">
              <a:solidFill>
                <a:schemeClr val="accent4">
                  <a:lumMod val="50000"/>
                </a:schemeClr>
              </a:solidFill>
              <a:latin typeface="Times New Roman" panose="02020603050405020304" pitchFamily="18" charset="0"/>
              <a:cs typeface="Times New Roman" panose="02020603050405020304" pitchFamily="18" charset="0"/>
            </a:endParaRPr>
          </a:p>
          <a:p>
            <a:pPr marL="764170" indent="-764170">
              <a:buFont typeface="Arial" panose="020B0604020202020204" pitchFamily="34" charset="0"/>
              <a:buChar char="•"/>
            </a:pP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Stereopsis</a:t>
            </a:r>
            <a:r>
              <a:rPr lang="en-US" sz="3600" dirty="0">
                <a:solidFill>
                  <a:schemeClr val="accent4">
                    <a:lumMod val="50000"/>
                  </a:schemeClr>
                </a:solidFill>
                <a:latin typeface="Times New Roman" panose="02020603050405020304" pitchFamily="18" charset="0"/>
                <a:cs typeface="Times New Roman" panose="02020603050405020304" pitchFamily="18" charset="0"/>
              </a:rPr>
              <a:t>: Depth perception that arises from a disparity between the images presented to the two eyes. </a:t>
            </a:r>
          </a:p>
          <a:p>
            <a:pPr marL="764170" indent="-764170">
              <a:buFont typeface="Arial" panose="020B0604020202020204" pitchFamily="34" charset="0"/>
              <a:buChar char="•"/>
            </a:pPr>
            <a:endParaRPr lang="en-US" sz="3600" dirty="0" smtClean="0">
              <a:solidFill>
                <a:schemeClr val="accent4">
                  <a:lumMod val="50000"/>
                </a:schemeClr>
              </a:solidFill>
              <a:latin typeface="Times New Roman" panose="02020603050405020304" pitchFamily="18" charset="0"/>
              <a:cs typeface="Times New Roman" panose="02020603050405020304" pitchFamily="18" charset="0"/>
            </a:endParaRPr>
          </a:p>
          <a:p>
            <a:pPr marL="764170" indent="-764170">
              <a:buFont typeface="Arial" panose="020B0604020202020204" pitchFamily="34" charset="0"/>
              <a:buChar char="•"/>
            </a:pPr>
            <a:endParaRPr lang="en-US" sz="3600" dirty="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713407" y="22556126"/>
            <a:ext cx="16454714" cy="6474736"/>
          </a:xfrm>
          <a:prstGeom prst="rect">
            <a:avLst/>
          </a:prstGeom>
          <a:noFill/>
        </p:spPr>
        <p:txBody>
          <a:bodyPr wrap="square" lIns="407557" tIns="203779" rIns="407557" bIns="203779" rtlCol="0">
            <a:spAutoFit/>
          </a:bodyPr>
          <a:lstStyle/>
          <a:p>
            <a:r>
              <a:rPr lang="en-US" sz="7000" dirty="0" smtClean="0">
                <a:solidFill>
                  <a:srgbClr val="FFFFFF"/>
                </a:solidFill>
                <a:latin typeface="Times New Roman"/>
                <a:cs typeface="Times New Roman"/>
              </a:rPr>
              <a:t>Methods</a:t>
            </a:r>
          </a:p>
          <a:p>
            <a:pPr marL="764170" indent="-764170">
              <a:buFont typeface="Arial" panose="020B0604020202020204" pitchFamily="34" charset="0"/>
              <a:buChar char="•"/>
            </a:pP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A set of random dot stereograms of varying spatial frequencies were generated with Mathematica to test a subject’s stereoacuity. Five different crossed, five different uncrossed disparities, and five noise trials (no disparity) were produced for each spatial frequency.</a:t>
            </a:r>
          </a:p>
          <a:p>
            <a:pPr marL="764170" indent="-764170">
              <a:buFont typeface="Arial" panose="020B0604020202020204" pitchFamily="34" charset="0"/>
              <a:buChar char="•"/>
            </a:pP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Subjects observed these random dot stereograms through a </a:t>
            </a:r>
            <a:r>
              <a:rPr lang="en-US" sz="3600" dirty="0" err="1" smtClean="0">
                <a:solidFill>
                  <a:schemeClr val="accent4">
                    <a:lumMod val="50000"/>
                  </a:schemeClr>
                </a:solidFill>
                <a:latin typeface="Times New Roman" panose="02020603050405020304" pitchFamily="18" charset="0"/>
                <a:cs typeface="Times New Roman" panose="02020603050405020304" pitchFamily="18" charset="0"/>
              </a:rPr>
              <a:t>Maxwellian</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 view system.</a:t>
            </a:r>
            <a:endParaRPr lang="en-US" sz="3600" dirty="0">
              <a:solidFill>
                <a:schemeClr val="accent4">
                  <a:lumMod val="50000"/>
                </a:schemeClr>
              </a:solidFill>
              <a:latin typeface="Times New Roman" panose="02020603050405020304" pitchFamily="18" charset="0"/>
              <a:cs typeface="Times New Roman" panose="02020603050405020304" pitchFamily="18" charset="0"/>
            </a:endParaRPr>
          </a:p>
          <a:p>
            <a:pPr marL="764170" indent="-764170">
              <a:buFont typeface="Arial" panose="020B0604020202020204" pitchFamily="34" charset="0"/>
              <a:buChar char="•"/>
            </a:pP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Subjects responded through a three alternative forced choice paradigm by choosing whether they observed the stimulus in front of the plane of the image, behind the plane of the image, or on the plane of the image.</a:t>
            </a:r>
            <a:endParaRPr lang="en-US" sz="3600" dirty="0" smtClean="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1109490" y="13498087"/>
            <a:ext cx="16454717" cy="9644835"/>
          </a:xfrm>
          <a:prstGeom prst="rect">
            <a:avLst/>
          </a:prstGeom>
          <a:noFill/>
        </p:spPr>
        <p:txBody>
          <a:bodyPr wrap="square" lIns="407557" tIns="203779" rIns="407557" bIns="203779" rtlCol="0">
            <a:spAutoFit/>
          </a:bodyPr>
          <a:lstStyle/>
          <a:p>
            <a:r>
              <a:rPr lang="en-US" sz="7000" dirty="0" smtClean="0">
                <a:solidFill>
                  <a:schemeClr val="bg1"/>
                </a:solidFill>
                <a:latin typeface="Times New Roman" panose="02020603050405020304" pitchFamily="18" charset="0"/>
                <a:cs typeface="Times New Roman" panose="02020603050405020304" pitchFamily="18" charset="0"/>
              </a:rPr>
              <a:t>Introduction</a:t>
            </a:r>
          </a:p>
          <a:p>
            <a:pPr marL="764170" indent="-764170"/>
            <a:r>
              <a:rPr lang="en-US" sz="4900"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Signal Detection theory has been an effective model for calculating bias and sensitivity thresholds for more than 60 years</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 A problem arises, however, with regard to three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alternative forced choice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scenarios because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calculating the probability of a false alarm becomes ambiguous. For experiments in stereoacuity, the probability of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hit rates for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crossed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disparities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is independent of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hit rates for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uncrossed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disparities, but there is overlap between the values normally used for false alarm rates between crossed and uncrossed disparities. Should the false alarm rate for crossed disparity noise trials include or exclude false alarm responses in which the subject was incorrect in the wrong direction?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The goal of this study was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to test an inclusive three way forced choice signal detection theory model</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for calculating false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alarms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by comparing</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sensitivity thresholds of retinal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disparities across a range of spatial frequencies to pre-established data from </a:t>
            </a:r>
            <a:r>
              <a:rPr lang="en-US" sz="3600" dirty="0" err="1" smtClean="0">
                <a:solidFill>
                  <a:schemeClr val="accent4">
                    <a:lumMod val="50000"/>
                  </a:schemeClr>
                </a:solidFill>
                <a:latin typeface="Times New Roman" panose="02020603050405020304" pitchFamily="18" charset="0"/>
                <a:cs typeface="Times New Roman" panose="02020603050405020304" pitchFamily="18" charset="0"/>
              </a:rPr>
              <a:t>Schor</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&amp; </a:t>
            </a:r>
            <a:r>
              <a:rPr lang="en-US" sz="3600" dirty="0" smtClean="0">
                <a:solidFill>
                  <a:schemeClr val="accent4">
                    <a:lumMod val="50000"/>
                  </a:schemeClr>
                </a:solidFill>
                <a:latin typeface="Times New Roman" panose="02020603050405020304" pitchFamily="18" charset="0"/>
                <a:cs typeface="Times New Roman" panose="02020603050405020304" pitchFamily="18" charset="0"/>
              </a:rPr>
              <a:t>Wood (1983).</a:t>
            </a:r>
            <a:endParaRPr lang="en-US" sz="3600" dirty="0">
              <a:solidFill>
                <a:schemeClr val="accent4">
                  <a:lumMod val="50000"/>
                </a:schemeClr>
              </a:solidFill>
              <a:latin typeface="Times New Roman" panose="02020603050405020304" pitchFamily="18" charset="0"/>
              <a:cs typeface="Times New Roman" panose="02020603050405020304" pitchFamily="18" charset="0"/>
            </a:endParaRPr>
          </a:p>
          <a:p>
            <a:pPr marL="764170" indent="-764170">
              <a:buFont typeface="Arial" panose="020B0604020202020204" pitchFamily="34" charset="0"/>
              <a:buChar char="•"/>
            </a:pPr>
            <a:endParaRPr lang="en-US" sz="4900" dirty="0" smtClean="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18813689" y="7666121"/>
            <a:ext cx="3466589" cy="1488756"/>
          </a:xfrm>
          <a:prstGeom prst="rect">
            <a:avLst/>
          </a:prstGeom>
          <a:noFill/>
        </p:spPr>
        <p:txBody>
          <a:bodyPr wrap="none" lIns="407557" tIns="203779" rIns="407557" bIns="203779" rtlCol="0">
            <a:spAutoFit/>
          </a:bodyPr>
          <a:lstStyle/>
          <a:p>
            <a:r>
              <a:rPr lang="en-US" sz="7000" dirty="0" smtClean="0">
                <a:solidFill>
                  <a:schemeClr val="bg1"/>
                </a:solidFill>
                <a:latin typeface="Times New Roman" panose="02020603050405020304" pitchFamily="18" charset="0"/>
                <a:cs typeface="Times New Roman" panose="02020603050405020304" pitchFamily="18" charset="0"/>
              </a:rPr>
              <a:t>Results</a:t>
            </a:r>
            <a:endParaRPr lang="en-US" sz="7000" dirty="0">
              <a:solidFill>
                <a:schemeClr val="bg1"/>
              </a:solidFill>
              <a:latin typeface="Times New Roman" panose="02020603050405020304" pitchFamily="18" charset="0"/>
              <a:cs typeface="Times New Roman" panose="02020603050405020304" pitchFamily="18" charset="0"/>
            </a:endParaRPr>
          </a:p>
        </p:txBody>
      </p:sp>
      <p:sp>
        <p:nvSpPr>
          <p:cNvPr id="14" name="TextBox 13"/>
          <p:cNvSpPr txBox="1"/>
          <p:nvPr/>
        </p:nvSpPr>
        <p:spPr>
          <a:xfrm>
            <a:off x="19550830" y="21278300"/>
            <a:ext cx="22777219" cy="5366741"/>
          </a:xfrm>
          <a:prstGeom prst="rect">
            <a:avLst/>
          </a:prstGeom>
          <a:noFill/>
        </p:spPr>
        <p:txBody>
          <a:bodyPr wrap="square" lIns="407557" tIns="203779" rIns="407557" bIns="203779" rtlCol="0">
            <a:spAutoFit/>
          </a:bodyPr>
          <a:lstStyle/>
          <a:p>
            <a:r>
              <a:rPr lang="en-US" sz="7000" dirty="0" smtClean="0">
                <a:solidFill>
                  <a:schemeClr val="bg1"/>
                </a:solidFill>
                <a:latin typeface="Times New Roman"/>
                <a:cs typeface="Times New Roman"/>
              </a:rPr>
              <a:t>Discussion</a:t>
            </a:r>
          </a:p>
          <a:p>
            <a:r>
              <a:rPr lang="en-US" sz="3600" dirty="0" smtClean="0">
                <a:solidFill>
                  <a:schemeClr val="bg1"/>
                </a:solidFill>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The similarity of results using our signal detection theory model to those found by </a:t>
            </a:r>
            <a:r>
              <a:rPr lang="en-US" sz="3600" dirty="0" err="1" smtClean="0">
                <a:latin typeface="Times New Roman" panose="02020603050405020304" pitchFamily="18" charset="0"/>
                <a:cs typeface="Times New Roman" panose="02020603050405020304" pitchFamily="18" charset="0"/>
              </a:rPr>
              <a:t>Schor</a:t>
            </a:r>
            <a:r>
              <a:rPr lang="en-US" sz="3600" dirty="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&amp; </a:t>
            </a:r>
            <a:r>
              <a:rPr lang="en-US" sz="3600" dirty="0">
                <a:latin typeface="Times New Roman" panose="02020603050405020304" pitchFamily="18" charset="0"/>
                <a:cs typeface="Times New Roman" panose="02020603050405020304" pitchFamily="18" charset="0"/>
              </a:rPr>
              <a:t>Wood (1983) suggests that our model generates accurate data. The advantage of a reliable signal detection theory model is that it generates thresholds irrespective of bias, and therefore a more realistic representation of true thresholds. So, our results are likely more accurate</a:t>
            </a:r>
            <a:r>
              <a:rPr lang="en-US" sz="3600" dirty="0" smtClean="0">
                <a:latin typeface="Times New Roman" panose="02020603050405020304" pitchFamily="18" charset="0"/>
                <a:cs typeface="Times New Roman" panose="02020603050405020304" pitchFamily="18" charset="0"/>
              </a:rPr>
              <a:t>. However, our high spatial frequency curves did not match at high spatial frequencies. This suggests that difference of Gaussians and random dot stereograms may be processed differently in the brain. Alternatively, variability at high spatial frequencies may be an individual difference, and </a:t>
            </a:r>
            <a:r>
              <a:rPr lang="en-US" sz="3600" dirty="0" err="1" smtClean="0">
                <a:latin typeface="Times New Roman" panose="02020603050405020304" pitchFamily="18" charset="0"/>
                <a:cs typeface="Times New Roman" panose="02020603050405020304" pitchFamily="18" charset="0"/>
              </a:rPr>
              <a:t>Schor</a:t>
            </a:r>
            <a:r>
              <a:rPr lang="en-US" sz="3600" dirty="0" smtClean="0">
                <a:latin typeface="Times New Roman" panose="02020603050405020304" pitchFamily="18" charset="0"/>
                <a:cs typeface="Times New Roman" panose="02020603050405020304" pitchFamily="18" charset="0"/>
              </a:rPr>
              <a:t> &amp; Wood may not have tested enough subjects to capture it.</a:t>
            </a:r>
            <a:endParaRPr lang="en-US" sz="3600" dirty="0" smtClean="0">
              <a:solidFill>
                <a:schemeClr val="bg1"/>
              </a:solidFill>
              <a:latin typeface="Times New Roman" panose="02020603050405020304" pitchFamily="18" charset="0"/>
              <a:cs typeface="Times New Roman" panose="02020603050405020304" pitchFamily="18" charset="0"/>
            </a:endParaRPr>
          </a:p>
        </p:txBody>
      </p:sp>
      <p:pic>
        <p:nvPicPr>
          <p:cNvPr id="26" name="Picture 25" descr="UNH Logo.tiff"/>
          <p:cNvPicPr>
            <a:picLocks noChangeAspect="1"/>
          </p:cNvPicPr>
          <p:nvPr/>
        </p:nvPicPr>
        <p:blipFill>
          <a:blip r:embed="rId3"/>
          <a:stretch>
            <a:fillRect/>
          </a:stretch>
        </p:blipFill>
        <p:spPr>
          <a:xfrm>
            <a:off x="1200987" y="31128465"/>
            <a:ext cx="6007342" cy="1491947"/>
          </a:xfrm>
          <a:prstGeom prst="rect">
            <a:avLst/>
          </a:prstGeom>
        </p:spPr>
      </p:pic>
      <p:sp>
        <p:nvSpPr>
          <p:cNvPr id="37" name="TextBox 36"/>
          <p:cNvSpPr txBox="1"/>
          <p:nvPr/>
        </p:nvSpPr>
        <p:spPr>
          <a:xfrm>
            <a:off x="30569107" y="30216150"/>
            <a:ext cx="8043532" cy="1631216"/>
          </a:xfrm>
          <a:prstGeom prst="rect">
            <a:avLst/>
          </a:prstGeom>
          <a:noFill/>
        </p:spPr>
        <p:txBody>
          <a:bodyPr wrap="square" rtlCol="0">
            <a:spAutoFit/>
          </a:bodyPr>
          <a:lstStyle/>
          <a:p>
            <a:r>
              <a:rPr lang="en-US" sz="2000" dirty="0" err="1"/>
              <a:t>Schor</a:t>
            </a:r>
            <a:r>
              <a:rPr lang="en-US" sz="2000" dirty="0"/>
              <a:t>, C. M., &amp; Wood, I. "Disparity Range for Local Stereopsis as a Function of Luminance Spatial Frequency.” Vision Research 23.12 (1983): </a:t>
            </a:r>
            <a:r>
              <a:rPr lang="en-US" sz="2000" dirty="0" smtClean="0"/>
              <a:t>1649-654</a:t>
            </a:r>
          </a:p>
          <a:p>
            <a:endParaRPr lang="en-US" sz="2000" dirty="0" smtClean="0">
              <a:solidFill>
                <a:schemeClr val="accent4">
                  <a:lumMod val="50000"/>
                </a:schemeClr>
              </a:solidFill>
              <a:latin typeface="Times New Roman"/>
              <a:cs typeface="Times New Roman"/>
            </a:endParaRPr>
          </a:p>
          <a:p>
            <a:r>
              <a:rPr lang="en-US" sz="2000" dirty="0" smtClean="0">
                <a:solidFill>
                  <a:schemeClr val="accent4">
                    <a:lumMod val="50000"/>
                  </a:schemeClr>
                </a:solidFill>
                <a:latin typeface="Times New Roman"/>
                <a:cs typeface="Times New Roman"/>
              </a:rPr>
              <a:t>Tanner</a:t>
            </a:r>
            <a:r>
              <a:rPr lang="en-US" sz="2000" dirty="0" smtClean="0">
                <a:solidFill>
                  <a:schemeClr val="accent4">
                    <a:lumMod val="50000"/>
                  </a:schemeClr>
                </a:solidFill>
                <a:latin typeface="Times New Roman"/>
                <a:cs typeface="Times New Roman"/>
              </a:rPr>
              <a:t>, W.P. and </a:t>
            </a:r>
            <a:r>
              <a:rPr lang="en-US" sz="2000" dirty="0" err="1" smtClean="0">
                <a:solidFill>
                  <a:schemeClr val="accent4">
                    <a:lumMod val="50000"/>
                  </a:schemeClr>
                </a:solidFill>
                <a:latin typeface="Times New Roman"/>
                <a:cs typeface="Times New Roman"/>
              </a:rPr>
              <a:t>Swets</a:t>
            </a:r>
            <a:r>
              <a:rPr lang="en-US" sz="2000" dirty="0" smtClean="0">
                <a:solidFill>
                  <a:schemeClr val="accent4">
                    <a:lumMod val="50000"/>
                  </a:schemeClr>
                </a:solidFill>
                <a:latin typeface="Times New Roman"/>
                <a:cs typeface="Times New Roman"/>
              </a:rPr>
              <a:t>, J. A. (1954). A decision-making theory of visual detection. </a:t>
            </a:r>
            <a:r>
              <a:rPr lang="en-US" sz="2000" i="1" dirty="0" smtClean="0">
                <a:solidFill>
                  <a:schemeClr val="accent4">
                    <a:lumMod val="50000"/>
                  </a:schemeClr>
                </a:solidFill>
                <a:latin typeface="Times New Roman"/>
                <a:cs typeface="Times New Roman"/>
              </a:rPr>
              <a:t>Psychological Review</a:t>
            </a:r>
            <a:r>
              <a:rPr lang="en-US" sz="2000" dirty="0" smtClean="0">
                <a:solidFill>
                  <a:schemeClr val="accent4">
                    <a:lumMod val="50000"/>
                  </a:schemeClr>
                </a:solidFill>
                <a:latin typeface="Times New Roman"/>
                <a:cs typeface="Times New Roman"/>
              </a:rPr>
              <a:t>. </a:t>
            </a:r>
            <a:r>
              <a:rPr lang="en-US" sz="2000" b="1" dirty="0" smtClean="0">
                <a:solidFill>
                  <a:schemeClr val="accent4">
                    <a:lumMod val="50000"/>
                  </a:schemeClr>
                </a:solidFill>
                <a:latin typeface="Times New Roman"/>
                <a:cs typeface="Times New Roman"/>
              </a:rPr>
              <a:t>61.</a:t>
            </a:r>
            <a:r>
              <a:rPr lang="en-US" sz="2000" dirty="0" smtClean="0">
                <a:solidFill>
                  <a:schemeClr val="accent4">
                    <a:lumMod val="50000"/>
                  </a:schemeClr>
                </a:solidFill>
                <a:latin typeface="Times New Roman"/>
                <a:cs typeface="Times New Roman"/>
              </a:rPr>
              <a:t> 401-409.</a:t>
            </a:r>
            <a:endParaRPr lang="en-US" sz="2000" dirty="0">
              <a:solidFill>
                <a:schemeClr val="accent4">
                  <a:lumMod val="50000"/>
                </a:schemeClr>
              </a:solidFill>
              <a:latin typeface="Times New Roman"/>
              <a:cs typeface="Times New Roman"/>
            </a:endParaRPr>
          </a:p>
        </p:txBody>
      </p:sp>
      <p:sp>
        <p:nvSpPr>
          <p:cNvPr id="50" name="TextBox 49"/>
          <p:cNvSpPr txBox="1"/>
          <p:nvPr/>
        </p:nvSpPr>
        <p:spPr>
          <a:xfrm>
            <a:off x="32734446" y="28940447"/>
            <a:ext cx="3262432" cy="923330"/>
          </a:xfrm>
          <a:prstGeom prst="rect">
            <a:avLst/>
          </a:prstGeom>
          <a:noFill/>
        </p:spPr>
        <p:txBody>
          <a:bodyPr wrap="none" rtlCol="0">
            <a:spAutoFit/>
          </a:bodyPr>
          <a:lstStyle/>
          <a:p>
            <a:r>
              <a:rPr lang="en-US" sz="5400" dirty="0" smtClean="0">
                <a:solidFill>
                  <a:schemeClr val="bg1"/>
                </a:solidFill>
                <a:latin typeface="Times New Roman"/>
                <a:cs typeface="Times New Roman"/>
              </a:rPr>
              <a:t>References</a:t>
            </a:r>
            <a:endParaRPr lang="en-US" sz="5400" dirty="0">
              <a:solidFill>
                <a:schemeClr val="bg1"/>
              </a:solidFill>
              <a:latin typeface="Times New Roman"/>
              <a:cs typeface="Times New Roman"/>
            </a:endParaRPr>
          </a:p>
        </p:txBody>
      </p:sp>
      <p:pic>
        <p:nvPicPr>
          <p:cNvPr id="29" name="Picture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259895" y="11326192"/>
            <a:ext cx="15315253" cy="9346026"/>
          </a:xfrm>
          <a:prstGeom prst="rect">
            <a:avLst/>
          </a:prstGeom>
        </p:spPr>
      </p:pic>
      <p:sp>
        <p:nvSpPr>
          <p:cNvPr id="7" name="AutoShape 2" descr="data:image/png;base64,%20iVBORw0KGgoAAAANSUhEUgAAAE8AAABLCAYAAAFGouoGAAAAAXNSR0IArs4c6QAAAARnQU1BAACxjwv8YQUAAAAJcEhZcwAADsMAAA7DAcdvqGQAAB31SURBVGhD7Zvbj2THXcdrbj33+8zO7qxn9mYnG8dOvBs7wcIkISISEiIPIIwQT1hCPPBP5A1e8g6KhMRF8GAhIYFkwQsEECSEkBgnazvx2l7v7H1mdnbu9+Hz+fWp3p7unpne7CRaJJem5nSfU/WrX31/16o63fL663+xl9Lfp+rS2teddpfXim/lQsM/peEfFF/L5epwShfuF1+K0uq/vd2U3vjHlJZXUhroTelrJ1PaLUGFeuJUtCs3bOH/r/xqSmtLKd3fTGmbe1OjKT0zkdKte7YoGrbx/7lPpzQ9nVJpJ6WZWUaBodvrKd25He3KDXcY+iY9N2m0107leuMnKXVw/1z10K0tKf33dxjukymd6YfPsZRe+jzfz6W0tRXtyg13GeYVHrz1Zkp/BVLvX2EEhv/Xf0ppDD4t0dDyHkMNd6f0pS/CK5Oapw6MpDRHB0ul4eAgs2W61p35lNaZiGUHfi0A/lsMfHShYWqqYQzdDW/f/i7DId7PPp9Sbx9DAlNHT0qXLke7csM1+HrhM4CLCO8tpHSKmZ5nIgNA9f3/jXblhjOg//nPIVce3rkJZYCeW01pAwJ/+3fRrsxjPw224HT1QUrtdB1lyOvLAI6CzMHOLh2C4nf/ixs0uoy8+7pocDGlzzwDC1Mp/ehHQbBMsa2jrBhXGXZuJqVf/hLUAbwTyrfvptTDZKPhBqolSP0wvwt/JfRwY6MMdisEvBdDd/KgsxPtURfhZ5WJZInYyALFelNoVBqZR6MSI1tU6Bnm8Y1vIKRvIywmPwHuJ6mf+ERKv4uq/uIrgPFCWfNa4bYdbifQ6ykMI5cKQcvnXkrpN34bMODmFop2/U5KS8C+w/xnPkzpW/+c0n9+n3uLKCUDCuoCIJb4nEuFYFtbSj98N6WvfCWl3/k1tAGtvfKDlN65ntI1tKSVQS5jK5fPpzQkd0ignevMrZT+5vWCCGUfh+3o3zpg38fquuj4xa9hP+jiCHDMI9qPsKmr1Ltw1Q4DA3CYENAy33OpEAwpUf/l31L6Hyy1DQlufwTXKM6HTLsNu5vAHY0NQGyo8BEMPD2Z0pfBNpcKwRb8xBBW8hLaeOEpiNFxAwUrgV8J42hBPdp4Po2GXmD6zDgNouolBDM/V6Zh2Tfl998vq/KtaymNA/SFM0wdKS6plAhiG07vgue7tPsPzOF92nWAY4dTL0rTejh8FWwvFF8OKRD8TQjuY7S+qKRicmS5VLa94tuBpZUWu83QS68dxdqjlwrBLsT2xhspffObaD82OzaORztRjjefRRdfQTV+4WVc4NO0RdotqE0fmnDmLESq2Kp8PItELz5btlNj6QwWchtlRn+j0QdI9jvfS+kn6OYazzU7VbdTE7RRUR7SBiO5mUaSu9zdhYNWGhs4HqAqD+B6UYsAz0F0rxd1WUex7+NJlVkuFaG0MuI2Q+rnNtG5eXSuh9h7HksY56qprev/GKCbz5sMeIuBVmnHxxhon1C+R4DsxcNeJmw8c5rnjHzzBhUruA8RuR0AMyW+wPdluJP7q0Chw82lQvAOQbOVkTWlDkA/hf/7NAIYpsUiRGepD5jyip4aouGouWp22WtbKgQniPE6iFmmu0iDXhzBFB5nEmn30GqTqc3B8T2CRxuEBoGom/udzNdAk0vl48v4uhKNZgF/FWewSeZxA4nO4GhXGKhNITG1Neo6BB2gixm9SMA0zuRSIXifjrqqN6mqzSBSbGGK9yG+w+dePMtJHMUYAuoCyzYwFSINyEQllwrB996DENN11BGmO40be+5TRSyncxfRdwRhnce1nZY40leIxqHtIg2yVAhO01AJP4sgtpjWO7imH/4YKXNdQeJmFjtwIiwbhV6283kUjhsqthgZd9vptAx+dxDAW1qHHvsDrIYgJTfXiSFX8OhX3oYwnPUz/Zh3USoE7xLhfkBQuvIOU8GuX8Z+v0rAeuFFNAAurIO4fnusQWgVp7vJVSsxc82lYimqzBqWIMB96KHpgyVcIVMym9ElmjZqTbbTKZhiPtTDKkvxoZmX+UjumDvLiQ7B1MN7MQh95KxaqS0VgsdVmo4pzRTt/Mdg/TQ6fTzlZxABWmDyOEtDBpWhsjUP1ePl3NOi/LWLXENxiur3Xp4b9nM1W8rtaou0ct+DYnSdiGVummjl0uVNXLhVAhcvsmJiMTSKV9A+1UIHV2mHyKIGqPowtd2JOSkDjq48T1QPkgHWGnQK9h+kSusdbFlgHpYGIpZBlx2TeB5D6otfIGGCOf2fkdBFxQbWsQGimxBz0B3qFgys4Dtn8Qcf4Abfegu/QH2bfMgs2GipBzODc9CYCP1WsLxV+loaoVjHoI0Ms4rUpGAKNM8SVkZQfpFcB5kVKn9pm1kzRiC1gpn7TGRF5QTh6TRJxyTXSVLJp6hToO/nUdDWmdnWfnMY1V28ZV6VVJc6EcvgDDEtoMfziWYXotiF0BLB8h5o3MFPr8BsN8/HGHCEOsygfQSIHvLdTnROY9mG4U36bVFjycb9BK0tGePZIpFqETBWCHWie4rJqK8PSwMRy+BV/PwaBGRykhB3BnFPE5lceRo8hmFsEAQIWmmHwVcILrMgcNcJMOAC91y1bsNkiBJklkB5DprzVHPr0E+uLh1uko0ZIrb26V+51DNI1SPrnUNH0I8HfF+QGK1bYHAcnbxIjLl0iSUay7XzzHwEZFppswGDi4hsHinMUU1dFri3CkJ7EDfD6MWY+jC0EvR2uL/E83n6qP+1pY5B9eBllnqi1g0h9WoBESzApEFORJyESO/Re0+RKFJquAuJ0G7HfEomQUcmTUKkbXR246XEZ7PBMaTxSZY8v0RSHN6hpjSMJCYWWxBQDO4PKKo2Ru7i2s73Xe67caPoduQIVNqRdw862EffAdFhYqarD5gcvKY99dPntG93ok4CevaPdQWTMzWrjuzqYEMjUQd1IeohdFI3hE+QHJ7CKse1QBhq4fk6BEVmFWZ3EHHJYK5PpD1/qRX1WINBM9MtmcaAupwMTGg4DxDtHAan19CaJxjjSCPJZRToXTA+RwZ2EQc9iYH0ca8VJvZAyWsnhiKzfE09MNnBVAVDqubhPTA7Sr+TDDxBo0H1j4n08MzMREm54NQ5m4000sGGItbzu7elFRuuTGF0pksQWebZWoHMOoq9jfxMq/swniEQHsJgBhjcTZ9uGDIF1zo1vGWqzJh7KW7XS9K6jxdYgo57JUrwYXkttb366q9/PaV/KG6UG9xjUWGIsjoz/ZQ5azvPBhlcxdbvuSLc5t4a6KmT9u2AWfhCsXhWTMwFyB0M5SbpqQ7ZVF+f6LaHkOtu3G8x9Lnd+bDEArmBoyb/1ewXmJkxVed72gwdUZ/Guodg0HYyv4ghLENc8bjb5TOXWFqkFm+bB67tdD3om98jqdBgqErIMdz8segJHpYGRvI4RbczQpLRzF5Ec+VnkA8edwHBvwTBN/j4+LwaKXoXWtPq4D5n9hjleRn8fRhE2Y6hlM5MpM0Pb5cV9LHLjsydgzlWgY9ZZOfPWbW+xrpw+5iU5lh17zjwqi5PtGH8/2POFMhQtoHHd2Fj9PCeeq5Dra46Uaufx+jj7kftCi72bGpk7ncjRKRjDbngfq1BdBH37uPZ32Yl5abHHKHIs4Lnn2MNQsQYKVZvdAodkyn3GI0AxkyDvANGxkwkcPHjwsioYrTYJvRZDF9GIhMEJ7FCBuQ2WXWp49kO42QYYwT2YdYTxlSLSYJB21MxT+8kZAgyR+uCIZeVOcS50Lnt+sSsmYkuMbAZuL7QrSPRFC3bu1FoWDMM1mYsdczFWpZY6dpikvhq7SYBMCP2FDE2YkBEccdGjD5XoqoCE3CRI/PXZ4jZBn9Teia1KmpkKsEATHmRnqtDGRXJ2lLHnEWxucgeJ0/ziMeczH1n46ipuxu4VovEzUjUT7Ndt/zcS1Qd5mHU9MtJyLz7MnQPzmRMaThRr6pBbaljzk7OzCRTBofQMfcRRc4dZVXG9UWLzMFwoAlxmfMqs6b97jCrSy5FexBdv/TQrx4mXqKfZYu2rmVE1b61pY45G8WxHYOqb0OuY9EH9UrOFKcE3S1ASsFsMM3MtcpudNY+4+jsuH1RiSHvQWuQa39hBIpREYuaxmCOV2fRtdYqQlm/hHqX0T2h9jBugxnGViREOkDTPZIRqkmpuZ3KLWr2UZTbGUlodYimSEPbNfASk1wyY6aN+y5m2Z5yVZc65EwUzWBNuV1tuQifmmTxg3hdebXA4IqJZKFTrn+XYdgT3x2otcKgC6Z+U3gY7uJeC890IZtebcekvYYBMZ6WfYOEt7bUMeerBFqXT9y+cAP8BHUUESkW16StogKTsTpDHCJgDVRFWUIyKnVQkRHRWqGfK7VYksos3x3vHmB4jlwr1jrmdJzqnTDruzxlV490zh5Gd2MkvgUwBOOu8F2NeawSjFoLJvVrIuWOVt7VWochddXvRhzF75pC9JRYbaljLiwPwqFzVK/O3MXNHsx2guAIYp6cYn2BqxlHfL3qKWi4heYZkAalBbriEp1AE4ZE0Um7A27VpaibGoS1ttQxFzT4J+zuCriicm9l1cFR6DYQ6zeCnCyfx7kz5SZQiFsmmJy7UeuIexU0FLsWHlsWjOai2+rKTb/nvmB2QTVSrWeuD9G50xnxk87rdFRMioS/cMYdiFg306W4vSpemOMPLviDmQ2Y8mjEakhTAlqyGz1WrVcG7TvCeO44CEx1qWPObdlJUNHaVFCtVjEbetSR2MyRWRhQbLHnwn33XCRun9j8ps024pUx2ygJ0duDjjRa+dwNYx4Juh18gVobW+v8nKtzEWmjozEv9uREQ+hhRjFIX1+o/iiaIMp332joUi9FGeSWQW3R9qDbgzoo/h6Zh0BsFjlxqnM2u9HnVZc65BxQ+bsJ6BbXHcz8HlczEnc3W6gJ5fX0aoH7szAQm4tOQJ1kUlq12U2kUTDUAcO+3bQLAzKiiE0YcroVDpzntaWOOa3MXc1bZBTXrpNZuA+H01X3DPY9hiNRkKhoiYQVxtxyUB87YaqXzMadAKNIf8GkTFvdjTIpFXAdsZaqO6ktdcy5m36blOcuTtHswu87QC8i7kB5wDhhKqU7QYlPMLhx04BuoDeEmTT0wFg/7Y3LI07IcMfVZMJtNJMJ1UGJ6IQdjznuK3XMGYj1TWYVhh9f2nD2hrIuiHbjOjw+9eUMrWwYFHyVxDClBUbazvcO+ppqGWWCMZh2a1YRuvOkYzfWanAyGMjVcFfHnLMfYtYn8WHG1NMg5T6e0UJH6hbtiqLQUqnb1F31kEHCcGijuLKBKM5wNYqeNiYR8qC+mdKbnVg1pNpSZ626B3XIPbv8/gFjRoTI26hmD7tY4w7GYIw1t/P9Gd8YyDufffpDGYUhpaHOGmlEVqk4CUOdW3Cm9boq3Vh1qWNOmAM9BqusH0AmNhRh3DOH8F0wtsH6IHFPAxgklFnjqAqR9YgIjGiVIpxPeUyPAk3aaLWLTNIFlVGil3vVpU6sikYGIx+zqoMwpPj2+GxuZhhyseJese+53UNf5t21pC5bYdzFTw7o7mjqju6QGpl9LHAvnxKpd0qn1gFb6piTqUWIuQaIdQCQq7BGB7PYSXTRY/+n8ejnzpctV7fhADpkxoowJUKKzo1xReqGtaswEXTdEBFDhqgConRqSx1zOmAPQNw2vXYtpY9YRZlYSsAzdl/V8J2sc9OEnLPl3c8pmDU2jqEzrtriVIjP4TK0SpRdv2b0MerIVDBnLcaVfm1pe/XV4a/DTvG13CjWpzB0C38ncpmx0CdQcvGsUouOYjEaqKPGyVGYdw1hdNAaZSbSL1GiuG5Vp+3nmiPQKdDzfnWpMwiLlqN4repCONfCyUo0Z6w+y7rivfPfSunDr8JAcc9nDmpVIl59ZHfbR6ZcFCdQ9kEPS51YLTKgRUX4AS2R8Z6DybCWZQ2jYSIxGWrn1bI+RbJZZCTqku1kzFLMK2jJcK61jFkaMveklI+Z+2kLBvGHSBvfcQxl8t2OdONTW7FOffwSG9Z/AnN/xBec2hNSwprh6q+fTekL5JPPEN6OaxP8+MrvqXay+mRq3xau1bdNnszS8mTb7JNePgbvMcojgxfr1aoaKy9q9b2DSs5orIeV3CbWL1Xfj6o/70LA8IT9j/m4P8WrLmbkZkEezLhUcH3i6wEm0L6Yqtv03MMzFg98vJp5ma+afbmBZWKc0zknmtO+6kn73LHM1kwlXQ67EW+e6/04Z6GdXSJlLDK3yOqoeR+0kt2ZnfE8xqCjuXIeowO6cX7D5zgNkwHamc1Jx+zvcIFUXvD4d748TN6riwRc1ZqKOoLMuPir3lhwIyMvWdwaiokWs8x77U7Ifr4oYtt4rxEAnJDLbBcDAu1mXLw+w2f3CwJ4JpmBD9CgKTCebMQVnrwGWAqlAEuwW+0LP/KUr4JmdVy3DxzHhYZ7E17dZHFry7EOtqRLR4NnUYvyCydWAc1SCSZkgMnGPhhVhvKEbSd4AubhhgD62S2nAI82akFevFjt6zgyH6DTzz1dF8dqu4tha1iCm4OuFWiTz69iEQ6QmcfQWOg5Vr5GdVyqVuEc8vgCrHUpJNs3LpeO9nkyIIEMkCeNrlX9YckpN4BYy56ijvDdRbcbiK5bpex+S+y5WLlV+e5nq1qitqA5voJpjR1VNRUgYscegPxZyPwsWu5OAstY33h0vX3L41SWtrO6ENoJYggHAKUjPTeUyo6TP2qspfmu1oZQHauosTKkaA3NlCPBk46TtahlcWCNWQ3i14ZZWwuia+wBvvtrnDbA81Q0AxV8Owp98ympVVpuOQtsxX8x6TjVV0NramitK1GrbdQyJiwI9re4Q+KGv+/HepAZJw58LlHjIAA+QqMFkH72l07QK2poroA3UY4ET/RcUjuIvkXp6TtUb83UjVeB9EVgA4RL9QCGrmqVfd3qCUnTNyKo4EIjrnyPYzyf205AqPYLUHiuGav5jucbfe7Dxq61lXu5xsEqdZjP/mzWz+4kehLci9A9eNDPGSSkq6Y5pm5Es49NvEI42eQPK0dHW566Qx27gYJRNUlVPU9URuKFAGqcolBloPhYOaMXWKs+zv3a0BCunVydWI6CWUssYW7FGGqoZqf2BH2JU8TD6va/Gljpz1WBKSDftPVgxEMSeZdvebZd9JE/qt10F1mjG5fKy4CHpyrhFxgwE4/KBHNQkFE3F0XJV3XjdXJNgOp2bJiYk4Yrf5upaWv+HqX6/rvvNluNrFa1Ou96xVj0c0IhEIGDF8FUkPlzgGClTYBBv7ArqtrtaZWg+6NUTdOa0xqVQjoh/KK/mnq472siVZGQrwPfxWGHpGDGvUP3vOO9faonCB5LaCK+g+BLsp30czJu0LvtLJDhz2Q8a6tM00at4GP26+WgIuPF5PWNkWZkMLkXQuNx7JA4DgSyZYQbyJXHXuPsmnbVlqO5aqKaamx1o23x9jvfdQshgANLE9FW8PQF8xLFL8igRM3LTIzzVqQv9gpiAEn1bMjn5muRswmqoAsso/rWexwz60sNCPoa046VcvrhNrhvGPguuEc3HuOoNXE+DgiabVR4DPALcHxuO986iF8v0s8j7zBXas4NFZ4gGtUNQuatbkZ7guLRZY68h5UjwbOo2kojDlIzUUDN+ZJgxssrABPZuhWg2tDODkDsIpj0nyCdOZXSONWfrftS+zj3RxUAbbuh5wvwe0zGQ2Cjq5NyXKsCzKcy/i4iNNjJA0QEI/qqXZtF9XPWuAwylygqhNWbmqtR3oiu4MwlFV6Y8BHlaM2jKqm8KlBiuWp+Ee6LyVhDQxiYj/FbIH8v3gFIPYA1CHAnyAlPThVHqIDoC/oniNajRlEjKn1KzLKNMTX5rJmbAKd2RrrCJDOokbrQxrEjCNAv5l0I1zTFJZ7VH6GYxnhMxiXmFuDJs9qdD334LNA+P6wcCZ5EHFjTi9NMPis1fVUAKGAwr2l5zucJqS/sCOAW1Hfp0wqAJTTQ3y31mdZQh0apxTpYUzfViJRC0zbq0jebtoeVvkXiqy7+PNdzxFVc9DKrAH+BY3U5JZgCYQAxgElDfnUVvo0SLoNr0KYKIJdyZU6mMAYsg5dzdO6HFfsdWkwFXJqdQVsmMD19mxHSaKhoNONqDfSqKeV0Qg6UYETBKm7iI6MbgFw++TmWUdRwB3TK5hX9oemLIh5XezK8iZasCxhmZlrh2wWxPKONY8u343kG5fmoV91CXCEl+2qibwSaO/oi3lNYg6eAZ6fLQB5VmkpVdMauA01UI4WgugRzkk6Wx+WcS8A0GzWFSRhcrD7jUSVqWs3H6BoaElE597UtzwJU2ulPHWefFqKBpkOmQAYBfZwv9CUtw5SH6nm+mqbZCla8OMMY8qOPjH5UwTZwhLnLC2Mb1bU2hXZwaTLPEzTzskgfKAIRlZ5Wwa1omQ+4OlHzD1MIa05JbBZNpJW5EyguFc2DcQXkOy4mzrG8ooEa5AsQvmcV4HGNvI37W7TZU6j0sZ8uJt65gq79fLVJ8EJIMBE8Q5OvUaMUPAmgvtS2B5cmwYsICiOaaCVP4loxT9o4oBriGlKmw7dwT40Jk6VRaGKm4ZX7Js4u0yq5HLONN0IKgcXqAzCDHu1D+wDOQBKbB7iKCFDQ2QY8X/SQRqxWuBfg0SeEyjW0W16g5a1QANqF5fDdGv4cut47uDQBnqCY35l3OfHIjQRP31YwIbBKW0fr3phv8Zmh+xJSt5rDc/6CW5l3iRU7GdKRJjS4lN9gpk8AmMHT/KAhgAKh3wrtM4AAXiS70NR0t+mv9rnxoOYqSC7h58I10E93ErzbL/vogh+Fq2AFzTe4VIaDS5PgmTj6vlv4N1oLYkjM59zT/znR2EzE+cbP8fwMkIKp74l3KZ244MFovPSSq8zzLLSBts64VQChqf+KZZtjQEMwgg59fFnGiB9CkC94tX/4Shq6vHNcvob2R1oC4LFsRCGMzuZ05nfxs2ruC6hzNmjo3w/Wvkf4HZlScBKmLL4K4rsovqtinnbKXM3XP4jKLtfc/XAzwZ+wqkkJAPa4tnC1hl+Csci9mJlLOZraLHI8zTMCRDXjtBGFeP+KhiXodyIkf7ngbo6aYqrTxzN/0BmpCTyr9aGBjJV3jhW0V8ExOAhWDiaxt8jnAzGrKk1pXvyoBOm4kK/stjJojoThrxQDNaIpz2LfrvicF/ahMWidGqPTj7SDz8EwXKg52mYAzFiuUJxkyclyP0wXmiXaZV+q+huQNLeofOevrDGOSw0e/cq/Sn7K2GpfvMNtRQNNjrUE25uWma5IpnFpMmBIUMbCBxUTyVIzH4s5wNS+YOCVB04mJsT3AAmmTTUyeLEUoV2YGnTbAawD7fYluhI1BKa2VIEXSa6gODA1a42g5GAWyTL3LYKhoEPYVF2Nz2wbm6GaMFVz1gUItG5HsA8uTYInIwITwAlgofL5rEEph++hXfgwrtkRx0Ry9Z4MWpG2750bNdUcpayP0wx9e9XXdPWh8Up4AV4ss2iXX5bPW0YZvDy+WqXvkid5E7CwGOg4B6O5QAbf9IvdlSqf5/36n0PXlia3pCQoYaWVa0XSVQxH9OOzz9QIt45kOqIwzORaAZ+qxunLTFfoEmmDY1oFR+3iUUTLSDeoGazQskJQapDa49rUIFAdCAJI+0mHsbL2hQZyM2thZBK25Srfh4NX+en24T7P1zk9pw31R/o637wRas3FtkpUYCqOmSojtjcxDg1hogojfuFFNSH1u2YtDfsLsAdObuurBeH7Cm2PpRvjqSGRPhUClEbszwGYmuR9gbGPGqcma47SlCdB9Ll95SF2buDHfiOsuZ3LwaXJVMVtGt8SdhAJR6pCLYuyDKCAylScaxBxc413vp18FbNKVk0NAAvg9DeakDSdrO3tJ83oX4DnhORJ7Qu/Cj9qVg4AgpZr8Eob2+dVR3YDgpfBCX4K4AVReu5JajkHlybM1uIgViUtQ2qMx4G+WOyvLvObAxVGmbw+LFfvCcq+dKAAKk68qjQtdqfzhqq7MKYi+kCDCCDm9XWkGNBWcGGCMso/P4eFFFoaSzyqwo0AZ1sbR4dy8Z5tpRv0pc39aHdgacJsq0vQKgg2Iiy4uRz0uakCbU38hT9L6forKc1eZIIA3kw5fMLHWR4hSbaIgUBYNb/amp/VguWEfppa3g5p/Oyg+vMsjwTex2V/+Ri8xyiAp41hc09g0c9FbvdElr30f9qgowLx8WOYAAAAAElFTkSuQmCC"/>
          <p:cNvSpPr>
            <a:spLocks noChangeAspect="1" noChangeArrowheads="1"/>
          </p:cNvSpPr>
          <p:nvPr/>
        </p:nvSpPr>
        <p:spPr bwMode="auto">
          <a:xfrm>
            <a:off x="2190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AutoShape 4" descr="data:image/png;base64,%20iVBORw0KGgoAAAANSUhEUgAAAE8AAABLCAYAAAFGouoGAAAAAXNSR0IArs4c6QAAAARnQU1BAACxjwv8YQUAAAAJcEhZcwAADsMAAA7DAcdvqGQAAB31SURBVGhD7Zvbj2THXcdrbj33+8zO7qxn9mYnG8dOvBs7wcIkISISEiIPIIwQT1hCPPBP5A1e8g6KhMRF8GAhIYFkwQsEECSEkBgnazvx2l7v7H1mdnbu9+Hz+fWp3p7unpne7CRaJJem5nSfU/WrX31/16o63fL663+xl9Lfp+rS2teddpfXim/lQsM/peEfFF/L5epwShfuF1+K0uq/vd2U3vjHlJZXUhroTelrJ1PaLUGFeuJUtCs3bOH/r/xqSmtLKd3fTGmbe1OjKT0zkdKte7YoGrbx/7lPpzQ9nVJpJ6WZWUaBodvrKd25He3KDXcY+iY9N2m0107leuMnKXVw/1z10K0tKf33dxjukymd6YfPsZRe+jzfz6W0tRXtyg13GeYVHrz1Zkp/BVLvX2EEhv/Xf0ppDD4t0dDyHkMNd6f0pS/CK5Oapw6MpDRHB0ul4eAgs2W61p35lNaZiGUHfi0A/lsMfHShYWqqYQzdDW/f/i7DId7PPp9Sbx9DAlNHT0qXLke7csM1+HrhM4CLCO8tpHSKmZ5nIgNA9f3/jXblhjOg//nPIVce3rkJZYCeW01pAwJ/+3fRrsxjPw224HT1QUrtdB1lyOvLAI6CzMHOLh2C4nf/ixs0uoy8+7pocDGlzzwDC1Mp/ehHQbBMsa2jrBhXGXZuJqVf/hLUAbwTyrfvptTDZKPhBqolSP0wvwt/JfRwY6MMdisEvBdDd/KgsxPtURfhZ5WJZInYyALFelNoVBqZR6MSI1tU6Bnm8Y1vIKRvIywmPwHuJ6mf+ERKv4uq/uIrgPFCWfNa4bYdbifQ6ykMI5cKQcvnXkrpN34bMODmFop2/U5KS8C+w/xnPkzpW/+c0n9+n3uLKCUDCuoCIJb4nEuFYFtbSj98N6WvfCWl3/k1tAGtvfKDlN65ntI1tKSVQS5jK5fPpzQkd0ignevMrZT+5vWCCGUfh+3o3zpg38fquuj4xa9hP+jiCHDMI9qPsKmr1Ltw1Q4DA3CYENAy33OpEAwpUf/l31L6Hyy1DQlufwTXKM6HTLsNu5vAHY0NQGyo8BEMPD2Z0pfBNpcKwRb8xBBW8hLaeOEpiNFxAwUrgV8J42hBPdp4Po2GXmD6zDgNouolBDM/V6Zh2Tfl998vq/KtaymNA/SFM0wdKS6plAhiG07vgue7tPsPzOF92nWAY4dTL0rTejh8FWwvFF8OKRD8TQjuY7S+qKRicmS5VLa94tuBpZUWu83QS68dxdqjlwrBLsT2xhspffObaD82OzaORztRjjefRRdfQTV+4WVc4NO0RdotqE0fmnDmLESq2Kp8PItELz5btlNj6QwWchtlRn+j0QdI9jvfS+kn6OYazzU7VbdTE7RRUR7SBiO5mUaSu9zdhYNWGhs4HqAqD+B6UYsAz0F0rxd1WUex7+NJlVkuFaG0MuI2Q+rnNtG5eXSuh9h7HksY56qprev/GKCbz5sMeIuBVmnHxxhon1C+R4DsxcNeJmw8c5rnjHzzBhUruA8RuR0AMyW+wPdluJP7q0Chw82lQvAOQbOVkTWlDkA/hf/7NAIYpsUiRGepD5jyip4aouGouWp22WtbKgQniPE6iFmmu0iDXhzBFB5nEmn30GqTqc3B8T2CRxuEBoGom/udzNdAk0vl48v4uhKNZgF/FWewSeZxA4nO4GhXGKhNITG1Neo6BB2gixm9SMA0zuRSIXifjrqqN6mqzSBSbGGK9yG+w+dePMtJHMUYAuoCyzYwFSINyEQllwrB996DENN11BGmO40be+5TRSyncxfRdwRhnce1nZY40leIxqHtIg2yVAhO01AJP4sgtpjWO7imH/4YKXNdQeJmFjtwIiwbhV6283kUjhsqthgZd9vptAx+dxDAW1qHHvsDrIYgJTfXiSFX8OhX3oYwnPUz/Zh3USoE7xLhfkBQuvIOU8GuX8Z+v0rAeuFFNAAurIO4fnusQWgVp7vJVSsxc82lYimqzBqWIMB96KHpgyVcIVMym9ElmjZqTbbTKZhiPtTDKkvxoZmX+UjumDvLiQ7B1MN7MQh95KxaqS0VgsdVmo4pzRTt/Mdg/TQ6fTzlZxABWmDyOEtDBpWhsjUP1ePl3NOi/LWLXENxiur3Xp4b9nM1W8rtaou0ct+DYnSdiGVummjl0uVNXLhVAhcvsmJiMTSKV9A+1UIHV2mHyKIGqPowtd2JOSkDjq48T1QPkgHWGnQK9h+kSusdbFlgHpYGIpZBlx2TeB5D6otfIGGCOf2fkdBFxQbWsQGimxBz0B3qFgys4Dtn8Qcf4Abfegu/QH2bfMgs2GipBzODc9CYCP1WsLxV+loaoVjHoI0Ms4rUpGAKNM8SVkZQfpFcB5kVKn9pm1kzRiC1gpn7TGRF5QTh6TRJxyTXSVLJp6hToO/nUdDWmdnWfnMY1V28ZV6VVJc6EcvgDDEtoMfziWYXotiF0BLB8h5o3MFPr8BsN8/HGHCEOsygfQSIHvLdTnROY9mG4U36bVFjycb9BK0tGePZIpFqETBWCHWie4rJqK8PSwMRy+BV/PwaBGRykhB3BnFPE5lceRo8hmFsEAQIWmmHwVcILrMgcNcJMOAC91y1bsNkiBJklkB5DprzVHPr0E+uLh1uko0ZIrb26V+51DNI1SPrnUNH0I8HfF+QGK1bYHAcnbxIjLl0iSUay7XzzHwEZFppswGDi4hsHinMUU1dFri3CkJ7EDfD6MWY+jC0EvR2uL/E83n6qP+1pY5B9eBllnqi1g0h9WoBESzApEFORJyESO/Re0+RKFJquAuJ0G7HfEomQUcmTUKkbXR246XEZ7PBMaTxSZY8v0RSHN6hpjSMJCYWWxBQDO4PKKo2Ru7i2s73Xe67caPoduQIVNqRdw862EffAdFhYqarD5gcvKY99dPntG93ok4CevaPdQWTMzWrjuzqYEMjUQd1IeohdFI3hE+QHJ7CKse1QBhq4fk6BEVmFWZ3EHHJYK5PpD1/qRX1WINBM9MtmcaAupwMTGg4DxDtHAan19CaJxjjSCPJZRToXTA+RwZ2EQc9iYH0ca8VJvZAyWsnhiKzfE09MNnBVAVDqubhPTA7Sr+TDDxBo0H1j4n08MzMREm54NQ5m4000sGGItbzu7elFRuuTGF0pksQWebZWoHMOoq9jfxMq/swniEQHsJgBhjcTZ9uGDIF1zo1vGWqzJh7KW7XS9K6jxdYgo57JUrwYXkttb366q9/PaV/KG6UG9xjUWGIsjoz/ZQ5azvPBhlcxdbvuSLc5t4a6KmT9u2AWfhCsXhWTMwFyB0M5SbpqQ7ZVF+f6LaHkOtu3G8x9Lnd+bDEArmBoyb/1ewXmJkxVed72gwdUZ/Guodg0HYyv4ghLENc8bjb5TOXWFqkFm+bB67tdD3om98jqdBgqErIMdz8segJHpYGRvI4RbczQpLRzF5Ec+VnkA8edwHBvwTBN/j4+LwaKXoXWtPq4D5n9hjleRn8fRhE2Y6hlM5MpM0Pb5cV9LHLjsydgzlWgY9ZZOfPWbW+xrpw+5iU5lh17zjwqi5PtGH8/2POFMhQtoHHd2Fj9PCeeq5Dra46Uaufx+jj7kftCi72bGpk7ncjRKRjDbngfq1BdBH37uPZ32Yl5abHHKHIs4Lnn2MNQsQYKVZvdAodkyn3GI0AxkyDvANGxkwkcPHjwsioYrTYJvRZDF9GIhMEJ7FCBuQ2WXWp49kO42QYYwT2YdYTxlSLSYJB21MxT+8kZAgyR+uCIZeVOcS50Lnt+sSsmYkuMbAZuL7QrSPRFC3bu1FoWDMM1mYsdczFWpZY6dpikvhq7SYBMCP2FDE2YkBEccdGjD5XoqoCE3CRI/PXZ4jZBn9Teia1KmpkKsEATHmRnqtDGRXJ2lLHnEWxucgeJ0/ziMeczH1n46ipuxu4VovEzUjUT7Ndt/zcS1Qd5mHU9MtJyLz7MnQPzmRMaThRr6pBbaljzk7OzCRTBofQMfcRRc4dZVXG9UWLzMFwoAlxmfMqs6b97jCrSy5FexBdv/TQrx4mXqKfZYu2rmVE1b61pY45G8WxHYOqb0OuY9EH9UrOFKcE3S1ASsFsMM3MtcpudNY+4+jsuH1RiSHvQWuQa39hBIpREYuaxmCOV2fRtdYqQlm/hHqX0T2h9jBugxnGViREOkDTPZIRqkmpuZ3KLWr2UZTbGUlodYimSEPbNfASk1wyY6aN+y5m2Z5yVZc65EwUzWBNuV1tuQifmmTxg3hdebXA4IqJZKFTrn+XYdgT3x2otcKgC6Z+U3gY7uJeC890IZtebcekvYYBMZ6WfYOEt7bUMeerBFqXT9y+cAP8BHUUESkW16StogKTsTpDHCJgDVRFWUIyKnVQkRHRWqGfK7VYksos3x3vHmB4jlwr1jrmdJzqnTDruzxlV490zh5Gd2MkvgUwBOOu8F2NeawSjFoLJvVrIuWOVt7VWochddXvRhzF75pC9JRYbaljLiwPwqFzVK/O3MXNHsx2guAIYp6cYn2BqxlHfL3qKWi4heYZkAalBbriEp1AE4ZE0Um7A27VpaibGoS1ttQxFzT4J+zuCriicm9l1cFR6DYQ6zeCnCyfx7kz5SZQiFsmmJy7UeuIexU0FLsWHlsWjOai2+rKTb/nvmB2QTVSrWeuD9G50xnxk87rdFRMioS/cMYdiFg306W4vSpemOMPLviDmQ2Y8mjEakhTAlqyGz1WrVcG7TvCeO44CEx1qWPObdlJUNHaVFCtVjEbetSR2MyRWRhQbLHnwn33XCRun9j8ps024pUx2ygJ0duDjjRa+dwNYx4Juh18gVobW+v8nKtzEWmjozEv9uREQ+hhRjFIX1+o/iiaIMp332joUi9FGeSWQW3R9qDbgzoo/h6Zh0BsFjlxqnM2u9HnVZc65BxQ+bsJ6BbXHcz8HlczEnc3W6gJ5fX0aoH7szAQm4tOQJ1kUlq12U2kUTDUAcO+3bQLAzKiiE0YcroVDpzntaWOOa3MXc1bZBTXrpNZuA+H01X3DPY9hiNRkKhoiYQVxtxyUB87YaqXzMadAKNIf8GkTFvdjTIpFXAdsZaqO6ktdcy5m36blOcuTtHswu87QC8i7kB5wDhhKqU7QYlPMLhx04BuoDeEmTT0wFg/7Y3LI07IcMfVZMJtNJMJ1UGJ6IQdjznuK3XMGYj1TWYVhh9f2nD2hrIuiHbjOjw+9eUMrWwYFHyVxDClBUbazvcO+ppqGWWCMZh2a1YRuvOkYzfWanAyGMjVcFfHnLMfYtYn8WHG1NMg5T6e0UJH6hbtiqLQUqnb1F31kEHCcGijuLKBKM5wNYqeNiYR8qC+mdKbnVg1pNpSZ626B3XIPbv8/gFjRoTI26hmD7tY4w7GYIw1t/P9Gd8YyDufffpDGYUhpaHOGmlEVqk4CUOdW3Cm9boq3Vh1qWNOmAM9BqusH0AmNhRh3DOH8F0wtsH6IHFPAxgklFnjqAqR9YgIjGiVIpxPeUyPAk3aaLWLTNIFlVGil3vVpU6sikYGIx+zqoMwpPj2+GxuZhhyseJese+53UNf5t21pC5bYdzFTw7o7mjqju6QGpl9LHAvnxKpd0qn1gFb6piTqUWIuQaIdQCQq7BGB7PYSXTRY/+n8ejnzpctV7fhADpkxoowJUKKzo1xReqGtaswEXTdEBFDhqgConRqSx1zOmAPQNw2vXYtpY9YRZlYSsAzdl/V8J2sc9OEnLPl3c8pmDU2jqEzrtriVIjP4TK0SpRdv2b0MerIVDBnLcaVfm1pe/XV4a/DTvG13CjWpzB0C38ncpmx0CdQcvGsUouOYjEaqKPGyVGYdw1hdNAaZSbSL1GiuG5Vp+3nmiPQKdDzfnWpMwiLlqN4repCONfCyUo0Z6w+y7rivfPfSunDr8JAcc9nDmpVIl59ZHfbR6ZcFCdQ9kEPS51YLTKgRUX4AS2R8Z6DybCWZQ2jYSIxGWrn1bI+RbJZZCTqku1kzFLMK2jJcK61jFkaMveklI+Z+2kLBvGHSBvfcQxl8t2OdONTW7FOffwSG9Z/AnN/xBec2hNSwprh6q+fTekL5JPPEN6OaxP8+MrvqXay+mRq3xau1bdNnszS8mTb7JNePgbvMcojgxfr1aoaKy9q9b2DSs5orIeV3CbWL1Xfj6o/70LA8IT9j/m4P8WrLmbkZkEezLhUcH3i6wEm0L6Yqtv03MMzFg98vJp5ma+afbmBZWKc0zknmtO+6kn73LHM1kwlXQ67EW+e6/04Z6GdXSJlLDK3yOqoeR+0kt2ZnfE8xqCjuXIeowO6cX7D5zgNkwHamc1Jx+zvcIFUXvD4d748TN6riwRc1ZqKOoLMuPir3lhwIyMvWdwaiokWs8x77U7Ifr4oYtt4rxEAnJDLbBcDAu1mXLw+w2f3CwJ4JpmBD9CgKTCebMQVnrwGWAqlAEuwW+0LP/KUr4JmdVy3DxzHhYZ7E17dZHFry7EOtqRLR4NnUYvyCydWAc1SCSZkgMnGPhhVhvKEbSd4AubhhgD62S2nAI82akFevFjt6zgyH6DTzz1dF8dqu4tha1iCm4OuFWiTz69iEQ6QmcfQWOg5Vr5GdVyqVuEc8vgCrHUpJNs3LpeO9nkyIIEMkCeNrlX9YckpN4BYy56ijvDdRbcbiK5bpex+S+y5WLlV+e5nq1qitqA5voJpjR1VNRUgYscegPxZyPwsWu5OAstY33h0vX3L41SWtrO6ENoJYggHAKUjPTeUyo6TP2qspfmu1oZQHauosTKkaA3NlCPBk46TtahlcWCNWQ3i14ZZWwuia+wBvvtrnDbA81Q0AxV8Owp98ympVVpuOQtsxX8x6TjVV0NramitK1GrbdQyJiwI9re4Q+KGv+/HepAZJw58LlHjIAA+QqMFkH72l07QK2poroA3UY4ET/RcUjuIvkXp6TtUb83UjVeB9EVgA4RL9QCGrmqVfd3qCUnTNyKo4EIjrnyPYzyf205AqPYLUHiuGav5jucbfe7Dxq61lXu5xsEqdZjP/mzWz+4kehLci9A9eNDPGSSkq6Y5pm5Es49NvEI42eQPK0dHW566Qx27gYJRNUlVPU9URuKFAGqcolBloPhYOaMXWKs+zv3a0BCunVydWI6CWUssYW7FGGqoZqf2BH2JU8TD6va/Gljpz1WBKSDftPVgxEMSeZdvebZd9JE/qt10F1mjG5fKy4CHpyrhFxgwE4/KBHNQkFE3F0XJV3XjdXJNgOp2bJiYk4Yrf5upaWv+HqX6/rvvNluNrFa1Ou96xVj0c0IhEIGDF8FUkPlzgGClTYBBv7ArqtrtaZWg+6NUTdOa0xqVQjoh/KK/mnq472siVZGQrwPfxWGHpGDGvUP3vOO9faonCB5LaCK+g+BLsp30czJu0LvtLJDhz2Q8a6tM00at4GP26+WgIuPF5PWNkWZkMLkXQuNx7JA4DgSyZYQbyJXHXuPsmnbVlqO5aqKaamx1o23x9jvfdQshgANLE9FW8PQF8xLFL8igRM3LTIzzVqQv9gpiAEn1bMjn5muRswmqoAsso/rWexwz60sNCPoa046VcvrhNrhvGPguuEc3HuOoNXE+DgiabVR4DPALcHxuO986iF8v0s8j7zBXas4NFZ4gGtUNQuatbkZ7guLRZY68h5UjwbOo2kojDlIzUUDN+ZJgxssrABPZuhWg2tDODkDsIpj0nyCdOZXSONWfrftS+zj3RxUAbbuh5wvwe0zGQ2Cjq5NyXKsCzKcy/i4iNNjJA0QEI/qqXZtF9XPWuAwylygqhNWbmqtR3oiu4MwlFV6Y8BHlaM2jKqm8KlBiuWp+Ee6LyVhDQxiYj/FbIH8v3gFIPYA1CHAnyAlPThVHqIDoC/oniNajRlEjKn1KzLKNMTX5rJmbAKd2RrrCJDOokbrQxrEjCNAv5l0I1zTFJZ7VH6GYxnhMxiXmFuDJs9qdD334LNA+P6wcCZ5EHFjTi9NMPis1fVUAKGAwr2l5zucJqS/sCOAW1Hfp0wqAJTTQ3y31mdZQh0apxTpYUzfViJRC0zbq0jebtoeVvkXiqy7+PNdzxFVc9DKrAH+BY3U5JZgCYQAxgElDfnUVvo0SLoNr0KYKIJdyZU6mMAYsg5dzdO6HFfsdWkwFXJqdQVsmMD19mxHSaKhoNONqDfSqKeV0Qg6UYETBKm7iI6MbgFw++TmWUdRwB3TK5hX9oemLIh5XezK8iZasCxhmZlrh2wWxPKONY8u343kG5fmoV91CXCEl+2qibwSaO/oi3lNYg6eAZ6fLQB5VmkpVdMauA01UI4WgugRzkk6Wx+WcS8A0GzWFSRhcrD7jUSVqWs3H6BoaElE597UtzwJU2ulPHWefFqKBpkOmQAYBfZwv9CUtw5SH6nm+mqbZCla8OMMY8qOPjH5UwTZwhLnLC2Mb1bU2hXZwaTLPEzTzskgfKAIRlZ5Wwa1omQ+4OlHzD1MIa05JbBZNpJW5EyguFc2DcQXkOy4mzrG8ooEa5AsQvmcV4HGNvI37W7TZU6j0sZ8uJt65gq79fLVJ8EJIMBE8Q5OvUaMUPAmgvtS2B5cmwYsICiOaaCVP4loxT9o4oBriGlKmw7dwT40Jk6VRaGKm4ZX7Js4u0yq5HLONN0IKgcXqAzCDHu1D+wDOQBKbB7iKCFDQ2QY8X/SQRqxWuBfg0SeEyjW0W16g5a1QANqF5fDdGv4cut47uDQBnqCY35l3OfHIjQRP31YwIbBKW0fr3phv8Zmh+xJSt5rDc/6CW5l3iRU7GdKRJjS4lN9gpk8AmMHT/KAhgAKh3wrtM4AAXiS70NR0t+mv9rnxoOYqSC7h58I10E93ErzbL/vogh+Fq2AFzTe4VIaDS5PgmTj6vlv4N1oLYkjM59zT/znR2EzE+cbP8fwMkIKp74l3KZ244MFovPSSq8zzLLSBts64VQChqf+KZZtjQEMwgg59fFnGiB9CkC94tX/4Shq6vHNcvob2R1oC4LFsRCGMzuZ05nfxs2ruC6hzNmjo3w/Wvkf4HZlScBKmLL4K4rsovqtinnbKXM3XP4jKLtfc/XAzwZ+wqkkJAPa4tnC1hl+Csci9mJlLOZraLHI8zTMCRDXjtBGFeP+KhiXodyIkf7ngbo6aYqrTxzN/0BmpCTyr9aGBjJV3jhW0V8ExOAhWDiaxt8jnAzGrKk1pXvyoBOm4kK/stjJojoThrxQDNaIpz2LfrvicF/ahMWidGqPTj7SDz8EwXKg52mYAzFiuUJxkyclyP0wXmiXaZV+q+huQNLeofOevrDGOSw0e/cq/Sn7K2GpfvMNtRQNNjrUE25uWma5IpnFpMmBIUMbCBxUTyVIzH4s5wNS+YOCVB04mJsT3AAmmTTUyeLEUoV2YGnTbAawD7fYluhI1BKa2VIEXSa6gODA1a42g5GAWyTL3LYKhoEPYVF2Nz2wbm6GaMFVz1gUItG5HsA8uTYInIwITwAlgofL5rEEph++hXfgwrtkRx0Ry9Z4MWpG2750bNdUcpayP0wx9e9XXdPWh8Up4AV4ss2iXX5bPW0YZvDy+WqXvkid5E7CwGOg4B6O5QAbf9IvdlSqf5/36n0PXlia3pCQoYaWVa0XSVQxH9OOzz9QIt45kOqIwzORaAZ+qxunLTFfoEmmDY1oFR+3iUUTLSDeoGazQskJQapDa49rUIFAdCAJI+0mHsbL2hQZyM2thZBK25Srfh4NX+en24T7P1zk9pw31R/o637wRas3FtkpUYCqOmSojtjcxDg1hogojfuFFNSH1u2YtDfsLsAdObuurBeH7Cm2PpRvjqSGRPhUClEbszwGYmuR9gbGPGqcma47SlCdB9Ll95SF2buDHfiOsuZ3LwaXJVMVtGt8SdhAJR6pCLYuyDKCAylScaxBxc413vp18FbNKVk0NAAvg9DeakDSdrO3tJ83oX4DnhORJ7Qu/Cj9qVg4AgpZr8Eob2+dVR3YDgpfBCX4K4AVReu5JajkHlybM1uIgViUtQ2qMx4G+WOyvLvObAxVGmbw+LFfvCcq+dKAAKk68qjQtdqfzhqq7MKYi+kCDCCDm9XWkGNBWcGGCMso/P4eFFFoaSzyqwo0AZ1sbR4dy8Z5tpRv0pc39aHdgacJsq0vQKgg2Iiy4uRz0uakCbU38hT9L6forKc1eZIIA3kw5fMLHWR4hSbaIgUBYNb/amp/VguWEfppa3g5p/Oyg+vMsjwTex2V/+Ri8xyiAp41hc09g0c9FbvdElr30f9qgowLx8WOYAAAAAElFTkSuQmCC"/>
          <p:cNvSpPr>
            <a:spLocks noChangeAspect="1" noChangeArrowheads="1"/>
          </p:cNvSpPr>
          <p:nvPr/>
        </p:nvSpPr>
        <p:spPr bwMode="auto">
          <a:xfrm>
            <a:off x="610215" y="606490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TextBox 18"/>
          <p:cNvSpPr txBox="1"/>
          <p:nvPr/>
        </p:nvSpPr>
        <p:spPr>
          <a:xfrm>
            <a:off x="22488727" y="27646998"/>
            <a:ext cx="5216832" cy="810478"/>
          </a:xfrm>
          <a:prstGeom prst="rect">
            <a:avLst/>
          </a:prstGeom>
          <a:noFill/>
        </p:spPr>
        <p:txBody>
          <a:bodyPr wrap="square" rtlCol="0">
            <a:spAutoFit/>
          </a:bodyPr>
          <a:lstStyle/>
          <a:p>
            <a:r>
              <a:rPr lang="en-US" sz="7000" baseline="-25000" dirty="0" smtClean="0">
                <a:solidFill>
                  <a:schemeClr val="bg1"/>
                </a:solidFill>
                <a:latin typeface="Times New Roman" panose="02020603050405020304" pitchFamily="18" charset="0"/>
                <a:cs typeface="Times New Roman" panose="02020603050405020304" pitchFamily="18" charset="0"/>
              </a:rPr>
              <a:t>Anaglyphs</a:t>
            </a:r>
            <a:endParaRPr lang="en-US" sz="7000" baseline="-25000" dirty="0">
              <a:solidFill>
                <a:schemeClr val="bg1"/>
              </a:solidFill>
              <a:latin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071524" y="29107865"/>
            <a:ext cx="2834406" cy="3047748"/>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259895" y="29063558"/>
            <a:ext cx="2816119" cy="3047748"/>
          </a:xfrm>
          <a:prstGeom prst="rect">
            <a:avLst/>
          </a:prstGeom>
        </p:spPr>
      </p:pic>
      <p:sp>
        <p:nvSpPr>
          <p:cNvPr id="22" name="TextBox 21"/>
          <p:cNvSpPr txBox="1"/>
          <p:nvPr/>
        </p:nvSpPr>
        <p:spPr>
          <a:xfrm>
            <a:off x="19369738" y="9210919"/>
            <a:ext cx="16380352" cy="1200329"/>
          </a:xfrm>
          <a:prstGeom prst="rect">
            <a:avLst/>
          </a:prstGeom>
          <a:noFill/>
        </p:spPr>
        <p:txBody>
          <a:bodyPr wrap="square" rtlCol="0">
            <a:spAutoFit/>
          </a:bodyPr>
          <a:lstStyle/>
          <a:p>
            <a:r>
              <a:rPr lang="en-US" sz="3600" dirty="0" smtClean="0">
                <a:latin typeface="Times New Roman" panose="02020603050405020304" pitchFamily="18" charset="0"/>
                <a:cs typeface="Times New Roman" panose="02020603050405020304" pitchFamily="18" charset="0"/>
              </a:rPr>
              <a:t>The results are comparable to those found by </a:t>
            </a:r>
            <a:r>
              <a:rPr lang="en-US" sz="3600" dirty="0" err="1" smtClean="0">
                <a:latin typeface="Times New Roman" panose="02020603050405020304" pitchFamily="18" charset="0"/>
                <a:cs typeface="Times New Roman" panose="02020603050405020304" pitchFamily="18" charset="0"/>
              </a:rPr>
              <a:t>Schor</a:t>
            </a:r>
            <a:r>
              <a:rPr lang="en-US" sz="3600" dirty="0" smtClean="0">
                <a:latin typeface="Times New Roman" panose="02020603050405020304" pitchFamily="18" charset="0"/>
                <a:cs typeface="Times New Roman" panose="02020603050405020304" pitchFamily="18" charset="0"/>
              </a:rPr>
              <a:t> &amp; Wood (1983) for all but very high spatial frequencies. </a:t>
            </a:r>
            <a:endParaRPr lang="en-US" sz="36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mv="urn:schemas-microsoft-com:mac:vml">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Paper.thmx</Template>
  <TotalTime>996</TotalTime>
  <Words>498</Words>
  <Application>Microsoft Office PowerPoint</Application>
  <PresentationFormat>Custom</PresentationFormat>
  <Paragraphs>35</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PowerPoint Presentation</vt:lpstr>
    </vt:vector>
  </TitlesOfParts>
  <Company>diianni5</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Sarah DiIanni</dc:creator>
  <cp:lastModifiedBy>Nicholas C Duggan</cp:lastModifiedBy>
  <cp:revision>74</cp:revision>
  <dcterms:created xsi:type="dcterms:W3CDTF">2015-04-14T15:12:18Z</dcterms:created>
  <dcterms:modified xsi:type="dcterms:W3CDTF">2016-04-14T15:29:22Z</dcterms:modified>
</cp:coreProperties>
</file>