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7077075" cy="9363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2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7D2F-060D-4F86-859B-BF3B8EC5498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2B91-1FCF-4535-AFDF-FE42993B3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35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7D2F-060D-4F86-859B-BF3B8EC5498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2B91-1FCF-4535-AFDF-FE42993B3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030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7D2F-060D-4F86-859B-BF3B8EC5498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2B91-1FCF-4535-AFDF-FE42993B3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934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7D2F-060D-4F86-859B-BF3B8EC5498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2B91-1FCF-4535-AFDF-FE42993B3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7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7D2F-060D-4F86-859B-BF3B8EC5498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2B91-1FCF-4535-AFDF-FE42993B3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355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7D2F-060D-4F86-859B-BF3B8EC5498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2B91-1FCF-4535-AFDF-FE42993B3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859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7D2F-060D-4F86-859B-BF3B8EC5498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2B91-1FCF-4535-AFDF-FE42993B3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04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7D2F-060D-4F86-859B-BF3B8EC5498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2B91-1FCF-4535-AFDF-FE42993B3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332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7D2F-060D-4F86-859B-BF3B8EC5498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2B91-1FCF-4535-AFDF-FE42993B3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047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7D2F-060D-4F86-859B-BF3B8EC5498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2B91-1FCF-4535-AFDF-FE42993B3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714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7D2F-060D-4F86-859B-BF3B8EC5498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92B91-1FCF-4535-AFDF-FE42993B3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462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5429">
              <a:schemeClr val="accent2">
                <a:lumMod val="20000"/>
                <a:lumOff val="80000"/>
              </a:schemeClr>
            </a:gs>
            <a:gs pos="0">
              <a:schemeClr val="accent2">
                <a:lumMod val="60000"/>
                <a:lumOff val="40000"/>
              </a:schemeClr>
            </a:gs>
            <a:gs pos="39999">
              <a:schemeClr val="accent2">
                <a:lumMod val="40000"/>
                <a:lumOff val="60000"/>
              </a:schemeClr>
            </a:gs>
            <a:gs pos="70000">
              <a:schemeClr val="accent2">
                <a:lumMod val="40000"/>
                <a:lumOff val="60000"/>
              </a:schemeClr>
            </a:gs>
            <a:gs pos="100000">
              <a:srgbClr val="FFEBFA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587D2F-060D-4F86-859B-BF3B8EC5498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92B91-1FCF-4535-AFDF-FE42993B3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404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mywikicare.org/file/view/CPOT%20image.png/524087682/CPOT%20image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61"/>
          <a:stretch/>
        </p:blipFill>
        <p:spPr bwMode="auto">
          <a:xfrm>
            <a:off x="168681" y="2319274"/>
            <a:ext cx="2272931" cy="214007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8" descr="Image result for wake up and breathe trial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10" descr="data:image/jpeg;base64,/9j/4AAQSkZJRgABAQAAAQABAAD/2wCEAAkGBxQSEBUSEhISFhIXGBYTFhgWFxgYFhcYFhgXFxYXHRUbKCkgGRolHhcWLTEhJi0rLi8zFx8zODMsOCktLisBCgoKDg0OGxAQGy0mICYtLy0tLS0vLS0tLS0tLS0rLy0tLS01LS0tLS0tLS0tLS0rLS0tLS0tLS0tLS0tLS0tLf/AABEIALYBFQMBIgACEQEDEQH/xAAbAAEAAwEBAQEAAAAAAAAAAAAABAUGAwcBAv/EAEUQAAIBAwIDAwcHCgYCAwEAAAECEQADEgQhBSIxBhNBFBUyUVKR0SNCU2FxcoEWM1Rjc5KTobGyBzRiorPSFyRDgsOj/8QAGQEBAQEBAQEAAAAAAAAAAAAAAAECAwQF/8QAMBEAAgECAwYFAwQDAAAAAAAAAAECAxESEzEEFCFRUpFBYaGx0QUy8BVxweEzQoH/2gAMAwEAAhEDEQA/APcaUpQClKUApSlAKUpQClKUApSlAKUpQClKUApSlAKUpQClKjazX27Ud42MzGxMxE9PtFRyUVdgk0qt8/af6Qfut8KeftP9IP3W+Fc8+l1LuiXRZUqt8/af6Qfut8KeftP9IP3W+FM+l1LuhdFlSq3z9p/pB+63wp5+0/0g/db4Uz6XUu6F0WVKrfP2n+kH7rfCnn7T/SD91vhTPpdS7oXRZUqt8/af6Qfut8KeftP9IP3W+FM+l1LuhdFlSoOn4vZdgi3AWPQQw8J8R9VTq3GcZK8XcopSlaApSlAKUpQClKUApSlAKUrnqLwRGduigsfsAk0B0pUPy79W/vT/ALU8u/Vv70/7VrCyYkTKVD8u/Vv70/7U8u/Vv70/7UwsYkTKVD8u/Vv70/7U8u/Vv70/7UwsYkTKVG02sDsVxYMAG3joxYDoT7JqTUasVMUpSoBWQ7f3se5P3x/bWvqs4ppUuXFFxcgEdgJI3lPVXHaIY6bj+akloea+XfXXXS8QUOpaCoYE7TtO+3jVjw7jumcWxc0uDubSFe86NcS2+KliO8MXFZQu5UMeqkVM1XFNEmoex3ILI9u2W70Koa4GIUlmGLcsBfnF1jrt81bDZ6nPCR34tphlj1JDAm2pUYhdo6Qefw8QdorhY4tZyvFwMWnu4RdhzRA6KfR+v6x4ydNxbTFAzaQychjbcvzW0W46TO7hS5iBvbYda7W+J6M2tNd7jl1DMqc8mVMAKAZfLqIHQbx0rq9mle/DsWxyHFNGOXElepMODIkdZJA6bev6qi63X2DayQAOSqwCdgFUsSs9cpE9DPr3r7pu0mifuosAd73QQPdVSTde+mxLQ0dyduu4AkkCv2e0Oi7p7y6cvaRbRZluArN3EKJnwLEE+GNJbM2rcOwwnS9xTSM0x7MwpURJyACkQYjcz9pO9fheJaTESjBsWkBmjKRHUn64/nVzwRdLqTdC2cTafBgXyI9U4kgEjfGZEiYO1WnmPT/RD3t8aPZ+P+vYWMLxHiFosO5EDefS9o4nmJ+bFRPLvrr0XzHp/oh72+NPMen+iHvb41ylsd3e67EwmP7LanLV2hPi39pr0iqe3wy1bu22RADkR1PsN6zVxXu2Sllwa8/g3FWQpSleo0KUpQClVfDNMSWe5c7xhcuYkBkCjI8mMw0Gd6l+QJDLBhjJ5m6jfrO34VLm2kna5Jqv46L/AHB8m/O5W/ZywzXvcc+XPDLHLaYmpI0aZK0GVGK8zdBt0nf8a/A0CYlYaCZMO8z9syKpngYjRJxW7Y7wZLccaV2F24tuYUNexUKTZJYhShWcVJyyaFt9TpeIeVXDbuxpnuKV/NsbaBNICVDDxI1cgz80iJ3vNZogcSsyMUPO4GG4baYJgnfrXXyFIUQYTdeZvXPr3/GoWyIfZvyjuY1e90M2/ICy7QcU5U3mFljAEsTUnjP+Xvfs7n9prp5EnMYPP6XM38t9vwqu47wq21ksQ02rd0pzNtku8783TxrSvdEajbU+G5We4z2p8n1PdMile6NxcWLXWYC4cRbAJglVAMQS4EgwGtDdr6L3117nTZ5cRXcE45dvsuSIowYuIuB1dGNtlxcAgZCRIBgjaq7T9uZTe3bNwtcUKlwESiqfTghoZgDBkTJAMqOWk49qpIeyx52UN3V1V2iFG09JOZGPLAZpBpe7R6xch5IWKm0AVFwqc1kkQDIDcpjdYkiKxhNXJNntpLYmzBRil3nA3W29xgi9WMIxA8Vgjrto9Dre9tJcgqHUOAesMJE+oxG1U/D9ZcvLcS/aCr0AhoZWLAg5dTCifvD8bIXa2qbMuRYcLab9z9nb/uu1b1R8Dab1z7lv+67V5XlrK02dqf2ilKVyNioOqMXV/Zv/AHJU6oOrPyqx17t/6pXOr9hHoZXhvarUsLYu6Qh2NpbkC4qguttmKcrZz3gIBxACuC0qak6/tNdS+9pNMWW2QMvlOabd1j8zkhkSSM+VpiSKi8O13EgLa3bSs02luMVWHlbZcgKy92eZ5JyANogKQymvz2h7RavT3LkWkFnJUtM9snJu7utjtcGWTLbAO0ZxDHpwvxMne52o1BbC3pAWi0QS13AljayGRtgqvypxeCT3TygipPDu0d29eRPJ2tozAEtmWCm3dbmGKqjZIsQWkNviSBURuIcRD4i0pDXBBNrZbfKplxcBLSS3oxCEGJBrm3E+JLZBWyj3O6Yw1sjK4LYIG1wd2A/hzZZQCsTS4Pup7X6jG7hoXDWxc9IuQxS1dYYwkmblm6u3UBD/APII/VztVqBK+SrlkcXm6UKd5eRdgkl/kgYkAhg0r6NaLhly6bfywUXA1xTiCqsFdlRgpLEZKFMSetSpqY0LmXbtXeGM6NjNoXiFe4SJdAq72wCcWnY7FWHhNfU7U3We2o0rLmFJLFyUm8tsgrgBuuZBy2x3FaeaTUxolz9TSa/M0mpiFz8XPTtfeP8AY9TqgOflLX3j/Y9T69FF8GaiKUpXY0KUpQHDRzDSgXneI8RkYb7T1/Gu9ReHxDYsW+UuTPgcjI+wGpVRFlqKUpVIRdfjCZT+cSIj0p2mfCpVcdTly4x6SzPszv8AjXahXoKj8Qsl7NxB1ZGUfaQQKkUoQynm7U/RL/EHwp5u1P0S/wAQfCtXWUXt1Z7rNrdxX7s3sDiTiApxJUkB4e2YPtjc9a9G81DlkxHm7U/RL/EHwr8W9FqGmLS7Er+cHUfhWsttIB9YB99cNF8/77VN6qXGVEzvm7U/RL/EHwp5u1P0S/xB8K1dKu81BkxKXgOiuI7tcULKooAbL0S5P91XVKVxlJyd2dIpJWQpSlZKKr9b+dWOuD/1SrCq7X/nV+4/9UrjX/xv88TMtDK8O85oLa3AH3tKzzbMjC2XZhIxG90HGSWVSBiTHTWa3iBe+LNolVbG2SLSjYSCMmBZZkNMdRjMGo/DODa22LajVI6qbQJzYtgqW5JJU95uLgAOOQdWJyXedrOG6ovcddQ4UlyqqZgYuFAUr1EqYnqK8mJX8DFz83G15dVjlO7sO6AE3DygTlIRV9YOZ8RUfT3+IuBcCjdHAUhFth0F1Q53DkOwtsBuArbwRNfDoteRJv2wxRGZe9Kw7Mpe0CEOCyLgW6JMMBjsDXVuGa5rl0nUqilfkgrFocJdXNlKDaWtEqCRyT4xTEvIFhwi9qjeIvIwtd2CC3cgh59Ei2zZPEkkQo2AnrVzNZCzwfXqFAvWxN0O/wArcYhO+Z2TIoO8m2xXcDwIiKm3+G6sGz3d1BgunV5dgG7vvO9JhSXByWBKyRv9cbXMGimk1lF4XrCqt5Uq3MSobMurEg82JQAz6QX5vQEgCvul4TroQvquYY5AOSuzISJKAtsHE7E7T4mpw5g1U0mqPgGj1Vt28ouIyd3ZRArMeZFIuPBUY5SNgSOWdpirqo5WIfD+ctfeP9j1Y1WT8pb+8f7Hqzr2bM7x/wCnSGgpSleg0KUpQHDR5Q2Shed4jxGRhvtI3rvUXh2OLYkn5S5M+ByMj7AalVEalqKUpVMlZxzVC2tuVZma6ipAMBtyCxAMLtvUrK7C8tqZ5+ZoAnbHbfb1xX61JblxIHMMp8V3kD6671Dd1ZcCNN3m5bcfM5m3+9tt+E0yu8nLb/18zbCfm7b7euKk0oZv5EebvPy2/wDRzNv97bb8JqB5ntyreS6OSAlw4icRACg48wgdDHQVb0oL+RGBuw3Lb29Dmbcf6ttto6TXzhxOJyjLJpgyJnwJqVVBxfjyaKybtxWYG66QGRd4d92uMqjZD49SKnig2X9KyidvdObvdhbh+UFrIYYhiSoB5pByUiCNiN42q64BxdNXYF5AygkqVaMlKmCDG01ohY0pSgFKUoBVXxS4FuLkwUFHEkgeKeurSvw9sN1AP2iaxUhjjhI1dHnmj7MraVFTXAIhtwPUqKghSHEHJGgnIBbjLB2I62uzyKVK62CoQDmPVPJ9yM4M9zd6z/mG6xvvPJk9hfcKeTJ7C+4Vw3Z9XoZwmJ4dwgW7bK2sRmbupYDEDu7z3iAC5IU5kROw9fSuGk7OW0e2Tq0YIFByJLNAsyMzc2Ba0zEGZ7z6jO98mT2F9wp5MnsL7hU3Z9XoMJgbPACFIfXo2SurQGWC6wSgF3kkkkjeeWMYk9fMim47nWLBbNFXlCQ0r0fmIAUTAnEGtz5MnsL7hTyZPYX3Cruz6vQYTEcP4OLd9Lr6y24Q24WAJwsXLO5zILHvCZjpA361Ds9niUOeuRXKXFAQkqrP3UOZfnIFtwfRBFzYLEn0PyZPYX3CnkyewvuFN2fV6DCYFuAneNen/wABBIZjlaXEsZu8xI6A8oO5DHev3d4HkbhbXLJW4lvERhmZUn5Q5kCQekgn0a3fkyewvuFPJk9hfcKbs+r0GEo+EAINPaF0XGQYlpkmLbCYkkfiT9taGuaWVBkKoP1AV0rtSp4Fa5pKwpSldCilKUBw0YaGyUA5vERuuRxO3iRFd6icOxxbEkjvLkz7WZy/CZipdRGpailKVTJF1pWbeQJ+UGMeDQxBP1bGpVcNSWlMWA5xlPiIOw+uY91d6hXohUbieq7qxduxPdo9yJicFLRPh0qTVb2l/wAlqf2F7/jatIh9XWPHzP5198rf/R/OoKXdh9grP6TtvpnCly9ouSLYuBSXgKSQbZYfOUQSDJAjcV6HTSOKkzXeVv8A6P51DXTLtKWzFw3hMmHIKyPwYj8apLXa6wS098gVgsvauKDK22npKr8qglokmBXXT9prDuLam5kSAMrN1RJAYSzKANivXxYDqamXG5cTNB37TONuevQ9a+rqWAgC2B9QNZbUdsLNvvc1ur3Ti2csAWkvNwKWnAC27SwEqpKhtpsOG8WN5rq9zdt923dkubRDGMuXB2MQVO8ekPri5cRiZf6TUlmZWA2AaRPiWHj9lS6quFtN1/uJ/V6ta4zVpWNxd0KUpWDQpSsR/iXxm9pu47m6yZd5lABmMI6g+s1mUsKudaFJ1ZqC8Tb0rxD8s9Z+kv7k+FPyz1n6S/uT4Vx3iPJn0f0ir1R9fg9vpXiH5Z6z9Jf3J8K0ejucRu91hrC3eIXMICEMIQrELsZuKPCNz03NVdPRM5z+mTh904rv8HplK8pXi2rN2zbGvabqPd5rargqLcJnIdfk3HhEb1309/iLkEaw92WxDQn0i2wcY6HKQQT0q53kzL+ntazj6/Hken0ry21e4o0f+0okhRJXckEwOX1Bj+Bqo1narXWrjW31LZKSpjAiR6jG4qOulqmaj9MlJ2jOPr8HtNK8Q/LPWfpL+5PhT8s9Z+kv7k+FTeI8mdP0ir1R9fg9vpXlXY3tPqr2us27l9mRi+SkLBi25HQT1Ar1WusJqaujw7Ts0qEsMmnwvwFKUrZ5xSlKA4aTKGyABzeI9nI4n7Yiu9ROG44vhlHeXJmPSzOUR4TMVLqIstRSlKpCLrCMrUqT8ptHgcH3P1RPvFSq4amZtwwXn3B+cMW5R9cwf/qa71CvRCq7tJ/ktT+xvf8AG1WNR+IaUXbVy0SQHRkJHUBgVn+dVEM4l7YVHfS2iFBtoQgKoI9FSIKj6oA2+oVOHZu7+k//AMxT8m7v6SP4Yr6GdSPNgmV13QWWMtatkgzJUHeFWfcifuj1Cug09sHLu1mZmN5EQf8AavuFTfybu/pI/hiuVjgF1sv/AGBsxX82PCpnUhgmQfNmnyLdxakkknAblspP45P+83rNSbCqgIRQoO5jxIAUH3KB+FSvybu/pI/hin5N3f0kfwxTOpDBMlcCabj/AHU/q9XdVfBuFtZLFrmZYKPRCxE/GrSvJVkpTbR2gmo2YpSlczYrG/4g8BbWGyiviVFxugMg4D1itlVTxZouLBAPd3NyJA3t7x41mSurM7UJONROOv8AR5on+Hdw7i8CNxsAdxsR19dff/HVyY70T1iB8atOE8Ds4r3euZ1Dh1zCg94TYuuYTAMGW0T0k985JMmey8DWLQGuJwKP6y6q9wycXk/nYDdBguxrllwPdvdfn7FKP8Obv0o9w+NSbnYjVFArau6UUCFLkqoWCIUtAAIB+qBVrwbSppbikanT9yq27SrIHpE2yQuUBmZdMPEStyAMtod3gVw3Vx1dlle47sZKMpytCLdsMQSe7bLpux2EmmXEj2qs/H2IT9hNQxzOpYmGGRMmGyyGWXQ5NI8cmnqa62uxerChV1l0IPRCu2IgzsA0DcTt4ipmo7NW4C+VWVQ5uFKDmN5nbJjmM1Luu3jgsQZJ7W+C27jFvLFe3ysQPEWri5qWDx3U2iIjZmuEkziGXEbzW5+iK49itWcZ1l44wV525cfRx5uWJMR0mo9z/Dy8xLNeLMTJLbkk9SSTJP11ouJ6MHS2bVzVKsMiJcgnvPkygnmEvuWDTAYIYMbx9RpLdy1Zt2tSgUXbrtcbIM0hgSu4lwXWDJAIBgxFMuI3qstH6Iov/HVyY70T1iB8a+/+OLv0o9w+NXdvgaEtnrFYXHZ4AxU5i2AAM4PoAnHqWOwmK1NgFUVSSxAAJPUwIn8aZcTS2qvz9jF9m+yTaTW6e69yQXZAAB1Nq4dzOwhT6/CvT6zmsb5bS/t//wAL9aOukEkuB49qnKck5Pw/lilKVs8wpSlAcNJlDZRObxHs5HH8Yiu9ROHY4vhlHeXJmPSzOUR4TMVLqI1LUUpSqZI2rjO1KknMwRPKe7ucx9YiRv7QqTXDUzlbhwvOZB+eMH5R9cwf/qa71CvRClKVSClKUAqNovn/AH2qTUbRfP8AvtWXqgSaUpWgKUpQClKUAqm41+cQHobdwfzt1c1R8faLiE+xc/rbrMtDtQV6i/PAw2j0PDXWyyXsUGRtq2KC4AltWIt3Ul15LTSBE9NiQfmk0Ok722x1GpaDbt21e0yNmGuYu5NsFVPlGK+jb5gBJxiBodRw58HbvUV2YC3dbPvn+QcMTbZwxBS0IJnLrud7azq9GHtEXL5YlbiFjeIYkMiKWfacbdyFJmA58STi56lH9jvf4NpbYzN27Gnt27cLi5QK1thyqhYuxtJIHXwAJqCun0Pdvat6hw7raQXGQjAMFe0VYKqyEtrv4YjLcmZmo4to3XGLkagI0LburmGuIq3OgHpOknqREyK5aG9oUJwNwZLaVshejFMFt5Fhyggp19IN6ialyuC8i34hwGzqFbe4guJbtnGFPdoLgVIZSQIutsdwQOhFfdD2ftWrzXle4XKuu5SAHcttCggiQBv0UTJ3qLb4vY062rK95BCleVziHDuuTN0Jxbl6/VFfte01glQDcIboRauROQSOkgyfcCaXZrDEnXuE2zbW0pdEVg8I3pGcjkWkmTvPpTuCDVf+SOnKFCXKksY+TAGVu5agKFCjlueqSVUmTJKx2r0rrkl3JcWeVRyIT0ug6/V13FWtjUB1V1MqwDDw2O42PSpdlwRZA/Jmxllzzm1wbrALXkv7bbcyD8J+2rvOo+dM6XKqdj5fb5fS/tz/AMF+tRWSZv8A2NL+2P8AwX61tdIaHj2pWkv2+RSlK2eYUpSgOOlLQcyCcmiPZk4j7Yiu1ReHY4tiCB3lyZ9rI5H7Jmvze1sOUCkkBWO4HpZR/aaRTehZcGTKVC8tPsf7hTy0+x/uFawSMYkdNXGdqULc5g78h7u5zH8JG/tVJqtvapyyELADEsMhzDFhHvKn8K6+Wn2P9wpgkaclwJtKheWn2P8AcK/F7iWKlihgAkwwmBTBIziRYUpSsmhUbRfP++1SajaL5/32rL1QJNKUrQFKUoBSlKAVQdpD8pbnphcn326v6p+PcMe8VKFNg6kN0IbH/r/OszTa4HbZ5RjUTloefcP43o7q94lpTBcSgVoVFtqGJBiCjWRHUbAjlMc/LtFavE9wwPIgYIpE5X3IUA5ZbXWJ8Z8SYOufsu5IJXTkrBUlZIgECDG2xI/GuY7HmAvdaWBEDAQIOQgRtvv9tcsMuR7s6l1Lsyg1+o0dkuWsL8iqgkIuwti24VdwSVUWmgeyImIETV8R0eD2BYIRskuAIqjBTdG/UlWOnuAQJhfDatZe7KM5JdNMxIAJZZJCmVBJG4B6UfsoxIJTTEjIAlJIy3aNtp8fXTDLkHWpdS7Mo/LtLevwbWV0E28iqmAsQcgd1+VERPpnYb1x846VLjY2DmhuMSqKemIZsp3khR6+WIEVok7KMCCE0wIYuCEghm2ZgY2J8TX1eyrgkhNMC05ELuZMmdt5NMMuRc6l1LszMWeJaTZTpypVntopUdS9yzCmYBbC4B6gD4demj7U2VQKLN1AFUogVTy4WnIEGAQLyTWifso5ZWizKtmIkc3NuY67u538WJ619Xsow6JphHSF6TAPh6lX90eqmGXImdT6l2ZTjtNano/VF6CQXd0BKz0lPCeo2q47yjdlGJBKaYkGRK9CJg9Ou595rv5iv+1a/wB1TDLkbW0UvGXoyIjzqdL+2P8AwXq2lZrS8Bui9auOyY23LwJk8jpH1en/ACrS11pppcTw7VOM5pxfgKUpWzzClKUBw0mUNkwY5vEeC5HEfaBE1k+2Ov1Fm7OmQO7YhpQvCrb1DzAZfnKo6+MAEkVqeH4w2KkfKXJnxORk/YTVRxN41L/ct/1uV1oK7sZrOxQ2u018uVOjcKLqWg5Jhg2Q7xVALY7Kd42ceo1y0HajU3FRfJYuMlstl3qIrtbzdTkk7GB477VacQ1LraY21LPtiNj1IEwSJgSevhVVodTrH05N3kvd5aOKqsBCLRuICSwIk3Bl12MeBr0umzjiJGp7R3kt2m8ma4z2DdITMEXAmXdwy8o26tHqiYmHd7XagN/k3AFoviRcZi5GnKjNFKBflLg6kk2z0iuun1Oq724TmV7tmRGFsW8yZRQy80gbEkwZ/wBJLRLPEOIeNtTIuEFkUR+cxkLcMQRa5eYnM7iIqYGMRY6ftDqCSG0xPP3Yxz2DPdVGYkdMUQkjpmK5We0d68gFzSXLQuLdByMlcVkSFEAeG5G4+yf3wfXat7rC/atpaCIUIPOWKrnI3ESX8fAeurLW3fk3+6f6VpU3qRyNWlwGQCCQYMHoYBg+owR76xI4BxEIbQ1KYd0UBN1y5uEKcy2Eqcjd3B6FfVtqE4FpgWI09mWORlFO5ievTp4V+/M2n/R7H8NPhXz+J7LQ5vt/ZLtCFAPUAA1y0fz/AL7f1rj5m0/6PY/hp8K/fDrSopVVCqHaAoAA38AKnijLt4EulKVogpSlAKUpQClKUApSlAKUpQClKUApSlAKUpQClKUApSlAKUpQHDRkw2TBud4jwGRhftA2P2VU8W4Xde8XtlIKqpyJBlS3q+9VpoIhoUrz3JmdzkZbfwJ3qTWoTcXdCpFN2Zl/M2o/Ve9vhTzNqP1Xvb4VqKV13mpz9jnlQMv5m1H6r3t8KeZtR+q97fCtRSm81OfsMqBl/M2o/Ve9vhX5fgeoYEE2gDsdzWqpTeKnP2GVAUpSuB0FR9H0b77f1qRUbRts333/AK1l6oEmlfJoDWgfaUpQClKUApSlAKUpQClKUApSlAKUpQClKUApSlAKUpQClKUBx0yMAcmk5MR9SkkqPwEV2pSgYpSlAKUpQClKUApSlAKzXHuADW2RaJUKL7u2Sq8rhdSArArPOOo8KUrL1QI6dg7Qu96b10v3guyRbnYk4zjBkEKSQSQBvO9XfZ/g66SwthGJRSSsgCATOIA8B9cmlK0CypSlAKUpQClKUApSlAKUpQClKUApSlAKUpQClKUApSlAf//Z"/>
          <p:cNvSpPr>
            <a:spLocks noChangeAspect="1" noChangeArrowheads="1"/>
          </p:cNvSpPr>
          <p:nvPr/>
        </p:nvSpPr>
        <p:spPr bwMode="auto">
          <a:xfrm>
            <a:off x="460374" y="160337"/>
            <a:ext cx="167322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12" descr="data:image/jpeg;base64,/9j/4AAQSkZJRgABAQAAAQABAAD/2wCEAAkGBxQSEBUSEhISFhIXGBYTFhgWFxgYFhcYFhgXFxYXHRUbKCkgGRolHhcWLTEhJi0rLi8zFx8zODMsOCktLisBCgoKDg0OGxAQGy0mICYtLy0tLS0vLS0tLS0tLS0rLy0tLS01LS0tLS0tLS0tLS0rLS0tLS0tLS0tLS0tLS0tLf/AABEIALYBFQMBIgACEQEDEQH/xAAbAAEAAwEBAQEAAAAAAAAAAAAABAUGAwcBAv/EAEUQAAIBAwIDAwcHCgYCAwEAAAECEQADEgQhBSIxBhNBFBUyUVKR0SNCU2FxcoEWM1Rjc5KTobGyBzRiorPSFyRDgsOj/8QAGQEBAQEBAQEAAAAAAAAAAAAAAAECAwQF/8QAMBEAAgECAwYFAwQDAAAAAAAAAAECAxESEzEEFCFRUpFBYaGx0QUy8BVxweEzQoH/2gAMAwEAAhEDEQA/APcaUpQClKUApSlAKUpQClKUApSlAKUpQClKUApSlAKUpQClKjazX27Ud42MzGxMxE9PtFRyUVdgk0qt8/af6Qfut8KeftP9IP3W+Fc8+l1LuiXRZUqt8/af6Qfut8KeftP9IP3W+FM+l1LuhdFlSq3z9p/pB+63wp5+0/0g/db4Uz6XUu6F0WVKrfP2n+kH7rfCnn7T/SD91vhTPpdS7oXRZUqt8/af6Qfut8KeftP9IP3W+FM+l1LuhdFlSoOn4vZdgi3AWPQQw8J8R9VTq3GcZK8XcopSlaApSlAKUpQClKUApSlAKUrnqLwRGduigsfsAk0B0pUPy79W/vT/ALU8u/Vv70/7VrCyYkTKVD8u/Vv70/7U8u/Vv70/7UwsYkTKVD8u/Vv70/7U8u/Vv70/7UwsYkTKVG02sDsVxYMAG3joxYDoT7JqTUasVMUpSoBWQ7f3se5P3x/bWvqs4ppUuXFFxcgEdgJI3lPVXHaIY6bj+akloea+XfXXXS8QUOpaCoYE7TtO+3jVjw7jumcWxc0uDubSFe86NcS2+KliO8MXFZQu5UMeqkVM1XFNEmoex3ILI9u2W70Koa4GIUlmGLcsBfnF1jrt81bDZ6nPCR34tphlj1JDAm2pUYhdo6Qefw8QdorhY4tZyvFwMWnu4RdhzRA6KfR+v6x4ydNxbTFAzaQychjbcvzW0W46TO7hS5iBvbYda7W+J6M2tNd7jl1DMqc8mVMAKAZfLqIHQbx0rq9mle/DsWxyHFNGOXElepMODIkdZJA6bev6qi63X2DayQAOSqwCdgFUsSs9cpE9DPr3r7pu0mifuosAd73QQPdVSTde+mxLQ0dyduu4AkkCv2e0Oi7p7y6cvaRbRZluArN3EKJnwLEE+GNJbM2rcOwwnS9xTSM0x7MwpURJyACkQYjcz9pO9fheJaTESjBsWkBmjKRHUn64/nVzwRdLqTdC2cTafBgXyI9U4kgEjfGZEiYO1WnmPT/RD3t8aPZ+P+vYWMLxHiFosO5EDefS9o4nmJ+bFRPLvrr0XzHp/oh72+NPMen+iHvb41ylsd3e67EwmP7LanLV2hPi39pr0iqe3wy1bu22RADkR1PsN6zVxXu2Sllwa8/g3FWQpSleo0KUpQClVfDNMSWe5c7xhcuYkBkCjI8mMw0Gd6l+QJDLBhjJ5m6jfrO34VLm2kna5Jqv46L/AHB8m/O5W/ZywzXvcc+XPDLHLaYmpI0aZK0GVGK8zdBt0nf8a/A0CYlYaCZMO8z9syKpngYjRJxW7Y7wZLccaV2F24tuYUNexUKTZJYhShWcVJyyaFt9TpeIeVXDbuxpnuKV/NsbaBNICVDDxI1cgz80iJ3vNZogcSsyMUPO4GG4baYJgnfrXXyFIUQYTdeZvXPr3/GoWyIfZvyjuY1e90M2/ICy7QcU5U3mFljAEsTUnjP+Xvfs7n9prp5EnMYPP6XM38t9vwqu47wq21ksQ02rd0pzNtku8783TxrSvdEajbU+G5We4z2p8n1PdMile6NxcWLXWYC4cRbAJglVAMQS4EgwGtDdr6L3117nTZ5cRXcE45dvsuSIowYuIuB1dGNtlxcAgZCRIBgjaq7T9uZTe3bNwtcUKlwESiqfTghoZgDBkTJAMqOWk49qpIeyx52UN3V1V2iFG09JOZGPLAZpBpe7R6xch5IWKm0AVFwqc1kkQDIDcpjdYkiKxhNXJNntpLYmzBRil3nA3W29xgi9WMIxA8Vgjrto9Dre9tJcgqHUOAesMJE+oxG1U/D9ZcvLcS/aCr0AhoZWLAg5dTCifvD8bIXa2qbMuRYcLab9z9nb/uu1b1R8Dab1z7lv+67V5XlrK02dqf2ilKVyNioOqMXV/Zv/AHJU6oOrPyqx17t/6pXOr9hHoZXhvarUsLYu6Qh2NpbkC4qguttmKcrZz3gIBxACuC0qak6/tNdS+9pNMWW2QMvlOabd1j8zkhkSSM+VpiSKi8O13EgLa3bSs02luMVWHlbZcgKy92eZ5JyANogKQymvz2h7RavT3LkWkFnJUtM9snJu7utjtcGWTLbAO0ZxDHpwvxMne52o1BbC3pAWi0QS13AljayGRtgqvypxeCT3TygipPDu0d29eRPJ2tozAEtmWCm3dbmGKqjZIsQWkNviSBURuIcRD4i0pDXBBNrZbfKplxcBLSS3oxCEGJBrm3E+JLZBWyj3O6Yw1sjK4LYIG1wd2A/hzZZQCsTS4Pup7X6jG7hoXDWxc9IuQxS1dYYwkmblm6u3UBD/APII/VztVqBK+SrlkcXm6UKd5eRdgkl/kgYkAhg0r6NaLhly6bfywUXA1xTiCqsFdlRgpLEZKFMSetSpqY0LmXbtXeGM6NjNoXiFe4SJdAq72wCcWnY7FWHhNfU7U3We2o0rLmFJLFyUm8tsgrgBuuZBy2x3FaeaTUxolz9TSa/M0mpiFz8XPTtfeP8AY9TqgOflLX3j/Y9T69FF8GaiKUpXY0KUpQHDRzDSgXneI8RkYb7T1/Gu9ReHxDYsW+UuTPgcjI+wGpVRFlqKUpVIRdfjCZT+cSIj0p2mfCpVcdTly4x6SzPszv8AjXahXoKj8Qsl7NxB1ZGUfaQQKkUoQynm7U/RL/EHwp5u1P0S/wAQfCtXWUXt1Z7rNrdxX7s3sDiTiApxJUkB4e2YPtjc9a9G81DlkxHm7U/RL/EHwr8W9FqGmLS7Er+cHUfhWsttIB9YB99cNF8/77VN6qXGVEzvm7U/RL/EHwp5u1P0S/xB8K1dKu81BkxKXgOiuI7tcULKooAbL0S5P91XVKVxlJyd2dIpJWQpSlZKKr9b+dWOuD/1SrCq7X/nV+4/9UrjX/xv88TMtDK8O85oLa3AH3tKzzbMjC2XZhIxG90HGSWVSBiTHTWa3iBe+LNolVbG2SLSjYSCMmBZZkNMdRjMGo/DODa22LajVI6qbQJzYtgqW5JJU95uLgAOOQdWJyXedrOG6ovcddQ4UlyqqZgYuFAUr1EqYnqK8mJX8DFz83G15dVjlO7sO6AE3DygTlIRV9YOZ8RUfT3+IuBcCjdHAUhFth0F1Q53DkOwtsBuArbwRNfDoteRJv2wxRGZe9Kw7Mpe0CEOCyLgW6JMMBjsDXVuGa5rl0nUqilfkgrFocJdXNlKDaWtEqCRyT4xTEvIFhwi9qjeIvIwtd2CC3cgh59Ei2zZPEkkQo2AnrVzNZCzwfXqFAvWxN0O/wArcYhO+Z2TIoO8m2xXcDwIiKm3+G6sGz3d1BgunV5dgG7vvO9JhSXByWBKyRv9cbXMGimk1lF4XrCqt5Uq3MSobMurEg82JQAz6QX5vQEgCvul4TroQvquYY5AOSuzISJKAtsHE7E7T4mpw5g1U0mqPgGj1Vt28ouIyd3ZRArMeZFIuPBUY5SNgSOWdpirqo5WIfD+ctfeP9j1Y1WT8pb+8f7Hqzr2bM7x/wCnSGgpSleg0KUpQHDR5Q2Shed4jxGRhvtI3rvUXh2OLYkn5S5M+ByMj7AalVEalqKUpVMlZxzVC2tuVZma6ipAMBtyCxAMLtvUrK7C8tqZ5+ZoAnbHbfb1xX61JblxIHMMp8V3kD6671Dd1ZcCNN3m5bcfM5m3+9tt+E0yu8nLb/18zbCfm7b7euKk0oZv5EebvPy2/wDRzNv97bb8JqB5ntyreS6OSAlw4icRACg48wgdDHQVb0oL+RGBuw3Lb29Dmbcf6ttto6TXzhxOJyjLJpgyJnwJqVVBxfjyaKybtxWYG66QGRd4d92uMqjZD49SKnig2X9KyidvdObvdhbh+UFrIYYhiSoB5pByUiCNiN42q64BxdNXYF5AygkqVaMlKmCDG01ohY0pSgFKUoBVXxS4FuLkwUFHEkgeKeurSvw9sN1AP2iaxUhjjhI1dHnmj7MraVFTXAIhtwPUqKghSHEHJGgnIBbjLB2I62uzyKVK62CoQDmPVPJ9yM4M9zd6z/mG6xvvPJk9hfcKeTJ7C+4Vw3Z9XoZwmJ4dwgW7bK2sRmbupYDEDu7z3iAC5IU5kROw9fSuGk7OW0e2Tq0YIFByJLNAsyMzc2Ba0zEGZ7z6jO98mT2F9wp5MnsL7hU3Z9XoMJgbPACFIfXo2SurQGWC6wSgF3kkkkjeeWMYk9fMim47nWLBbNFXlCQ0r0fmIAUTAnEGtz5MnsL7hTyZPYX3Cruz6vQYTEcP4OLd9Lr6y24Q24WAJwsXLO5zILHvCZjpA361Ds9niUOeuRXKXFAQkqrP3UOZfnIFtwfRBFzYLEn0PyZPYX3CnkyewvuFN2fV6DCYFuAneNen/wABBIZjlaXEsZu8xI6A8oO5DHev3d4HkbhbXLJW4lvERhmZUn5Q5kCQekgn0a3fkyewvuFPJk9hfcKbs+r0GEo+EAINPaF0XGQYlpkmLbCYkkfiT9taGuaWVBkKoP1AV0rtSp4Fa5pKwpSldCilKUBw0YaGyUA5vERuuRxO3iRFd6icOxxbEkjvLkz7WZy/CZipdRGpailKVTJF1pWbeQJ+UGMeDQxBP1bGpVcNSWlMWA5xlPiIOw+uY91d6hXohUbieq7qxduxPdo9yJicFLRPh0qTVb2l/wAlqf2F7/jatIh9XWPHzP5198rf/R/OoKXdh9grP6TtvpnCly9ouSLYuBSXgKSQbZYfOUQSDJAjcV6HTSOKkzXeVv8A6P51DXTLtKWzFw3hMmHIKyPwYj8apLXa6wS098gVgsvauKDK22npKr8qglokmBXXT9prDuLam5kSAMrN1RJAYSzKANivXxYDqamXG5cTNB37TONuevQ9a+rqWAgC2B9QNZbUdsLNvvc1ur3Ti2csAWkvNwKWnAC27SwEqpKhtpsOG8WN5rq9zdt923dkubRDGMuXB2MQVO8ekPri5cRiZf6TUlmZWA2AaRPiWHj9lS6quFtN1/uJ/V6ta4zVpWNxd0KUpWDQpSsR/iXxm9pu47m6yZd5lABmMI6g+s1mUsKudaFJ1ZqC8Tb0rxD8s9Z+kv7k+FPyz1n6S/uT4Vx3iPJn0f0ir1R9fg9vpXiH5Z6z9Jf3J8K0ejucRu91hrC3eIXMICEMIQrELsZuKPCNz03NVdPRM5z+mTh904rv8HplK8pXi2rN2zbGvabqPd5rargqLcJnIdfk3HhEb1309/iLkEaw92WxDQn0i2wcY6HKQQT0q53kzL+ntazj6/Hken0ry21e4o0f+0okhRJXckEwOX1Bj+Bqo1narXWrjW31LZKSpjAiR6jG4qOulqmaj9MlJ2jOPr8HtNK8Q/LPWfpL+5PhT8s9Z+kv7k+FTeI8mdP0ir1R9fg9vpXlXY3tPqr2us27l9mRi+SkLBi25HQT1Ar1WusJqaujw7Ts0qEsMmnwvwFKUrZ5xSlKA4aTKGyABzeI9nI4n7Yiu9ROG44vhlHeXJmPSzOUR4TMVLqIstRSlKpCLrCMrUqT8ptHgcH3P1RPvFSq4amZtwwXn3B+cMW5R9cwf/qa71CvRCq7tJ/ktT+xvf8AG1WNR+IaUXbVy0SQHRkJHUBgVn+dVEM4l7YVHfS2iFBtoQgKoI9FSIKj6oA2+oVOHZu7+k//AMxT8m7v6SP4Yr6GdSPNgmV13QWWMtatkgzJUHeFWfcifuj1Cug09sHLu1mZmN5EQf8AavuFTfybu/pI/hiuVjgF1sv/AGBsxX82PCpnUhgmQfNmnyLdxakkknAblspP45P+83rNSbCqgIRQoO5jxIAUH3KB+FSvybu/pI/hin5N3f0kfwxTOpDBMlcCabj/AHU/q9XdVfBuFtZLFrmZYKPRCxE/GrSvJVkpTbR2gmo2YpSlczYrG/4g8BbWGyiviVFxugMg4D1itlVTxZouLBAPd3NyJA3t7x41mSurM7UJONROOv8AR5on+Hdw7i8CNxsAdxsR19dff/HVyY70T1iB8atOE8Ds4r3euZ1Dh1zCg94TYuuYTAMGW0T0k985JMmey8DWLQGuJwKP6y6q9wycXk/nYDdBguxrllwPdvdfn7FKP8Obv0o9w+NSbnYjVFArau6UUCFLkqoWCIUtAAIB+qBVrwbSppbikanT9yq27SrIHpE2yQuUBmZdMPEStyAMtod3gVw3Vx1dlle47sZKMpytCLdsMQSe7bLpux2EmmXEj2qs/H2IT9hNQxzOpYmGGRMmGyyGWXQ5NI8cmnqa62uxerChV1l0IPRCu2IgzsA0DcTt4ipmo7NW4C+VWVQ5uFKDmN5nbJjmM1Luu3jgsQZJ7W+C27jFvLFe3ysQPEWri5qWDx3U2iIjZmuEkziGXEbzW5+iK49itWcZ1l44wV525cfRx5uWJMR0mo9z/Dy8xLNeLMTJLbkk9SSTJP11ouJ6MHS2bVzVKsMiJcgnvPkygnmEvuWDTAYIYMbx9RpLdy1Zt2tSgUXbrtcbIM0hgSu4lwXWDJAIBgxFMuI3qstH6Iov/HVyY70T1iB8a+/+OLv0o9w+NXdvgaEtnrFYXHZ4AxU5i2AAM4PoAnHqWOwmK1NgFUVSSxAAJPUwIn8aZcTS2qvz9jF9m+yTaTW6e69yQXZAAB1Nq4dzOwhT6/CvT6zmsb5bS/t//wAL9aOukEkuB49qnKck5Pw/lilKVs8wpSlAcNJlDZRObxHs5HH8Yiu9ROHY4vhlHeXJmPSzOUR4TMVLqI1LUUpSqZI2rjO1KknMwRPKe7ucx9YiRv7QqTXDUzlbhwvOZB+eMH5R9cwf/qa71CvRClKVSClKUAqNovn/AH2qTUbRfP8AvtWXqgSaUpWgKUpQClKUAqm41+cQHobdwfzt1c1R8faLiE+xc/rbrMtDtQV6i/PAw2j0PDXWyyXsUGRtq2KC4AltWIt3Ul15LTSBE9NiQfmk0Ok722x1GpaDbt21e0yNmGuYu5NsFVPlGK+jb5gBJxiBodRw58HbvUV2YC3dbPvn+QcMTbZwxBS0IJnLrud7azq9GHtEXL5YlbiFjeIYkMiKWfacbdyFJmA58STi56lH9jvf4NpbYzN27Gnt27cLi5QK1thyqhYuxtJIHXwAJqCun0Pdvat6hw7raQXGQjAMFe0VYKqyEtrv4YjLcmZmo4to3XGLkagI0LburmGuIq3OgHpOknqREyK5aG9oUJwNwZLaVshejFMFt5Fhyggp19IN6ialyuC8i34hwGzqFbe4guJbtnGFPdoLgVIZSQIutsdwQOhFfdD2ftWrzXle4XKuu5SAHcttCggiQBv0UTJ3qLb4vY062rK95BCleVziHDuuTN0Jxbl6/VFfte01glQDcIboRauROQSOkgyfcCaXZrDEnXuE2zbW0pdEVg8I3pGcjkWkmTvPpTuCDVf+SOnKFCXKksY+TAGVu5agKFCjlueqSVUmTJKx2r0rrkl3JcWeVRyIT0ug6/V13FWtjUB1V1MqwDDw2O42PSpdlwRZA/Jmxllzzm1wbrALXkv7bbcyD8J+2rvOo+dM6XKqdj5fb5fS/tz/AMF+tRWSZv8A2NL+2P8AwX61tdIaHj2pWkv2+RSlK2eYUpSgOOlLQcyCcmiPZk4j7Yiu1ReHY4tiCB3lyZ9rI5H7Jmvze1sOUCkkBWO4HpZR/aaRTehZcGTKVC8tPsf7hTy0+x/uFawSMYkdNXGdqULc5g78h7u5zH8JG/tVJqtvapyyELADEsMhzDFhHvKn8K6+Wn2P9wpgkaclwJtKheWn2P8AcK/F7iWKlihgAkwwmBTBIziRYUpSsmhUbRfP++1SajaL5/32rL1QJNKUrQFKUoBSlKAVQdpD8pbnphcn326v6p+PcMe8VKFNg6kN0IbH/r/OszTa4HbZ5RjUTloefcP43o7q94lpTBcSgVoVFtqGJBiCjWRHUbAjlMc/LtFavE9wwPIgYIpE5X3IUA5ZbXWJ8Z8SYOufsu5IJXTkrBUlZIgECDG2xI/GuY7HmAvdaWBEDAQIOQgRtvv9tcsMuR7s6l1Lsyg1+o0dkuWsL8iqgkIuwti24VdwSVUWmgeyImIETV8R0eD2BYIRskuAIqjBTdG/UlWOnuAQJhfDatZe7KM5JdNMxIAJZZJCmVBJG4B6UfsoxIJTTEjIAlJIy3aNtp8fXTDLkHWpdS7Mo/LtLevwbWV0E28iqmAsQcgd1+VERPpnYb1x846VLjY2DmhuMSqKemIZsp3khR6+WIEVok7KMCCE0wIYuCEghm2ZgY2J8TX1eyrgkhNMC05ELuZMmdt5NMMuRc6l1LszMWeJaTZTpypVntopUdS9yzCmYBbC4B6gD4demj7U2VQKLN1AFUogVTy4WnIEGAQLyTWifso5ZWizKtmIkc3NuY67u538WJ619Xsow6JphHSF6TAPh6lX90eqmGXImdT6l2ZTjtNano/VF6CQXd0BKz0lPCeo2q47yjdlGJBKaYkGRK9CJg9Ou595rv5iv+1a/wB1TDLkbW0UvGXoyIjzqdL+2P8AwXq2lZrS8Bui9auOyY23LwJk8jpH1en/ACrS11pppcTw7VOM5pxfgKUpWzzClKUBw0mUNkwY5vEeC5HEfaBE1k+2Ov1Fm7OmQO7YhpQvCrb1DzAZfnKo6+MAEkVqeH4w2KkfKXJnxORk/YTVRxN41L/ct/1uV1oK7sZrOxQ2u018uVOjcKLqWg5Jhg2Q7xVALY7Kd42ceo1y0HajU3FRfJYuMlstl3qIrtbzdTkk7GB477VacQ1LraY21LPtiNj1IEwSJgSevhVVodTrH05N3kvd5aOKqsBCLRuICSwIk3Bl12MeBr0umzjiJGp7R3kt2m8ma4z2DdITMEXAmXdwy8o26tHqiYmHd7XagN/k3AFoviRcZi5GnKjNFKBflLg6kk2z0iuun1Oq724TmV7tmRGFsW8yZRQy80gbEkwZ/wBJLRLPEOIeNtTIuEFkUR+cxkLcMQRa5eYnM7iIqYGMRY6ftDqCSG0xPP3Yxz2DPdVGYkdMUQkjpmK5We0d68gFzSXLQuLdByMlcVkSFEAeG5G4+yf3wfXat7rC/atpaCIUIPOWKrnI3ESX8fAeurLW3fk3+6f6VpU3qRyNWlwGQCCQYMHoYBg+owR76xI4BxEIbQ1KYd0UBN1y5uEKcy2Eqcjd3B6FfVtqE4FpgWI09mWORlFO5ievTp4V+/M2n/R7H8NPhXz+J7LQ5vt/ZLtCFAPUAA1y0fz/AL7f1rj5m0/6PY/hp8K/fDrSopVVCqHaAoAA38AKnijLt4EulKVogpSlAKUpQClKUApSlAKUpQClKUApSlAKUpQClKUApSlAKUpQHDRkw2TBud4jwGRhftA2P2VU8W4Xde8XtlIKqpyJBlS3q+9VpoIhoUrz3JmdzkZbfwJ3qTWoTcXdCpFN2Zl/M2o/Ve9vhTzNqP1Xvb4VqKV13mpz9jnlQMv5m1H6r3t8KeZtR+q97fCtRSm81OfsMqBl/M2o/Ve9vhX5fgeoYEE2gDsdzWqpTeKnP2GVAUpSuB0FR9H0b77f1qRUbRts333/AK1l6oEmlfJoDWgfaUpQClKUApSlAKUpQClKUApSlAKUpQClKUApSlAKUpQClKUBx0yMAcmk5MR9SkkqPwEV2pSgYpSlAKUpQClKUApSlAKzXHuADW2RaJUKL7u2Sq8rhdSArArPOOo8KUrL1QI6dg7Qu96b10v3guyRbnYk4zjBkEKSQSQBvO9XfZ/g66SwthGJRSSsgCATOIA8B9cmlK0CypSlAKUpQClKUApSlAKUpQClKUApSlAKUpQClKUApSlAf//Z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14" descr="data:image/jpeg;base64,/9j/4AAQSkZJRgABAQAAAQABAAD/2wCEAAkGBxQSEBUSEhISFhIXGBYTFhgWFxgYFhcYFhgXFxYXHRUbKCkgGRolHhcWLTEhJi0rLi8zFx8zODMsOCktLisBCgoKDg0OGxAQGy0mICYtLy0tLS0vLS0tLS0tLS0rLy0tLS01LS0tLS0tLS0tLS0rLS0tLS0tLS0tLS0tLS0tLf/AABEIALYBFQMBIgACEQEDEQH/xAAbAAEAAwEBAQEAAAAAAAAAAAAABAUGAwcBAv/EAEUQAAIBAwIDAwcHCgYCAwEAAAECEQADEgQhBSIxBhNBFBUyUVKR0SNCU2FxcoEWM1Rjc5KTobGyBzRiorPSFyRDgsOj/8QAGQEBAQEBAQEAAAAAAAAAAAAAAAECAwQF/8QAMBEAAgECAwYFAwQDAAAAAAAAAAECAxESEzEEFCFRUpFBYaGx0QUy8BVxweEzQoH/2gAMAwEAAhEDEQA/APcaUpQClKUApSlAKUpQClKUApSlAKUpQClKUApSlAKUpQClKjazX27Ud42MzGxMxE9PtFRyUVdgk0qt8/af6Qfut8KeftP9IP3W+Fc8+l1LuiXRZUqt8/af6Qfut8KeftP9IP3W+FM+l1LuhdFlSq3z9p/pB+63wp5+0/0g/db4Uz6XUu6F0WVKrfP2n+kH7rfCnn7T/SD91vhTPpdS7oXRZUqt8/af6Qfut8KeftP9IP3W+FM+l1LuhdFlSoOn4vZdgi3AWPQQw8J8R9VTq3GcZK8XcopSlaApSlAKUpQClKUApSlAKUrnqLwRGduigsfsAk0B0pUPy79W/vT/ALU8u/Vv70/7VrCyYkTKVD8u/Vv70/7U8u/Vv70/7UwsYkTKVD8u/Vv70/7U8u/Vv70/7UwsYkTKVG02sDsVxYMAG3joxYDoT7JqTUasVMUpSoBWQ7f3se5P3x/bWvqs4ppUuXFFxcgEdgJI3lPVXHaIY6bj+akloea+XfXXXS8QUOpaCoYE7TtO+3jVjw7jumcWxc0uDubSFe86NcS2+KliO8MXFZQu5UMeqkVM1XFNEmoex3ILI9u2W70Koa4GIUlmGLcsBfnF1jrt81bDZ6nPCR34tphlj1JDAm2pUYhdo6Qefw8QdorhY4tZyvFwMWnu4RdhzRA6KfR+v6x4ydNxbTFAzaQychjbcvzW0W46TO7hS5iBvbYda7W+J6M2tNd7jl1DMqc8mVMAKAZfLqIHQbx0rq9mle/DsWxyHFNGOXElepMODIkdZJA6bev6qi63X2DayQAOSqwCdgFUsSs9cpE9DPr3r7pu0mifuosAd73QQPdVSTde+mxLQ0dyduu4AkkCv2e0Oi7p7y6cvaRbRZluArN3EKJnwLEE+GNJbM2rcOwwnS9xTSM0x7MwpURJyACkQYjcz9pO9fheJaTESjBsWkBmjKRHUn64/nVzwRdLqTdC2cTafBgXyI9U4kgEjfGZEiYO1WnmPT/RD3t8aPZ+P+vYWMLxHiFosO5EDefS9o4nmJ+bFRPLvrr0XzHp/oh72+NPMen+iHvb41ylsd3e67EwmP7LanLV2hPi39pr0iqe3wy1bu22RADkR1PsN6zVxXu2Sllwa8/g3FWQpSleo0KUpQClVfDNMSWe5c7xhcuYkBkCjI8mMw0Gd6l+QJDLBhjJ5m6jfrO34VLm2kna5Jqv46L/AHB8m/O5W/ZywzXvcc+XPDLHLaYmpI0aZK0GVGK8zdBt0nf8a/A0CYlYaCZMO8z9syKpngYjRJxW7Y7wZLccaV2F24tuYUNexUKTZJYhShWcVJyyaFt9TpeIeVXDbuxpnuKV/NsbaBNICVDDxI1cgz80iJ3vNZogcSsyMUPO4GG4baYJgnfrXXyFIUQYTdeZvXPr3/GoWyIfZvyjuY1e90M2/ICy7QcU5U3mFljAEsTUnjP+Xvfs7n9prp5EnMYPP6XM38t9vwqu47wq21ksQ02rd0pzNtku8783TxrSvdEajbU+G5We4z2p8n1PdMile6NxcWLXWYC4cRbAJglVAMQS4EgwGtDdr6L3117nTZ5cRXcE45dvsuSIowYuIuB1dGNtlxcAgZCRIBgjaq7T9uZTe3bNwtcUKlwESiqfTghoZgDBkTJAMqOWk49qpIeyx52UN3V1V2iFG09JOZGPLAZpBpe7R6xch5IWKm0AVFwqc1kkQDIDcpjdYkiKxhNXJNntpLYmzBRil3nA3W29xgi9WMIxA8Vgjrto9Dre9tJcgqHUOAesMJE+oxG1U/D9ZcvLcS/aCr0AhoZWLAg5dTCifvD8bIXa2qbMuRYcLab9z9nb/uu1b1R8Dab1z7lv+67V5XlrK02dqf2ilKVyNioOqMXV/Zv/AHJU6oOrPyqx17t/6pXOr9hHoZXhvarUsLYu6Qh2NpbkC4qguttmKcrZz3gIBxACuC0qak6/tNdS+9pNMWW2QMvlOabd1j8zkhkSSM+VpiSKi8O13EgLa3bSs02luMVWHlbZcgKy92eZ5JyANogKQymvz2h7RavT3LkWkFnJUtM9snJu7utjtcGWTLbAO0ZxDHpwvxMne52o1BbC3pAWi0QS13AljayGRtgqvypxeCT3TygipPDu0d29eRPJ2tozAEtmWCm3dbmGKqjZIsQWkNviSBURuIcRD4i0pDXBBNrZbfKplxcBLSS3oxCEGJBrm3E+JLZBWyj3O6Yw1sjK4LYIG1wd2A/hzZZQCsTS4Pup7X6jG7hoXDWxc9IuQxS1dYYwkmblm6u3UBD/APII/VztVqBK+SrlkcXm6UKd5eRdgkl/kgYkAhg0r6NaLhly6bfywUXA1xTiCqsFdlRgpLEZKFMSetSpqY0LmXbtXeGM6NjNoXiFe4SJdAq72wCcWnY7FWHhNfU7U3We2o0rLmFJLFyUm8tsgrgBuuZBy2x3FaeaTUxolz9TSa/M0mpiFz8XPTtfeP8AY9TqgOflLX3j/Y9T69FF8GaiKUpXY0KUpQHDRzDSgXneI8RkYb7T1/Gu9ReHxDYsW+UuTPgcjI+wGpVRFlqKUpVIRdfjCZT+cSIj0p2mfCpVcdTly4x6SzPszv8AjXahXoKj8Qsl7NxB1ZGUfaQQKkUoQynm7U/RL/EHwp5u1P0S/wAQfCtXWUXt1Z7rNrdxX7s3sDiTiApxJUkB4e2YPtjc9a9G81DlkxHm7U/RL/EHwr8W9FqGmLS7Er+cHUfhWsttIB9YB99cNF8/77VN6qXGVEzvm7U/RL/EHwp5u1P0S/xB8K1dKu81BkxKXgOiuI7tcULKooAbL0S5P91XVKVxlJyd2dIpJWQpSlZKKr9b+dWOuD/1SrCq7X/nV+4/9UrjX/xv88TMtDK8O85oLa3AH3tKzzbMjC2XZhIxG90HGSWVSBiTHTWa3iBe+LNolVbG2SLSjYSCMmBZZkNMdRjMGo/DODa22LajVI6qbQJzYtgqW5JJU95uLgAOOQdWJyXedrOG6ovcddQ4UlyqqZgYuFAUr1EqYnqK8mJX8DFz83G15dVjlO7sO6AE3DygTlIRV9YOZ8RUfT3+IuBcCjdHAUhFth0F1Q53DkOwtsBuArbwRNfDoteRJv2wxRGZe9Kw7Mpe0CEOCyLgW6JMMBjsDXVuGa5rl0nUqilfkgrFocJdXNlKDaWtEqCRyT4xTEvIFhwi9qjeIvIwtd2CC3cgh59Ei2zZPEkkQo2AnrVzNZCzwfXqFAvWxN0O/wArcYhO+Z2TIoO8m2xXcDwIiKm3+G6sGz3d1BgunV5dgG7vvO9JhSXByWBKyRv9cbXMGimk1lF4XrCqt5Uq3MSobMurEg82JQAz6QX5vQEgCvul4TroQvquYY5AOSuzISJKAtsHE7E7T4mpw5g1U0mqPgGj1Vt28ouIyd3ZRArMeZFIuPBUY5SNgSOWdpirqo5WIfD+ctfeP9j1Y1WT8pb+8f7Hqzr2bM7x/wCnSGgpSleg0KUpQHDR5Q2Shed4jxGRhvtI3rvUXh2OLYkn5S5M+ByMj7AalVEalqKUpVMlZxzVC2tuVZma6ipAMBtyCxAMLtvUrK7C8tqZ5+ZoAnbHbfb1xX61JblxIHMMp8V3kD6671Dd1ZcCNN3m5bcfM5m3+9tt+E0yu8nLb/18zbCfm7b7euKk0oZv5EebvPy2/wDRzNv97bb8JqB5ntyreS6OSAlw4icRACg48wgdDHQVb0oL+RGBuw3Lb29Dmbcf6ttto6TXzhxOJyjLJpgyJnwJqVVBxfjyaKybtxWYG66QGRd4d92uMqjZD49SKnig2X9KyidvdObvdhbh+UFrIYYhiSoB5pByUiCNiN42q64BxdNXYF5AygkqVaMlKmCDG01ohY0pSgFKUoBVXxS4FuLkwUFHEkgeKeurSvw9sN1AP2iaxUhjjhI1dHnmj7MraVFTXAIhtwPUqKghSHEHJGgnIBbjLB2I62uzyKVK62CoQDmPVPJ9yM4M9zd6z/mG6xvvPJk9hfcKeTJ7C+4Vw3Z9XoZwmJ4dwgW7bK2sRmbupYDEDu7z3iAC5IU5kROw9fSuGk7OW0e2Tq0YIFByJLNAsyMzc2Ba0zEGZ7z6jO98mT2F9wp5MnsL7hU3Z9XoMJgbPACFIfXo2SurQGWC6wSgF3kkkkjeeWMYk9fMim47nWLBbNFXlCQ0r0fmIAUTAnEGtz5MnsL7hTyZPYX3Cruz6vQYTEcP4OLd9Lr6y24Q24WAJwsXLO5zILHvCZjpA361Ds9niUOeuRXKXFAQkqrP3UOZfnIFtwfRBFzYLEn0PyZPYX3CnkyewvuFN2fV6DCYFuAneNen/wABBIZjlaXEsZu8xI6A8oO5DHev3d4HkbhbXLJW4lvERhmZUn5Q5kCQekgn0a3fkyewvuFPJk9hfcKbs+r0GEo+EAINPaF0XGQYlpkmLbCYkkfiT9taGuaWVBkKoP1AV0rtSp4Fa5pKwpSldCilKUBw0YaGyUA5vERuuRxO3iRFd6icOxxbEkjvLkz7WZy/CZipdRGpailKVTJF1pWbeQJ+UGMeDQxBP1bGpVcNSWlMWA5xlPiIOw+uY91d6hXohUbieq7qxduxPdo9yJicFLRPh0qTVb2l/wAlqf2F7/jatIh9XWPHzP5198rf/R/OoKXdh9grP6TtvpnCly9ouSLYuBSXgKSQbZYfOUQSDJAjcV6HTSOKkzXeVv8A6P51DXTLtKWzFw3hMmHIKyPwYj8apLXa6wS098gVgsvauKDK22npKr8qglokmBXXT9prDuLam5kSAMrN1RJAYSzKANivXxYDqamXG5cTNB37TONuevQ9a+rqWAgC2B9QNZbUdsLNvvc1ur3Ti2csAWkvNwKWnAC27SwEqpKhtpsOG8WN5rq9zdt923dkubRDGMuXB2MQVO8ekPri5cRiZf6TUlmZWA2AaRPiWHj9lS6quFtN1/uJ/V6ta4zVpWNxd0KUpWDQpSsR/iXxm9pu47m6yZd5lABmMI6g+s1mUsKudaFJ1ZqC8Tb0rxD8s9Z+kv7k+FPyz1n6S/uT4Vx3iPJn0f0ir1R9fg9vpXiH5Z6z9Jf3J8K0ejucRu91hrC3eIXMICEMIQrELsZuKPCNz03NVdPRM5z+mTh904rv8HplK8pXi2rN2zbGvabqPd5rargqLcJnIdfk3HhEb1309/iLkEaw92WxDQn0i2wcY6HKQQT0q53kzL+ntazj6/Hken0ry21e4o0f+0okhRJXckEwOX1Bj+Bqo1narXWrjW31LZKSpjAiR6jG4qOulqmaj9MlJ2jOPr8HtNK8Q/LPWfpL+5PhT8s9Z+kv7k+FTeI8mdP0ir1R9fg9vpXlXY3tPqr2us27l9mRi+SkLBi25HQT1Ar1WusJqaujw7Ts0qEsMmnwvwFKUrZ5xSlKA4aTKGyABzeI9nI4n7Yiu9ROG44vhlHeXJmPSzOUR4TMVLqIstRSlKpCLrCMrUqT8ptHgcH3P1RPvFSq4amZtwwXn3B+cMW5R9cwf/qa71CvRCq7tJ/ktT+xvf8AG1WNR+IaUXbVy0SQHRkJHUBgVn+dVEM4l7YVHfS2iFBtoQgKoI9FSIKj6oA2+oVOHZu7+k//AMxT8m7v6SP4Yr6GdSPNgmV13QWWMtatkgzJUHeFWfcifuj1Cug09sHLu1mZmN5EQf8AavuFTfybu/pI/hiuVjgF1sv/AGBsxX82PCpnUhgmQfNmnyLdxakkknAblspP45P+83rNSbCqgIRQoO5jxIAUH3KB+FSvybu/pI/hin5N3f0kfwxTOpDBMlcCabj/AHU/q9XdVfBuFtZLFrmZYKPRCxE/GrSvJVkpTbR2gmo2YpSlczYrG/4g8BbWGyiviVFxugMg4D1itlVTxZouLBAPd3NyJA3t7x41mSurM7UJONROOv8AR5on+Hdw7i8CNxsAdxsR19dff/HVyY70T1iB8atOE8Ds4r3euZ1Dh1zCg94TYuuYTAMGW0T0k985JMmey8DWLQGuJwKP6y6q9wycXk/nYDdBguxrllwPdvdfn7FKP8Obv0o9w+NSbnYjVFArau6UUCFLkqoWCIUtAAIB+qBVrwbSppbikanT9yq27SrIHpE2yQuUBmZdMPEStyAMtod3gVw3Vx1dlle47sZKMpytCLdsMQSe7bLpux2EmmXEj2qs/H2IT9hNQxzOpYmGGRMmGyyGWXQ5NI8cmnqa62uxerChV1l0IPRCu2IgzsA0DcTt4ipmo7NW4C+VWVQ5uFKDmN5nbJjmM1Luu3jgsQZJ7W+C27jFvLFe3ysQPEWri5qWDx3U2iIjZmuEkziGXEbzW5+iK49itWcZ1l44wV525cfRx5uWJMR0mo9z/Dy8xLNeLMTJLbkk9SSTJP11ouJ6MHS2bVzVKsMiJcgnvPkygnmEvuWDTAYIYMbx9RpLdy1Zt2tSgUXbrtcbIM0hgSu4lwXWDJAIBgxFMuI3qstH6Iov/HVyY70T1iB8a+/+OLv0o9w+NXdvgaEtnrFYXHZ4AxU5i2AAM4PoAnHqWOwmK1NgFUVSSxAAJPUwIn8aZcTS2qvz9jF9m+yTaTW6e69yQXZAAB1Nq4dzOwhT6/CvT6zmsb5bS/t//wAL9aOukEkuB49qnKck5Pw/lilKVs8wpSlAcNJlDZRObxHs5HH8Yiu9ROHY4vhlHeXJmPSzOUR4TMVLqI1LUUpSqZI2rjO1KknMwRPKe7ucx9YiRv7QqTXDUzlbhwvOZB+eMH5R9cwf/qa71CvRClKVSClKUAqNovn/AH2qTUbRfP8AvtWXqgSaUpWgKUpQClKUAqm41+cQHobdwfzt1c1R8faLiE+xc/rbrMtDtQV6i/PAw2j0PDXWyyXsUGRtq2KC4AltWIt3Ul15LTSBE9NiQfmk0Ok722x1GpaDbt21e0yNmGuYu5NsFVPlGK+jb5gBJxiBodRw58HbvUV2YC3dbPvn+QcMTbZwxBS0IJnLrud7azq9GHtEXL5YlbiFjeIYkMiKWfacbdyFJmA58STi56lH9jvf4NpbYzN27Gnt27cLi5QK1thyqhYuxtJIHXwAJqCun0Pdvat6hw7raQXGQjAMFe0VYKqyEtrv4YjLcmZmo4to3XGLkagI0LburmGuIq3OgHpOknqREyK5aG9oUJwNwZLaVshejFMFt5Fhyggp19IN6ialyuC8i34hwGzqFbe4guJbtnGFPdoLgVIZSQIutsdwQOhFfdD2ftWrzXle4XKuu5SAHcttCggiQBv0UTJ3qLb4vY062rK95BCleVziHDuuTN0Jxbl6/VFfte01glQDcIboRauROQSOkgyfcCaXZrDEnXuE2zbW0pdEVg8I3pGcjkWkmTvPpTuCDVf+SOnKFCXKksY+TAGVu5agKFCjlueqSVUmTJKx2r0rrkl3JcWeVRyIT0ug6/V13FWtjUB1V1MqwDDw2O42PSpdlwRZA/Jmxllzzm1wbrALXkv7bbcyD8J+2rvOo+dM6XKqdj5fb5fS/tz/AMF+tRWSZv8A2NL+2P8AwX61tdIaHj2pWkv2+RSlK2eYUpSgOOlLQcyCcmiPZk4j7Yiu1ReHY4tiCB3lyZ9rI5H7Jmvze1sOUCkkBWO4HpZR/aaRTehZcGTKVC8tPsf7hTy0+x/uFawSMYkdNXGdqULc5g78h7u5zH8JG/tVJqtvapyyELADEsMhzDFhHvKn8K6+Wn2P9wpgkaclwJtKheWn2P8AcK/F7iWKlihgAkwwmBTBIziRYUpSsmhUbRfP++1SajaL5/32rL1QJNKUrQFKUoBSlKAVQdpD8pbnphcn326v6p+PcMe8VKFNg6kN0IbH/r/OszTa4HbZ5RjUTloefcP43o7q94lpTBcSgVoVFtqGJBiCjWRHUbAjlMc/LtFavE9wwPIgYIpE5X3IUA5ZbXWJ8Z8SYOufsu5IJXTkrBUlZIgECDG2xI/GuY7HmAvdaWBEDAQIOQgRtvv9tcsMuR7s6l1Lsyg1+o0dkuWsL8iqgkIuwti24VdwSVUWmgeyImIETV8R0eD2BYIRskuAIqjBTdG/UlWOnuAQJhfDatZe7KM5JdNMxIAJZZJCmVBJG4B6UfsoxIJTTEjIAlJIy3aNtp8fXTDLkHWpdS7Mo/LtLevwbWV0E28iqmAsQcgd1+VERPpnYb1x846VLjY2DmhuMSqKemIZsp3khR6+WIEVok7KMCCE0wIYuCEghm2ZgY2J8TX1eyrgkhNMC05ELuZMmdt5NMMuRc6l1LszMWeJaTZTpypVntopUdS9yzCmYBbC4B6gD4demj7U2VQKLN1AFUogVTy4WnIEGAQLyTWifso5ZWizKtmIkc3NuY67u538WJ619Xsow6JphHSF6TAPh6lX90eqmGXImdT6l2ZTjtNano/VF6CQXd0BKz0lPCeo2q47yjdlGJBKaYkGRK9CJg9Ou595rv5iv+1a/wB1TDLkbW0UvGXoyIjzqdL+2P8AwXq2lZrS8Bui9auOyY23LwJk8jpH1en/ACrS11pppcTw7VOM5pxfgKUpWzzClKUBw0mUNkwY5vEeC5HEfaBE1k+2Ov1Fm7OmQO7YhpQvCrb1DzAZfnKo6+MAEkVqeH4w2KkfKXJnxORk/YTVRxN41L/ct/1uV1oK7sZrOxQ2u018uVOjcKLqWg5Jhg2Q7xVALY7Kd42ceo1y0HajU3FRfJYuMlstl3qIrtbzdTkk7GB477VacQ1LraY21LPtiNj1IEwSJgSevhVVodTrH05N3kvd5aOKqsBCLRuICSwIk3Bl12MeBr0umzjiJGp7R3kt2m8ma4z2DdITMEXAmXdwy8o26tHqiYmHd7XagN/k3AFoviRcZi5GnKjNFKBflLg6kk2z0iuun1Oq724TmV7tmRGFsW8yZRQy80gbEkwZ/wBJLRLPEOIeNtTIuEFkUR+cxkLcMQRa5eYnM7iIqYGMRY6ftDqCSG0xPP3Yxz2DPdVGYkdMUQkjpmK5We0d68gFzSXLQuLdByMlcVkSFEAeG5G4+yf3wfXat7rC/atpaCIUIPOWKrnI3ESX8fAeurLW3fk3+6f6VpU3qRyNWlwGQCCQYMHoYBg+owR76xI4BxEIbQ1KYd0UBN1y5uEKcy2Eqcjd3B6FfVtqE4FpgWI09mWORlFO5ievTp4V+/M2n/R7H8NPhXz+J7LQ5vt/ZLtCFAPUAA1y0fz/AL7f1rj5m0/6PY/hp8K/fDrSopVVCqHaAoAA38AKnijLt4EulKVogpSlAKUpQClKUApSlAKUpQClKUApSlAKUpQClKUApSlAKUpQHDRkw2TBud4jwGRhftA2P2VU8W4Xde8XtlIKqpyJBlS3q+9VpoIhoUrz3JmdzkZbfwJ3qTWoTcXdCpFN2Zl/M2o/Ve9vhTzNqP1Xvb4VqKV13mpz9jnlQMv5m1H6r3t8KeZtR+q97fCtRSm81OfsMqBl/M2o/Ve9vhX5fgeoYEE2gDsdzWqpTeKnP2GVAUpSuB0FR9H0b77f1qRUbRts333/AK1l6oEmlfJoDWgfaUpQClKUApSlAKUpQClKUApSlAKUpQClKUApSlAKUpQClKUBx0yMAcmk5MR9SkkqPwEV2pSgYpSlAKUpQClKUApSlAKzXHuADW2RaJUKL7u2Sq8rhdSArArPOOo8KUrL1QI6dg7Qu96b10v3guyRbnYk4zjBkEKSQSQBvO9XfZ/g66SwthGJRSSsgCATOIA8B9cmlK0CypSlAKUpQClKUApSlAKUpQClKUApSlAKUpQClKUApSlAf//Z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16" descr="data:image/jpeg;base64,/9j/4AAQSkZJRgABAQAAAQABAAD/2wCEAAkGBxQSEBUSEhISFhIXGBYTFhgWFxgYFhcYFhgXFxYXHRUbKCkgGRolHhcWLTEhJi0rLi8zFx8zODMsOCktLisBCgoKDg0OGxAQGy0mICYtLy0tLS0vLS0tLS0tLS0rLy0tLS01LS0tLS0tLS0tLS0rLS0tLS0tLS0tLS0tLS0tLf/AABEIALYBFQMBIgACEQEDEQH/xAAbAAEAAwEBAQEAAAAAAAAAAAAABAUGAwcBAv/EAEUQAAIBAwIDAwcHCgYCAwEAAAECEQADEgQhBSIxBhNBFBUyUVKR0SNCU2FxcoEWM1Rjc5KTobGyBzRiorPSFyRDgsOj/8QAGQEBAQEBAQEAAAAAAAAAAAAAAAECAwQF/8QAMBEAAgECAwYFAwQDAAAAAAAAAAECAxESEzEEFCFRUpFBYaGx0QUy8BVxweEzQoH/2gAMAwEAAhEDEQA/APcaUpQClKUApSlAKUpQClKUApSlAKUpQClKUApSlAKUpQClKjazX27Ud42MzGxMxE9PtFRyUVdgk0qt8/af6Qfut8KeftP9IP3W+Fc8+l1LuiXRZUqt8/af6Qfut8KeftP9IP3W+FM+l1LuhdFlSq3z9p/pB+63wp5+0/0g/db4Uz6XUu6F0WVKrfP2n+kH7rfCnn7T/SD91vhTPpdS7oXRZUqt8/af6Qfut8KeftP9IP3W+FM+l1LuhdFlSoOn4vZdgi3AWPQQw8J8R9VTq3GcZK8XcopSlaApSlAKUpQClKUApSlAKUrnqLwRGduigsfsAk0B0pUPy79W/vT/ALU8u/Vv70/7VrCyYkTKVD8u/Vv70/7U8u/Vv70/7UwsYkTKVD8u/Vv70/7U8u/Vv70/7UwsYkTKVG02sDsVxYMAG3joxYDoT7JqTUasVMUpSoBWQ7f3se5P3x/bWvqs4ppUuXFFxcgEdgJI3lPVXHaIY6bj+akloea+XfXXXS8QUOpaCoYE7TtO+3jVjw7jumcWxc0uDubSFe86NcS2+KliO8MXFZQu5UMeqkVM1XFNEmoex3ILI9u2W70Koa4GIUlmGLcsBfnF1jrt81bDZ6nPCR34tphlj1JDAm2pUYhdo6Qefw8QdorhY4tZyvFwMWnu4RdhzRA6KfR+v6x4ydNxbTFAzaQychjbcvzW0W46TO7hS5iBvbYda7W+J6M2tNd7jl1DMqc8mVMAKAZfLqIHQbx0rq9mle/DsWxyHFNGOXElepMODIkdZJA6bev6qi63X2DayQAOSqwCdgFUsSs9cpE9DPr3r7pu0mifuosAd73QQPdVSTde+mxLQ0dyduu4AkkCv2e0Oi7p7y6cvaRbRZluArN3EKJnwLEE+GNJbM2rcOwwnS9xTSM0x7MwpURJyACkQYjcz9pO9fheJaTESjBsWkBmjKRHUn64/nVzwRdLqTdC2cTafBgXyI9U4kgEjfGZEiYO1WnmPT/RD3t8aPZ+P+vYWMLxHiFosO5EDefS9o4nmJ+bFRPLvrr0XzHp/oh72+NPMen+iHvb41ylsd3e67EwmP7LanLV2hPi39pr0iqe3wy1bu22RADkR1PsN6zVxXu2Sllwa8/g3FWQpSleo0KUpQClVfDNMSWe5c7xhcuYkBkCjI8mMw0Gd6l+QJDLBhjJ5m6jfrO34VLm2kna5Jqv46L/AHB8m/O5W/ZywzXvcc+XPDLHLaYmpI0aZK0GVGK8zdBt0nf8a/A0CYlYaCZMO8z9syKpngYjRJxW7Y7wZLccaV2F24tuYUNexUKTZJYhShWcVJyyaFt9TpeIeVXDbuxpnuKV/NsbaBNICVDDxI1cgz80iJ3vNZogcSsyMUPO4GG4baYJgnfrXXyFIUQYTdeZvXPr3/GoWyIfZvyjuY1e90M2/ICy7QcU5U3mFljAEsTUnjP+Xvfs7n9prp5EnMYPP6XM38t9vwqu47wq21ksQ02rd0pzNtku8783TxrSvdEajbU+G5We4z2p8n1PdMile6NxcWLXWYC4cRbAJglVAMQS4EgwGtDdr6L3117nTZ5cRXcE45dvsuSIowYuIuB1dGNtlxcAgZCRIBgjaq7T9uZTe3bNwtcUKlwESiqfTghoZgDBkTJAMqOWk49qpIeyx52UN3V1V2iFG09JOZGPLAZpBpe7R6xch5IWKm0AVFwqc1kkQDIDcpjdYkiKxhNXJNntpLYmzBRil3nA3W29xgi9WMIxA8Vgjrto9Dre9tJcgqHUOAesMJE+oxG1U/D9ZcvLcS/aCr0AhoZWLAg5dTCifvD8bIXa2qbMuRYcLab9z9nb/uu1b1R8Dab1z7lv+67V5XlrK02dqf2ilKVyNioOqMXV/Zv/AHJU6oOrPyqx17t/6pXOr9hHoZXhvarUsLYu6Qh2NpbkC4qguttmKcrZz3gIBxACuC0qak6/tNdS+9pNMWW2QMvlOabd1j8zkhkSSM+VpiSKi8O13EgLa3bSs02luMVWHlbZcgKy92eZ5JyANogKQymvz2h7RavT3LkWkFnJUtM9snJu7utjtcGWTLbAO0ZxDHpwvxMne52o1BbC3pAWi0QS13AljayGRtgqvypxeCT3TygipPDu0d29eRPJ2tozAEtmWCm3dbmGKqjZIsQWkNviSBURuIcRD4i0pDXBBNrZbfKplxcBLSS3oxCEGJBrm3E+JLZBWyj3O6Yw1sjK4LYIG1wd2A/hzZZQCsTS4Pup7X6jG7hoXDWxc9IuQxS1dYYwkmblm6u3UBD/APII/VztVqBK+SrlkcXm6UKd5eRdgkl/kgYkAhg0r6NaLhly6bfywUXA1xTiCqsFdlRgpLEZKFMSetSpqY0LmXbtXeGM6NjNoXiFe4SJdAq72wCcWnY7FWHhNfU7U3We2o0rLmFJLFyUm8tsgrgBuuZBy2x3FaeaTUxolz9TSa/M0mpiFz8XPTtfeP8AY9TqgOflLX3j/Y9T69FF8GaiKUpXY0KUpQHDRzDSgXneI8RkYb7T1/Gu9ReHxDYsW+UuTPgcjI+wGpVRFlqKUpVIRdfjCZT+cSIj0p2mfCpVcdTly4x6SzPszv8AjXahXoKj8Qsl7NxB1ZGUfaQQKkUoQynm7U/RL/EHwp5u1P0S/wAQfCtXWUXt1Z7rNrdxX7s3sDiTiApxJUkB4e2YPtjc9a9G81DlkxHm7U/RL/EHwr8W9FqGmLS7Er+cHUfhWsttIB9YB99cNF8/77VN6qXGVEzvm7U/RL/EHwp5u1P0S/xB8K1dKu81BkxKXgOiuI7tcULKooAbL0S5P91XVKVxlJyd2dIpJWQpSlZKKr9b+dWOuD/1SrCq7X/nV+4/9UrjX/xv88TMtDK8O85oLa3AH3tKzzbMjC2XZhIxG90HGSWVSBiTHTWa3iBe+LNolVbG2SLSjYSCMmBZZkNMdRjMGo/DODa22LajVI6qbQJzYtgqW5JJU95uLgAOOQdWJyXedrOG6ovcddQ4UlyqqZgYuFAUr1EqYnqK8mJX8DFz83G15dVjlO7sO6AE3DygTlIRV9YOZ8RUfT3+IuBcCjdHAUhFth0F1Q53DkOwtsBuArbwRNfDoteRJv2wxRGZe9Kw7Mpe0CEOCyLgW6JMMBjsDXVuGa5rl0nUqilfkgrFocJdXNlKDaWtEqCRyT4xTEvIFhwi9qjeIvIwtd2CC3cgh59Ei2zZPEkkQo2AnrVzNZCzwfXqFAvWxN0O/wArcYhO+Z2TIoO8m2xXcDwIiKm3+G6sGz3d1BgunV5dgG7vvO9JhSXByWBKyRv9cbXMGimk1lF4XrCqt5Uq3MSobMurEg82JQAz6QX5vQEgCvul4TroQvquYY5AOSuzISJKAtsHE7E7T4mpw5g1U0mqPgGj1Vt28ouIyd3ZRArMeZFIuPBUY5SNgSOWdpirqo5WIfD+ctfeP9j1Y1WT8pb+8f7Hqzr2bM7x/wCnSGgpSleg0KUpQHDR5Q2Shed4jxGRhvtI3rvUXh2OLYkn5S5M+ByMj7AalVEalqKUpVMlZxzVC2tuVZma6ipAMBtyCxAMLtvUrK7C8tqZ5+ZoAnbHbfb1xX61JblxIHMMp8V3kD6671Dd1ZcCNN3m5bcfM5m3+9tt+E0yu8nLb/18zbCfm7b7euKk0oZv5EebvPy2/wDRzNv97bb8JqB5ntyreS6OSAlw4icRACg48wgdDHQVb0oL+RGBuw3Lb29Dmbcf6ttto6TXzhxOJyjLJpgyJnwJqVVBxfjyaKybtxWYG66QGRd4d92uMqjZD49SKnig2X9KyidvdObvdhbh+UFrIYYhiSoB5pByUiCNiN42q64BxdNXYF5AygkqVaMlKmCDG01ohY0pSgFKUoBVXxS4FuLkwUFHEkgeKeurSvw9sN1AP2iaxUhjjhI1dHnmj7MraVFTXAIhtwPUqKghSHEHJGgnIBbjLB2I62uzyKVK62CoQDmPVPJ9yM4M9zd6z/mG6xvvPJk9hfcKeTJ7C+4Vw3Z9XoZwmJ4dwgW7bK2sRmbupYDEDu7z3iAC5IU5kROw9fSuGk7OW0e2Tq0YIFByJLNAsyMzc2Ba0zEGZ7z6jO98mT2F9wp5MnsL7hU3Z9XoMJgbPACFIfXo2SurQGWC6wSgF3kkkkjeeWMYk9fMim47nWLBbNFXlCQ0r0fmIAUTAnEGtz5MnsL7hTyZPYX3Cruz6vQYTEcP4OLd9Lr6y24Q24WAJwsXLO5zILHvCZjpA361Ds9niUOeuRXKXFAQkqrP3UOZfnIFtwfRBFzYLEn0PyZPYX3CnkyewvuFN2fV6DCYFuAneNen/wABBIZjlaXEsZu8xI6A8oO5DHev3d4HkbhbXLJW4lvERhmZUn5Q5kCQekgn0a3fkyewvuFPJk9hfcKbs+r0GEo+EAINPaF0XGQYlpkmLbCYkkfiT9taGuaWVBkKoP1AV0rtSp4Fa5pKwpSldCilKUBw0YaGyUA5vERuuRxO3iRFd6icOxxbEkjvLkz7WZy/CZipdRGpailKVTJF1pWbeQJ+UGMeDQxBP1bGpVcNSWlMWA5xlPiIOw+uY91d6hXohUbieq7qxduxPdo9yJicFLRPh0qTVb2l/wAlqf2F7/jatIh9XWPHzP5198rf/R/OoKXdh9grP6TtvpnCly9ouSLYuBSXgKSQbZYfOUQSDJAjcV6HTSOKkzXeVv8A6P51DXTLtKWzFw3hMmHIKyPwYj8apLXa6wS098gVgsvauKDK22npKr8qglokmBXXT9prDuLam5kSAMrN1RJAYSzKANivXxYDqamXG5cTNB37TONuevQ9a+rqWAgC2B9QNZbUdsLNvvc1ur3Ti2csAWkvNwKWnAC27SwEqpKhtpsOG8WN5rq9zdt923dkubRDGMuXB2MQVO8ekPri5cRiZf6TUlmZWA2AaRPiWHj9lS6quFtN1/uJ/V6ta4zVpWNxd0KUpWDQpSsR/iXxm9pu47m6yZd5lABmMI6g+s1mUsKudaFJ1ZqC8Tb0rxD8s9Z+kv7k+FPyz1n6S/uT4Vx3iPJn0f0ir1R9fg9vpXiH5Z6z9Jf3J8K0ejucRu91hrC3eIXMICEMIQrELsZuKPCNz03NVdPRM5z+mTh904rv8HplK8pXi2rN2zbGvabqPd5rargqLcJnIdfk3HhEb1309/iLkEaw92WxDQn0i2wcY6HKQQT0q53kzL+ntazj6/Hken0ry21e4o0f+0okhRJXckEwOX1Bj+Bqo1narXWrjW31LZKSpjAiR6jG4qOulqmaj9MlJ2jOPr8HtNK8Q/LPWfpL+5PhT8s9Z+kv7k+FTeI8mdP0ir1R9fg9vpXlXY3tPqr2us27l9mRi+SkLBi25HQT1Ar1WusJqaujw7Ts0qEsMmnwvwFKUrZ5xSlKA4aTKGyABzeI9nI4n7Yiu9ROG44vhlHeXJmPSzOUR4TMVLqIstRSlKpCLrCMrUqT8ptHgcH3P1RPvFSq4amZtwwXn3B+cMW5R9cwf/qa71CvRCq7tJ/ktT+xvf8AG1WNR+IaUXbVy0SQHRkJHUBgVn+dVEM4l7YVHfS2iFBtoQgKoI9FSIKj6oA2+oVOHZu7+k//AMxT8m7v6SP4Yr6GdSPNgmV13QWWMtatkgzJUHeFWfcifuj1Cug09sHLu1mZmN5EQf8AavuFTfybu/pI/hiuVjgF1sv/AGBsxX82PCpnUhgmQfNmnyLdxakkknAblspP45P+83rNSbCqgIRQoO5jxIAUH3KB+FSvybu/pI/hin5N3f0kfwxTOpDBMlcCabj/AHU/q9XdVfBuFtZLFrmZYKPRCxE/GrSvJVkpTbR2gmo2YpSlczYrG/4g8BbWGyiviVFxugMg4D1itlVTxZouLBAPd3NyJA3t7x41mSurM7UJONROOv8AR5on+Hdw7i8CNxsAdxsR19dff/HVyY70T1iB8atOE8Ds4r3euZ1Dh1zCg94TYuuYTAMGW0T0k985JMmey8DWLQGuJwKP6y6q9wycXk/nYDdBguxrllwPdvdfn7FKP8Obv0o9w+NSbnYjVFArau6UUCFLkqoWCIUtAAIB+qBVrwbSppbikanT9yq27SrIHpE2yQuUBmZdMPEStyAMtod3gVw3Vx1dlle47sZKMpytCLdsMQSe7bLpux2EmmXEj2qs/H2IT9hNQxzOpYmGGRMmGyyGWXQ5NI8cmnqa62uxerChV1l0IPRCu2IgzsA0DcTt4ipmo7NW4C+VWVQ5uFKDmN5nbJjmM1Luu3jgsQZJ7W+C27jFvLFe3ysQPEWri5qWDx3U2iIjZmuEkziGXEbzW5+iK49itWcZ1l44wV525cfRx5uWJMR0mo9z/Dy8xLNeLMTJLbkk9SSTJP11ouJ6MHS2bVzVKsMiJcgnvPkygnmEvuWDTAYIYMbx9RpLdy1Zt2tSgUXbrtcbIM0hgSu4lwXWDJAIBgxFMuI3qstH6Iov/HVyY70T1iB8a+/+OLv0o9w+NXdvgaEtnrFYXHZ4AxU5i2AAM4PoAnHqWOwmK1NgFUVSSxAAJPUwIn8aZcTS2qvz9jF9m+yTaTW6e69yQXZAAB1Nq4dzOwhT6/CvT6zmsb5bS/t//wAL9aOukEkuB49qnKck5Pw/lilKVs8wpSlAcNJlDZRObxHs5HH8Yiu9ROHY4vhlHeXJmPSzOUR4TMVLqI1LUUpSqZI2rjO1KknMwRPKe7ucx9YiRv7QqTXDUzlbhwvOZB+eMH5R9cwf/qa71CvRClKVSClKUAqNovn/AH2qTUbRfP8AvtWXqgSaUpWgKUpQClKUAqm41+cQHobdwfzt1c1R8faLiE+xc/rbrMtDtQV6i/PAw2j0PDXWyyXsUGRtq2KC4AltWIt3Ul15LTSBE9NiQfmk0Ok722x1GpaDbt21e0yNmGuYu5NsFVPlGK+jb5gBJxiBodRw58HbvUV2YC3dbPvn+QcMTbZwxBS0IJnLrud7azq9GHtEXL5YlbiFjeIYkMiKWfacbdyFJmA58STi56lH9jvf4NpbYzN27Gnt27cLi5QK1thyqhYuxtJIHXwAJqCun0Pdvat6hw7raQXGQjAMFe0VYKqyEtrv4YjLcmZmo4to3XGLkagI0LburmGuIq3OgHpOknqREyK5aG9oUJwNwZLaVshejFMFt5Fhyggp19IN6ialyuC8i34hwGzqFbe4guJbtnGFPdoLgVIZSQIutsdwQOhFfdD2ftWrzXle4XKuu5SAHcttCggiQBv0UTJ3qLb4vY062rK95BCleVziHDuuTN0Jxbl6/VFfte01glQDcIboRauROQSOkgyfcCaXZrDEnXuE2zbW0pdEVg8I3pGcjkWkmTvPpTuCDVf+SOnKFCXKksY+TAGVu5agKFCjlueqSVUmTJKx2r0rrkl3JcWeVRyIT0ug6/V13FWtjUB1V1MqwDDw2O42PSpdlwRZA/Jmxllzzm1wbrALXkv7bbcyD8J+2rvOo+dM6XKqdj5fb5fS/tz/AMF+tRWSZv8A2NL+2P8AwX61tdIaHj2pWkv2+RSlK2eYUpSgOOlLQcyCcmiPZk4j7Yiu1ReHY4tiCB3lyZ9rI5H7Jmvze1sOUCkkBWO4HpZR/aaRTehZcGTKVC8tPsf7hTy0+x/uFawSMYkdNXGdqULc5g78h7u5zH8JG/tVJqtvapyyELADEsMhzDFhHvKn8K6+Wn2P9wpgkaclwJtKheWn2P8AcK/F7iWKlihgAkwwmBTBIziRYUpSsmhUbRfP++1SajaL5/32rL1QJNKUrQFKUoBSlKAVQdpD8pbnphcn326v6p+PcMe8VKFNg6kN0IbH/r/OszTa4HbZ5RjUTloefcP43o7q94lpTBcSgVoVFtqGJBiCjWRHUbAjlMc/LtFavE9wwPIgYIpE5X3IUA5ZbXWJ8Z8SYOufsu5IJXTkrBUlZIgECDG2xI/GuY7HmAvdaWBEDAQIOQgRtvv9tcsMuR7s6l1Lsyg1+o0dkuWsL8iqgkIuwti24VdwSVUWmgeyImIETV8R0eD2BYIRskuAIqjBTdG/UlWOnuAQJhfDatZe7KM5JdNMxIAJZZJCmVBJG4B6UfsoxIJTTEjIAlJIy3aNtp8fXTDLkHWpdS7Mo/LtLevwbWV0E28iqmAsQcgd1+VERPpnYb1x846VLjY2DmhuMSqKemIZsp3khR6+WIEVok7KMCCE0wIYuCEghm2ZgY2J8TX1eyrgkhNMC05ELuZMmdt5NMMuRc6l1LszMWeJaTZTpypVntopUdS9yzCmYBbC4B6gD4demj7U2VQKLN1AFUogVTy4WnIEGAQLyTWifso5ZWizKtmIkc3NuY67u538WJ619Xsow6JphHSF6TAPh6lX90eqmGXImdT6l2ZTjtNano/VF6CQXd0BKz0lPCeo2q47yjdlGJBKaYkGRK9CJg9Ou595rv5iv+1a/wB1TDLkbW0UvGXoyIjzqdL+2P8AwXq2lZrS8Bui9auOyY23LwJk8jpH1en/ACrS11pppcTw7VOM5pxfgKUpWzzClKUBw0mUNkwY5vEeC5HEfaBE1k+2Ov1Fm7OmQO7YhpQvCrb1DzAZfnKo6+MAEkVqeH4w2KkfKXJnxORk/YTVRxN41L/ct/1uV1oK7sZrOxQ2u018uVOjcKLqWg5Jhg2Q7xVALY7Kd42ceo1y0HajU3FRfJYuMlstl3qIrtbzdTkk7GB477VacQ1LraY21LPtiNj1IEwSJgSevhVVodTrH05N3kvd5aOKqsBCLRuICSwIk3Bl12MeBr0umzjiJGp7R3kt2m8ma4z2DdITMEXAmXdwy8o26tHqiYmHd7XagN/k3AFoviRcZi5GnKjNFKBflLg6kk2z0iuun1Oq724TmV7tmRGFsW8yZRQy80gbEkwZ/wBJLRLPEOIeNtTIuEFkUR+cxkLcMQRa5eYnM7iIqYGMRY6ftDqCSG0xPP3Yxz2DPdVGYkdMUQkjpmK5We0d68gFzSXLQuLdByMlcVkSFEAeG5G4+yf3wfXat7rC/atpaCIUIPOWKrnI3ESX8fAeurLW3fk3+6f6VpU3qRyNWlwGQCCQYMHoYBg+owR76xI4BxEIbQ1KYd0UBN1y5uEKcy2Eqcjd3B6FfVtqE4FpgWI09mWORlFO5ievTp4V+/M2n/R7H8NPhXz+J7LQ5vt/ZLtCFAPUAA1y0fz/AL7f1rj5m0/6PY/hp8K/fDrSopVVCqHaAoAA38AKnijLt4EulKVogpSlAKUpQClKUApSlAKUpQClKUApSlAKUpQClKUApSlAKUpQHDRkw2TBud4jwGRhftA2P2VU8W4Xde8XtlIKqpyJBlS3q+9VpoIhoUrz3JmdzkZbfwJ3qTWoTcXdCpFN2Zl/M2o/Ve9vhTzNqP1Xvb4VqKV13mpz9jnlQMv5m1H6r3t8KeZtR+q97fCtRSm81OfsMqBl/M2o/Ve9vhX5fgeoYEE2gDsdzWqpTeKnP2GVAUpSuB0FR9H0b77f1qRUbRts333/AK1l6oEmlfJoDWgfaUpQClKUApSlAKUpQClKUApSlAKUpQClKUApSlAKUpQClKUBx0yMAcmk5MR9SkkqPwEV2pSgYpSlAKUpQClKUApSlAKzXHuADW2RaJUKL7u2Sq8rhdSArArPOOo8KUrL1QI6dg7Qu96b10v3guyRbnYk4zjBkEKSQSQBvO9XfZ/g66SwthGJRSSsgCATOIA8B9cmlK0CypSlAKUpQClKUApSlAKUpQClKUApSlAKUpQClKUApSlAf//Z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18" descr="data:image/jpeg;base64,/9j/4AAQSkZJRgABAQAAAQABAAD/2wCEAAkGBxQSEBUSEhISFhIXGBYTFhgWFxgYFhcYFhgXFxYXHRUbKCkgGRolHhcWLTEhJi0rLi8zFx8zODMsOCktLisBCgoKDg0OGxAQGy0mICYtLy0tLS0vLS0tLS0tLS0rLy0tLS01LS0tLS0tLS0tLS0rLS0tLS0tLS0tLS0tLS0tLf/AABEIALYBFQMBIgACEQEDEQH/xAAbAAEAAwEBAQEAAAAAAAAAAAAABAUGAwcBAv/EAEUQAAIBAwIDAwcHCgYCAwEAAAECEQADEgQhBSIxBhNBFBUyUVKR0SNCU2FxcoEWM1Rjc5KTobGyBzRiorPSFyRDgsOj/8QAGQEBAQEBAQEAAAAAAAAAAAAAAAECAwQF/8QAMBEAAgECAwYFAwQDAAAAAAAAAAECAxESEzEEFCFRUpFBYaGx0QUy8BVxweEzQoH/2gAMAwEAAhEDEQA/APcaUpQClKUApSlAKUpQClKUApSlAKUpQClKUApSlAKUpQClKjazX27Ud42MzGxMxE9PtFRyUVdgk0qt8/af6Qfut8KeftP9IP3W+Fc8+l1LuiXRZUqt8/af6Qfut8KeftP9IP3W+FM+l1LuhdFlSq3z9p/pB+63wp5+0/0g/db4Uz6XUu6F0WVKrfP2n+kH7rfCnn7T/SD91vhTPpdS7oXRZUqt8/af6Qfut8KeftP9IP3W+FM+l1LuhdFlSoOn4vZdgi3AWPQQw8J8R9VTq3GcZK8XcopSlaApSlAKUpQClKUApSlAKUrnqLwRGduigsfsAk0B0pUPy79W/vT/ALU8u/Vv70/7VrCyYkTKVD8u/Vv70/7U8u/Vv70/7UwsYkTKVD8u/Vv70/7U8u/Vv70/7UwsYkTKVG02sDsVxYMAG3joxYDoT7JqTUasVMUpSoBWQ7f3se5P3x/bWvqs4ppUuXFFxcgEdgJI3lPVXHaIY6bj+akloea+XfXXXS8QUOpaCoYE7TtO+3jVjw7jumcWxc0uDubSFe86NcS2+KliO8MXFZQu5UMeqkVM1XFNEmoex3ILI9u2W70Koa4GIUlmGLcsBfnF1jrt81bDZ6nPCR34tphlj1JDAm2pUYhdo6Qefw8QdorhY4tZyvFwMWnu4RdhzRA6KfR+v6x4ydNxbTFAzaQychjbcvzW0W46TO7hS5iBvbYda7W+J6M2tNd7jl1DMqc8mVMAKAZfLqIHQbx0rq9mle/DsWxyHFNGOXElepMODIkdZJA6bev6qi63X2DayQAOSqwCdgFUsSs9cpE9DPr3r7pu0mifuosAd73QQPdVSTde+mxLQ0dyduu4AkkCv2e0Oi7p7y6cvaRbRZluArN3EKJnwLEE+GNJbM2rcOwwnS9xTSM0x7MwpURJyACkQYjcz9pO9fheJaTESjBsWkBmjKRHUn64/nVzwRdLqTdC2cTafBgXyI9U4kgEjfGZEiYO1WnmPT/RD3t8aPZ+P+vYWMLxHiFosO5EDefS9o4nmJ+bFRPLvrr0XzHp/oh72+NPMen+iHvb41ylsd3e67EwmP7LanLV2hPi39pr0iqe3wy1bu22RADkR1PsN6zVxXu2Sllwa8/g3FWQpSleo0KUpQClVfDNMSWe5c7xhcuYkBkCjI8mMw0Gd6l+QJDLBhjJ5m6jfrO34VLm2kna5Jqv46L/AHB8m/O5W/ZywzXvcc+XPDLHLaYmpI0aZK0GVGK8zdBt0nf8a/A0CYlYaCZMO8z9syKpngYjRJxW7Y7wZLccaV2F24tuYUNexUKTZJYhShWcVJyyaFt9TpeIeVXDbuxpnuKV/NsbaBNICVDDxI1cgz80iJ3vNZogcSsyMUPO4GG4baYJgnfrXXyFIUQYTdeZvXPr3/GoWyIfZvyjuY1e90M2/ICy7QcU5U3mFljAEsTUnjP+Xvfs7n9prp5EnMYPP6XM38t9vwqu47wq21ksQ02rd0pzNtku8783TxrSvdEajbU+G5We4z2p8n1PdMile6NxcWLXWYC4cRbAJglVAMQS4EgwGtDdr6L3117nTZ5cRXcE45dvsuSIowYuIuB1dGNtlxcAgZCRIBgjaq7T9uZTe3bNwtcUKlwESiqfTghoZgDBkTJAMqOWk49qpIeyx52UN3V1V2iFG09JOZGPLAZpBpe7R6xch5IWKm0AVFwqc1kkQDIDcpjdYkiKxhNXJNntpLYmzBRil3nA3W29xgi9WMIxA8Vgjrto9Dre9tJcgqHUOAesMJE+oxG1U/D9ZcvLcS/aCr0AhoZWLAg5dTCifvD8bIXa2qbMuRYcLab9z9nb/uu1b1R8Dab1z7lv+67V5XlrK02dqf2ilKVyNioOqMXV/Zv/AHJU6oOrPyqx17t/6pXOr9hHoZXhvarUsLYu6Qh2NpbkC4qguttmKcrZz3gIBxACuC0qak6/tNdS+9pNMWW2QMvlOabd1j8zkhkSSM+VpiSKi8O13EgLa3bSs02luMVWHlbZcgKy92eZ5JyANogKQymvz2h7RavT3LkWkFnJUtM9snJu7utjtcGWTLbAO0ZxDHpwvxMne52o1BbC3pAWi0QS13AljayGRtgqvypxeCT3TygipPDu0d29eRPJ2tozAEtmWCm3dbmGKqjZIsQWkNviSBURuIcRD4i0pDXBBNrZbfKplxcBLSS3oxCEGJBrm3E+JLZBWyj3O6Yw1sjK4LYIG1wd2A/hzZZQCsTS4Pup7X6jG7hoXDWxc9IuQxS1dYYwkmblm6u3UBD/APII/VztVqBK+SrlkcXm6UKd5eRdgkl/kgYkAhg0r6NaLhly6bfywUXA1xTiCqsFdlRgpLEZKFMSetSpqY0LmXbtXeGM6NjNoXiFe4SJdAq72wCcWnY7FWHhNfU7U3We2o0rLmFJLFyUm8tsgrgBuuZBy2x3FaeaTUxolz9TSa/M0mpiFz8XPTtfeP8AY9TqgOflLX3j/Y9T69FF8GaiKUpXY0KUpQHDRzDSgXneI8RkYb7T1/Gu9ReHxDYsW+UuTPgcjI+wGpVRFlqKUpVIRdfjCZT+cSIj0p2mfCpVcdTly4x6SzPszv8AjXahXoKj8Qsl7NxB1ZGUfaQQKkUoQynm7U/RL/EHwp5u1P0S/wAQfCtXWUXt1Z7rNrdxX7s3sDiTiApxJUkB4e2YPtjc9a9G81DlkxHm7U/RL/EHwr8W9FqGmLS7Er+cHUfhWsttIB9YB99cNF8/77VN6qXGVEzvm7U/RL/EHwp5u1P0S/xB8K1dKu81BkxKXgOiuI7tcULKooAbL0S5P91XVKVxlJyd2dIpJWQpSlZKKr9b+dWOuD/1SrCq7X/nV+4/9UrjX/xv88TMtDK8O85oLa3AH3tKzzbMjC2XZhIxG90HGSWVSBiTHTWa3iBe+LNolVbG2SLSjYSCMmBZZkNMdRjMGo/DODa22LajVI6qbQJzYtgqW5JJU95uLgAOOQdWJyXedrOG6ovcddQ4UlyqqZgYuFAUr1EqYnqK8mJX8DFz83G15dVjlO7sO6AE3DygTlIRV9YOZ8RUfT3+IuBcCjdHAUhFth0F1Q53DkOwtsBuArbwRNfDoteRJv2wxRGZe9Kw7Mpe0CEOCyLgW6JMMBjsDXVuGa5rl0nUqilfkgrFocJdXNlKDaWtEqCRyT4xTEvIFhwi9qjeIvIwtd2CC3cgh59Ei2zZPEkkQo2AnrVzNZCzwfXqFAvWxN0O/wArcYhO+Z2TIoO8m2xXcDwIiKm3+G6sGz3d1BgunV5dgG7vvO9JhSXByWBKyRv9cbXMGimk1lF4XrCqt5Uq3MSobMurEg82JQAz6QX5vQEgCvul4TroQvquYY5AOSuzISJKAtsHE7E7T4mpw5g1U0mqPgGj1Vt28ouIyd3ZRArMeZFIuPBUY5SNgSOWdpirqo5WIfD+ctfeP9j1Y1WT8pb+8f7Hqzr2bM7x/wCnSGgpSleg0KUpQHDR5Q2Shed4jxGRhvtI3rvUXh2OLYkn5S5M+ByMj7AalVEalqKUpVMlZxzVC2tuVZma6ipAMBtyCxAMLtvUrK7C8tqZ5+ZoAnbHbfb1xX61JblxIHMMp8V3kD6671Dd1ZcCNN3m5bcfM5m3+9tt+E0yu8nLb/18zbCfm7b7euKk0oZv5EebvPy2/wDRzNv97bb8JqB5ntyreS6OSAlw4icRACg48wgdDHQVb0oL+RGBuw3Lb29Dmbcf6ttto6TXzhxOJyjLJpgyJnwJqVVBxfjyaKybtxWYG66QGRd4d92uMqjZD49SKnig2X9KyidvdObvdhbh+UFrIYYhiSoB5pByUiCNiN42q64BxdNXYF5AygkqVaMlKmCDG01ohY0pSgFKUoBVXxS4FuLkwUFHEkgeKeurSvw9sN1AP2iaxUhjjhI1dHnmj7MraVFTXAIhtwPUqKghSHEHJGgnIBbjLB2I62uzyKVK62CoQDmPVPJ9yM4M9zd6z/mG6xvvPJk9hfcKeTJ7C+4Vw3Z9XoZwmJ4dwgW7bK2sRmbupYDEDu7z3iAC5IU5kROw9fSuGk7OW0e2Tq0YIFByJLNAsyMzc2Ba0zEGZ7z6jO98mT2F9wp5MnsL7hU3Z9XoMJgbPACFIfXo2SurQGWC6wSgF3kkkkjeeWMYk9fMim47nWLBbNFXlCQ0r0fmIAUTAnEGtz5MnsL7hTyZPYX3Cruz6vQYTEcP4OLd9Lr6y24Q24WAJwsXLO5zILHvCZjpA361Ds9niUOeuRXKXFAQkqrP3UOZfnIFtwfRBFzYLEn0PyZPYX3CnkyewvuFN2fV6DCYFuAneNen/wABBIZjlaXEsZu8xI6A8oO5DHev3d4HkbhbXLJW4lvERhmZUn5Q5kCQekgn0a3fkyewvuFPJk9hfcKbs+r0GEo+EAINPaF0XGQYlpkmLbCYkkfiT9taGuaWVBkKoP1AV0rtSp4Fa5pKwpSldCilKUBw0YaGyUA5vERuuRxO3iRFd6icOxxbEkjvLkz7WZy/CZipdRGpailKVTJF1pWbeQJ+UGMeDQxBP1bGpVcNSWlMWA5xlPiIOw+uY91d6hXohUbieq7qxduxPdo9yJicFLRPh0qTVb2l/wAlqf2F7/jatIh9XWPHzP5198rf/R/OoKXdh9grP6TtvpnCly9ouSLYuBSXgKSQbZYfOUQSDJAjcV6HTSOKkzXeVv8A6P51DXTLtKWzFw3hMmHIKyPwYj8apLXa6wS098gVgsvauKDK22npKr8qglokmBXXT9prDuLam5kSAMrN1RJAYSzKANivXxYDqamXG5cTNB37TONuevQ9a+rqWAgC2B9QNZbUdsLNvvc1ur3Ti2csAWkvNwKWnAC27SwEqpKhtpsOG8WN5rq9zdt923dkubRDGMuXB2MQVO8ekPri5cRiZf6TUlmZWA2AaRPiWHj9lS6quFtN1/uJ/V6ta4zVpWNxd0KUpWDQpSsR/iXxm9pu47m6yZd5lABmMI6g+s1mUsKudaFJ1ZqC8Tb0rxD8s9Z+kv7k+FPyz1n6S/uT4Vx3iPJn0f0ir1R9fg9vpXiH5Z6z9Jf3J8K0ejucRu91hrC3eIXMICEMIQrELsZuKPCNz03NVdPRM5z+mTh904rv8HplK8pXi2rN2zbGvabqPd5rargqLcJnIdfk3HhEb1309/iLkEaw92WxDQn0i2wcY6HKQQT0q53kzL+ntazj6/Hken0ry21e4o0f+0okhRJXckEwOX1Bj+Bqo1narXWrjW31LZKSpjAiR6jG4qOulqmaj9MlJ2jOPr8HtNK8Q/LPWfpL+5PhT8s9Z+kv7k+FTeI8mdP0ir1R9fg9vpXlXY3tPqr2us27l9mRi+SkLBi25HQT1Ar1WusJqaujw7Ts0qEsMmnwvwFKUrZ5xSlKA4aTKGyABzeI9nI4n7Yiu9ROG44vhlHeXJmPSzOUR4TMVLqIstRSlKpCLrCMrUqT8ptHgcH3P1RPvFSq4amZtwwXn3B+cMW5R9cwf/qa71CvRCq7tJ/ktT+xvf8AG1WNR+IaUXbVy0SQHRkJHUBgVn+dVEM4l7YVHfS2iFBtoQgKoI9FSIKj6oA2+oVOHZu7+k//AMxT8m7v6SP4Yr6GdSPNgmV13QWWMtatkgzJUHeFWfcifuj1Cug09sHLu1mZmN5EQf8AavuFTfybu/pI/hiuVjgF1sv/AGBsxX82PCpnUhgmQfNmnyLdxakkknAblspP45P+83rNSbCqgIRQoO5jxIAUH3KB+FSvybu/pI/hin5N3f0kfwxTOpDBMlcCabj/AHU/q9XdVfBuFtZLFrmZYKPRCxE/GrSvJVkpTbR2gmo2YpSlczYrG/4g8BbWGyiviVFxugMg4D1itlVTxZouLBAPd3NyJA3t7x41mSurM7UJONROOv8AR5on+Hdw7i8CNxsAdxsR19dff/HVyY70T1iB8atOE8Ds4r3euZ1Dh1zCg94TYuuYTAMGW0T0k985JMmey8DWLQGuJwKP6y6q9wycXk/nYDdBguxrllwPdvdfn7FKP8Obv0o9w+NSbnYjVFArau6UUCFLkqoWCIUtAAIB+qBVrwbSppbikanT9yq27SrIHpE2yQuUBmZdMPEStyAMtod3gVw3Vx1dlle47sZKMpytCLdsMQSe7bLpux2EmmXEj2qs/H2IT9hNQxzOpYmGGRMmGyyGWXQ5NI8cmnqa62uxerChV1l0IPRCu2IgzsA0DcTt4ipmo7NW4C+VWVQ5uFKDmN5nbJjmM1Luu3jgsQZJ7W+C27jFvLFe3ysQPEWri5qWDx3U2iIjZmuEkziGXEbzW5+iK49itWcZ1l44wV525cfRx5uWJMR0mo9z/Dy8xLNeLMTJLbkk9SSTJP11ouJ6MHS2bVzVKsMiJcgnvPkygnmEvuWDTAYIYMbx9RpLdy1Zt2tSgUXbrtcbIM0hgSu4lwXWDJAIBgxFMuI3qstH6Iov/HVyY70T1iB8a+/+OLv0o9w+NXdvgaEtnrFYXHZ4AxU5i2AAM4PoAnHqWOwmK1NgFUVSSxAAJPUwIn8aZcTS2qvz9jF9m+yTaTW6e69yQXZAAB1Nq4dzOwhT6/CvT6zmsb5bS/t//wAL9aOukEkuB49qnKck5Pw/lilKVs8wpSlAcNJlDZRObxHs5HH8Yiu9ROHY4vhlHeXJmPSzOUR4TMVLqI1LUUpSqZI2rjO1KknMwRPKe7ucx9YiRv7QqTXDUzlbhwvOZB+eMH5R9cwf/qa71CvRClKVSClKUAqNovn/AH2qTUbRfP8AvtWXqgSaUpWgKUpQClKUAqm41+cQHobdwfzt1c1R8faLiE+xc/rbrMtDtQV6i/PAw2j0PDXWyyXsUGRtq2KC4AltWIt3Ul15LTSBE9NiQfmk0Ok722x1GpaDbt21e0yNmGuYu5NsFVPlGK+jb5gBJxiBodRw58HbvUV2YC3dbPvn+QcMTbZwxBS0IJnLrud7azq9GHtEXL5YlbiFjeIYkMiKWfacbdyFJmA58STi56lH9jvf4NpbYzN27Gnt27cLi5QK1thyqhYuxtJIHXwAJqCun0Pdvat6hw7raQXGQjAMFe0VYKqyEtrv4YjLcmZmo4to3XGLkagI0LburmGuIq3OgHpOknqREyK5aG9oUJwNwZLaVshejFMFt5Fhyggp19IN6ialyuC8i34hwGzqFbe4guJbtnGFPdoLgVIZSQIutsdwQOhFfdD2ftWrzXle4XKuu5SAHcttCggiQBv0UTJ3qLb4vY062rK95BCleVziHDuuTN0Jxbl6/VFfte01glQDcIboRauROQSOkgyfcCaXZrDEnXuE2zbW0pdEVg8I3pGcjkWkmTvPpTuCDVf+SOnKFCXKksY+TAGVu5agKFCjlueqSVUmTJKx2r0rrkl3JcWeVRyIT0ug6/V13FWtjUB1V1MqwDDw2O42PSpdlwRZA/Jmxllzzm1wbrALXkv7bbcyD8J+2rvOo+dM6XKqdj5fb5fS/tz/AMF+tRWSZv8A2NL+2P8AwX61tdIaHj2pWkv2+RSlK2eYUpSgOOlLQcyCcmiPZk4j7Yiu1ReHY4tiCB3lyZ9rI5H7Jmvze1sOUCkkBWO4HpZR/aaRTehZcGTKVC8tPsf7hTy0+x/uFawSMYkdNXGdqULc5g78h7u5zH8JG/tVJqtvapyyELADEsMhzDFhHvKn8K6+Wn2P9wpgkaclwJtKheWn2P8AcK/F7iWKlihgAkwwmBTBIziRYUpSsmhUbRfP++1SajaL5/32rL1QJNKUrQFKUoBSlKAVQdpD8pbnphcn326v6p+PcMe8VKFNg6kN0IbH/r/OszTa4HbZ5RjUTloefcP43o7q94lpTBcSgVoVFtqGJBiCjWRHUbAjlMc/LtFavE9wwPIgYIpE5X3IUA5ZbXWJ8Z8SYOufsu5IJXTkrBUlZIgECDG2xI/GuY7HmAvdaWBEDAQIOQgRtvv9tcsMuR7s6l1Lsyg1+o0dkuWsL8iqgkIuwti24VdwSVUWmgeyImIETV8R0eD2BYIRskuAIqjBTdG/UlWOnuAQJhfDatZe7KM5JdNMxIAJZZJCmVBJG4B6UfsoxIJTTEjIAlJIy3aNtp8fXTDLkHWpdS7Mo/LtLevwbWV0E28iqmAsQcgd1+VERPpnYb1x846VLjY2DmhuMSqKemIZsp3khR6+WIEVok7KMCCE0wIYuCEghm2ZgY2J8TX1eyrgkhNMC05ELuZMmdt5NMMuRc6l1LszMWeJaTZTpypVntopUdS9yzCmYBbC4B6gD4demj7U2VQKLN1AFUogVTy4WnIEGAQLyTWifso5ZWizKtmIkc3NuY67u538WJ619Xsow6JphHSF6TAPh6lX90eqmGXImdT6l2ZTjtNano/VF6CQXd0BKz0lPCeo2q47yjdlGJBKaYkGRK9CJg9Ou595rv5iv+1a/wB1TDLkbW0UvGXoyIjzqdL+2P8AwXq2lZrS8Bui9auOyY23LwJk8jpH1en/ACrS11pppcTw7VOM5pxfgKUpWzzClKUBw0mUNkwY5vEeC5HEfaBE1k+2Ov1Fm7OmQO7YhpQvCrb1DzAZfnKo6+MAEkVqeH4w2KkfKXJnxORk/YTVRxN41L/ct/1uV1oK7sZrOxQ2u018uVOjcKLqWg5Jhg2Q7xVALY7Kd42ceo1y0HajU3FRfJYuMlstl3qIrtbzdTkk7GB477VacQ1LraY21LPtiNj1IEwSJgSevhVVodTrH05N3kvd5aOKqsBCLRuICSwIk3Bl12MeBr0umzjiJGp7R3kt2m8ma4z2DdITMEXAmXdwy8o26tHqiYmHd7XagN/k3AFoviRcZi5GnKjNFKBflLg6kk2z0iuun1Oq724TmV7tmRGFsW8yZRQy80gbEkwZ/wBJLRLPEOIeNtTIuEFkUR+cxkLcMQRa5eYnM7iIqYGMRY6ftDqCSG0xPP3Yxz2DPdVGYkdMUQkjpmK5We0d68gFzSXLQuLdByMlcVkSFEAeG5G4+yf3wfXat7rC/atpaCIUIPOWKrnI3ESX8fAeurLW3fk3+6f6VpU3qRyNWlwGQCCQYMHoYBg+owR76xI4BxEIbQ1KYd0UBN1y5uEKcy2Eqcjd3B6FfVtqE4FpgWI09mWORlFO5ievTp4V+/M2n/R7H8NPhXz+J7LQ5vt/ZLtCFAPUAA1y0fz/AL7f1rj5m0/6PY/hp8K/fDrSopVVCqHaAoAA38AKnijLt4EulKVogpSlAKUpQClKUApSlAKUpQClKUApSlAKUpQClKUApSlAKUpQHDRkw2TBud4jwGRhftA2P2VU8W4Xde8XtlIKqpyJBlS3q+9VpoIhoUrz3JmdzkZbfwJ3qTWoTcXdCpFN2Zl/M2o/Ve9vhTzNqP1Xvb4VqKV13mpz9jnlQMv5m1H6r3t8KeZtR+q97fCtRSm81OfsMqBl/M2o/Ve9vhX5fgeoYEE2gDsdzWqpTeKnP2GVAUpSuB0FR9H0b77f1qRUbRts333/AK1l6oEmlfJoDWgfaUpQClKUApSlAKUpQClKUApSlAKUpQClKUApSlAKUpQClKUBx0yMAcmk5MR9SkkqPwEV2pSgYpSlAKUpQClKUApSlAKzXHuADW2RaJUKL7u2Sq8rhdSArArPOOo8KUrL1QI6dg7Qu96b10v3guyRbnYk4zjBkEKSQSQBvO9XfZ/g66SwthGJRSSsgCATOIA8B9cmlK0CypSlAKUpQClKUApSlAKUpQClKUApSlAKUpQClKUApSlAf//Z"/>
          <p:cNvSpPr>
            <a:spLocks noChangeAspect="1" noChangeArrowheads="1"/>
          </p:cNvSpPr>
          <p:nvPr/>
        </p:nvSpPr>
        <p:spPr bwMode="auto">
          <a:xfrm>
            <a:off x="357774" y="29458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63884" y="52061"/>
            <a:ext cx="4332188" cy="61555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Reducing Delirium in the ICU Patient: </a:t>
            </a:r>
          </a:p>
          <a:p>
            <a:pPr algn="ctr"/>
            <a:r>
              <a:rPr lang="en-US" sz="1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The ABCDE Bundle</a:t>
            </a:r>
            <a:endParaRPr lang="en-US" sz="1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5798" y="700898"/>
            <a:ext cx="1673225" cy="49244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300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Assess, Prevent, and Manage Pain</a:t>
            </a:r>
            <a:endParaRPr lang="en-US" sz="1300" b="1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1880" y="617538"/>
            <a:ext cx="464891" cy="63094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5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14725" y="800925"/>
            <a:ext cx="1762234" cy="2923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300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Both SAT and SBT</a:t>
            </a:r>
            <a:endParaRPr lang="en-US" sz="1300" b="1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020034" y="622548"/>
            <a:ext cx="442749" cy="63094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5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420126" y="628382"/>
            <a:ext cx="428322" cy="63094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5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918842" y="700898"/>
            <a:ext cx="1824795" cy="49244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US" sz="1300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Choice of Analgesia </a:t>
            </a:r>
          </a:p>
          <a:p>
            <a:pPr algn="ctr"/>
            <a:r>
              <a:rPr lang="en-US" sz="1300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Sedation</a:t>
            </a:r>
            <a:endParaRPr lang="en-US" sz="1300" b="1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407" y="3105769"/>
            <a:ext cx="2700870" cy="139994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2" name="Rectangle 21"/>
          <p:cNvSpPr/>
          <p:nvPr/>
        </p:nvSpPr>
        <p:spPr>
          <a:xfrm>
            <a:off x="8506232" y="3949212"/>
            <a:ext cx="474809" cy="63094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5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063634" y="4545542"/>
            <a:ext cx="1917407" cy="49244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1300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Delirium: Assess, Prevent, and Manage</a:t>
            </a:r>
            <a:endParaRPr lang="en-US" sz="1300" b="1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269" y="5126516"/>
            <a:ext cx="2108396" cy="163543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5" name="Rectangle 24"/>
          <p:cNvSpPr/>
          <p:nvPr/>
        </p:nvSpPr>
        <p:spPr>
          <a:xfrm>
            <a:off x="44876" y="4459353"/>
            <a:ext cx="415498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22686" y="4546013"/>
            <a:ext cx="1548599" cy="49244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1300" b="1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Early Mobility and Exercise</a:t>
            </a:r>
            <a:endParaRPr lang="en-US" sz="1300" b="1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249" y="5914800"/>
            <a:ext cx="1651067" cy="8643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44" name="Picture 20" descr="https://s2.graphiq.com/sites/default/files/110/media/images/t2/Portsmouth_Regional_Hospital_145588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90023"/>
            <a:ext cx="569339" cy="57759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ight Arrow 30"/>
          <p:cNvSpPr/>
          <p:nvPr/>
        </p:nvSpPr>
        <p:spPr>
          <a:xfrm>
            <a:off x="2602588" y="2501430"/>
            <a:ext cx="343487" cy="2396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ight Arrow 33"/>
          <p:cNvSpPr/>
          <p:nvPr/>
        </p:nvSpPr>
        <p:spPr>
          <a:xfrm>
            <a:off x="5736562" y="2501430"/>
            <a:ext cx="359438" cy="2387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Down Arrow 31"/>
          <p:cNvSpPr/>
          <p:nvPr/>
        </p:nvSpPr>
        <p:spPr>
          <a:xfrm>
            <a:off x="8603100" y="3259419"/>
            <a:ext cx="256173" cy="6798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Left Arrow 32"/>
          <p:cNvSpPr/>
          <p:nvPr/>
        </p:nvSpPr>
        <p:spPr>
          <a:xfrm>
            <a:off x="4376122" y="6186704"/>
            <a:ext cx="398258" cy="2473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404" y="3043481"/>
            <a:ext cx="2188767" cy="283174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6" name="TextBox 35"/>
          <p:cNvSpPr txBox="1"/>
          <p:nvPr/>
        </p:nvSpPr>
        <p:spPr>
          <a:xfrm>
            <a:off x="71880" y="1253490"/>
            <a:ext cx="2549524" cy="1015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/>
              <a:t>Lack of </a:t>
            </a:r>
            <a:r>
              <a:rPr lang="en-US" sz="1000" dirty="0" smtClean="0"/>
              <a:t>pain treatment </a:t>
            </a:r>
            <a:r>
              <a:rPr lang="en-US" sz="1000" dirty="0"/>
              <a:t>can result in many complications including </a:t>
            </a:r>
            <a:r>
              <a:rPr lang="en-US" sz="1000" dirty="0" smtClean="0"/>
              <a:t>delirium</a:t>
            </a:r>
            <a:endParaRPr lang="en-US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 smtClean="0"/>
              <a:t>Self-reporting of pain </a:t>
            </a:r>
            <a:r>
              <a:rPr lang="en-US" sz="1000" dirty="0"/>
              <a:t>is </a:t>
            </a:r>
            <a:r>
              <a:rPr lang="en-US" sz="1000" dirty="0" smtClean="0"/>
              <a:t> the gold </a:t>
            </a:r>
            <a:r>
              <a:rPr lang="en-US" sz="1000" dirty="0"/>
              <a:t>standard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CPOT is the most valuable and reliable behavioral pain scale for adult individuals unable to </a:t>
            </a:r>
            <a:r>
              <a:rPr lang="en-US" sz="1000" dirty="0" smtClean="0"/>
              <a:t>communicate the pain scale</a:t>
            </a:r>
            <a:endParaRPr lang="en-US" sz="1000" dirty="0"/>
          </a:p>
        </p:txBody>
      </p:sp>
      <p:sp>
        <p:nvSpPr>
          <p:cNvPr id="39" name="TextBox 38"/>
          <p:cNvSpPr txBox="1"/>
          <p:nvPr/>
        </p:nvSpPr>
        <p:spPr>
          <a:xfrm>
            <a:off x="3020034" y="1201188"/>
            <a:ext cx="2634595" cy="178510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Daily Spontaneous Awakening Trials (SAT) and Spontaneous Breathing Trials (</a:t>
            </a:r>
            <a:r>
              <a:rPr lang="en-US" sz="1000" dirty="0" smtClean="0"/>
              <a:t>SBT)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sz="1000" dirty="0" smtClean="0"/>
              <a:t>Coordination </a:t>
            </a:r>
            <a:r>
              <a:rPr lang="en-US" sz="1000" dirty="0"/>
              <a:t>emphasizes narcotic and sedation titration with SBT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/>
              <a:t>“Wake up and Breathe </a:t>
            </a:r>
            <a:r>
              <a:rPr lang="en-US" sz="1000" dirty="0" smtClean="0"/>
              <a:t>Study”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sz="1000" dirty="0" smtClean="0"/>
              <a:t>Showed </a:t>
            </a:r>
            <a:r>
              <a:rPr lang="en-US" sz="1000" dirty="0"/>
              <a:t>pairing of SAT and SBT resulted in improved patient </a:t>
            </a:r>
            <a:r>
              <a:rPr lang="en-US" sz="1000" dirty="0" smtClean="0"/>
              <a:t>outcomes</a:t>
            </a:r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en-US" sz="1000" dirty="0" smtClean="0"/>
              <a:t>Decreased </a:t>
            </a:r>
            <a:r>
              <a:rPr lang="en-US" sz="1000" dirty="0"/>
              <a:t>time on </a:t>
            </a:r>
            <a:r>
              <a:rPr lang="en-US" sz="1000" dirty="0" smtClean="0"/>
              <a:t>ventilator</a:t>
            </a:r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en-US" sz="1000" dirty="0" smtClean="0"/>
              <a:t>Reduced </a:t>
            </a:r>
            <a:r>
              <a:rPr lang="en-US" sz="1000" dirty="0"/>
              <a:t>time spent in the ICU and the </a:t>
            </a:r>
            <a:r>
              <a:rPr lang="en-US" sz="1000" dirty="0" smtClean="0"/>
              <a:t>hospital</a:t>
            </a:r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en-US" sz="1000" dirty="0" smtClean="0"/>
              <a:t>Improved one-year survival</a:t>
            </a:r>
            <a:endParaRPr lang="en-US" sz="1000" dirty="0"/>
          </a:p>
        </p:txBody>
      </p:sp>
      <p:sp>
        <p:nvSpPr>
          <p:cNvPr id="40" name="TextBox 39"/>
          <p:cNvSpPr txBox="1"/>
          <p:nvPr/>
        </p:nvSpPr>
        <p:spPr>
          <a:xfrm>
            <a:off x="6179326" y="1253490"/>
            <a:ext cx="2907496" cy="178510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Necessary to achieve a patient specific, appropriate balance between sedation and analgesia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Sedation scales help the medical team agree on target sedation levels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Richmond Agitation-Sedation Scale (RASS)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sz="1000" dirty="0"/>
              <a:t>Duration of eye-contact as the principal means of titrating </a:t>
            </a:r>
            <a:r>
              <a:rPr lang="en-US" sz="1000" dirty="0" smtClean="0"/>
              <a:t>sedation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sz="1000" dirty="0"/>
              <a:t>Excellent interrater reliability and validity 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sz="1000" dirty="0" smtClean="0"/>
              <a:t>Levels of sedation and agitation should be monitored frequently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876950" y="4633754"/>
            <a:ext cx="2041892" cy="213695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Up to 80% of mechanically ventilated ICU patients develop delirium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 smtClean="0"/>
              <a:t>Confusion </a:t>
            </a:r>
            <a:r>
              <a:rPr lang="en-US" sz="1000" dirty="0"/>
              <a:t>Assessment Method (CAM) used in conjunction with the RASS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sz="1000" dirty="0"/>
              <a:t>Leads to earlier identification and characterization of acute brain dysfunction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Early Delirium identification reduces mortality, and improves long-term cognitive and functional outcomes. 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5479" y="5130730"/>
            <a:ext cx="2423012" cy="163121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Early mobility decreases </a:t>
            </a:r>
            <a:r>
              <a:rPr lang="en-US" sz="1000" dirty="0" smtClean="0"/>
              <a:t>duration of </a:t>
            </a:r>
            <a:r>
              <a:rPr lang="en-US" sz="1000" dirty="0"/>
              <a:t>delirium, days on mechanical ventilation, and ICU/Hospital length of stay.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Can be </a:t>
            </a:r>
            <a:r>
              <a:rPr lang="en-US" sz="1000" dirty="0" smtClean="0"/>
              <a:t>completed by </a:t>
            </a:r>
            <a:r>
              <a:rPr lang="en-US" sz="1000" dirty="0"/>
              <a:t>multiple members of the interdisciplinary team: nurses, PT, OT, physicians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Activities range from passive ROM to </a:t>
            </a:r>
            <a:r>
              <a:rPr lang="en-US" sz="1000" dirty="0" smtClean="0"/>
              <a:t>ambulation, based on the patient’s RASS score</a:t>
            </a:r>
            <a:endParaRPr lang="en-US" sz="1000" dirty="0"/>
          </a:p>
        </p:txBody>
      </p:sp>
      <p:sp>
        <p:nvSpPr>
          <p:cNvPr id="38" name="TextBox 37"/>
          <p:cNvSpPr txBox="1"/>
          <p:nvPr/>
        </p:nvSpPr>
        <p:spPr>
          <a:xfrm>
            <a:off x="83462" y="-5900"/>
            <a:ext cx="20163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0"/>
            <a:r>
              <a:rPr lang="en-US" sz="400" dirty="0"/>
              <a:t>References</a:t>
            </a:r>
          </a:p>
          <a:p>
            <a:pPr hangingPunct="0"/>
            <a:r>
              <a:rPr lang="en-US" sz="400" dirty="0"/>
              <a:t>Barr, J., Fraser, G., Puntillo, K., Ely, E., </a:t>
            </a:r>
            <a:r>
              <a:rPr lang="en-US" sz="400" dirty="0" err="1"/>
              <a:t>Gelinas</a:t>
            </a:r>
            <a:r>
              <a:rPr lang="en-US" sz="400" dirty="0"/>
              <a:t>, C., </a:t>
            </a:r>
            <a:r>
              <a:rPr lang="en-US" sz="400" dirty="0" err="1"/>
              <a:t>Dasta</a:t>
            </a:r>
            <a:r>
              <a:rPr lang="en-US" sz="400" dirty="0"/>
              <a:t>, J., ... </a:t>
            </a:r>
            <a:r>
              <a:rPr lang="en-US" sz="400" dirty="0" err="1"/>
              <a:t>Jaeschke</a:t>
            </a:r>
            <a:r>
              <a:rPr lang="en-US" sz="400" dirty="0"/>
              <a:t>, R. (2013,  </a:t>
            </a:r>
            <a:r>
              <a:rPr lang="en-US" sz="400" dirty="0" smtClean="0"/>
              <a:t>              January</a:t>
            </a:r>
            <a:r>
              <a:rPr lang="en-US" sz="400" dirty="0"/>
              <a:t>). Clinical practice guidelines for the management of pain, agitation, and delirium in adult patients in the intensive care unit. </a:t>
            </a:r>
            <a:r>
              <a:rPr lang="en-US" sz="400" i="1" dirty="0" err="1"/>
              <a:t>Crit</a:t>
            </a:r>
            <a:r>
              <a:rPr lang="en-US" sz="400" i="1" dirty="0"/>
              <a:t> Care Med</a:t>
            </a:r>
            <a:r>
              <a:rPr lang="en-US" sz="400" dirty="0"/>
              <a:t>, </a:t>
            </a:r>
            <a:r>
              <a:rPr lang="en-US" sz="400" i="1" dirty="0"/>
              <a:t>41</a:t>
            </a:r>
            <a:r>
              <a:rPr lang="en-US" sz="400" dirty="0"/>
              <a:t>(1), 263-306. http://dx.doi.org/10.1097/CCM.0b013e3182783b72</a:t>
            </a:r>
          </a:p>
          <a:p>
            <a:pPr hangingPunct="0"/>
            <a:r>
              <a:rPr lang="en-US" sz="400" dirty="0"/>
              <a:t>Girard, T., Kress, J., Fuchs, B., Thomason, J., </a:t>
            </a:r>
            <a:r>
              <a:rPr lang="en-US" sz="400" dirty="0" err="1"/>
              <a:t>Schwweickert</a:t>
            </a:r>
            <a:r>
              <a:rPr lang="en-US" sz="400" dirty="0"/>
              <a:t>, W., Pun, B., ... Ely, E. (2008, January 12). Efficacy and safety of a paired sedation and ventilator weaning protocol for mechanically ventilated patients in intensive care (Awakening and Breathing Controlled trial): a </a:t>
            </a:r>
            <a:r>
              <a:rPr lang="en-US" sz="400" dirty="0" err="1"/>
              <a:t>randomised</a:t>
            </a:r>
            <a:r>
              <a:rPr lang="en-US" sz="400" dirty="0"/>
              <a:t> controlled trial. </a:t>
            </a:r>
            <a:r>
              <a:rPr lang="en-US" sz="400" i="1" dirty="0"/>
              <a:t>Lancet</a:t>
            </a:r>
            <a:r>
              <a:rPr lang="en-US" sz="400" dirty="0"/>
              <a:t>, </a:t>
            </a:r>
            <a:r>
              <a:rPr lang="en-US" sz="400" i="1" dirty="0"/>
              <a:t>371</a:t>
            </a:r>
            <a:r>
              <a:rPr lang="en-US" sz="400" dirty="0"/>
              <a:t>(9607), 126-134. http://dx.doi.org/10.1016/S0140-6736(08)60105-1</a:t>
            </a:r>
          </a:p>
          <a:p>
            <a:endParaRPr lang="en-US" sz="400" dirty="0"/>
          </a:p>
        </p:txBody>
      </p:sp>
      <p:sp>
        <p:nvSpPr>
          <p:cNvPr id="42" name="TextBox 41"/>
          <p:cNvSpPr txBox="1"/>
          <p:nvPr/>
        </p:nvSpPr>
        <p:spPr>
          <a:xfrm>
            <a:off x="7239000" y="10538"/>
            <a:ext cx="1905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0"/>
            <a:r>
              <a:rPr lang="en-US" sz="400" dirty="0"/>
              <a:t>ICU Delirium and Cognitive Impairment Study Group. (2013). http://icudelirium.org/</a:t>
            </a:r>
          </a:p>
          <a:p>
            <a:pPr hangingPunct="0"/>
            <a:r>
              <a:rPr lang="en-US" sz="400" dirty="0"/>
              <a:t>Kanji, S., </a:t>
            </a:r>
            <a:r>
              <a:rPr lang="en-US" sz="400" dirty="0" err="1"/>
              <a:t>MacPhee</a:t>
            </a:r>
            <a:r>
              <a:rPr lang="en-US" sz="400" dirty="0"/>
              <a:t>, H., Singh, A., </a:t>
            </a:r>
            <a:r>
              <a:rPr lang="en-US" sz="400" dirty="0" err="1"/>
              <a:t>Johanson</a:t>
            </a:r>
            <a:r>
              <a:rPr lang="en-US" sz="400" dirty="0"/>
              <a:t>, C., Fairbairn, J., Lloyd, T., ... </a:t>
            </a:r>
            <a:r>
              <a:rPr lang="en-US" sz="400" dirty="0" err="1"/>
              <a:t>Rosenburg</a:t>
            </a:r>
            <a:r>
              <a:rPr lang="en-US" sz="400" dirty="0"/>
              <a:t>, E. (2016, January 16). Validation of the critical care pain observation tool in critically ill patients with delirium: A prospective cohort study. </a:t>
            </a:r>
            <a:r>
              <a:rPr lang="en-US" sz="400" i="1" dirty="0" err="1"/>
              <a:t>Crit</a:t>
            </a:r>
            <a:r>
              <a:rPr lang="en-US" sz="400" i="1" dirty="0"/>
              <a:t> Care Med</a:t>
            </a:r>
            <a:r>
              <a:rPr lang="en-US" sz="400" dirty="0"/>
              <a:t>. Retrieved from http://www.ncbi.nlm.nih.gov/pubmed/26783859</a:t>
            </a:r>
          </a:p>
          <a:p>
            <a:pPr hangingPunct="0"/>
            <a:r>
              <a:rPr lang="en-US" sz="400" dirty="0" err="1"/>
              <a:t>Klompas</a:t>
            </a:r>
            <a:r>
              <a:rPr lang="en-US" sz="400" dirty="0"/>
              <a:t>, M., Anderson, D., Trick, W., Babcock, H., </a:t>
            </a:r>
            <a:r>
              <a:rPr lang="en-US" sz="400" dirty="0" err="1"/>
              <a:t>Kerlin</a:t>
            </a:r>
            <a:r>
              <a:rPr lang="en-US" sz="400" dirty="0"/>
              <a:t>, M., Li, L., ... Platt, R. (2015, February 1). The preventability of ventilator-associated events. The CDC prevention epicenters wake up and breathe collaborative. </a:t>
            </a:r>
            <a:r>
              <a:rPr lang="en-US" sz="400" i="1" dirty="0" err="1"/>
              <a:t>Crit</a:t>
            </a:r>
            <a:r>
              <a:rPr lang="en-US" sz="400" i="1" dirty="0"/>
              <a:t> Care Med</a:t>
            </a:r>
            <a:r>
              <a:rPr lang="en-US" sz="400" dirty="0"/>
              <a:t>, </a:t>
            </a:r>
            <a:r>
              <a:rPr lang="en-US" sz="400" i="1" dirty="0"/>
              <a:t>191</a:t>
            </a:r>
            <a:r>
              <a:rPr lang="en-US" sz="400" dirty="0"/>
              <a:t>(3), 292-301. http://dx.doi.org/10.1164/rccm.201407-1394OC</a:t>
            </a:r>
          </a:p>
          <a:p>
            <a:endParaRPr lang="en-US" sz="400" dirty="0"/>
          </a:p>
        </p:txBody>
      </p:sp>
    </p:spTree>
    <p:extLst>
      <p:ext uri="{BB962C8B-B14F-4D97-AF65-F5344CB8AC3E}">
        <p14:creationId xmlns:p14="http://schemas.microsoft.com/office/powerpoint/2010/main" val="177582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570</Words>
  <Application>Microsoft Office PowerPoint</Application>
  <PresentationFormat>On-screen Show (4:3)</PresentationFormat>
  <Paragraphs>42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</dc:creator>
  <cp:lastModifiedBy>Emily</cp:lastModifiedBy>
  <cp:revision>21</cp:revision>
  <cp:lastPrinted>2016-04-14T00:35:19Z</cp:lastPrinted>
  <dcterms:created xsi:type="dcterms:W3CDTF">2016-04-12T20:25:24Z</dcterms:created>
  <dcterms:modified xsi:type="dcterms:W3CDTF">2016-04-14T15:58:48Z</dcterms:modified>
</cp:coreProperties>
</file>