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Lst>
  <p:sldSz cx="43891200" cy="32918400"/>
  <p:notesSz cx="6858000" cy="9144000"/>
  <p:defaultTextStyle>
    <a:defPPr>
      <a:defRPr lang="en-US"/>
    </a:defPPr>
    <a:lvl1pPr marL="0" algn="l" defTabSz="3686861" rtl="0" eaLnBrk="1" latinLnBrk="0" hangingPunct="1">
      <a:defRPr sz="7258" kern="1200">
        <a:solidFill>
          <a:schemeClr val="tx1"/>
        </a:solidFill>
        <a:latin typeface="+mn-lt"/>
        <a:ea typeface="+mn-ea"/>
        <a:cs typeface="+mn-cs"/>
      </a:defRPr>
    </a:lvl1pPr>
    <a:lvl2pPr marL="1843430" algn="l" defTabSz="3686861" rtl="0" eaLnBrk="1" latinLnBrk="0" hangingPunct="1">
      <a:defRPr sz="7258" kern="1200">
        <a:solidFill>
          <a:schemeClr val="tx1"/>
        </a:solidFill>
        <a:latin typeface="+mn-lt"/>
        <a:ea typeface="+mn-ea"/>
        <a:cs typeface="+mn-cs"/>
      </a:defRPr>
    </a:lvl2pPr>
    <a:lvl3pPr marL="3686861" algn="l" defTabSz="3686861" rtl="0" eaLnBrk="1" latinLnBrk="0" hangingPunct="1">
      <a:defRPr sz="7258" kern="1200">
        <a:solidFill>
          <a:schemeClr val="tx1"/>
        </a:solidFill>
        <a:latin typeface="+mn-lt"/>
        <a:ea typeface="+mn-ea"/>
        <a:cs typeface="+mn-cs"/>
      </a:defRPr>
    </a:lvl3pPr>
    <a:lvl4pPr marL="5530291" algn="l" defTabSz="3686861" rtl="0" eaLnBrk="1" latinLnBrk="0" hangingPunct="1">
      <a:defRPr sz="7258" kern="1200">
        <a:solidFill>
          <a:schemeClr val="tx1"/>
        </a:solidFill>
        <a:latin typeface="+mn-lt"/>
        <a:ea typeface="+mn-ea"/>
        <a:cs typeface="+mn-cs"/>
      </a:defRPr>
    </a:lvl4pPr>
    <a:lvl5pPr marL="7373722" algn="l" defTabSz="3686861" rtl="0" eaLnBrk="1" latinLnBrk="0" hangingPunct="1">
      <a:defRPr sz="7258" kern="1200">
        <a:solidFill>
          <a:schemeClr val="tx1"/>
        </a:solidFill>
        <a:latin typeface="+mn-lt"/>
        <a:ea typeface="+mn-ea"/>
        <a:cs typeface="+mn-cs"/>
      </a:defRPr>
    </a:lvl5pPr>
    <a:lvl6pPr marL="9217152" algn="l" defTabSz="3686861" rtl="0" eaLnBrk="1" latinLnBrk="0" hangingPunct="1">
      <a:defRPr sz="7258" kern="1200">
        <a:solidFill>
          <a:schemeClr val="tx1"/>
        </a:solidFill>
        <a:latin typeface="+mn-lt"/>
        <a:ea typeface="+mn-ea"/>
        <a:cs typeface="+mn-cs"/>
      </a:defRPr>
    </a:lvl6pPr>
    <a:lvl7pPr marL="11060582" algn="l" defTabSz="3686861" rtl="0" eaLnBrk="1" latinLnBrk="0" hangingPunct="1">
      <a:defRPr sz="7258" kern="1200">
        <a:solidFill>
          <a:schemeClr val="tx1"/>
        </a:solidFill>
        <a:latin typeface="+mn-lt"/>
        <a:ea typeface="+mn-ea"/>
        <a:cs typeface="+mn-cs"/>
      </a:defRPr>
    </a:lvl7pPr>
    <a:lvl8pPr marL="12904013" algn="l" defTabSz="3686861" rtl="0" eaLnBrk="1" latinLnBrk="0" hangingPunct="1">
      <a:defRPr sz="7258" kern="1200">
        <a:solidFill>
          <a:schemeClr val="tx1"/>
        </a:solidFill>
        <a:latin typeface="+mn-lt"/>
        <a:ea typeface="+mn-ea"/>
        <a:cs typeface="+mn-cs"/>
      </a:defRPr>
    </a:lvl8pPr>
    <a:lvl9pPr marL="14747443" algn="l" defTabSz="3686861" rtl="0" eaLnBrk="1" latinLnBrk="0" hangingPunct="1">
      <a:defRPr sz="7258"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99"/>
    <a:srgbClr val="0033CC"/>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596" autoAdjust="0"/>
    <p:restoredTop sz="94660"/>
  </p:normalViewPr>
  <p:slideViewPr>
    <p:cSldViewPr snapToGrid="0">
      <p:cViewPr varScale="1">
        <p:scale>
          <a:sx n="27" d="100"/>
          <a:sy n="27" d="100"/>
        </p:scale>
        <p:origin x="-576" y="-17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smtClean="0"/>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F7651BA0-9AC2-41E4-B6D6-F98A3771107D}"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20484268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651BA0-9AC2-41E4-B6D6-F98A3771107D}"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6830757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smtClean="0"/>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F7651BA0-9AC2-41E4-B6D6-F98A3771107D}"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14782414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F7651BA0-9AC2-41E4-B6D6-F98A3771107D}"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28070776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smtClean="0"/>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F7651BA0-9AC2-41E4-B6D6-F98A3771107D}" type="datetimeFigureOut">
              <a:rPr lang="en-US" smtClean="0"/>
              <a:t>4/14/2016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12981215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F7651BA0-9AC2-41E4-B6D6-F98A3771107D}" type="datetimeFigureOut">
              <a:rPr lang="en-US" smtClean="0"/>
              <a:t>4/14/2016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1321334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7651BA0-9AC2-41E4-B6D6-F98A3771107D}" type="datetimeFigureOut">
              <a:rPr lang="en-US" smtClean="0"/>
              <a:t>4/14/2016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17315605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651BA0-9AC2-41E4-B6D6-F98A3771107D}"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263729890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smtClean="0"/>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F7651BA0-9AC2-41E4-B6D6-F98A3771107D}" type="datetimeFigureOut">
              <a:rPr lang="en-US" smtClean="0"/>
              <a:t>4/14/2016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24043359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651BA0-9AC2-41E4-B6D6-F98A3771107D}"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30072653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F7651BA0-9AC2-41E4-B6D6-F98A3771107D}" type="datetimeFigureOut">
              <a:rPr lang="en-US" smtClean="0"/>
              <a:t>4/14/2016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F107F7A-B79B-4C13-9057-AF53E51CB7A0}" type="slidenum">
              <a:rPr lang="en-US" smtClean="0"/>
              <a:t>‹#›</a:t>
            </a:fld>
            <a:endParaRPr lang="en-US"/>
          </a:p>
        </p:txBody>
      </p:sp>
    </p:spTree>
    <p:extLst>
      <p:ext uri="{BB962C8B-B14F-4D97-AF65-F5344CB8AC3E}">
        <p14:creationId xmlns:p14="http://schemas.microsoft.com/office/powerpoint/2010/main" val="241172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F7651BA0-9AC2-41E4-B6D6-F98A3771107D}" type="datetimeFigureOut">
              <a:rPr lang="en-US" smtClean="0"/>
              <a:t>4/14/2016</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3F107F7A-B79B-4C13-9057-AF53E51CB7A0}" type="slidenum">
              <a:rPr lang="en-US" smtClean="0"/>
              <a:t>‹#›</a:t>
            </a:fld>
            <a:endParaRPr lang="en-US"/>
          </a:p>
        </p:txBody>
      </p:sp>
    </p:spTree>
    <p:extLst>
      <p:ext uri="{BB962C8B-B14F-4D97-AF65-F5344CB8AC3E}">
        <p14:creationId xmlns:p14="http://schemas.microsoft.com/office/powerpoint/2010/main" val="155307007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18" Type="http://schemas.openxmlformats.org/officeDocument/2006/relationships/image" Target="../media/image17.jpg"/><Relationship Id="rId3" Type="http://schemas.openxmlformats.org/officeDocument/2006/relationships/image" Target="../media/image2.jpg"/><Relationship Id="rId7" Type="http://schemas.openxmlformats.org/officeDocument/2006/relationships/image" Target="../media/image6.png"/><Relationship Id="rId12" Type="http://schemas.openxmlformats.org/officeDocument/2006/relationships/image" Target="../media/image11.png"/><Relationship Id="rId17" Type="http://schemas.openxmlformats.org/officeDocument/2006/relationships/image" Target="../media/image16.png"/><Relationship Id="rId2" Type="http://schemas.openxmlformats.org/officeDocument/2006/relationships/image" Target="../media/image1.jpg"/><Relationship Id="rId16" Type="http://schemas.openxmlformats.org/officeDocument/2006/relationships/image" Target="../media/image15.png"/><Relationship Id="rId20" Type="http://schemas.openxmlformats.org/officeDocument/2006/relationships/image" Target="../media/image19.png"/><Relationship Id="rId1" Type="http://schemas.openxmlformats.org/officeDocument/2006/relationships/slideLayout" Target="../slideLayouts/slideLayout1.xml"/><Relationship Id="rId6" Type="http://schemas.openxmlformats.org/officeDocument/2006/relationships/image" Target="../media/image5.png"/><Relationship Id="rId11" Type="http://schemas.openxmlformats.org/officeDocument/2006/relationships/image" Target="../media/image10.png"/><Relationship Id="rId5" Type="http://schemas.openxmlformats.org/officeDocument/2006/relationships/image" Target="../media/image4.png"/><Relationship Id="rId15" Type="http://schemas.openxmlformats.org/officeDocument/2006/relationships/image" Target="../media/image14.png"/><Relationship Id="rId10" Type="http://schemas.openxmlformats.org/officeDocument/2006/relationships/image" Target="../media/image9.png"/><Relationship Id="rId19" Type="http://schemas.openxmlformats.org/officeDocument/2006/relationships/image" Target="../media/image18.jpg"/><Relationship Id="rId4" Type="http://schemas.openxmlformats.org/officeDocument/2006/relationships/image" Target="../media/image3.jp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p:cNvSpPr/>
          <p:nvPr/>
        </p:nvSpPr>
        <p:spPr>
          <a:xfrm>
            <a:off x="433134" y="203491"/>
            <a:ext cx="42976801" cy="3975483"/>
          </a:xfrm>
          <a:prstGeom prst="rect">
            <a:avLst/>
          </a:prstGeom>
          <a:gradFill flip="none" rotWithShape="1">
            <a:gsLst>
              <a:gs pos="0">
                <a:srgbClr val="000099">
                  <a:shade val="30000"/>
                  <a:satMod val="115000"/>
                </a:srgbClr>
              </a:gs>
              <a:gs pos="50000">
                <a:srgbClr val="000099">
                  <a:shade val="67500"/>
                  <a:satMod val="115000"/>
                </a:srgbClr>
              </a:gs>
              <a:gs pos="100000">
                <a:srgbClr val="000099">
                  <a:shade val="100000"/>
                  <a:satMod val="115000"/>
                </a:srgbClr>
              </a:gs>
            </a:gsLst>
            <a:path path="circle">
              <a:fillToRect l="100000" b="100000"/>
            </a:path>
            <a:tileRect t="-100000" r="-100000"/>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p:cNvSpPr txBox="1"/>
          <p:nvPr/>
        </p:nvSpPr>
        <p:spPr>
          <a:xfrm>
            <a:off x="914399" y="527145"/>
            <a:ext cx="42976801" cy="3247043"/>
          </a:xfrm>
          <a:prstGeom prst="rect">
            <a:avLst/>
          </a:prstGeom>
          <a:noFill/>
          <a:ln>
            <a:noFill/>
          </a:ln>
        </p:spPr>
        <p:txBody>
          <a:bodyPr wrap="square" rtlCol="0">
            <a:spAutoFit/>
          </a:bodyPr>
          <a:lstStyle/>
          <a:p>
            <a:pPr algn="ctr"/>
            <a:r>
              <a:rPr lang="en-US" sz="8000" b="1" i="1" dirty="0" smtClean="0">
                <a:solidFill>
                  <a:schemeClr val="bg1"/>
                </a:solidFill>
              </a:rPr>
              <a:t>A Computational Study of RNA Structure and Dynamics </a:t>
            </a:r>
          </a:p>
          <a:p>
            <a:pPr algn="ctr"/>
            <a:endParaRPr lang="en-US" sz="1600" dirty="0">
              <a:solidFill>
                <a:schemeClr val="bg1"/>
              </a:solidFill>
            </a:endParaRPr>
          </a:p>
          <a:p>
            <a:pPr algn="ctr"/>
            <a:r>
              <a:rPr lang="en-US" sz="5400" b="1" u="sng" dirty="0" smtClean="0">
                <a:solidFill>
                  <a:schemeClr val="bg1"/>
                </a:solidFill>
              </a:rPr>
              <a:t>Rhiannon Jacobs</a:t>
            </a:r>
            <a:r>
              <a:rPr lang="en-US" sz="5400" b="1" dirty="0" smtClean="0">
                <a:solidFill>
                  <a:schemeClr val="bg1"/>
                </a:solidFill>
              </a:rPr>
              <a:t> and Dr. Harish Vashisth</a:t>
            </a:r>
          </a:p>
          <a:p>
            <a:pPr algn="ctr"/>
            <a:endParaRPr lang="en-US" sz="700" dirty="0">
              <a:solidFill>
                <a:schemeClr val="bg1"/>
              </a:solidFill>
            </a:endParaRPr>
          </a:p>
          <a:p>
            <a:pPr algn="ctr"/>
            <a:r>
              <a:rPr lang="en-US" sz="4800" i="1" dirty="0" smtClean="0">
                <a:solidFill>
                  <a:schemeClr val="bg1"/>
                </a:solidFill>
              </a:rPr>
              <a:t>Department of Chemical Engineering, University of New Hampshire, Durham, NH </a:t>
            </a:r>
            <a:endParaRPr lang="en-US" sz="4800" i="1" dirty="0">
              <a:solidFill>
                <a:schemeClr val="bg1"/>
              </a:solidFill>
            </a:endParaRPr>
          </a:p>
        </p:txBody>
      </p:sp>
      <p:grpSp>
        <p:nvGrpSpPr>
          <p:cNvPr id="3" name="Group 2"/>
          <p:cNvGrpSpPr/>
          <p:nvPr/>
        </p:nvGrpSpPr>
        <p:grpSpPr>
          <a:xfrm>
            <a:off x="25502118" y="20715988"/>
            <a:ext cx="4483512" cy="4711616"/>
            <a:chOff x="25693773" y="22102378"/>
            <a:chExt cx="3961395" cy="4049112"/>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63571" y="22102378"/>
              <a:ext cx="3654474" cy="3076069"/>
            </a:xfrm>
            <a:prstGeom prst="rect">
              <a:avLst/>
            </a:prstGeom>
          </p:spPr>
        </p:pic>
        <p:cxnSp>
          <p:nvCxnSpPr>
            <p:cNvPr id="6" name="Curved Connector 5"/>
            <p:cNvCxnSpPr/>
            <p:nvPr/>
          </p:nvCxnSpPr>
          <p:spPr bwMode="auto">
            <a:xfrm flipV="1">
              <a:off x="27562015" y="24476622"/>
              <a:ext cx="453435" cy="208390"/>
            </a:xfrm>
            <a:prstGeom prst="curvedConnector3">
              <a:avLst>
                <a:gd name="adj1" fmla="val 4007"/>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 name="Curved Connector 6"/>
            <p:cNvCxnSpPr/>
            <p:nvPr/>
          </p:nvCxnSpPr>
          <p:spPr bwMode="auto">
            <a:xfrm flipV="1">
              <a:off x="27561081" y="23312757"/>
              <a:ext cx="453435" cy="208390"/>
            </a:xfrm>
            <a:prstGeom prst="curvedConnector3">
              <a:avLst>
                <a:gd name="adj1" fmla="val 7545"/>
              </a:avLst>
            </a:prstGeom>
            <a:solidFill>
              <a:schemeClr val="accent1"/>
            </a:solidFill>
            <a:ln w="9525" cap="flat" cmpd="sng" algn="ctr">
              <a:solidFill>
                <a:schemeClr val="tx1"/>
              </a:solidFill>
              <a:prstDash val="solid"/>
              <a:round/>
              <a:headEnd type="triangle"/>
              <a:tailEnd type="triangle"/>
            </a:ln>
            <a:effectLst/>
            <a:extLs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TextBox 7"/>
            <p:cNvSpPr txBox="1"/>
            <p:nvPr/>
          </p:nvSpPr>
          <p:spPr>
            <a:xfrm>
              <a:off x="27690808" y="24112659"/>
              <a:ext cx="340045" cy="258070"/>
            </a:xfrm>
            <a:prstGeom prst="rect">
              <a:avLst/>
            </a:prstGeom>
            <a:noFill/>
          </p:spPr>
          <p:txBody>
            <a:bodyPr wrap="square" rtlCol="0">
              <a:spAutoFit/>
            </a:bodyPr>
            <a:lstStyle/>
            <a:p>
              <a:r>
                <a:rPr lang="en-US" sz="1800" b="1" dirty="0"/>
                <a:t>1</a:t>
              </a:r>
            </a:p>
          </p:txBody>
        </p:sp>
        <p:sp>
          <p:nvSpPr>
            <p:cNvPr id="9" name="TextBox 8"/>
            <p:cNvSpPr txBox="1"/>
            <p:nvPr/>
          </p:nvSpPr>
          <p:spPr>
            <a:xfrm>
              <a:off x="27674471" y="22990896"/>
              <a:ext cx="340045" cy="258070"/>
            </a:xfrm>
            <a:prstGeom prst="rect">
              <a:avLst/>
            </a:prstGeom>
            <a:noFill/>
          </p:spPr>
          <p:txBody>
            <a:bodyPr wrap="square" rtlCol="0">
              <a:spAutoFit/>
            </a:bodyPr>
            <a:lstStyle/>
            <a:p>
              <a:r>
                <a:rPr lang="en-US" sz="1800" b="1" dirty="0"/>
                <a:t>2</a:t>
              </a:r>
            </a:p>
          </p:txBody>
        </p:sp>
        <p:sp>
          <p:nvSpPr>
            <p:cNvPr id="10" name="TextBox 9"/>
            <p:cNvSpPr txBox="1"/>
            <p:nvPr/>
          </p:nvSpPr>
          <p:spPr>
            <a:xfrm>
              <a:off x="25693773" y="25119940"/>
              <a:ext cx="3961395" cy="1031550"/>
            </a:xfrm>
            <a:prstGeom prst="rect">
              <a:avLst/>
            </a:prstGeom>
            <a:noFill/>
          </p:spPr>
          <p:txBody>
            <a:bodyPr wrap="square" rtlCol="0">
              <a:spAutoFit/>
            </a:bodyPr>
            <a:lstStyle/>
            <a:p>
              <a:pPr algn="just"/>
              <a:r>
                <a:rPr lang="en-US" sz="1800" i="1" dirty="0" smtClean="0"/>
                <a:t>Figure 10: </a:t>
              </a:r>
              <a:r>
                <a:rPr lang="en-US" sz="1800" dirty="0" smtClean="0"/>
                <a:t>Two angles used to measure flexibility of U1A. Angle 1 defined by </a:t>
              </a:r>
              <a:r>
                <a:rPr lang="en-US" sz="1800" b="1" dirty="0" smtClean="0"/>
                <a:t>GUA 19-GUA 42-GUA 34</a:t>
              </a:r>
              <a:r>
                <a:rPr lang="en-US" sz="1800" dirty="0" smtClean="0"/>
                <a:t> and angle 2 defined by </a:t>
              </a:r>
              <a:r>
                <a:rPr lang="en-US" sz="1800" b="1" dirty="0" smtClean="0"/>
                <a:t>CYT 33-URA 26-CYT 50</a:t>
              </a:r>
              <a:r>
                <a:rPr lang="en-US" sz="1800" dirty="0" smtClean="0"/>
                <a:t>.</a:t>
              </a:r>
              <a:endParaRPr lang="en-US" sz="1800" dirty="0"/>
            </a:p>
          </p:txBody>
        </p:sp>
      </p:grpSp>
      <p:sp>
        <p:nvSpPr>
          <p:cNvPr id="11" name="TextBox 10"/>
          <p:cNvSpPr txBox="1"/>
          <p:nvPr/>
        </p:nvSpPr>
        <p:spPr>
          <a:xfrm>
            <a:off x="433135" y="4542763"/>
            <a:ext cx="10972801"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Abstract</a:t>
            </a:r>
            <a:r>
              <a:rPr lang="en-US" sz="4800" dirty="0" smtClean="0">
                <a:solidFill>
                  <a:schemeClr val="bg1"/>
                </a:solidFill>
              </a:rPr>
              <a:t> </a:t>
            </a:r>
            <a:endParaRPr lang="en-US" sz="4800" dirty="0">
              <a:solidFill>
                <a:schemeClr val="bg1"/>
              </a:solidFill>
            </a:endParaRPr>
          </a:p>
        </p:txBody>
      </p:sp>
      <p:sp>
        <p:nvSpPr>
          <p:cNvPr id="13" name="TextBox 12"/>
          <p:cNvSpPr txBox="1"/>
          <p:nvPr/>
        </p:nvSpPr>
        <p:spPr>
          <a:xfrm>
            <a:off x="433134" y="16141771"/>
            <a:ext cx="10972802"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Methodology</a:t>
            </a:r>
            <a:r>
              <a:rPr lang="en-US" sz="5200" dirty="0" smtClean="0">
                <a:solidFill>
                  <a:schemeClr val="bg1"/>
                </a:solidFill>
              </a:rPr>
              <a:t> </a:t>
            </a:r>
            <a:endParaRPr lang="en-US" sz="5200" dirty="0">
              <a:solidFill>
                <a:schemeClr val="bg1"/>
              </a:solidFill>
            </a:endParaRPr>
          </a:p>
        </p:txBody>
      </p:sp>
      <p:sp>
        <p:nvSpPr>
          <p:cNvPr id="14" name="Subtitle 2"/>
          <p:cNvSpPr txBox="1">
            <a:spLocks/>
          </p:cNvSpPr>
          <p:nvPr/>
        </p:nvSpPr>
        <p:spPr>
          <a:xfrm>
            <a:off x="433134" y="5566131"/>
            <a:ext cx="10972802" cy="5790915"/>
          </a:xfrm>
          <a:prstGeom prst="rect">
            <a:avLst/>
          </a:prstGeom>
          <a:noFill/>
          <a:ln>
            <a:solidFill>
              <a:srgbClr val="002060"/>
            </a:solidFill>
          </a:ln>
        </p:spPr>
        <p:txBody>
          <a:bodyPr vert="horz" lIns="91440" tIns="45720" rIns="91440" bIns="45720" rtlCol="0" anchor="ctr">
            <a:normAutofit fontScale="85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r>
              <a:rPr lang="en-US" sz="3200" dirty="0" smtClean="0">
                <a:latin typeface="+mj-lt"/>
              </a:rPr>
              <a:t>     </a:t>
            </a:r>
            <a:r>
              <a:rPr lang="en-US" sz="3300" dirty="0" smtClean="0">
                <a:latin typeface="+mj-lt"/>
              </a:rPr>
              <a:t>Evidence from experimental characterization of structures of nucleic acids such as RNA suggests that nucleic acids are highly flexible similar to proteins, and can undergo large-scale conformational rearrangements due to motions encoded in their structure or due to binding of triggering factors such as small metabolites or proteins. These observations warrant a detailed understanding of the dynamics of RNA molecules, yet it is not possible to capture all transiently populated conformations of biomolecules using experimental methods alone. Proposed in this work is the development and application of a temperature-based enhanced sampling simulation methodology that has proven successful in the study of conformational changes in proteins. Extending this methodology for application to nucleic acids will increase its scope not only for understanding RNA dynamics, but also for understanding RNA-protein complexes. The technique will be tested on small RNA molecules that are known to undergo large-scale conformational transitions. A better understanding of variables that can be accelerated in molecular dynamics (MD) simulations will help in the development of improved simulation algorithms and </a:t>
            </a:r>
            <a:r>
              <a:rPr lang="en-US" sz="3300" dirty="0">
                <a:latin typeface="+mj-lt"/>
              </a:rPr>
              <a:t>methodologies to characterize structural flexibility of RNA</a:t>
            </a:r>
            <a:r>
              <a:rPr lang="en-US" sz="3300" dirty="0" smtClean="0">
                <a:latin typeface="+mj-lt"/>
              </a:rPr>
              <a:t>.</a:t>
            </a:r>
            <a:endParaRPr lang="en-US" sz="3300" dirty="0">
              <a:latin typeface="+mj-lt"/>
            </a:endParaRPr>
          </a:p>
        </p:txBody>
      </p:sp>
      <p:grpSp>
        <p:nvGrpSpPr>
          <p:cNvPr id="27" name="Group 26"/>
          <p:cNvGrpSpPr/>
          <p:nvPr/>
        </p:nvGrpSpPr>
        <p:grpSpPr>
          <a:xfrm>
            <a:off x="433134" y="17353781"/>
            <a:ext cx="10972802" cy="14959010"/>
            <a:chOff x="433135" y="13029166"/>
            <a:chExt cx="10972802" cy="14959010"/>
          </a:xfrm>
        </p:grpSpPr>
        <p:sp>
          <p:nvSpPr>
            <p:cNvPr id="15" name="Subtitle 2"/>
            <p:cNvSpPr txBox="1">
              <a:spLocks/>
            </p:cNvSpPr>
            <p:nvPr/>
          </p:nvSpPr>
          <p:spPr>
            <a:xfrm>
              <a:off x="433135" y="13029166"/>
              <a:ext cx="10972802" cy="14959010"/>
            </a:xfrm>
            <a:prstGeom prst="rect">
              <a:avLst/>
            </a:prstGeom>
            <a:ln>
              <a:solidFill>
                <a:srgbClr val="002060"/>
              </a:solidFill>
            </a:ln>
          </p:spPr>
          <p:txBody>
            <a:bodyPr vert="horz" lIns="91440" tIns="45720" rIns="91440" bIns="45720"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800" b="1" dirty="0">
                  <a:latin typeface="+mj-lt"/>
                </a:rPr>
                <a:t>Molecular dynamics </a:t>
              </a:r>
              <a:r>
                <a:rPr lang="en-US" sz="2800" b="1" dirty="0" smtClean="0">
                  <a:latin typeface="+mj-lt"/>
                </a:rPr>
                <a:t>simulation </a:t>
              </a:r>
              <a:r>
                <a:rPr lang="en-US" sz="2800" dirty="0" smtClean="0">
                  <a:latin typeface="+mj-lt"/>
                </a:rPr>
                <a:t>is </a:t>
              </a:r>
              <a:r>
                <a:rPr lang="en-US" sz="2800" dirty="0">
                  <a:latin typeface="+mj-lt"/>
                </a:rPr>
                <a:t>a computer based approach to statistical mechanics which allows for an estimation of equilibrium and dynamic properties of a complex system  that cannot be done  analytically. </a:t>
              </a:r>
              <a:endParaRPr lang="en-US" sz="2800" dirty="0" smtClean="0">
                <a:latin typeface="+mj-lt"/>
              </a:endParaRPr>
            </a:p>
            <a:p>
              <a:pPr marL="342900" indent="-342900" algn="just">
                <a:spcBef>
                  <a:spcPts val="0"/>
                </a:spcBef>
                <a:buFont typeface="Arial" panose="020B0604020202020204" pitchFamily="34" charset="0"/>
                <a:buChar char="•"/>
              </a:pPr>
              <a:r>
                <a:rPr lang="en-US" sz="2800" dirty="0" smtClean="0">
                  <a:latin typeface="+mj-lt"/>
                </a:rPr>
                <a:t>Approach </a:t>
              </a:r>
              <a:r>
                <a:rPr lang="en-US" sz="2800" dirty="0">
                  <a:latin typeface="+mj-lt"/>
                </a:rPr>
                <a:t>to evolve positions of a system of particles in time, where particles interact with each other under a complex potential function. </a:t>
              </a:r>
            </a:p>
            <a:p>
              <a:pPr marL="342900" indent="-342900" algn="just">
                <a:spcBef>
                  <a:spcPts val="0"/>
                </a:spcBef>
                <a:buFont typeface="Arial" panose="020B0604020202020204" pitchFamily="34" charset="0"/>
                <a:buChar char="•"/>
              </a:pPr>
              <a:r>
                <a:rPr lang="en-US" sz="2800" dirty="0" smtClean="0">
                  <a:latin typeface="+mj-lt"/>
                </a:rPr>
                <a:t>Operate on the principle </a:t>
              </a:r>
              <a:r>
                <a:rPr lang="en-US" sz="2800" dirty="0">
                  <a:latin typeface="+mj-lt"/>
                </a:rPr>
                <a:t>of classical mechanics; where </a:t>
              </a:r>
              <a:r>
                <a:rPr lang="en-US" sz="2800" b="1" i="1" dirty="0">
                  <a:latin typeface="+mj-lt"/>
                </a:rPr>
                <a:t>F=ma</a:t>
              </a:r>
              <a:r>
                <a:rPr lang="en-US" sz="2800" dirty="0">
                  <a:latin typeface="+mj-lt"/>
                </a:rPr>
                <a:t>. </a:t>
              </a:r>
            </a:p>
            <a:p>
              <a:pPr marL="342900" indent="-342900" algn="just">
                <a:spcBef>
                  <a:spcPts val="0"/>
                </a:spcBef>
                <a:buFont typeface="Arial" panose="020B0604020202020204" pitchFamily="34" charset="0"/>
                <a:buChar char="•"/>
              </a:pPr>
              <a:r>
                <a:rPr lang="en-US" sz="2800" dirty="0" smtClean="0">
                  <a:latin typeface="+mj-lt"/>
                </a:rPr>
                <a:t>Structural </a:t>
              </a:r>
              <a:r>
                <a:rPr lang="en-US" sz="2800" dirty="0">
                  <a:latin typeface="+mj-lt"/>
                </a:rPr>
                <a:t>files obtained from </a:t>
              </a:r>
              <a:r>
                <a:rPr lang="en-US" sz="2800" dirty="0" smtClean="0">
                  <a:latin typeface="+mj-lt"/>
                </a:rPr>
                <a:t>the </a:t>
              </a:r>
              <a:r>
                <a:rPr lang="en-US" sz="2800" dirty="0">
                  <a:latin typeface="+mj-lt"/>
                </a:rPr>
                <a:t>Nucleic Acid </a:t>
              </a:r>
              <a:r>
                <a:rPr lang="en-US" sz="2800" dirty="0" smtClean="0">
                  <a:latin typeface="+mj-lt"/>
                </a:rPr>
                <a:t>Database</a:t>
              </a:r>
              <a:endParaRPr lang="en-US" sz="2800" dirty="0">
                <a:latin typeface="+mj-lt"/>
              </a:endParaRPr>
            </a:p>
            <a:p>
              <a:pPr marL="342900" indent="-342900" algn="just">
                <a:spcBef>
                  <a:spcPts val="0"/>
                </a:spcBef>
                <a:buFont typeface="Arial" panose="020B0604020202020204" pitchFamily="34" charset="0"/>
                <a:buChar char="•"/>
              </a:pPr>
              <a:r>
                <a:rPr lang="en-US" sz="2800" dirty="0">
                  <a:latin typeface="+mj-lt"/>
                </a:rPr>
                <a:t>Force Field Parameters: CHARMM 36</a:t>
              </a:r>
            </a:p>
            <a:p>
              <a:pPr marL="342900" indent="-342900" algn="just">
                <a:spcBef>
                  <a:spcPts val="0"/>
                </a:spcBef>
                <a:buFont typeface="Arial" panose="020B0604020202020204" pitchFamily="34" charset="0"/>
                <a:buChar char="•"/>
              </a:pPr>
              <a:r>
                <a:rPr lang="en-US" sz="2800" dirty="0">
                  <a:latin typeface="+mj-lt"/>
                </a:rPr>
                <a:t>Solvated in a water </a:t>
              </a:r>
              <a:r>
                <a:rPr lang="en-US" sz="2800" dirty="0" smtClean="0">
                  <a:latin typeface="+mj-lt"/>
                </a:rPr>
                <a:t>box</a:t>
              </a:r>
            </a:p>
            <a:p>
              <a:pPr algn="l">
                <a:spcBef>
                  <a:spcPts val="0"/>
                </a:spcBef>
              </a:pPr>
              <a:endParaRPr lang="en-US" sz="2800" dirty="0">
                <a:latin typeface="+mj-lt"/>
              </a:endParaRPr>
            </a:p>
            <a:p>
              <a:pPr>
                <a:spcBef>
                  <a:spcPts val="0"/>
                </a:spcBef>
              </a:pPr>
              <a:r>
                <a:rPr lang="en-US" sz="3000" b="1" dirty="0" smtClean="0">
                  <a:latin typeface="+mj-lt"/>
                </a:rPr>
                <a:t>Temperature </a:t>
              </a:r>
              <a:r>
                <a:rPr lang="en-US" sz="3000" b="1" dirty="0" smtClean="0">
                  <a:latin typeface="+mj-lt"/>
                </a:rPr>
                <a:t>Accelerated  Molecular </a:t>
              </a:r>
              <a:r>
                <a:rPr lang="en-US" sz="3000" b="1" dirty="0" smtClean="0">
                  <a:latin typeface="+mj-lt"/>
                </a:rPr>
                <a:t>Dynamics (TAMD)</a:t>
              </a:r>
              <a:endParaRPr lang="en-US" sz="3000" dirty="0" smtClean="0">
                <a:latin typeface="+mj-lt"/>
              </a:endParaRPr>
            </a:p>
            <a:p>
              <a:pPr algn="just">
                <a:spcBef>
                  <a:spcPts val="0"/>
                </a:spcBef>
              </a:pPr>
              <a:r>
                <a:rPr lang="en-US" sz="2800" dirty="0" smtClean="0">
                  <a:latin typeface="+mj-lt"/>
                </a:rPr>
                <a:t>Enhanced sampling method based upon the use of collective variables (CV’s).</a:t>
              </a:r>
              <a:endParaRPr lang="en-US" sz="2800" dirty="0">
                <a:latin typeface="+mj-lt"/>
              </a:endParaRPr>
            </a:p>
            <a:p>
              <a:pPr algn="just">
                <a:spcBef>
                  <a:spcPts val="0"/>
                </a:spcBef>
              </a:pPr>
              <a:r>
                <a:rPr lang="en-US" sz="2800" b="1" dirty="0" smtClean="0">
                  <a:latin typeface="+mj-lt"/>
                </a:rPr>
                <a:t>Collective variables</a:t>
              </a:r>
              <a:r>
                <a:rPr lang="en-US" sz="2800" dirty="0" smtClean="0">
                  <a:latin typeface="+mj-lt"/>
                </a:rPr>
                <a:t>: functions of atom Cartesian coordinates</a:t>
              </a:r>
            </a:p>
            <a:p>
              <a:pPr marL="342900" indent="-342900" algn="just">
                <a:spcBef>
                  <a:spcPts val="0"/>
                </a:spcBef>
                <a:buFont typeface="Arial" panose="020B0604020202020204" pitchFamily="34" charset="0"/>
                <a:buChar char="•"/>
              </a:pPr>
              <a:r>
                <a:rPr lang="en-US" sz="2800" dirty="0" smtClean="0">
                  <a:latin typeface="+mj-lt"/>
                </a:rPr>
                <a:t>Selected as center of mass of spatially continuous atoms</a:t>
              </a:r>
            </a:p>
            <a:p>
              <a:pPr marL="342900" indent="-342900" algn="just">
                <a:spcBef>
                  <a:spcPts val="0"/>
                </a:spcBef>
                <a:buFont typeface="Arial" panose="020B0604020202020204" pitchFamily="34" charset="0"/>
                <a:buChar char="•"/>
              </a:pPr>
              <a:r>
                <a:rPr lang="en-US" sz="2800" dirty="0" smtClean="0">
                  <a:latin typeface="+mj-lt"/>
                </a:rPr>
                <a:t>6 subdomains </a:t>
              </a:r>
              <a:r>
                <a:rPr lang="en-US" sz="2800" dirty="0" smtClean="0">
                  <a:latin typeface="+mj-lt"/>
                  <a:sym typeface="Wingdings" panose="05000000000000000000" pitchFamily="2" charset="2"/>
                </a:rPr>
                <a:t> 18 CV’s</a:t>
              </a:r>
            </a:p>
            <a:p>
              <a:pPr algn="just">
                <a:spcBef>
                  <a:spcPts val="0"/>
                </a:spcBef>
              </a:pPr>
              <a:endParaRPr lang="en-US" sz="2800" b="1" dirty="0">
                <a:latin typeface="+mj-lt"/>
                <a:sym typeface="Wingdings" panose="05000000000000000000" pitchFamily="2" charset="2"/>
              </a:endParaRPr>
            </a:p>
            <a:p>
              <a:pPr>
                <a:spcBef>
                  <a:spcPts val="0"/>
                </a:spcBef>
              </a:pPr>
              <a:r>
                <a:rPr lang="en-US" sz="3000" b="1" dirty="0" smtClean="0">
                  <a:latin typeface="+mj-lt"/>
                  <a:sym typeface="Wingdings" panose="05000000000000000000" pitchFamily="2" charset="2"/>
                </a:rPr>
                <a:t>Steered Temperature Accelerated Molecular Dynamics (sTAMD)</a:t>
              </a:r>
            </a:p>
            <a:p>
              <a:pPr marL="342900" indent="-342900" algn="just">
                <a:spcBef>
                  <a:spcPts val="0"/>
                </a:spcBef>
                <a:buFont typeface="Arial" panose="020B0604020202020204" pitchFamily="34" charset="0"/>
                <a:buChar char="•"/>
              </a:pPr>
              <a:r>
                <a:rPr lang="en-US" sz="2800" dirty="0" smtClean="0">
                  <a:latin typeface="+mj-lt"/>
                </a:rPr>
                <a:t>Enhances likelihood of  largescale conformational change by adding a harmonic biasing potential </a:t>
              </a:r>
            </a:p>
            <a:p>
              <a:pPr marL="342900" indent="-342900" algn="just">
                <a:spcBef>
                  <a:spcPts val="0"/>
                </a:spcBef>
                <a:buFont typeface="Arial" panose="020B0604020202020204" pitchFamily="34" charset="0"/>
                <a:buChar char="•"/>
              </a:pPr>
              <a:r>
                <a:rPr lang="en-US" sz="2800" dirty="0" smtClean="0">
                  <a:latin typeface="+mj-lt"/>
                </a:rPr>
                <a:t>Technique has proven effective for proteins, new to nucleic acids</a:t>
              </a:r>
            </a:p>
            <a:p>
              <a:pPr marL="342900" indent="-342900" algn="just">
                <a:spcBef>
                  <a:spcPts val="0"/>
                </a:spcBef>
                <a:buFont typeface="Arial" panose="020B0604020202020204" pitchFamily="34" charset="0"/>
                <a:buChar char="•"/>
              </a:pPr>
              <a:endParaRPr lang="en-US" sz="2800" dirty="0">
                <a:latin typeface="+mj-lt"/>
              </a:endParaRPr>
            </a:p>
            <a:p>
              <a:pPr marL="342900" indent="-342900" algn="just">
                <a:spcBef>
                  <a:spcPts val="0"/>
                </a:spcBef>
                <a:buFont typeface="Arial" panose="020B0604020202020204" pitchFamily="34" charset="0"/>
                <a:buChar char="•"/>
              </a:pPr>
              <a:endParaRPr lang="en-US" sz="2800" dirty="0" smtClean="0">
                <a:latin typeface="+mj-lt"/>
              </a:endParaRPr>
            </a:p>
            <a:p>
              <a:pPr marL="342900" indent="-342900" algn="just">
                <a:spcBef>
                  <a:spcPts val="0"/>
                </a:spcBef>
                <a:buFont typeface="Arial" panose="020B0604020202020204" pitchFamily="34" charset="0"/>
                <a:buChar char="•"/>
              </a:pPr>
              <a:endParaRPr lang="en-US" sz="2800" dirty="0">
                <a:latin typeface="+mj-lt"/>
              </a:endParaRPr>
            </a:p>
            <a:p>
              <a:pPr algn="just">
                <a:spcBef>
                  <a:spcPts val="0"/>
                </a:spcBef>
              </a:pPr>
              <a:endParaRPr lang="en-US" sz="2800" dirty="0">
                <a:latin typeface="+mj-lt"/>
              </a:endParaRPr>
            </a:p>
            <a:p>
              <a:pPr algn="just">
                <a:spcBef>
                  <a:spcPts val="0"/>
                </a:spcBef>
              </a:pPr>
              <a:endParaRPr lang="en-US" sz="2800" dirty="0" smtClean="0">
                <a:latin typeface="+mj-lt"/>
              </a:endParaRPr>
            </a:p>
            <a:p>
              <a:pPr algn="just">
                <a:spcBef>
                  <a:spcPts val="0"/>
                </a:spcBef>
              </a:pPr>
              <a:endParaRPr lang="en-US" sz="2800" dirty="0">
                <a:latin typeface="+mj-lt"/>
              </a:endParaRPr>
            </a:p>
            <a:p>
              <a:pPr marL="342900" indent="-342900" algn="just">
                <a:spcBef>
                  <a:spcPts val="0"/>
                </a:spcBef>
                <a:buFont typeface="Arial" panose="020B0604020202020204" pitchFamily="34" charset="0"/>
                <a:buChar char="•"/>
              </a:pPr>
              <a:endParaRPr lang="en-US" sz="2800" dirty="0" smtClean="0">
                <a:latin typeface="+mj-lt"/>
              </a:endParaRPr>
            </a:p>
            <a:p>
              <a:pPr algn="just">
                <a:spcBef>
                  <a:spcPts val="0"/>
                </a:spcBef>
              </a:pPr>
              <a:endParaRPr lang="en-US" sz="2800" dirty="0">
                <a:latin typeface="+mj-lt"/>
              </a:endParaRPr>
            </a:p>
            <a:p>
              <a:pPr marL="342900" indent="-342900" algn="just">
                <a:spcBef>
                  <a:spcPts val="0"/>
                </a:spcBef>
                <a:buFont typeface="Arial" panose="020B0604020202020204" pitchFamily="34" charset="0"/>
                <a:buChar char="•"/>
              </a:pPr>
              <a:endParaRPr lang="en-US" sz="2800" dirty="0" smtClean="0">
                <a:latin typeface="+mj-lt"/>
              </a:endParaRPr>
            </a:p>
            <a:p>
              <a:pPr marL="342900" indent="-342900" algn="just">
                <a:spcBef>
                  <a:spcPts val="0"/>
                </a:spcBef>
                <a:buFont typeface="Arial" panose="020B0604020202020204" pitchFamily="34" charset="0"/>
                <a:buChar char="•"/>
              </a:pPr>
              <a:endParaRPr lang="en-US" sz="2800" dirty="0">
                <a:latin typeface="+mj-lt"/>
              </a:endParaRPr>
            </a:p>
            <a:p>
              <a:pPr marL="342900" indent="-342900" algn="just">
                <a:spcBef>
                  <a:spcPts val="0"/>
                </a:spcBef>
                <a:buFont typeface="Arial" panose="020B0604020202020204" pitchFamily="34" charset="0"/>
                <a:buChar char="•"/>
              </a:pPr>
              <a:endParaRPr lang="en-US" sz="2800" dirty="0" smtClean="0">
                <a:latin typeface="+mj-lt"/>
              </a:endParaRPr>
            </a:p>
            <a:p>
              <a:pPr algn="l">
                <a:spcBef>
                  <a:spcPts val="0"/>
                </a:spcBef>
              </a:pPr>
              <a:endParaRPr lang="en-US" sz="2800" dirty="0">
                <a:latin typeface="+mj-lt"/>
              </a:endParaRPr>
            </a:p>
            <a:p>
              <a:pPr>
                <a:spcBef>
                  <a:spcPts val="0"/>
                </a:spcBef>
              </a:pPr>
              <a:r>
                <a:rPr lang="en-US" sz="3500" b="1" dirty="0">
                  <a:latin typeface="+mj-lt"/>
                </a:rPr>
                <a:t>Software</a:t>
              </a:r>
            </a:p>
            <a:p>
              <a:pPr algn="just">
                <a:spcBef>
                  <a:spcPts val="0"/>
                </a:spcBef>
              </a:pPr>
              <a:r>
                <a:rPr lang="en-US" sz="2800" b="1" dirty="0" smtClean="0">
                  <a:latin typeface="+mj-lt"/>
                </a:rPr>
                <a:t>Visual </a:t>
              </a:r>
              <a:r>
                <a:rPr lang="en-US" sz="2800" b="1" dirty="0">
                  <a:latin typeface="+mj-lt"/>
                </a:rPr>
                <a:t>Molecular Dynamics (VMD</a:t>
              </a:r>
              <a:r>
                <a:rPr lang="en-US" sz="2800" b="1" dirty="0" smtClean="0">
                  <a:latin typeface="+mj-lt"/>
                </a:rPr>
                <a:t>): </a:t>
              </a:r>
              <a:r>
                <a:rPr lang="en-US" sz="2800" dirty="0" smtClean="0">
                  <a:latin typeface="+mj-lt"/>
                </a:rPr>
                <a:t>visualization software which </a:t>
              </a:r>
              <a:r>
                <a:rPr lang="en-US" sz="2800" dirty="0">
                  <a:latin typeface="+mj-lt"/>
                </a:rPr>
                <a:t>displays, animates, and analyzes biomolecular systems using 3D graphics. </a:t>
              </a:r>
            </a:p>
            <a:p>
              <a:pPr algn="just">
                <a:spcBef>
                  <a:spcPts val="0"/>
                </a:spcBef>
              </a:pPr>
              <a:r>
                <a:rPr lang="en-US" sz="2800" b="1" dirty="0" smtClean="0">
                  <a:latin typeface="+mj-lt"/>
                </a:rPr>
                <a:t>Nanoscale Molecular Dynamics (NAMD): </a:t>
              </a:r>
              <a:r>
                <a:rPr lang="en-US" sz="2800" dirty="0" smtClean="0">
                  <a:latin typeface="+mj-lt"/>
                </a:rPr>
                <a:t>simulation</a:t>
              </a:r>
              <a:r>
                <a:rPr lang="en-US" sz="2800" b="1" dirty="0" smtClean="0">
                  <a:latin typeface="+mj-lt"/>
                </a:rPr>
                <a:t> </a:t>
              </a:r>
              <a:r>
                <a:rPr lang="en-US" sz="2800" dirty="0" smtClean="0">
                  <a:latin typeface="+mj-lt"/>
                </a:rPr>
                <a:t>software which is distinctly designed for high performance simulation of biological systems</a:t>
              </a:r>
            </a:p>
            <a:p>
              <a:pPr algn="just">
                <a:spcBef>
                  <a:spcPts val="0"/>
                </a:spcBef>
              </a:pPr>
              <a:endParaRPr lang="en-US" sz="2500" dirty="0" smtClean="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a:p>
              <a:pPr algn="l">
                <a:spcBef>
                  <a:spcPts val="0"/>
                </a:spcBef>
              </a:pPr>
              <a:endParaRPr lang="en-US" sz="2500" dirty="0">
                <a:latin typeface="Cambria" panose="02040503050406030204" pitchFamily="18" charset="0"/>
              </a:endParaRPr>
            </a:p>
          </p:txBody>
        </p:sp>
        <p:grpSp>
          <p:nvGrpSpPr>
            <p:cNvPr id="26" name="Group 25"/>
            <p:cNvGrpSpPr/>
            <p:nvPr/>
          </p:nvGrpSpPr>
          <p:grpSpPr>
            <a:xfrm>
              <a:off x="1860009" y="21730121"/>
              <a:ext cx="8009316" cy="3988209"/>
              <a:chOff x="1860009" y="21730121"/>
              <a:chExt cx="8009316" cy="3988209"/>
            </a:xfrm>
          </p:grpSpPr>
          <p:grpSp>
            <p:nvGrpSpPr>
              <p:cNvPr id="16" name="Group 15"/>
              <p:cNvGrpSpPr/>
              <p:nvPr/>
            </p:nvGrpSpPr>
            <p:grpSpPr>
              <a:xfrm>
                <a:off x="1860009" y="21730121"/>
                <a:ext cx="8009316" cy="3988209"/>
                <a:chOff x="1567820" y="21412751"/>
                <a:chExt cx="7487826" cy="3688781"/>
              </a:xfrm>
            </p:grpSpPr>
            <p:grpSp>
              <p:nvGrpSpPr>
                <p:cNvPr id="17" name="Group 16"/>
                <p:cNvGrpSpPr/>
                <p:nvPr/>
              </p:nvGrpSpPr>
              <p:grpSpPr>
                <a:xfrm>
                  <a:off x="1567820" y="21412751"/>
                  <a:ext cx="7487826" cy="3688781"/>
                  <a:chOff x="1378114" y="21872645"/>
                  <a:chExt cx="7487826" cy="3688781"/>
                </a:xfrm>
              </p:grpSpPr>
              <p:pic>
                <p:nvPicPr>
                  <p:cNvPr id="21" name="Picture 2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78114" y="21979887"/>
                    <a:ext cx="1873555" cy="3581539"/>
                  </a:xfrm>
                  <a:prstGeom prst="rect">
                    <a:avLst/>
                  </a:prstGeom>
                </p:spPr>
              </p:pic>
              <p:pic>
                <p:nvPicPr>
                  <p:cNvPr id="22" name="Picture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40618" y="21872645"/>
                    <a:ext cx="2925322" cy="3656652"/>
                  </a:xfrm>
                  <a:prstGeom prst="rect">
                    <a:avLst/>
                  </a:prstGeom>
                </p:spPr>
              </p:pic>
            </p:grpSp>
            <p:cxnSp>
              <p:nvCxnSpPr>
                <p:cNvPr id="18" name="Straight Arrow Connector 17"/>
                <p:cNvCxnSpPr/>
                <p:nvPr/>
              </p:nvCxnSpPr>
              <p:spPr>
                <a:xfrm>
                  <a:off x="5444657" y="23080904"/>
                  <a:ext cx="685667" cy="60316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9" name="Straight Arrow Connector 18"/>
                <p:cNvCxnSpPr/>
                <p:nvPr/>
              </p:nvCxnSpPr>
              <p:spPr>
                <a:xfrm flipV="1">
                  <a:off x="5444657" y="22298159"/>
                  <a:ext cx="838287" cy="373671"/>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0" name="TextBox 19"/>
                <p:cNvSpPr txBox="1"/>
                <p:nvPr/>
              </p:nvSpPr>
              <p:spPr>
                <a:xfrm>
                  <a:off x="3655330" y="22671830"/>
                  <a:ext cx="1962150" cy="400110"/>
                </a:xfrm>
                <a:prstGeom prst="rect">
                  <a:avLst/>
                </a:prstGeom>
                <a:noFill/>
              </p:spPr>
              <p:txBody>
                <a:bodyPr wrap="square" rtlCol="0">
                  <a:spAutoFit/>
                </a:bodyPr>
                <a:lstStyle/>
                <a:p>
                  <a:r>
                    <a:rPr lang="en-US" sz="2000" dirty="0" smtClean="0">
                      <a:latin typeface="Cambria" panose="02040503050406030204" pitchFamily="18" charset="0"/>
                    </a:rPr>
                    <a:t>CV subdomains</a:t>
                  </a:r>
                  <a:endParaRPr lang="en-US" sz="2000" dirty="0">
                    <a:latin typeface="Cambria" panose="02040503050406030204" pitchFamily="18" charset="0"/>
                  </a:endParaRPr>
                </a:p>
              </p:txBody>
            </p:sp>
          </p:grpSp>
          <p:grpSp>
            <p:nvGrpSpPr>
              <p:cNvPr id="23" name="Group 22"/>
              <p:cNvGrpSpPr/>
              <p:nvPr/>
            </p:nvGrpSpPr>
            <p:grpSpPr>
              <a:xfrm>
                <a:off x="3602963" y="22554849"/>
                <a:ext cx="809646" cy="1802389"/>
                <a:chOff x="3070577" y="22122704"/>
                <a:chExt cx="809646" cy="1802389"/>
              </a:xfrm>
            </p:grpSpPr>
            <p:cxnSp>
              <p:nvCxnSpPr>
                <p:cNvPr id="24" name="Straight Arrow Connector 23"/>
                <p:cNvCxnSpPr/>
                <p:nvPr/>
              </p:nvCxnSpPr>
              <p:spPr>
                <a:xfrm flipH="1" flipV="1">
                  <a:off x="3070577" y="22122704"/>
                  <a:ext cx="638603" cy="54912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25" name="Straight Arrow Connector 24"/>
                <p:cNvCxnSpPr/>
                <p:nvPr/>
              </p:nvCxnSpPr>
              <p:spPr>
                <a:xfrm flipH="1">
                  <a:off x="3330186" y="23195649"/>
                  <a:ext cx="550037" cy="7294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grpSp>
      </p:grpSp>
      <p:sp>
        <p:nvSpPr>
          <p:cNvPr id="28" name="TextBox 27"/>
          <p:cNvSpPr txBox="1"/>
          <p:nvPr/>
        </p:nvSpPr>
        <p:spPr>
          <a:xfrm>
            <a:off x="433134" y="11646195"/>
            <a:ext cx="10972801" cy="892552"/>
          </a:xfrm>
          <a:prstGeom prst="rect">
            <a:avLst/>
          </a:prstGeom>
          <a:solidFill>
            <a:srgbClr val="000099"/>
          </a:solidFill>
          <a:ln>
            <a:noFill/>
          </a:ln>
        </p:spPr>
        <p:txBody>
          <a:bodyPr wrap="square" rtlCol="0">
            <a:spAutoFit/>
          </a:bodyPr>
          <a:lstStyle/>
          <a:p>
            <a:pPr algn="ctr"/>
            <a:r>
              <a:rPr lang="en-US" sz="5200" b="1" dirty="0">
                <a:solidFill>
                  <a:schemeClr val="bg1"/>
                </a:solidFill>
              </a:rPr>
              <a:t>Ribonucleic Acid (RNA</a:t>
            </a:r>
            <a:r>
              <a:rPr lang="en-US" sz="5200" b="1" dirty="0" smtClean="0">
                <a:solidFill>
                  <a:schemeClr val="bg1"/>
                </a:solidFill>
              </a:rPr>
              <a:t>)</a:t>
            </a:r>
            <a:r>
              <a:rPr lang="en-US" sz="5200" dirty="0" smtClean="0">
                <a:solidFill>
                  <a:schemeClr val="bg1"/>
                </a:solidFill>
              </a:rPr>
              <a:t> </a:t>
            </a:r>
            <a:endParaRPr lang="en-US" sz="5200" dirty="0">
              <a:solidFill>
                <a:schemeClr val="bg1"/>
              </a:solidFill>
            </a:endParaRPr>
          </a:p>
        </p:txBody>
      </p:sp>
      <p:sp>
        <p:nvSpPr>
          <p:cNvPr id="30" name="Subtitle 2"/>
          <p:cNvSpPr txBox="1">
            <a:spLocks/>
          </p:cNvSpPr>
          <p:nvPr/>
        </p:nvSpPr>
        <p:spPr>
          <a:xfrm>
            <a:off x="433134" y="12768906"/>
            <a:ext cx="10972802" cy="3084447"/>
          </a:xfrm>
          <a:prstGeom prst="rect">
            <a:avLst/>
          </a:prstGeom>
          <a:no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91866" indent="-391866" algn="l">
              <a:spcBef>
                <a:spcPct val="20000"/>
              </a:spcBef>
              <a:buFont typeface="Arial" panose="020B0604020202020204" pitchFamily="34" charset="0"/>
              <a:buChar char="•"/>
              <a:defRPr/>
            </a:pPr>
            <a:r>
              <a:rPr lang="en-US" sz="2800" dirty="0" smtClean="0">
                <a:latin typeface="+mj-lt"/>
              </a:rPr>
              <a:t>One </a:t>
            </a:r>
            <a:r>
              <a:rPr lang="en-US" sz="2800" dirty="0">
                <a:latin typeface="+mj-lt"/>
              </a:rPr>
              <a:t>type of nucleic acid</a:t>
            </a:r>
          </a:p>
          <a:p>
            <a:pPr marL="391866" indent="-391866" algn="l">
              <a:spcBef>
                <a:spcPct val="20000"/>
              </a:spcBef>
              <a:buFont typeface="Arial" panose="020B0604020202020204" pitchFamily="34" charset="0"/>
              <a:buChar char="•"/>
              <a:defRPr/>
            </a:pPr>
            <a:r>
              <a:rPr lang="en-US" sz="2800" dirty="0">
                <a:latin typeface="+mj-lt"/>
              </a:rPr>
              <a:t>Responsible tor cellular function and heredity </a:t>
            </a:r>
          </a:p>
          <a:p>
            <a:pPr marL="391866" indent="-391866" algn="l">
              <a:spcBef>
                <a:spcPct val="20000"/>
              </a:spcBef>
              <a:buFont typeface="Arial" panose="020B0604020202020204" pitchFamily="34" charset="0"/>
              <a:buChar char="•"/>
              <a:defRPr/>
            </a:pPr>
            <a:r>
              <a:rPr lang="en-US" sz="2800" dirty="0">
                <a:latin typeface="+mj-lt"/>
              </a:rPr>
              <a:t>Experimental data has revealed that multiple types of RNA exist based upon function</a:t>
            </a:r>
          </a:p>
          <a:p>
            <a:pPr marL="391866" indent="-391866" algn="l">
              <a:spcBef>
                <a:spcPct val="20000"/>
              </a:spcBef>
              <a:buFont typeface="Arial" panose="020B0604020202020204" pitchFamily="34" charset="0"/>
              <a:buChar char="•"/>
              <a:defRPr/>
            </a:pPr>
            <a:r>
              <a:rPr lang="en-US" sz="2800" dirty="0">
                <a:latin typeface="+mj-lt"/>
              </a:rPr>
              <a:t>Multiple conformations of the same RNA </a:t>
            </a:r>
            <a:r>
              <a:rPr lang="en-US" sz="2800" dirty="0" smtClean="0">
                <a:latin typeface="+mj-lt"/>
              </a:rPr>
              <a:t>exist</a:t>
            </a:r>
            <a:endParaRPr lang="en-US" sz="2800" dirty="0">
              <a:latin typeface="+mj-lt"/>
            </a:endParaRPr>
          </a:p>
        </p:txBody>
      </p:sp>
      <p:sp>
        <p:nvSpPr>
          <p:cNvPr id="32" name="TextBox 31"/>
          <p:cNvSpPr txBox="1"/>
          <p:nvPr/>
        </p:nvSpPr>
        <p:spPr>
          <a:xfrm>
            <a:off x="32820429" y="4567467"/>
            <a:ext cx="10589508"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Comparison of Simulation Techniques</a:t>
            </a:r>
            <a:endParaRPr lang="en-US" sz="5200" dirty="0">
              <a:solidFill>
                <a:schemeClr val="bg1"/>
              </a:solidFill>
            </a:endParaRPr>
          </a:p>
        </p:txBody>
      </p:sp>
      <p:sp>
        <p:nvSpPr>
          <p:cNvPr id="33" name="TextBox 32"/>
          <p:cNvSpPr txBox="1"/>
          <p:nvPr/>
        </p:nvSpPr>
        <p:spPr>
          <a:xfrm>
            <a:off x="11754277" y="4567466"/>
            <a:ext cx="20445666"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Results</a:t>
            </a:r>
          </a:p>
        </p:txBody>
      </p:sp>
      <p:sp>
        <p:nvSpPr>
          <p:cNvPr id="34" name="TextBox 33"/>
          <p:cNvSpPr txBox="1"/>
          <p:nvPr/>
        </p:nvSpPr>
        <p:spPr>
          <a:xfrm>
            <a:off x="32785925" y="19454222"/>
            <a:ext cx="10589504"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Conclusions</a:t>
            </a:r>
            <a:endParaRPr lang="en-US" sz="5200" b="1" dirty="0">
              <a:solidFill>
                <a:schemeClr val="bg1"/>
              </a:solidFill>
            </a:endParaRPr>
          </a:p>
        </p:txBody>
      </p:sp>
      <p:sp>
        <p:nvSpPr>
          <p:cNvPr id="35" name="TextBox 34"/>
          <p:cNvSpPr txBox="1"/>
          <p:nvPr/>
        </p:nvSpPr>
        <p:spPr>
          <a:xfrm>
            <a:off x="32774326" y="25029749"/>
            <a:ext cx="10589504" cy="861774"/>
          </a:xfrm>
          <a:prstGeom prst="rect">
            <a:avLst/>
          </a:prstGeom>
          <a:solidFill>
            <a:srgbClr val="000099"/>
          </a:solidFill>
          <a:ln>
            <a:noFill/>
          </a:ln>
        </p:spPr>
        <p:txBody>
          <a:bodyPr wrap="square" rtlCol="0">
            <a:spAutoFit/>
          </a:bodyPr>
          <a:lstStyle/>
          <a:p>
            <a:pPr algn="ctr"/>
            <a:r>
              <a:rPr lang="en-US" sz="5000" b="1" dirty="0" smtClean="0">
                <a:solidFill>
                  <a:schemeClr val="bg1"/>
                </a:solidFill>
              </a:rPr>
              <a:t>Acknowledgements</a:t>
            </a:r>
            <a:endParaRPr lang="en-US" sz="5000" b="1" dirty="0">
              <a:solidFill>
                <a:schemeClr val="bg1"/>
              </a:solidFill>
            </a:endParaRPr>
          </a:p>
        </p:txBody>
      </p:sp>
      <p:sp>
        <p:nvSpPr>
          <p:cNvPr id="36" name="TextBox 35"/>
          <p:cNvSpPr txBox="1"/>
          <p:nvPr/>
        </p:nvSpPr>
        <p:spPr>
          <a:xfrm>
            <a:off x="32820427" y="28700916"/>
            <a:ext cx="10589506" cy="861774"/>
          </a:xfrm>
          <a:prstGeom prst="rect">
            <a:avLst/>
          </a:prstGeom>
          <a:solidFill>
            <a:srgbClr val="000099"/>
          </a:solidFill>
          <a:ln>
            <a:noFill/>
          </a:ln>
        </p:spPr>
        <p:txBody>
          <a:bodyPr wrap="square" rtlCol="0">
            <a:spAutoFit/>
          </a:bodyPr>
          <a:lstStyle/>
          <a:p>
            <a:pPr algn="ctr"/>
            <a:r>
              <a:rPr lang="en-US" sz="5000" b="1" dirty="0" smtClean="0">
                <a:solidFill>
                  <a:schemeClr val="bg1"/>
                </a:solidFill>
              </a:rPr>
              <a:t>References</a:t>
            </a:r>
            <a:endParaRPr lang="en-US" sz="5000" b="1" dirty="0">
              <a:solidFill>
                <a:schemeClr val="bg1"/>
              </a:solidFill>
            </a:endParaRPr>
          </a:p>
        </p:txBody>
      </p:sp>
      <p:sp>
        <p:nvSpPr>
          <p:cNvPr id="38" name="Subtitle 2"/>
          <p:cNvSpPr txBox="1">
            <a:spLocks/>
          </p:cNvSpPr>
          <p:nvPr/>
        </p:nvSpPr>
        <p:spPr>
          <a:xfrm>
            <a:off x="32785924" y="29681100"/>
            <a:ext cx="10589506" cy="2504029"/>
          </a:xfrm>
          <a:prstGeom prst="rect">
            <a:avLst/>
          </a:prstGeom>
          <a:noFill/>
          <a:ln>
            <a:solidFill>
              <a:srgbClr val="002060"/>
            </a:solidFill>
          </a:ln>
        </p:spPr>
        <p:txBody>
          <a:bodyPr vert="horz" lIns="91440" tIns="45720" rIns="91440" bIns="45720" rtlCol="0" anchor="t">
            <a:normAutofit fontScale="77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endParaRPr lang="en-US" sz="2300" dirty="0" smtClean="0">
              <a:latin typeface="+mj-lt"/>
            </a:endParaRPr>
          </a:p>
          <a:p>
            <a:pPr algn="l">
              <a:spcBef>
                <a:spcPts val="0"/>
              </a:spcBef>
            </a:pPr>
            <a:r>
              <a:rPr lang="en-US" sz="2300" dirty="0" smtClean="0">
                <a:latin typeface="+mj-lt"/>
              </a:rPr>
              <a:t>[1] Vashisth</a:t>
            </a:r>
            <a:r>
              <a:rPr lang="en-US" sz="2300" dirty="0">
                <a:latin typeface="+mj-lt"/>
              </a:rPr>
              <a:t>, Harish, and C. L. Brooks, III. "Conformational Sampling of Maltose-Transporter Components in Cartesian Collective Variables Is Governed by the Low-Frequency Normal Modes</a:t>
            </a:r>
            <a:r>
              <a:rPr lang="en-US" sz="2300" dirty="0" smtClean="0">
                <a:latin typeface="+mj-lt"/>
              </a:rPr>
              <a:t>. "</a:t>
            </a:r>
            <a:r>
              <a:rPr lang="en-US" sz="2300" i="1" dirty="0">
                <a:latin typeface="+mj-lt"/>
              </a:rPr>
              <a:t>Journal of Physical Chemistry Letters</a:t>
            </a:r>
            <a:r>
              <a:rPr lang="en-US" sz="2300" dirty="0">
                <a:latin typeface="+mj-lt"/>
              </a:rPr>
              <a:t> 3.22 (2012): 3379-384. 01 Nov. 2012. Web. 07 Mar. 2016</a:t>
            </a:r>
            <a:r>
              <a:rPr lang="en-US" sz="2300" dirty="0" smtClean="0">
                <a:latin typeface="+mj-lt"/>
              </a:rPr>
              <a:t>.</a:t>
            </a:r>
          </a:p>
          <a:p>
            <a:pPr algn="l">
              <a:spcBef>
                <a:spcPts val="0"/>
              </a:spcBef>
            </a:pPr>
            <a:r>
              <a:rPr lang="en-US" sz="2300" dirty="0" smtClean="0">
                <a:latin typeface="+mj-lt"/>
              </a:rPr>
              <a:t>[2] </a:t>
            </a:r>
            <a:r>
              <a:rPr lang="en-US" sz="2300" dirty="0" err="1" smtClean="0">
                <a:latin typeface="+mj-lt"/>
              </a:rPr>
              <a:t>Vashisth</a:t>
            </a:r>
            <a:r>
              <a:rPr lang="en-US" sz="2300" dirty="0">
                <a:latin typeface="+mj-lt"/>
              </a:rPr>
              <a:t>, H., </a:t>
            </a:r>
            <a:r>
              <a:rPr lang="en-US" sz="2300" dirty="0" err="1">
                <a:latin typeface="+mj-lt"/>
              </a:rPr>
              <a:t>Skiniotis</a:t>
            </a:r>
            <a:r>
              <a:rPr lang="en-US" sz="2300" dirty="0">
                <a:latin typeface="+mj-lt"/>
              </a:rPr>
              <a:t>, G., &amp; Brooks, C. L. III (2014). Collective variable approaches for single molecule flexible fitting and enhanced sampling. Chemical Reviews, 114, 3353- 3365</a:t>
            </a:r>
            <a:r>
              <a:rPr lang="en-US" sz="2300" dirty="0" smtClean="0">
                <a:latin typeface="+mj-lt"/>
              </a:rPr>
              <a:t>.</a:t>
            </a:r>
          </a:p>
          <a:p>
            <a:pPr algn="l">
              <a:spcBef>
                <a:spcPts val="0"/>
              </a:spcBef>
            </a:pPr>
            <a:r>
              <a:rPr lang="en-US" sz="2300" dirty="0" smtClean="0">
                <a:latin typeface="+mj-lt"/>
              </a:rPr>
              <a:t>[3] </a:t>
            </a:r>
            <a:r>
              <a:rPr lang="en-US" sz="2300" dirty="0">
                <a:latin typeface="+mj-lt"/>
              </a:rPr>
              <a:t>Al-</a:t>
            </a:r>
            <a:r>
              <a:rPr lang="en-US" sz="2300" dirty="0" err="1">
                <a:latin typeface="+mj-lt"/>
              </a:rPr>
              <a:t>Hashimi</a:t>
            </a:r>
            <a:r>
              <a:rPr lang="en-US" sz="2300" dirty="0">
                <a:latin typeface="+mj-lt"/>
              </a:rPr>
              <a:t>, H. M.; Walter, N. G (2008). RNA dynamics: It is about time. Current Opinion in Structural Biology, 18, 321– 329</a:t>
            </a:r>
            <a:endParaRPr lang="en-US" sz="2300" dirty="0" smtClean="0">
              <a:latin typeface="+mj-lt"/>
            </a:endParaRPr>
          </a:p>
          <a:p>
            <a:pPr algn="l">
              <a:spcBef>
                <a:spcPts val="0"/>
              </a:spcBef>
            </a:pPr>
            <a:r>
              <a:rPr lang="en-US" sz="2300" dirty="0" smtClean="0">
                <a:latin typeface="+mj-lt"/>
              </a:rPr>
              <a:t>[4] </a:t>
            </a:r>
            <a:r>
              <a:rPr lang="en-US" sz="2300" dirty="0">
                <a:latin typeface="+mj-lt"/>
              </a:rPr>
              <a:t>Bailor et al. (2011). Topological constraints: using RNA secondary structure to model 3D conformation, folding pathways, and dynamic adaptation. Current Opinion in Structural Biology, 21, 296-305</a:t>
            </a:r>
            <a:r>
              <a:rPr lang="en-US" sz="2300" dirty="0" smtClean="0">
                <a:latin typeface="+mj-lt"/>
              </a:rPr>
              <a:t>.</a:t>
            </a:r>
          </a:p>
          <a:p>
            <a:pPr algn="l">
              <a:spcBef>
                <a:spcPts val="0"/>
              </a:spcBef>
            </a:pPr>
            <a:r>
              <a:rPr lang="en-US" sz="2300" dirty="0" smtClean="0">
                <a:latin typeface="+mj-lt"/>
              </a:rPr>
              <a:t>[5] </a:t>
            </a:r>
            <a:r>
              <a:rPr lang="en-US" sz="2300" dirty="0" err="1">
                <a:latin typeface="+mj-lt"/>
              </a:rPr>
              <a:t>Maragliano</a:t>
            </a:r>
            <a:r>
              <a:rPr lang="en-US" sz="2300" dirty="0">
                <a:latin typeface="+mj-lt"/>
              </a:rPr>
              <a:t>, L.; </a:t>
            </a:r>
            <a:r>
              <a:rPr lang="en-US" sz="2300" dirty="0" err="1">
                <a:latin typeface="+mj-lt"/>
              </a:rPr>
              <a:t>Vanden-Eijnden</a:t>
            </a:r>
            <a:r>
              <a:rPr lang="en-US" sz="2300" dirty="0">
                <a:latin typeface="+mj-lt"/>
              </a:rPr>
              <a:t>, E (2006). A temperature accelerated method for sampling free energy and determining reaction pathways in rare events simulations. Chemical Physics Letters, 426, 168– 175</a:t>
            </a:r>
            <a:r>
              <a:rPr lang="en-US" sz="2300" dirty="0">
                <a:latin typeface="Cambria" panose="02040503050406030204" pitchFamily="18" charset="0"/>
              </a:rPr>
              <a:t>.</a:t>
            </a:r>
            <a:endParaRPr lang="en-US" sz="2300" dirty="0" smtClean="0">
              <a:latin typeface="Cambria" panose="02040503050406030204" pitchFamily="18" charset="0"/>
            </a:endParaRPr>
          </a:p>
          <a:p>
            <a:pPr algn="l">
              <a:spcBef>
                <a:spcPts val="0"/>
              </a:spcBef>
            </a:pPr>
            <a:endParaRPr lang="en-US" sz="4200" dirty="0" smtClean="0">
              <a:latin typeface="Cambria" panose="02040503050406030204" pitchFamily="18" charset="0"/>
            </a:endParaRPr>
          </a:p>
          <a:p>
            <a:pPr algn="l"/>
            <a:endParaRPr lang="en-US" sz="4200" dirty="0">
              <a:latin typeface="Cambria" panose="02040503050406030204" pitchFamily="18" charset="0"/>
            </a:endParaRPr>
          </a:p>
        </p:txBody>
      </p:sp>
      <p:sp>
        <p:nvSpPr>
          <p:cNvPr id="44" name="Subtitle 2"/>
          <p:cNvSpPr txBox="1">
            <a:spLocks/>
          </p:cNvSpPr>
          <p:nvPr/>
        </p:nvSpPr>
        <p:spPr>
          <a:xfrm>
            <a:off x="32785924" y="20503571"/>
            <a:ext cx="10589505" cy="4178908"/>
          </a:xfrm>
          <a:prstGeom prst="rect">
            <a:avLst/>
          </a:prstGeom>
          <a:no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57200" indent="-457200" algn="l">
              <a:spcBef>
                <a:spcPts val="0"/>
              </a:spcBef>
              <a:buAutoNum type="arabicPeriod"/>
            </a:pPr>
            <a:r>
              <a:rPr lang="en-US" sz="2800" dirty="0" smtClean="0"/>
              <a:t>Enhanced simulation techniques display that the same RNA at an initial conformation can achieve a second known conformation;</a:t>
            </a:r>
          </a:p>
          <a:p>
            <a:pPr marL="457200" indent="-457200" algn="l">
              <a:spcBef>
                <a:spcPts val="0"/>
              </a:spcBef>
              <a:buAutoNum type="arabicPeriod"/>
            </a:pPr>
            <a:r>
              <a:rPr lang="en-US" sz="2800" dirty="0" smtClean="0"/>
              <a:t> The pathway the RNA takes as it trends to a second conformation exhibit great variability;</a:t>
            </a:r>
          </a:p>
          <a:p>
            <a:pPr marL="457200" indent="-457200" algn="l">
              <a:spcBef>
                <a:spcPts val="0"/>
              </a:spcBef>
              <a:buAutoNum type="arabicPeriod"/>
            </a:pPr>
            <a:r>
              <a:rPr lang="en-US" sz="2800" dirty="0" smtClean="0"/>
              <a:t>Enhanced sampling method (sTAMD) approaches the second state in less time than with classical MD;</a:t>
            </a:r>
          </a:p>
          <a:p>
            <a:pPr marL="457200" indent="-457200" algn="l">
              <a:spcBef>
                <a:spcPts val="0"/>
              </a:spcBef>
              <a:buAutoNum type="arabicPeriod"/>
            </a:pPr>
            <a:r>
              <a:rPr lang="en-US" sz="2800" dirty="0" smtClean="0"/>
              <a:t>“Hinge-like” opening of U1A-UTR-RNA is major conformational change;</a:t>
            </a:r>
          </a:p>
          <a:p>
            <a:pPr marL="457200" indent="-457200" algn="l">
              <a:spcBef>
                <a:spcPts val="0"/>
              </a:spcBef>
              <a:buAutoNum type="arabicPeriod"/>
            </a:pPr>
            <a:r>
              <a:rPr lang="en-US" sz="2800" dirty="0" smtClean="0"/>
              <a:t>Greater analysis and on more systems is necessary before trends can be confirmed. </a:t>
            </a:r>
          </a:p>
        </p:txBody>
      </p:sp>
      <p:pic>
        <p:nvPicPr>
          <p:cNvPr id="45" name="Picture 44"/>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973465" y="619847"/>
            <a:ext cx="2536199" cy="3356734"/>
          </a:xfrm>
          <a:prstGeom prst="rect">
            <a:avLst/>
          </a:prstGeom>
        </p:spPr>
      </p:pic>
      <p:pic>
        <p:nvPicPr>
          <p:cNvPr id="46" name="Picture 45"/>
          <p:cNvPicPr>
            <a:picLocks noChangeAspect="1"/>
          </p:cNvPicPr>
          <p:nvPr/>
        </p:nvPicPr>
        <p:blipFill>
          <a:blip r:embed="rId6"/>
          <a:stretch>
            <a:fillRect/>
          </a:stretch>
        </p:blipFill>
        <p:spPr>
          <a:xfrm>
            <a:off x="37058700" y="1297461"/>
            <a:ext cx="4121384" cy="1361306"/>
          </a:xfrm>
          <a:prstGeom prst="rect">
            <a:avLst/>
          </a:prstGeom>
        </p:spPr>
      </p:pic>
      <p:sp>
        <p:nvSpPr>
          <p:cNvPr id="62" name="Rectangle 61"/>
          <p:cNvSpPr/>
          <p:nvPr/>
        </p:nvSpPr>
        <p:spPr>
          <a:xfrm>
            <a:off x="11754277" y="6765749"/>
            <a:ext cx="20222607" cy="11424280"/>
          </a:xfrm>
          <a:prstGeom prst="rect">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8" name="Picture 57"/>
          <p:cNvPicPr>
            <a:picLocks noChangeAspect="1"/>
          </p:cNvPicPr>
          <p:nvPr/>
        </p:nvPicPr>
        <p:blipFill>
          <a:blip r:embed="rId7"/>
          <a:stretch>
            <a:fillRect/>
          </a:stretch>
        </p:blipFill>
        <p:spPr>
          <a:xfrm>
            <a:off x="12436484" y="26294296"/>
            <a:ext cx="7137299" cy="3919241"/>
          </a:xfrm>
          <a:prstGeom prst="rect">
            <a:avLst/>
          </a:prstGeom>
        </p:spPr>
      </p:pic>
      <p:sp>
        <p:nvSpPr>
          <p:cNvPr id="63" name="TextBox 62"/>
          <p:cNvSpPr txBox="1"/>
          <p:nvPr/>
        </p:nvSpPr>
        <p:spPr>
          <a:xfrm>
            <a:off x="11754277" y="5635583"/>
            <a:ext cx="20445666" cy="830997"/>
          </a:xfrm>
          <a:prstGeom prst="rect">
            <a:avLst/>
          </a:prstGeom>
          <a:solidFill>
            <a:srgbClr val="0070C0"/>
          </a:solidFill>
          <a:ln>
            <a:noFill/>
          </a:ln>
        </p:spPr>
        <p:txBody>
          <a:bodyPr wrap="square" rtlCol="0">
            <a:spAutoFit/>
          </a:bodyPr>
          <a:lstStyle/>
          <a:p>
            <a:pPr algn="ctr"/>
            <a:r>
              <a:rPr lang="en-US" sz="4800" i="1" dirty="0" smtClean="0">
                <a:solidFill>
                  <a:schemeClr val="bg1"/>
                </a:solidFill>
              </a:rPr>
              <a:t>SRP RNA</a:t>
            </a:r>
          </a:p>
        </p:txBody>
      </p:sp>
      <p:sp>
        <p:nvSpPr>
          <p:cNvPr id="64" name="TextBox 63"/>
          <p:cNvSpPr txBox="1"/>
          <p:nvPr/>
        </p:nvSpPr>
        <p:spPr>
          <a:xfrm>
            <a:off x="11754277" y="18625047"/>
            <a:ext cx="20445666" cy="830997"/>
          </a:xfrm>
          <a:prstGeom prst="rect">
            <a:avLst/>
          </a:prstGeom>
          <a:solidFill>
            <a:srgbClr val="0070C0"/>
          </a:solidFill>
          <a:ln>
            <a:noFill/>
          </a:ln>
        </p:spPr>
        <p:txBody>
          <a:bodyPr wrap="square" rtlCol="0">
            <a:spAutoFit/>
          </a:bodyPr>
          <a:lstStyle/>
          <a:p>
            <a:pPr algn="ctr"/>
            <a:r>
              <a:rPr lang="en-US" sz="4800" i="1" dirty="0" smtClean="0">
                <a:solidFill>
                  <a:schemeClr val="bg1"/>
                </a:solidFill>
              </a:rPr>
              <a:t>U1A-UTR RNA</a:t>
            </a:r>
          </a:p>
        </p:txBody>
      </p:sp>
      <p:sp>
        <p:nvSpPr>
          <p:cNvPr id="65" name="Rectangle 64"/>
          <p:cNvSpPr/>
          <p:nvPr/>
        </p:nvSpPr>
        <p:spPr>
          <a:xfrm>
            <a:off x="11720340" y="19773006"/>
            <a:ext cx="20256544" cy="12523528"/>
          </a:xfrm>
          <a:prstGeom prst="rect">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6" name="Subtitle 2"/>
          <p:cNvSpPr txBox="1">
            <a:spLocks/>
          </p:cNvSpPr>
          <p:nvPr/>
        </p:nvSpPr>
        <p:spPr>
          <a:xfrm>
            <a:off x="32785925" y="26241627"/>
            <a:ext cx="10589504" cy="2143884"/>
          </a:xfrm>
          <a:prstGeom prst="rect">
            <a:avLst/>
          </a:prstGeom>
          <a:no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r>
              <a:rPr lang="en-US" sz="2800" dirty="0"/>
              <a:t>I would like to thank my advisor Dr. Harish Vashisth, </a:t>
            </a:r>
            <a:endParaRPr lang="en-US" sz="2800" dirty="0" smtClean="0"/>
          </a:p>
          <a:p>
            <a:pPr algn="just">
              <a:spcBef>
                <a:spcPts val="0"/>
              </a:spcBef>
            </a:pPr>
            <a:r>
              <a:rPr lang="en-US" sz="2800" dirty="0" smtClean="0"/>
              <a:t>University </a:t>
            </a:r>
            <a:r>
              <a:rPr lang="en-US" sz="2800" dirty="0"/>
              <a:t>of New Hampshire Department of Chemical </a:t>
            </a:r>
            <a:endParaRPr lang="en-US" sz="2800" dirty="0" smtClean="0"/>
          </a:p>
          <a:p>
            <a:pPr algn="just">
              <a:spcBef>
                <a:spcPts val="0"/>
              </a:spcBef>
            </a:pPr>
            <a:r>
              <a:rPr lang="en-US" sz="2800" dirty="0" smtClean="0"/>
              <a:t>Engineering</a:t>
            </a:r>
            <a:r>
              <a:rPr lang="en-US" sz="2800" dirty="0"/>
              <a:t>, and the UNH McNair Scholars Program. </a:t>
            </a:r>
            <a:endParaRPr lang="en-US" sz="2800" dirty="0" smtClean="0"/>
          </a:p>
          <a:p>
            <a:pPr algn="just">
              <a:spcBef>
                <a:spcPts val="0"/>
              </a:spcBef>
            </a:pPr>
            <a:r>
              <a:rPr lang="en-US" sz="2800" dirty="0" smtClean="0"/>
              <a:t>We </a:t>
            </a:r>
            <a:r>
              <a:rPr lang="en-US" sz="2800" dirty="0"/>
              <a:t>are grateful to the National Science Foundation for </a:t>
            </a:r>
            <a:endParaRPr lang="en-US" sz="2800" dirty="0" smtClean="0"/>
          </a:p>
          <a:p>
            <a:pPr algn="just">
              <a:spcBef>
                <a:spcPts val="0"/>
              </a:spcBef>
            </a:pPr>
            <a:r>
              <a:rPr lang="en-US" sz="2800" dirty="0" smtClean="0"/>
              <a:t>support </a:t>
            </a:r>
            <a:r>
              <a:rPr lang="en-US" sz="2800" dirty="0"/>
              <a:t>through grant No. CBET-1554558.</a:t>
            </a:r>
          </a:p>
        </p:txBody>
      </p:sp>
      <p:sp>
        <p:nvSpPr>
          <p:cNvPr id="67" name="Rectangle 66"/>
          <p:cNvSpPr/>
          <p:nvPr/>
        </p:nvSpPr>
        <p:spPr>
          <a:xfrm>
            <a:off x="32820429" y="5776310"/>
            <a:ext cx="10589504" cy="8832208"/>
          </a:xfrm>
          <a:prstGeom prst="rect">
            <a:avLst/>
          </a:prstGeom>
          <a:noFill/>
          <a:ln>
            <a:solidFill>
              <a:srgbClr val="000099"/>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8" name="Picture 67"/>
          <p:cNvPicPr>
            <a:picLocks noChangeAspect="1"/>
          </p:cNvPicPr>
          <p:nvPr/>
        </p:nvPicPr>
        <p:blipFill>
          <a:blip r:embed="rId8"/>
          <a:stretch>
            <a:fillRect/>
          </a:stretch>
        </p:blipFill>
        <p:spPr>
          <a:xfrm>
            <a:off x="41180084" y="26567547"/>
            <a:ext cx="1583769" cy="1583769"/>
          </a:xfrm>
          <a:prstGeom prst="rect">
            <a:avLst/>
          </a:prstGeom>
        </p:spPr>
      </p:pic>
      <p:pic>
        <p:nvPicPr>
          <p:cNvPr id="54" name="Picture 53"/>
          <p:cNvPicPr>
            <a:picLocks noChangeAspect="1"/>
          </p:cNvPicPr>
          <p:nvPr/>
        </p:nvPicPr>
        <p:blipFill>
          <a:blip r:embed="rId9"/>
          <a:stretch>
            <a:fillRect/>
          </a:stretch>
        </p:blipFill>
        <p:spPr>
          <a:xfrm>
            <a:off x="12797326" y="7556938"/>
            <a:ext cx="6696946" cy="4462148"/>
          </a:xfrm>
          <a:prstGeom prst="rect">
            <a:avLst/>
          </a:prstGeom>
          <a:ln>
            <a:noFill/>
          </a:ln>
        </p:spPr>
      </p:pic>
      <p:pic>
        <p:nvPicPr>
          <p:cNvPr id="57" name="Picture 56"/>
          <p:cNvPicPr>
            <a:picLocks noChangeAspect="1"/>
          </p:cNvPicPr>
          <p:nvPr/>
        </p:nvPicPr>
        <p:blipFill>
          <a:blip r:embed="rId10"/>
          <a:stretch>
            <a:fillRect/>
          </a:stretch>
        </p:blipFill>
        <p:spPr>
          <a:xfrm>
            <a:off x="13101728" y="13063531"/>
            <a:ext cx="6661305" cy="4111998"/>
          </a:xfrm>
          <a:prstGeom prst="rect">
            <a:avLst/>
          </a:prstGeom>
          <a:ln>
            <a:noFill/>
          </a:ln>
        </p:spPr>
      </p:pic>
      <p:sp>
        <p:nvSpPr>
          <p:cNvPr id="72" name="Rectangle 71"/>
          <p:cNvSpPr/>
          <p:nvPr/>
        </p:nvSpPr>
        <p:spPr>
          <a:xfrm>
            <a:off x="12332924" y="7421042"/>
            <a:ext cx="7344421" cy="894951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4" name="Picture 73"/>
          <p:cNvPicPr>
            <a:picLocks noChangeAspect="1"/>
          </p:cNvPicPr>
          <p:nvPr/>
        </p:nvPicPr>
        <p:blipFill>
          <a:blip r:embed="rId11"/>
          <a:stretch>
            <a:fillRect/>
          </a:stretch>
        </p:blipFill>
        <p:spPr>
          <a:xfrm>
            <a:off x="20961336" y="6852622"/>
            <a:ext cx="2031547" cy="4598809"/>
          </a:xfrm>
          <a:prstGeom prst="rect">
            <a:avLst/>
          </a:prstGeom>
        </p:spPr>
      </p:pic>
      <p:pic>
        <p:nvPicPr>
          <p:cNvPr id="76" name="Picture 75"/>
          <p:cNvPicPr>
            <a:picLocks noChangeAspect="1"/>
          </p:cNvPicPr>
          <p:nvPr/>
        </p:nvPicPr>
        <p:blipFill>
          <a:blip r:embed="rId12"/>
          <a:stretch>
            <a:fillRect/>
          </a:stretch>
        </p:blipFill>
        <p:spPr>
          <a:xfrm>
            <a:off x="20827951" y="11760242"/>
            <a:ext cx="1779456" cy="4598242"/>
          </a:xfrm>
          <a:prstGeom prst="rect">
            <a:avLst/>
          </a:prstGeom>
        </p:spPr>
      </p:pic>
      <p:pic>
        <p:nvPicPr>
          <p:cNvPr id="79" name="Picture 78"/>
          <p:cNvPicPr>
            <a:picLocks noChangeAspect="1"/>
          </p:cNvPicPr>
          <p:nvPr/>
        </p:nvPicPr>
        <p:blipFill>
          <a:blip r:embed="rId13"/>
          <a:stretch>
            <a:fillRect/>
          </a:stretch>
        </p:blipFill>
        <p:spPr>
          <a:xfrm flipH="1">
            <a:off x="20230657" y="21296826"/>
            <a:ext cx="3269845" cy="3336083"/>
          </a:xfrm>
          <a:prstGeom prst="rect">
            <a:avLst/>
          </a:prstGeom>
        </p:spPr>
      </p:pic>
      <p:pic>
        <p:nvPicPr>
          <p:cNvPr id="80" name="Picture 79"/>
          <p:cNvPicPr>
            <a:picLocks noChangeAspect="1"/>
          </p:cNvPicPr>
          <p:nvPr/>
        </p:nvPicPr>
        <p:blipFill>
          <a:blip r:embed="rId14"/>
          <a:stretch>
            <a:fillRect/>
          </a:stretch>
        </p:blipFill>
        <p:spPr>
          <a:xfrm flipH="1">
            <a:off x="20272128" y="25878808"/>
            <a:ext cx="3287444" cy="3235487"/>
          </a:xfrm>
          <a:prstGeom prst="rect">
            <a:avLst/>
          </a:prstGeom>
        </p:spPr>
      </p:pic>
      <p:pic>
        <p:nvPicPr>
          <p:cNvPr id="82" name="Picture 81"/>
          <p:cNvPicPr>
            <a:picLocks noChangeAspect="1"/>
          </p:cNvPicPr>
          <p:nvPr/>
        </p:nvPicPr>
        <p:blipFill>
          <a:blip r:embed="rId15"/>
          <a:stretch>
            <a:fillRect/>
          </a:stretch>
        </p:blipFill>
        <p:spPr>
          <a:xfrm>
            <a:off x="24768247" y="26170683"/>
            <a:ext cx="6336118" cy="4073219"/>
          </a:xfrm>
          <a:prstGeom prst="rect">
            <a:avLst/>
          </a:prstGeom>
          <a:ln>
            <a:solidFill>
              <a:schemeClr val="bg1"/>
            </a:solidFill>
          </a:ln>
        </p:spPr>
      </p:pic>
      <p:pic>
        <p:nvPicPr>
          <p:cNvPr id="83" name="Picture 82"/>
          <p:cNvPicPr>
            <a:picLocks noChangeAspect="1"/>
          </p:cNvPicPr>
          <p:nvPr/>
        </p:nvPicPr>
        <p:blipFill>
          <a:blip r:embed="rId16"/>
          <a:stretch>
            <a:fillRect/>
          </a:stretch>
        </p:blipFill>
        <p:spPr>
          <a:xfrm>
            <a:off x="12511196" y="20803458"/>
            <a:ext cx="7218457" cy="4116776"/>
          </a:xfrm>
          <a:prstGeom prst="rect">
            <a:avLst/>
          </a:prstGeom>
        </p:spPr>
      </p:pic>
      <p:pic>
        <p:nvPicPr>
          <p:cNvPr id="31" name="Picture 30"/>
          <p:cNvPicPr>
            <a:picLocks noChangeAspect="1"/>
          </p:cNvPicPr>
          <p:nvPr/>
        </p:nvPicPr>
        <p:blipFill>
          <a:blip r:embed="rId17"/>
          <a:stretch>
            <a:fillRect/>
          </a:stretch>
        </p:blipFill>
        <p:spPr>
          <a:xfrm>
            <a:off x="24236438" y="12781247"/>
            <a:ext cx="6342949" cy="3903900"/>
          </a:xfrm>
          <a:prstGeom prst="rect">
            <a:avLst/>
          </a:prstGeom>
        </p:spPr>
      </p:pic>
      <p:sp>
        <p:nvSpPr>
          <p:cNvPr id="69" name="TextBox 68"/>
          <p:cNvSpPr txBox="1"/>
          <p:nvPr/>
        </p:nvSpPr>
        <p:spPr>
          <a:xfrm>
            <a:off x="32785925" y="15064451"/>
            <a:ext cx="10589508" cy="892552"/>
          </a:xfrm>
          <a:prstGeom prst="rect">
            <a:avLst/>
          </a:prstGeom>
          <a:solidFill>
            <a:srgbClr val="000099"/>
          </a:solidFill>
          <a:ln>
            <a:noFill/>
          </a:ln>
        </p:spPr>
        <p:txBody>
          <a:bodyPr wrap="square" rtlCol="0">
            <a:spAutoFit/>
          </a:bodyPr>
          <a:lstStyle/>
          <a:p>
            <a:pPr algn="ctr"/>
            <a:r>
              <a:rPr lang="en-US" sz="5200" b="1" dirty="0" smtClean="0">
                <a:solidFill>
                  <a:schemeClr val="bg1"/>
                </a:solidFill>
              </a:rPr>
              <a:t>Applications</a:t>
            </a:r>
            <a:endParaRPr lang="en-US" sz="5200" dirty="0">
              <a:solidFill>
                <a:schemeClr val="bg1"/>
              </a:solidFill>
            </a:endParaRPr>
          </a:p>
        </p:txBody>
      </p:sp>
      <p:sp>
        <p:nvSpPr>
          <p:cNvPr id="71" name="Subtitle 2"/>
          <p:cNvSpPr txBox="1">
            <a:spLocks/>
          </p:cNvSpPr>
          <p:nvPr/>
        </p:nvSpPr>
        <p:spPr>
          <a:xfrm>
            <a:off x="32820428" y="16214048"/>
            <a:ext cx="10589505" cy="2894915"/>
          </a:xfrm>
          <a:prstGeom prst="rect">
            <a:avLst/>
          </a:prstGeom>
          <a:noFill/>
          <a:ln>
            <a:solidFill>
              <a:srgbClr val="002060"/>
            </a:solidFill>
          </a:ln>
        </p:spPr>
        <p:txBody>
          <a:bodyPr vert="horz" lIns="91440" tIns="45720" rIns="91440" bIns="45720"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2800" dirty="0" smtClean="0"/>
              <a:t>Understanding the conformational landscape of small biomolecules such as RNA can contribute to:</a:t>
            </a:r>
          </a:p>
          <a:p>
            <a:pPr marL="457200" indent="-457200" algn="l">
              <a:spcBef>
                <a:spcPts val="0"/>
              </a:spcBef>
              <a:buFont typeface="Arial" panose="020B0604020202020204" pitchFamily="34" charset="0"/>
              <a:buChar char="•"/>
            </a:pPr>
            <a:r>
              <a:rPr lang="en-US" sz="2800" dirty="0" smtClean="0"/>
              <a:t>Drug design and delivery, </a:t>
            </a:r>
          </a:p>
          <a:p>
            <a:pPr marL="457200" indent="-457200" algn="l">
              <a:spcBef>
                <a:spcPts val="0"/>
              </a:spcBef>
              <a:buFont typeface="Arial" panose="020B0604020202020204" pitchFamily="34" charset="0"/>
              <a:buChar char="•"/>
            </a:pPr>
            <a:r>
              <a:rPr lang="en-US" sz="2800" dirty="0" smtClean="0"/>
              <a:t>RNA-protein interactions, </a:t>
            </a:r>
          </a:p>
          <a:p>
            <a:pPr marL="457200" indent="-457200" algn="l">
              <a:spcBef>
                <a:spcPts val="0"/>
              </a:spcBef>
              <a:buFont typeface="Arial" panose="020B0604020202020204" pitchFamily="34" charset="0"/>
              <a:buChar char="•"/>
            </a:pPr>
            <a:r>
              <a:rPr lang="en-US" sz="2800" dirty="0" smtClean="0"/>
              <a:t>Substrate binding.</a:t>
            </a:r>
          </a:p>
        </p:txBody>
      </p:sp>
      <p:pic>
        <p:nvPicPr>
          <p:cNvPr id="37" name="Picture 36"/>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flipV="1">
            <a:off x="25230792" y="6895176"/>
            <a:ext cx="2047875" cy="5076825"/>
          </a:xfrm>
          <a:prstGeom prst="rect">
            <a:avLst/>
          </a:prstGeom>
        </p:spPr>
      </p:pic>
      <p:pic>
        <p:nvPicPr>
          <p:cNvPr id="40" name="Picture 39"/>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flipV="1">
            <a:off x="28292151" y="6895176"/>
            <a:ext cx="1819275" cy="5000625"/>
          </a:xfrm>
          <a:prstGeom prst="rect">
            <a:avLst/>
          </a:prstGeom>
        </p:spPr>
      </p:pic>
      <p:sp>
        <p:nvSpPr>
          <p:cNvPr id="41" name="TextBox 40"/>
          <p:cNvSpPr txBox="1"/>
          <p:nvPr/>
        </p:nvSpPr>
        <p:spPr>
          <a:xfrm>
            <a:off x="13318266" y="11959905"/>
            <a:ext cx="6524343" cy="923330"/>
          </a:xfrm>
          <a:prstGeom prst="rect">
            <a:avLst/>
          </a:prstGeom>
          <a:noFill/>
        </p:spPr>
        <p:txBody>
          <a:bodyPr wrap="square" rtlCol="0">
            <a:spAutoFit/>
          </a:bodyPr>
          <a:lstStyle/>
          <a:p>
            <a:r>
              <a:rPr lang="en-US" sz="1800" i="1" dirty="0" smtClean="0"/>
              <a:t>Figure 1</a:t>
            </a:r>
            <a:r>
              <a:rPr lang="en-US" sz="1800" dirty="0" smtClean="0"/>
              <a:t>: Plot displaying root-mean-squared-deviation with respect to a second state for a classical MD simulation with respect to simulation time. </a:t>
            </a:r>
            <a:endParaRPr lang="en-US" sz="1800" dirty="0"/>
          </a:p>
        </p:txBody>
      </p:sp>
      <p:sp>
        <p:nvSpPr>
          <p:cNvPr id="75" name="TextBox 74"/>
          <p:cNvSpPr txBox="1"/>
          <p:nvPr/>
        </p:nvSpPr>
        <p:spPr>
          <a:xfrm>
            <a:off x="13324705" y="17073923"/>
            <a:ext cx="6524343" cy="923330"/>
          </a:xfrm>
          <a:prstGeom prst="rect">
            <a:avLst/>
          </a:prstGeom>
          <a:noFill/>
        </p:spPr>
        <p:txBody>
          <a:bodyPr wrap="square" rtlCol="0">
            <a:spAutoFit/>
          </a:bodyPr>
          <a:lstStyle/>
          <a:p>
            <a:r>
              <a:rPr lang="en-US" sz="1800" i="1" dirty="0" smtClean="0"/>
              <a:t>Figure 3: </a:t>
            </a:r>
            <a:r>
              <a:rPr lang="en-US" sz="1800" dirty="0" smtClean="0"/>
              <a:t>Plot displaying root-mean-squared-deviation with respect to a second state for a sTAMD simulation with respect to simulation time. </a:t>
            </a:r>
            <a:endParaRPr lang="en-US" sz="1800" dirty="0"/>
          </a:p>
        </p:txBody>
      </p:sp>
      <p:sp>
        <p:nvSpPr>
          <p:cNvPr id="77" name="TextBox 76"/>
          <p:cNvSpPr txBox="1"/>
          <p:nvPr/>
        </p:nvSpPr>
        <p:spPr>
          <a:xfrm>
            <a:off x="20314233" y="16430933"/>
            <a:ext cx="3036789" cy="1477328"/>
          </a:xfrm>
          <a:prstGeom prst="rect">
            <a:avLst/>
          </a:prstGeom>
          <a:noFill/>
        </p:spPr>
        <p:txBody>
          <a:bodyPr wrap="square" rtlCol="0">
            <a:spAutoFit/>
          </a:bodyPr>
          <a:lstStyle/>
          <a:p>
            <a:r>
              <a:rPr lang="en-US" sz="1800" dirty="0" smtClean="0"/>
              <a:t>Figure 2: State </a:t>
            </a:r>
            <a:r>
              <a:rPr lang="en-US" sz="1800" dirty="0"/>
              <a:t>2 (red) overlaid with the closest conformation from simulation data (</a:t>
            </a:r>
            <a:r>
              <a:rPr lang="en-US" sz="1800" dirty="0" smtClean="0"/>
              <a:t>blue) for MD simulation (top) and sTAMD simulation (bottom). </a:t>
            </a:r>
            <a:endParaRPr lang="en-US" sz="1800" dirty="0"/>
          </a:p>
        </p:txBody>
      </p:sp>
      <p:sp>
        <p:nvSpPr>
          <p:cNvPr id="84" name="TextBox 83"/>
          <p:cNvSpPr txBox="1"/>
          <p:nvPr/>
        </p:nvSpPr>
        <p:spPr>
          <a:xfrm>
            <a:off x="25103782" y="11856220"/>
            <a:ext cx="3003041" cy="369332"/>
          </a:xfrm>
          <a:prstGeom prst="rect">
            <a:avLst/>
          </a:prstGeom>
          <a:noFill/>
        </p:spPr>
        <p:txBody>
          <a:bodyPr wrap="square" rtlCol="0">
            <a:spAutoFit/>
          </a:bodyPr>
          <a:lstStyle/>
          <a:p>
            <a:r>
              <a:rPr lang="en-US" sz="1800" i="1" dirty="0" smtClean="0"/>
              <a:t>Figure 4: </a:t>
            </a:r>
            <a:r>
              <a:rPr lang="en-US" sz="1800" dirty="0" smtClean="0"/>
              <a:t>State 1.</a:t>
            </a:r>
            <a:endParaRPr lang="en-US" sz="1600" dirty="0"/>
          </a:p>
        </p:txBody>
      </p:sp>
      <p:sp>
        <p:nvSpPr>
          <p:cNvPr id="85" name="TextBox 84"/>
          <p:cNvSpPr txBox="1"/>
          <p:nvPr/>
        </p:nvSpPr>
        <p:spPr>
          <a:xfrm>
            <a:off x="28292151" y="11870615"/>
            <a:ext cx="2777327" cy="369332"/>
          </a:xfrm>
          <a:prstGeom prst="rect">
            <a:avLst/>
          </a:prstGeom>
          <a:noFill/>
        </p:spPr>
        <p:txBody>
          <a:bodyPr wrap="square" rtlCol="0">
            <a:spAutoFit/>
          </a:bodyPr>
          <a:lstStyle/>
          <a:p>
            <a:r>
              <a:rPr lang="en-US" sz="1800" i="1" dirty="0" smtClean="0"/>
              <a:t>Figure 5: </a:t>
            </a:r>
            <a:r>
              <a:rPr lang="en-US" sz="1800" dirty="0" smtClean="0"/>
              <a:t>State 2.</a:t>
            </a:r>
            <a:endParaRPr lang="en-US" sz="1800" dirty="0"/>
          </a:p>
        </p:txBody>
      </p:sp>
      <p:sp>
        <p:nvSpPr>
          <p:cNvPr id="86" name="TextBox 85"/>
          <p:cNvSpPr txBox="1"/>
          <p:nvPr/>
        </p:nvSpPr>
        <p:spPr>
          <a:xfrm>
            <a:off x="24722511" y="16738176"/>
            <a:ext cx="5856876" cy="923330"/>
          </a:xfrm>
          <a:prstGeom prst="rect">
            <a:avLst/>
          </a:prstGeom>
          <a:noFill/>
        </p:spPr>
        <p:txBody>
          <a:bodyPr wrap="square" rtlCol="0">
            <a:spAutoFit/>
          </a:bodyPr>
          <a:lstStyle/>
          <a:p>
            <a:r>
              <a:rPr lang="en-US" sz="1800" i="1" dirty="0" smtClean="0"/>
              <a:t>Figure 6: </a:t>
            </a:r>
            <a:r>
              <a:rPr lang="en-US" sz="1800" dirty="0" smtClean="0"/>
              <a:t>Plot of RMSD versus length of RNA measured from the center of mass of base pairs CYT 43—ADE24 (blue) and GUA 1—GUA23 (orange). </a:t>
            </a:r>
            <a:endParaRPr lang="en-US" sz="1800" dirty="0"/>
          </a:p>
        </p:txBody>
      </p:sp>
      <p:sp>
        <p:nvSpPr>
          <p:cNvPr id="87" name="TextBox 86"/>
          <p:cNvSpPr txBox="1"/>
          <p:nvPr/>
        </p:nvSpPr>
        <p:spPr>
          <a:xfrm>
            <a:off x="13220860" y="24955478"/>
            <a:ext cx="6621749" cy="923330"/>
          </a:xfrm>
          <a:prstGeom prst="rect">
            <a:avLst/>
          </a:prstGeom>
          <a:noFill/>
        </p:spPr>
        <p:txBody>
          <a:bodyPr wrap="square" rtlCol="0">
            <a:spAutoFit/>
          </a:bodyPr>
          <a:lstStyle/>
          <a:p>
            <a:r>
              <a:rPr lang="en-US" sz="1800" i="1" dirty="0" smtClean="0"/>
              <a:t>Figure 7</a:t>
            </a:r>
            <a:r>
              <a:rPr lang="en-US" sz="1800" dirty="0" smtClean="0"/>
              <a:t>: Plot displaying root-mean-squared-deviation with respect to a second state for a MD simulation with respect to simulation time. </a:t>
            </a:r>
            <a:endParaRPr lang="en-US" sz="1800" dirty="0"/>
          </a:p>
        </p:txBody>
      </p:sp>
      <p:sp>
        <p:nvSpPr>
          <p:cNvPr id="88" name="TextBox 87"/>
          <p:cNvSpPr txBox="1"/>
          <p:nvPr/>
        </p:nvSpPr>
        <p:spPr>
          <a:xfrm>
            <a:off x="13084520" y="30299667"/>
            <a:ext cx="6592825" cy="923330"/>
          </a:xfrm>
          <a:prstGeom prst="rect">
            <a:avLst/>
          </a:prstGeom>
          <a:noFill/>
        </p:spPr>
        <p:txBody>
          <a:bodyPr wrap="square" rtlCol="0">
            <a:spAutoFit/>
          </a:bodyPr>
          <a:lstStyle/>
          <a:p>
            <a:r>
              <a:rPr lang="en-US" sz="1800" i="1" dirty="0" smtClean="0"/>
              <a:t>Figure 8: </a:t>
            </a:r>
            <a:r>
              <a:rPr lang="en-US" sz="1800" dirty="0" smtClean="0"/>
              <a:t>Plot displaying root-mean-squared-deviation with respect to a second state for a sTAMD simulation with respect to simulation time. </a:t>
            </a:r>
            <a:endParaRPr lang="en-US" sz="1800" dirty="0"/>
          </a:p>
        </p:txBody>
      </p:sp>
      <p:sp>
        <p:nvSpPr>
          <p:cNvPr id="89" name="TextBox 88"/>
          <p:cNvSpPr txBox="1"/>
          <p:nvPr/>
        </p:nvSpPr>
        <p:spPr>
          <a:xfrm>
            <a:off x="20417328" y="29492813"/>
            <a:ext cx="2994284" cy="1477328"/>
          </a:xfrm>
          <a:prstGeom prst="rect">
            <a:avLst/>
          </a:prstGeom>
          <a:noFill/>
        </p:spPr>
        <p:txBody>
          <a:bodyPr wrap="square" rtlCol="0">
            <a:spAutoFit/>
          </a:bodyPr>
          <a:lstStyle/>
          <a:p>
            <a:r>
              <a:rPr lang="en-US" sz="1800" i="1" dirty="0" smtClean="0"/>
              <a:t>Figure 9: </a:t>
            </a:r>
            <a:r>
              <a:rPr lang="en-US" sz="1800" dirty="0" smtClean="0"/>
              <a:t>State </a:t>
            </a:r>
            <a:r>
              <a:rPr lang="en-US" sz="1800" dirty="0"/>
              <a:t>2 (red) overlaid with the closest conformation from simulation data (</a:t>
            </a:r>
            <a:r>
              <a:rPr lang="en-US" sz="1800" dirty="0" smtClean="0"/>
              <a:t>blue) for MD simulation (top) and sTAMD simulation (bottom). </a:t>
            </a:r>
            <a:endParaRPr lang="en-US" sz="1800" dirty="0"/>
          </a:p>
        </p:txBody>
      </p:sp>
      <p:sp>
        <p:nvSpPr>
          <p:cNvPr id="90" name="TextBox 89"/>
          <p:cNvSpPr txBox="1"/>
          <p:nvPr/>
        </p:nvSpPr>
        <p:spPr>
          <a:xfrm>
            <a:off x="25218790" y="30299667"/>
            <a:ext cx="5856876" cy="923330"/>
          </a:xfrm>
          <a:prstGeom prst="rect">
            <a:avLst/>
          </a:prstGeom>
          <a:noFill/>
        </p:spPr>
        <p:txBody>
          <a:bodyPr wrap="square" rtlCol="0">
            <a:spAutoFit/>
          </a:bodyPr>
          <a:lstStyle/>
          <a:p>
            <a:r>
              <a:rPr lang="en-US" sz="1800" i="1" dirty="0" smtClean="0"/>
              <a:t>Figure 11</a:t>
            </a:r>
            <a:r>
              <a:rPr lang="en-US" sz="1800" dirty="0" smtClean="0"/>
              <a:t>: Plot of RMSD versus Angle 1 defined by GUA 19-GUA 42-GUA 34 (purple) and Angle 2 defined by CYT 33-URA 26-CYT 50 (orange) to characterize movement of the RNA. </a:t>
            </a:r>
            <a:endParaRPr lang="en-US" sz="1800" dirty="0"/>
          </a:p>
        </p:txBody>
      </p:sp>
      <p:pic>
        <p:nvPicPr>
          <p:cNvPr id="42" name="Picture 41"/>
          <p:cNvPicPr>
            <a:picLocks noChangeAspect="1"/>
          </p:cNvPicPr>
          <p:nvPr/>
        </p:nvPicPr>
        <p:blipFill>
          <a:blip r:embed="rId20"/>
          <a:stretch>
            <a:fillRect/>
          </a:stretch>
        </p:blipFill>
        <p:spPr>
          <a:xfrm>
            <a:off x="32962226" y="6852622"/>
            <a:ext cx="10236907" cy="5697967"/>
          </a:xfrm>
          <a:prstGeom prst="rect">
            <a:avLst/>
          </a:prstGeom>
        </p:spPr>
      </p:pic>
      <p:sp>
        <p:nvSpPr>
          <p:cNvPr id="93" name="TextBox 92"/>
          <p:cNvSpPr txBox="1"/>
          <p:nvPr/>
        </p:nvSpPr>
        <p:spPr>
          <a:xfrm>
            <a:off x="33747712" y="12690469"/>
            <a:ext cx="8877679" cy="923330"/>
          </a:xfrm>
          <a:prstGeom prst="rect">
            <a:avLst/>
          </a:prstGeom>
          <a:noFill/>
        </p:spPr>
        <p:txBody>
          <a:bodyPr wrap="square" rtlCol="0">
            <a:spAutoFit/>
          </a:bodyPr>
          <a:lstStyle/>
          <a:p>
            <a:r>
              <a:rPr lang="en-US" sz="1800" i="1" dirty="0" smtClean="0"/>
              <a:t>Figure 12: </a:t>
            </a:r>
            <a:r>
              <a:rPr lang="en-US" sz="1800" dirty="0" smtClean="0"/>
              <a:t>Comparison between simulation time (ns) and the minimum root-mean-squared-deviation (</a:t>
            </a:r>
            <a:r>
              <a:rPr lang="en-US" sz="1800" dirty="0" smtClean="0">
                <a:latin typeface="Calibri" panose="020F0502020204030204" pitchFamily="34" charset="0"/>
              </a:rPr>
              <a:t>Å) for classical molecular dynamics simulation (MD) technique and the enhanced sampling (sTAMD) technique for each RNA. </a:t>
            </a:r>
            <a:endParaRPr lang="en-US" sz="1800" dirty="0"/>
          </a:p>
        </p:txBody>
      </p:sp>
    </p:spTree>
    <p:extLst>
      <p:ext uri="{BB962C8B-B14F-4D97-AF65-F5344CB8AC3E}">
        <p14:creationId xmlns:p14="http://schemas.microsoft.com/office/powerpoint/2010/main" val="276056394"/>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1776</TotalTime>
  <Words>957</Words>
  <Application>Microsoft Office PowerPoint</Application>
  <PresentationFormat>Custom</PresentationFormat>
  <Paragraphs>89</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L Jacobs</dc:creator>
  <cp:lastModifiedBy>Kaity</cp:lastModifiedBy>
  <cp:revision>90</cp:revision>
  <dcterms:created xsi:type="dcterms:W3CDTF">2016-04-12T13:43:58Z</dcterms:created>
  <dcterms:modified xsi:type="dcterms:W3CDTF">2016-04-14T20:49:15Z</dcterms:modified>
</cp:coreProperties>
</file>