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43891200" cy="32918400"/>
  <p:notesSz cx="6858000" cy="9144000"/>
  <p:defaultTextStyle>
    <a:defPPr>
      <a:defRPr lang="en-US"/>
    </a:defPPr>
    <a:lvl1pPr marL="0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1pPr>
    <a:lvl2pPr marL="2194514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2pPr>
    <a:lvl3pPr marL="4389028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3pPr>
    <a:lvl4pPr marL="6583543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4pPr>
    <a:lvl5pPr marL="8778057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5pPr>
    <a:lvl6pPr marL="10972571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6pPr>
    <a:lvl7pPr marL="13167085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7pPr>
    <a:lvl8pPr marL="15361599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8pPr>
    <a:lvl9pPr marL="17556115" algn="l" defTabSz="4389028" rtl="0" eaLnBrk="1" latinLnBrk="0" hangingPunct="1">
      <a:defRPr sz="8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6912">
          <p15:clr>
            <a:srgbClr val="A4A3A4"/>
          </p15:clr>
        </p15:guide>
        <p15:guide id="2" pos="10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5" d="100"/>
          <a:sy n="25" d="100"/>
        </p:scale>
        <p:origin x="-180" y="1512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3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0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0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1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8985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41029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3" y="21153123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3" y="13952225"/>
            <a:ext cx="37307520" cy="7200897"/>
          </a:xfrm>
        </p:spPr>
        <p:txBody>
          <a:bodyPr anchor="b"/>
          <a:lstStyle>
            <a:lvl1pPr marL="0" indent="0">
              <a:buNone/>
              <a:defRPr sz="9700">
                <a:solidFill>
                  <a:schemeClr val="tx1">
                    <a:tint val="75000"/>
                  </a:schemeClr>
                </a:solidFill>
              </a:defRPr>
            </a:lvl1pPr>
            <a:lvl2pPr marL="2194514" indent="0">
              <a:buNone/>
              <a:defRPr sz="8700">
                <a:solidFill>
                  <a:schemeClr val="tx1">
                    <a:tint val="75000"/>
                  </a:schemeClr>
                </a:solidFill>
              </a:defRPr>
            </a:lvl2pPr>
            <a:lvl3pPr marL="4389028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5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057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571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08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59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115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621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2"/>
            <a:ext cx="19385280" cy="21724623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2"/>
            <a:ext cx="19385280" cy="21724623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700"/>
            </a:lvl3pPr>
            <a:lvl4pPr>
              <a:defRPr sz="8700"/>
            </a:lvl4pPr>
            <a:lvl5pPr>
              <a:defRPr sz="8700"/>
            </a:lvl5pPr>
            <a:lvl6pPr>
              <a:defRPr sz="8700"/>
            </a:lvl6pPr>
            <a:lvl7pPr>
              <a:defRPr sz="8700"/>
            </a:lvl7pPr>
            <a:lvl8pPr>
              <a:defRPr sz="8700"/>
            </a:lvl8pPr>
            <a:lvl9pPr>
              <a:defRPr sz="8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1921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1" y="7368543"/>
            <a:ext cx="19392903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14" indent="0">
              <a:buNone/>
              <a:defRPr sz="9700" b="1"/>
            </a:lvl2pPr>
            <a:lvl3pPr marL="4389028" indent="0">
              <a:buNone/>
              <a:defRPr sz="8700" b="1"/>
            </a:lvl3pPr>
            <a:lvl4pPr marL="6583543" indent="0">
              <a:buNone/>
              <a:defRPr sz="7700" b="1"/>
            </a:lvl4pPr>
            <a:lvl5pPr marL="8778057" indent="0">
              <a:buNone/>
              <a:defRPr sz="7700" b="1"/>
            </a:lvl5pPr>
            <a:lvl6pPr marL="10972571" indent="0">
              <a:buNone/>
              <a:defRPr sz="7700" b="1"/>
            </a:lvl6pPr>
            <a:lvl7pPr marL="13167085" indent="0">
              <a:buNone/>
              <a:defRPr sz="7700" b="1"/>
            </a:lvl7pPr>
            <a:lvl8pPr marL="15361599" indent="0">
              <a:buNone/>
              <a:defRPr sz="7700" b="1"/>
            </a:lvl8pPr>
            <a:lvl9pPr marL="17556115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1" y="10439400"/>
            <a:ext cx="19392903" cy="18966183"/>
          </a:xfrm>
        </p:spPr>
        <p:txBody>
          <a:bodyPr/>
          <a:lstStyle>
            <a:lvl1pPr>
              <a:defRPr sz="11500"/>
            </a:lvl1pPr>
            <a:lvl2pPr>
              <a:defRPr sz="9700"/>
            </a:lvl2pPr>
            <a:lvl3pPr>
              <a:defRPr sz="8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3" y="7368543"/>
            <a:ext cx="19400520" cy="3070857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14" indent="0">
              <a:buNone/>
              <a:defRPr sz="9700" b="1"/>
            </a:lvl2pPr>
            <a:lvl3pPr marL="4389028" indent="0">
              <a:buNone/>
              <a:defRPr sz="8700" b="1"/>
            </a:lvl3pPr>
            <a:lvl4pPr marL="6583543" indent="0">
              <a:buNone/>
              <a:defRPr sz="7700" b="1"/>
            </a:lvl4pPr>
            <a:lvl5pPr marL="8778057" indent="0">
              <a:buNone/>
              <a:defRPr sz="7700" b="1"/>
            </a:lvl5pPr>
            <a:lvl6pPr marL="10972571" indent="0">
              <a:buNone/>
              <a:defRPr sz="7700" b="1"/>
            </a:lvl6pPr>
            <a:lvl7pPr marL="13167085" indent="0">
              <a:buNone/>
              <a:defRPr sz="7700" b="1"/>
            </a:lvl7pPr>
            <a:lvl8pPr marL="15361599" indent="0">
              <a:buNone/>
              <a:defRPr sz="7700" b="1"/>
            </a:lvl8pPr>
            <a:lvl9pPr marL="17556115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3" y="10439400"/>
            <a:ext cx="19400520" cy="18966183"/>
          </a:xfrm>
        </p:spPr>
        <p:txBody>
          <a:bodyPr/>
          <a:lstStyle>
            <a:lvl1pPr>
              <a:defRPr sz="11500"/>
            </a:lvl1pPr>
            <a:lvl2pPr>
              <a:defRPr sz="9700"/>
            </a:lvl2pPr>
            <a:lvl3pPr>
              <a:defRPr sz="8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9775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630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867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3" cy="5577840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2"/>
            <a:ext cx="24536400" cy="28094943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700"/>
            </a:lvl4pPr>
            <a:lvl5pPr>
              <a:defRPr sz="9700"/>
            </a:lvl5pPr>
            <a:lvl6pPr>
              <a:defRPr sz="9700"/>
            </a:lvl6pPr>
            <a:lvl7pPr>
              <a:defRPr sz="9700"/>
            </a:lvl7pPr>
            <a:lvl8pPr>
              <a:defRPr sz="9700"/>
            </a:lvl8pPr>
            <a:lvl9pPr>
              <a:defRPr sz="9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2"/>
            <a:ext cx="14439903" cy="22517103"/>
          </a:xfrm>
        </p:spPr>
        <p:txBody>
          <a:bodyPr/>
          <a:lstStyle>
            <a:lvl1pPr marL="0" indent="0">
              <a:buNone/>
              <a:defRPr sz="6700"/>
            </a:lvl1pPr>
            <a:lvl2pPr marL="2194514" indent="0">
              <a:buNone/>
              <a:defRPr sz="5700"/>
            </a:lvl2pPr>
            <a:lvl3pPr marL="4389028" indent="0">
              <a:buNone/>
              <a:defRPr sz="4800"/>
            </a:lvl3pPr>
            <a:lvl4pPr marL="6583543" indent="0">
              <a:buNone/>
              <a:defRPr sz="4300"/>
            </a:lvl4pPr>
            <a:lvl5pPr marL="8778057" indent="0">
              <a:buNone/>
              <a:defRPr sz="4300"/>
            </a:lvl5pPr>
            <a:lvl6pPr marL="10972571" indent="0">
              <a:buNone/>
              <a:defRPr sz="4300"/>
            </a:lvl6pPr>
            <a:lvl7pPr marL="13167085" indent="0">
              <a:buNone/>
              <a:defRPr sz="4300"/>
            </a:lvl7pPr>
            <a:lvl8pPr marL="15361599" indent="0">
              <a:buNone/>
              <a:defRPr sz="4300"/>
            </a:lvl8pPr>
            <a:lvl9pPr marL="17556115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43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3" y="23042880"/>
            <a:ext cx="26334720" cy="2720343"/>
          </a:xfrm>
        </p:spPr>
        <p:txBody>
          <a:bodyPr anchor="b"/>
          <a:lstStyle>
            <a:lvl1pPr algn="l">
              <a:defRPr sz="9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3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514" indent="0">
              <a:buNone/>
              <a:defRPr sz="13400"/>
            </a:lvl2pPr>
            <a:lvl3pPr marL="4389028" indent="0">
              <a:buNone/>
              <a:defRPr sz="11500"/>
            </a:lvl3pPr>
            <a:lvl4pPr marL="6583543" indent="0">
              <a:buNone/>
              <a:defRPr sz="9700"/>
            </a:lvl4pPr>
            <a:lvl5pPr marL="8778057" indent="0">
              <a:buNone/>
              <a:defRPr sz="9700"/>
            </a:lvl5pPr>
            <a:lvl6pPr marL="10972571" indent="0">
              <a:buNone/>
              <a:defRPr sz="9700"/>
            </a:lvl6pPr>
            <a:lvl7pPr marL="13167085" indent="0">
              <a:buNone/>
              <a:defRPr sz="9700"/>
            </a:lvl7pPr>
            <a:lvl8pPr marL="15361599" indent="0">
              <a:buNone/>
              <a:defRPr sz="9700"/>
            </a:lvl8pPr>
            <a:lvl9pPr marL="17556115" indent="0">
              <a:buNone/>
              <a:defRPr sz="9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3" y="25763223"/>
            <a:ext cx="26334720" cy="3863337"/>
          </a:xfrm>
        </p:spPr>
        <p:txBody>
          <a:bodyPr/>
          <a:lstStyle>
            <a:lvl1pPr marL="0" indent="0">
              <a:buNone/>
              <a:defRPr sz="6700"/>
            </a:lvl1pPr>
            <a:lvl2pPr marL="2194514" indent="0">
              <a:buNone/>
              <a:defRPr sz="5700"/>
            </a:lvl2pPr>
            <a:lvl3pPr marL="4389028" indent="0">
              <a:buNone/>
              <a:defRPr sz="4800"/>
            </a:lvl3pPr>
            <a:lvl4pPr marL="6583543" indent="0">
              <a:buNone/>
              <a:defRPr sz="4300"/>
            </a:lvl4pPr>
            <a:lvl5pPr marL="8778057" indent="0">
              <a:buNone/>
              <a:defRPr sz="4300"/>
            </a:lvl5pPr>
            <a:lvl6pPr marL="10972571" indent="0">
              <a:buNone/>
              <a:defRPr sz="4300"/>
            </a:lvl6pPr>
            <a:lvl7pPr marL="13167085" indent="0">
              <a:buNone/>
              <a:defRPr sz="4300"/>
            </a:lvl7pPr>
            <a:lvl8pPr marL="15361599" indent="0">
              <a:buNone/>
              <a:defRPr sz="4300"/>
            </a:lvl8pPr>
            <a:lvl9pPr marL="17556115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60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30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5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5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736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3"/>
            <a:ext cx="39502080" cy="5486400"/>
          </a:xfrm>
          <a:prstGeom prst="rect">
            <a:avLst/>
          </a:prstGeom>
        </p:spPr>
        <p:txBody>
          <a:bodyPr vert="horz" lIns="438903" tIns="219451" rIns="438903" bIns="21945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2"/>
            <a:ext cx="39502080" cy="21724623"/>
          </a:xfrm>
          <a:prstGeom prst="rect">
            <a:avLst/>
          </a:prstGeom>
        </p:spPr>
        <p:txBody>
          <a:bodyPr vert="horz" lIns="438903" tIns="219451" rIns="438903" bIns="21945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3"/>
            <a:ext cx="10241280" cy="1752600"/>
          </a:xfrm>
          <a:prstGeom prst="rect">
            <a:avLst/>
          </a:prstGeom>
        </p:spPr>
        <p:txBody>
          <a:bodyPr vert="horz" lIns="438903" tIns="219451" rIns="438903" bIns="219451" rtlCol="0" anchor="ctr"/>
          <a:lstStyle>
            <a:lvl1pPr algn="l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56DCC-713D-43D3-B17C-E9C823AC9BA8}" type="datetimeFigureOut">
              <a:rPr lang="en-US" smtClean="0"/>
              <a:t>4/15/2016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3"/>
            <a:ext cx="13898880" cy="1752600"/>
          </a:xfrm>
          <a:prstGeom prst="rect">
            <a:avLst/>
          </a:prstGeom>
        </p:spPr>
        <p:txBody>
          <a:bodyPr vert="horz" lIns="438903" tIns="219451" rIns="438903" bIns="219451" rtlCol="0" anchor="ctr"/>
          <a:lstStyle>
            <a:lvl1pPr algn="ct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3"/>
            <a:ext cx="10241280" cy="1752600"/>
          </a:xfrm>
          <a:prstGeom prst="rect">
            <a:avLst/>
          </a:prstGeom>
        </p:spPr>
        <p:txBody>
          <a:bodyPr vert="horz" lIns="438903" tIns="219451" rIns="438903" bIns="219451" rtlCol="0" anchor="ctr"/>
          <a:lstStyle>
            <a:lvl1pPr algn="r">
              <a:defRPr sz="5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8EE57-12A9-40D8-8CFC-36DA13DD48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488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9028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886" indent="-1645886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6086" indent="-1371572" algn="l" defTabSz="4389028" rtl="0" eaLnBrk="1" latinLnBrk="0" hangingPunct="1">
        <a:spcBef>
          <a:spcPct val="20000"/>
        </a:spcBef>
        <a:buFont typeface="Arial" panose="020B0604020202020204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286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800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–"/>
        <a:defRPr sz="9700" kern="1200">
          <a:solidFill>
            <a:schemeClr val="tx1"/>
          </a:solidFill>
          <a:latin typeface="+mn-lt"/>
          <a:ea typeface="+mn-ea"/>
          <a:cs typeface="+mn-cs"/>
        </a:defRPr>
      </a:lvl4pPr>
      <a:lvl5pPr marL="9875314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»"/>
        <a:defRPr sz="97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9828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342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8858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372" indent="-1097257" algn="l" defTabSz="4389028" rtl="0" eaLnBrk="1" latinLnBrk="0" hangingPunct="1">
        <a:spcBef>
          <a:spcPct val="20000"/>
        </a:spcBef>
        <a:buFont typeface="Arial" panose="020B0604020202020204" pitchFamily="34" charset="0"/>
        <a:buChar char="•"/>
        <a:defRPr sz="9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14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028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057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571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085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599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115" algn="l" defTabSz="4389028" rtl="0" eaLnBrk="1" latinLnBrk="0" hangingPunct="1">
        <a:defRPr sz="8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png"/><Relationship Id="rId4" Type="http://schemas.openxmlformats.org/officeDocument/2006/relationships/image" Target="../media/image3.JP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124224" y="68736"/>
            <a:ext cx="17646466" cy="3514808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7200" b="1" u="sng" dirty="0"/>
              <a:t>UNH FIREFIGHTING </a:t>
            </a:r>
            <a:r>
              <a:rPr lang="en-US" sz="7200" b="1" u="sng" dirty="0" smtClean="0"/>
              <a:t>ROBOT</a:t>
            </a:r>
          </a:p>
          <a:p>
            <a:pPr algn="ctr"/>
            <a:r>
              <a:rPr lang="en-US" sz="3600" b="1" dirty="0" smtClean="0"/>
              <a:t>Ryan Morin, Craig Shurtleff, Andrew </a:t>
            </a:r>
            <a:r>
              <a:rPr lang="en-US" sz="3600" b="1" dirty="0" err="1" smtClean="0"/>
              <a:t>Levenbaum</a:t>
            </a:r>
            <a:r>
              <a:rPr lang="en-US" sz="3600" b="1" dirty="0" smtClean="0"/>
              <a:t>, Stephen Tobin, and Liam O’Connor</a:t>
            </a:r>
          </a:p>
          <a:p>
            <a:pPr algn="ctr"/>
            <a:r>
              <a:rPr lang="en-US" sz="3600" b="1" dirty="0" smtClean="0"/>
              <a:t>University of New Hampshire: College of Engineering and Physical Sciences</a:t>
            </a:r>
          </a:p>
          <a:p>
            <a:pPr algn="ctr"/>
            <a:endParaRPr lang="en-US" sz="7600" b="1" u="sng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2089" y="260642"/>
            <a:ext cx="11213081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Introduction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1106420" y="288293"/>
            <a:ext cx="12598400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Robot Capabilities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734997" y="23279227"/>
            <a:ext cx="17560127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Design Process</a:t>
            </a:r>
            <a:endParaRPr lang="en-US" sz="6700" dirty="0"/>
          </a:p>
        </p:txBody>
      </p:sp>
      <p:sp>
        <p:nvSpPr>
          <p:cNvPr id="9" name="TextBox 8"/>
          <p:cNvSpPr txBox="1"/>
          <p:nvPr/>
        </p:nvSpPr>
        <p:spPr>
          <a:xfrm>
            <a:off x="31254700" y="18644254"/>
            <a:ext cx="12598400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Future Considerations</a:t>
            </a:r>
            <a:endParaRPr lang="en-US" sz="67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293600" y="0"/>
            <a:ext cx="0" cy="32918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0964777" y="0"/>
            <a:ext cx="0" cy="32918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2755557" y="24481485"/>
            <a:ext cx="18015133" cy="9454896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Most important criterion were size, mobility, and </a:t>
            </a:r>
            <a:r>
              <a:rPr lang="en-US" sz="3400" dirty="0" smtClean="0"/>
              <a:t>simplicity.</a:t>
            </a:r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In order to navigate well within tight time and space restrictions, center-axis rotation was key (especially for corners) as opposed to a multi-axis turning radius as seen in cars. </a:t>
            </a:r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Building off this, the robot was chosen to have a multi-tier cylindrical </a:t>
            </a:r>
            <a:r>
              <a:rPr lang="en-US" sz="3400" dirty="0" err="1"/>
              <a:t>plexi</a:t>
            </a:r>
            <a:r>
              <a:rPr lang="en-US" sz="3400" dirty="0"/>
              <a:t>-glass body, maintaining equidistant symmetrical sensors.</a:t>
            </a:r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robot navigates using an MD25 motor controller and an Arduino MEGA microcontroller connected directly to the DC brushless motors.</a:t>
            </a:r>
            <a:endParaRPr lang="en-US" sz="3400" dirty="0"/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To ensure mobility and simplicity, the two DC brushless motors were bolted under the first tier; Furthermore the battery pack and motor driver were mounted directly above  for ease of wiring.</a:t>
            </a:r>
            <a:endParaRPr lang="en-US" sz="3400" dirty="0"/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Spherical </a:t>
            </a:r>
            <a:r>
              <a:rPr lang="en-US" sz="3400" dirty="0"/>
              <a:t>bearings were placed in the front and back to guarantee stability.</a:t>
            </a:r>
          </a:p>
          <a:p>
            <a:pPr algn="just"/>
            <a:endParaRPr lang="en-US" sz="16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extinguishing method was chosen to be a top mounted radial fan.</a:t>
            </a:r>
          </a:p>
          <a:p>
            <a:pPr marL="640080" indent="-640080" algn="just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Once fully constructed, a maze matching competition dimensions was built for testing. </a:t>
            </a:r>
          </a:p>
          <a:p>
            <a:pPr marL="640080" indent="-640080" algn="just">
              <a:buFont typeface="Arial" panose="020B0604020202020204" pitchFamily="34" charset="0"/>
              <a:buChar char="•"/>
            </a:pPr>
            <a:endParaRPr lang="en-US" sz="3400" dirty="0"/>
          </a:p>
          <a:p>
            <a:pPr algn="just"/>
            <a:endParaRPr lang="en-US" sz="1700" dirty="0"/>
          </a:p>
          <a:p>
            <a:pPr marL="640080" indent="-640080" algn="just">
              <a:buFont typeface="Arial" panose="020B0604020202020204" pitchFamily="34" charset="0"/>
              <a:buChar char="•"/>
            </a:pPr>
            <a:endParaRPr lang="en-US" sz="1700" dirty="0"/>
          </a:p>
        </p:txBody>
      </p:sp>
      <p:sp>
        <p:nvSpPr>
          <p:cNvPr id="38" name="Rectangle 37"/>
          <p:cNvSpPr/>
          <p:nvPr/>
        </p:nvSpPr>
        <p:spPr>
          <a:xfrm>
            <a:off x="31166783" y="1453731"/>
            <a:ext cx="12477675" cy="8871659"/>
          </a:xfrm>
          <a:prstGeom prst="rect">
            <a:avLst/>
          </a:prstGeom>
        </p:spPr>
        <p:txBody>
          <a:bodyPr wrap="square" lIns="128016" tIns="64008" rIns="128016" bIns="64008">
            <a:spAutoFit/>
          </a:bodyPr>
          <a:lstStyle/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Successfully activated through toggle switch</a:t>
            </a: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Identify walls and successfully adjust course to avoid collision</a:t>
            </a:r>
            <a:endParaRPr lang="en-US" sz="34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Confidently </a:t>
            </a:r>
            <a:r>
              <a:rPr lang="en-US" sz="3400" dirty="0">
                <a:ea typeface="Calibri" panose="020F0502020204030204" pitchFamily="34" charset="0"/>
              </a:rPr>
              <a:t>traverses a 1 cm rug lip and its </a:t>
            </a:r>
            <a:r>
              <a:rPr lang="en-US" sz="3400" dirty="0" smtClean="0">
                <a:ea typeface="Calibri" panose="020F0502020204030204" pitchFamily="34" charset="0"/>
              </a:rPr>
              <a:t>surface </a:t>
            </a:r>
            <a:endParaRPr lang="en-US" sz="34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Using white line sensors, the robot can identify when it has entered a room.</a:t>
            </a:r>
            <a:endParaRPr lang="en-US" sz="34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Can effectively follow </a:t>
            </a:r>
            <a:r>
              <a:rPr lang="en-US" sz="3400" dirty="0">
                <a:ea typeface="Calibri" panose="020F0502020204030204" pitchFamily="34" charset="0"/>
              </a:rPr>
              <a:t>a lit flame by means of </a:t>
            </a:r>
            <a:r>
              <a:rPr lang="en-US" sz="3400" dirty="0" smtClean="0">
                <a:ea typeface="Calibri" panose="020F0502020204030204" pitchFamily="34" charset="0"/>
              </a:rPr>
              <a:t>the thermal </a:t>
            </a:r>
            <a:r>
              <a:rPr lang="en-US" sz="3400" dirty="0">
                <a:ea typeface="Calibri" panose="020F0502020204030204" pitchFamily="34" charset="0"/>
              </a:rPr>
              <a:t>array </a:t>
            </a:r>
            <a:r>
              <a:rPr lang="en-US" sz="3400" dirty="0" smtClean="0">
                <a:ea typeface="Calibri" panose="020F0502020204030204" pitchFamily="34" charset="0"/>
              </a:rPr>
              <a:t>sensor </a:t>
            </a:r>
            <a:endParaRPr lang="en-US" sz="34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Fully capable of  extinguishing the flame</a:t>
            </a:r>
            <a:endParaRPr lang="en-US" sz="34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>
                <a:ea typeface="Calibri" panose="020F0502020204030204" pitchFamily="34" charset="0"/>
              </a:rPr>
              <a:t>The robot utilizes </a:t>
            </a:r>
            <a:r>
              <a:rPr lang="en-US" sz="3400" dirty="0" smtClean="0">
                <a:ea typeface="Calibri" panose="020F0502020204030204" pitchFamily="34" charset="0"/>
              </a:rPr>
              <a:t>the right wall follow navigation algorithm.</a:t>
            </a:r>
          </a:p>
          <a:p>
            <a:pPr algn="just">
              <a:lnSpc>
                <a:spcPct val="115000"/>
              </a:lnSpc>
            </a:pPr>
            <a:endParaRPr lang="en-US" sz="1600" dirty="0" smtClean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The integration of sensor information provides means of navigating through the maze and around obstacles.</a:t>
            </a:r>
          </a:p>
        </p:txBody>
      </p:sp>
      <p:sp>
        <p:nvSpPr>
          <p:cNvPr id="39" name="Rectangle 38"/>
          <p:cNvSpPr/>
          <p:nvPr/>
        </p:nvSpPr>
        <p:spPr>
          <a:xfrm>
            <a:off x="31455475" y="19952814"/>
            <a:ext cx="12271608" cy="10977621"/>
          </a:xfrm>
          <a:prstGeom prst="rect">
            <a:avLst/>
          </a:prstGeom>
        </p:spPr>
        <p:txBody>
          <a:bodyPr wrap="square" lIns="128016" tIns="64008" rIns="128016" bIns="64008">
            <a:spAutoFit/>
          </a:bodyPr>
          <a:lstStyle/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An additional task in the competition was a search and rescue mission. In order to accomplish this goal the addition of a mechanical arm was necessary.</a:t>
            </a:r>
          </a:p>
          <a:p>
            <a:pPr algn="just">
              <a:lnSpc>
                <a:spcPct val="115000"/>
              </a:lnSpc>
            </a:pPr>
            <a:endParaRPr lang="en-US" sz="1600" dirty="0" smtClean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We have designed a mechanical arm that works much like a forklift. The next step would be to implement this arm on the robot .</a:t>
            </a: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Although</a:t>
            </a:r>
            <a:r>
              <a:rPr lang="en-US" sz="3400" dirty="0">
                <a:ea typeface="Calibri" panose="020F0502020204030204" pitchFamily="34" charset="0"/>
              </a:rPr>
              <a:t>, the fan is efficient, replacing it with a CO</a:t>
            </a:r>
            <a:r>
              <a:rPr lang="en-US" sz="3400" baseline="-25000" dirty="0">
                <a:ea typeface="Calibri" panose="020F0502020204030204" pitchFamily="34" charset="0"/>
              </a:rPr>
              <a:t>2</a:t>
            </a:r>
            <a:r>
              <a:rPr lang="en-US" sz="3400" dirty="0">
                <a:ea typeface="Calibri" panose="020F0502020204030204" pitchFamily="34" charset="0"/>
              </a:rPr>
              <a:t> canister and valve system would yield more points and be more effective.</a:t>
            </a: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Given more time, we would like to be able to include a “return trip” algorithm that brings the robot back to its starting position once the task is completed.</a:t>
            </a:r>
          </a:p>
          <a:p>
            <a:pPr algn="just">
              <a:lnSpc>
                <a:spcPct val="115000"/>
              </a:lnSpc>
            </a:pPr>
            <a:endParaRPr lang="en-US" sz="1600" dirty="0" smtClean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Implementation of full sound activation</a:t>
            </a:r>
          </a:p>
          <a:p>
            <a:pPr algn="just">
              <a:lnSpc>
                <a:spcPct val="115000"/>
              </a:lnSpc>
            </a:pPr>
            <a:endParaRPr lang="en-US" sz="16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3400" dirty="0" smtClean="0">
                <a:ea typeface="Calibri" panose="020F0502020204030204" pitchFamily="34" charset="0"/>
              </a:rPr>
              <a:t>Revision and further research on Arduino coding in order to develop a more effective navigation algorithm.</a:t>
            </a:r>
            <a:endParaRPr lang="en-US" sz="3400" dirty="0">
              <a:ea typeface="Calibri" panose="020F0502020204030204" pitchFamily="34" charset="0"/>
            </a:endParaRPr>
          </a:p>
          <a:p>
            <a:pPr marL="480060" indent="-48006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US" sz="3200" dirty="0">
              <a:ea typeface="Calibri" panose="020F0502020204030204" pitchFamily="34" charset="0"/>
            </a:endParaRPr>
          </a:p>
          <a:p>
            <a:pPr algn="just">
              <a:lnSpc>
                <a:spcPct val="115000"/>
              </a:lnSpc>
            </a:pPr>
            <a:endParaRPr lang="en-US" sz="1700" dirty="0">
              <a:ea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2088" y="14838860"/>
            <a:ext cx="11457577" cy="4407360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This robot </a:t>
            </a:r>
            <a:r>
              <a:rPr lang="en-US" sz="3400" dirty="0" smtClean="0"/>
              <a:t>needs </a:t>
            </a:r>
            <a:r>
              <a:rPr lang="en-US" sz="3400" dirty="0"/>
              <a:t>to take in information from multiple sensors, interpret that information, and then use that information to navigate through the maze </a:t>
            </a:r>
            <a:r>
              <a:rPr lang="en-US" sz="3400" dirty="0" smtClean="0"/>
              <a:t>in </a:t>
            </a:r>
            <a:r>
              <a:rPr lang="en-US" sz="3400" dirty="0"/>
              <a:t>order to find </a:t>
            </a:r>
            <a:r>
              <a:rPr lang="en-US" sz="3400" dirty="0" smtClean="0"/>
              <a:t>the </a:t>
            </a:r>
            <a:r>
              <a:rPr lang="en-US" sz="3400" dirty="0"/>
              <a:t>flame and extinguish it</a:t>
            </a:r>
            <a:r>
              <a:rPr lang="en-US" sz="3400" dirty="0" smtClean="0"/>
              <a:t>.</a:t>
            </a:r>
          </a:p>
          <a:p>
            <a:pPr algn="just"/>
            <a:endParaRPr lang="en-US" sz="1600" dirty="0" smtClean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robot uses multiple sensors to gather data including: ultrasonic sensors, thermal array sensors white line sensors, and an analog sound sensor.</a:t>
            </a:r>
            <a:endParaRPr lang="en-US" sz="3400" dirty="0"/>
          </a:p>
          <a:p>
            <a:pPr lvl="0"/>
            <a:endParaRPr lang="en-US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420189" y="1673964"/>
            <a:ext cx="10464800" cy="12701939"/>
          </a:xfrm>
          <a:prstGeom prst="rect">
            <a:avLst/>
          </a:prstGeom>
          <a:noFill/>
        </p:spPr>
        <p:txBody>
          <a:bodyPr wrap="square" lIns="128016" tIns="64008" rIns="128016" bIns="64008" rtlCol="0">
            <a:spAutoFit/>
          </a:bodyPr>
          <a:lstStyle/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This robot was designed to compete in the Trinity College Firefighting Robot Competition.</a:t>
            </a:r>
          </a:p>
          <a:p>
            <a:pPr algn="just"/>
            <a:endParaRPr lang="en-US" sz="1600" dirty="0" smtClean="0"/>
          </a:p>
          <a:p>
            <a:pPr marL="640080" indent="-640080" algn="just">
              <a:buFont typeface="Arial" panose="020B0604020202020204" pitchFamily="34" charset="0"/>
              <a:buChar char="•"/>
            </a:pPr>
            <a:r>
              <a:rPr lang="en-US" sz="3400" dirty="0"/>
              <a:t>This robot must be capable of navigating a maze with obstacles, </a:t>
            </a:r>
            <a:r>
              <a:rPr lang="en-US" sz="3400" dirty="0" smtClean="0"/>
              <a:t>detecting </a:t>
            </a:r>
            <a:r>
              <a:rPr lang="en-US" sz="3400" dirty="0"/>
              <a:t>a flame, extinguishing that flame, and returning to the starting point</a:t>
            </a:r>
            <a:r>
              <a:rPr lang="en-US" sz="3400" dirty="0" smtClean="0"/>
              <a:t>.</a:t>
            </a:r>
          </a:p>
          <a:p>
            <a:pPr algn="just"/>
            <a:endParaRPr lang="en-US" sz="1600" dirty="0"/>
          </a:p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Using strict design criteria laid out in the  competition rulebook, the team designed and constructed the robot using both purchased and fabricated materials.</a:t>
            </a:r>
          </a:p>
          <a:p>
            <a:pPr algn="just"/>
            <a:endParaRPr lang="en-US" sz="1600" dirty="0" smtClean="0"/>
          </a:p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</a:t>
            </a:r>
            <a:r>
              <a:rPr lang="en-US" sz="3400" dirty="0"/>
              <a:t>robot is designed around </a:t>
            </a:r>
            <a:r>
              <a:rPr lang="en-US" sz="3400" dirty="0" smtClean="0"/>
              <a:t>the idea of center-axis </a:t>
            </a:r>
            <a:r>
              <a:rPr lang="en-US" sz="3400" dirty="0"/>
              <a:t>rotation criteria in order to navigate </a:t>
            </a:r>
            <a:r>
              <a:rPr lang="en-US" sz="3400" dirty="0" smtClean="0"/>
              <a:t>and turn easily.</a:t>
            </a:r>
          </a:p>
          <a:p>
            <a:pPr algn="just"/>
            <a:endParaRPr lang="en-US" sz="1600" dirty="0" smtClean="0"/>
          </a:p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</a:t>
            </a:r>
            <a:r>
              <a:rPr lang="en-US" sz="3400" dirty="0"/>
              <a:t>navigation algorithm is a right wall follow technique which is used extensively in maze solving </a:t>
            </a:r>
            <a:r>
              <a:rPr lang="en-US" sz="3400" dirty="0" smtClean="0"/>
              <a:t>algorithms.</a:t>
            </a:r>
          </a:p>
          <a:p>
            <a:pPr algn="just"/>
            <a:endParaRPr lang="en-US" sz="1600" dirty="0" smtClean="0"/>
          </a:p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robot uses </a:t>
            </a:r>
            <a:r>
              <a:rPr lang="en-US" sz="3400" dirty="0"/>
              <a:t> </a:t>
            </a:r>
            <a:r>
              <a:rPr lang="en-US" sz="3400" dirty="0" smtClean="0"/>
              <a:t>dead reckoning with sensor integration to make its way through the maze.</a:t>
            </a:r>
          </a:p>
          <a:p>
            <a:pPr algn="just"/>
            <a:endParaRPr lang="en-US" sz="1600" dirty="0" smtClean="0"/>
          </a:p>
          <a:p>
            <a:pPr marL="480060" indent="-48006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The robot uses a top mounted fan as an extinguishing method.</a:t>
            </a:r>
          </a:p>
          <a:p>
            <a:endParaRPr lang="en-US" sz="1600" dirty="0" smtClean="0"/>
          </a:p>
          <a:p>
            <a:pPr marL="480060" indent="-480060">
              <a:buFont typeface="Arial" panose="020B0604020202020204" pitchFamily="34" charset="0"/>
              <a:buChar char="•"/>
            </a:pPr>
            <a:endParaRPr lang="en-US" sz="3100" dirty="0"/>
          </a:p>
          <a:p>
            <a:pPr marL="480060" indent="-480060">
              <a:buFont typeface="Arial" panose="020B0604020202020204" pitchFamily="34" charset="0"/>
              <a:buChar char="•"/>
            </a:pPr>
            <a:endParaRPr lang="en-US" sz="3100" dirty="0"/>
          </a:p>
          <a:p>
            <a:pPr lvl="0"/>
            <a:endParaRPr lang="en-US" sz="1700" dirty="0"/>
          </a:p>
          <a:p>
            <a:pPr lvl="0"/>
            <a:endParaRPr lang="en-US" sz="1700" dirty="0"/>
          </a:p>
          <a:p>
            <a:endParaRPr lang="en-US" sz="31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8853" y="2895600"/>
            <a:ext cx="8795860" cy="92346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1404191" y="10896600"/>
            <a:ext cx="12002857" cy="675160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5192" y="2895600"/>
            <a:ext cx="7849932" cy="9234642"/>
          </a:xfrm>
          <a:prstGeom prst="rect">
            <a:avLst/>
          </a:prstGeom>
        </p:spPr>
      </p:pic>
      <p:pic>
        <p:nvPicPr>
          <p:cNvPr id="1026" name="Picture 2" descr="http://cdn.active-robots.com/media/catalog/product/cache/1/image/9df78eab33525d08d6e5fb8d27136e95/s/r/srf0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09" y="20472005"/>
            <a:ext cx="2657046" cy="199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robotgear.com.au/Cache/Files/ProductImageOriginals/116_Devantech%20TPA8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89" y="22926144"/>
            <a:ext cx="3291477" cy="235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robotshop.com/media/catalog/product/cache/1/image/800x800/9df78eab33525d08d6e5fb8d27136e95/d/f/dfrobot-line-tracking-sensor-for-arduino-1_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09" y="25908000"/>
            <a:ext cx="2504969" cy="2504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dfrobot.com/wiki/images/3/34/Analog_Sound_Sensor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209" y="29075605"/>
            <a:ext cx="2662082" cy="2578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pbs.twimg.com/profile_images/378800000704356438/9d19310763171b0d958d23a18b3d7e1c_400x400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93811" y="30833071"/>
            <a:ext cx="1718315" cy="171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800" y="31150606"/>
            <a:ext cx="8526611" cy="1435859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13016113" y="12266811"/>
            <a:ext cx="17368115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Hardware</a:t>
            </a:r>
            <a:endParaRPr lang="en-US" sz="6700" dirty="0"/>
          </a:p>
        </p:txBody>
      </p:sp>
      <p:sp>
        <p:nvSpPr>
          <p:cNvPr id="11" name="TextBox 10"/>
          <p:cNvSpPr txBox="1"/>
          <p:nvPr/>
        </p:nvSpPr>
        <p:spPr>
          <a:xfrm>
            <a:off x="12621622" y="13696146"/>
            <a:ext cx="14987619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The robot has the following three main components:</a:t>
            </a:r>
            <a:endParaRPr lang="en-US" sz="3400" dirty="0"/>
          </a:p>
        </p:txBody>
      </p:sp>
      <p:pic>
        <p:nvPicPr>
          <p:cNvPr id="1036" name="Picture 12" descr="https://nodna.de/images/manufacturers/Devantech/RD01/rd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4224" y="14436528"/>
            <a:ext cx="3931943" cy="297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www.lib.sfu.ca/system/files/28518/arduino-mega-2560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8958" y="14349799"/>
            <a:ext cx="4468330" cy="2975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http://ecx.images-amazon.com/images/I/41TgvlpAGBL._SX300_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56112" y="13696146"/>
            <a:ext cx="3732036" cy="3346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15837309" y="19031910"/>
            <a:ext cx="118516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Additional hardware components include: 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Bread board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Relay switch with a 7407 non-inverting hex buffer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Push button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Kill Switch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12 V rechargeable Ni-MH and 9 V batteries</a:t>
            </a:r>
          </a:p>
          <a:p>
            <a:pPr marL="1219200" lvl="1">
              <a:buFont typeface="Arial" panose="020B0604020202020204" pitchFamily="34" charset="0"/>
              <a:buChar char="•"/>
            </a:pPr>
            <a:r>
              <a:rPr lang="en-US" sz="3400" dirty="0" smtClean="0"/>
              <a:t>Red LED</a:t>
            </a:r>
          </a:p>
          <a:p>
            <a:pPr marL="2651714" lvl="1" indent="-457200">
              <a:buFont typeface="Arial" panose="020B0604020202020204" pitchFamily="34" charset="0"/>
              <a:buChar char="•"/>
            </a:pPr>
            <a:endParaRPr lang="en-US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328560" y="13446983"/>
            <a:ext cx="11266610" cy="116031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lIns="128016" tIns="64008" rIns="128016" bIns="64008" rtlCol="0">
            <a:spAutoFit/>
          </a:bodyPr>
          <a:lstStyle/>
          <a:p>
            <a:pPr algn="ctr"/>
            <a:r>
              <a:rPr lang="en-US" sz="6700" dirty="0" smtClean="0"/>
              <a:t>Sensors</a:t>
            </a:r>
            <a:endParaRPr lang="en-US" sz="6700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0" y="20802798"/>
            <a:ext cx="66294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SRF05 Ultrasonic </a:t>
            </a:r>
            <a:r>
              <a:rPr lang="en-US" sz="3400" dirty="0"/>
              <a:t>S</a:t>
            </a:r>
            <a:r>
              <a:rPr lang="en-US" sz="3400" dirty="0" smtClean="0"/>
              <a:t>ensor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Used for range finding and wall correction</a:t>
            </a:r>
            <a:endParaRPr lang="en-US" sz="3400" dirty="0"/>
          </a:p>
        </p:txBody>
      </p:sp>
      <p:sp>
        <p:nvSpPr>
          <p:cNvPr id="32" name="TextBox 31"/>
          <p:cNvSpPr txBox="1"/>
          <p:nvPr/>
        </p:nvSpPr>
        <p:spPr>
          <a:xfrm>
            <a:off x="4572000" y="23279227"/>
            <a:ext cx="66294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TPA81 8-pixel Thermal Array Sensor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Used for flame detection and flame alignment</a:t>
            </a:r>
            <a:endParaRPr lang="en-US" sz="3400" dirty="0"/>
          </a:p>
        </p:txBody>
      </p:sp>
      <p:sp>
        <p:nvSpPr>
          <p:cNvPr id="33" name="TextBox 32"/>
          <p:cNvSpPr txBox="1"/>
          <p:nvPr/>
        </p:nvSpPr>
        <p:spPr>
          <a:xfrm>
            <a:off x="4572000" y="26713003"/>
            <a:ext cx="66294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Tracker Sensor V4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3400" dirty="0" smtClean="0"/>
              <a:t>Used for white line detection when entering rooms</a:t>
            </a:r>
            <a:endParaRPr lang="en-US" sz="3400" dirty="0"/>
          </a:p>
        </p:txBody>
      </p:sp>
      <p:sp>
        <p:nvSpPr>
          <p:cNvPr id="34" name="TextBox 33"/>
          <p:cNvSpPr txBox="1"/>
          <p:nvPr/>
        </p:nvSpPr>
        <p:spPr>
          <a:xfrm>
            <a:off x="4572000" y="29694298"/>
            <a:ext cx="66294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Analog Sound Sensor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Used for sound activation</a:t>
            </a:r>
            <a:endParaRPr lang="en-US" sz="3400" dirty="0"/>
          </a:p>
        </p:txBody>
      </p:sp>
      <p:sp>
        <p:nvSpPr>
          <p:cNvPr id="21" name="TextBox 20"/>
          <p:cNvSpPr txBox="1"/>
          <p:nvPr/>
        </p:nvSpPr>
        <p:spPr>
          <a:xfrm>
            <a:off x="13016113" y="17548145"/>
            <a:ext cx="439793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MD25 Motor Driver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DC Brushless Motors </a:t>
            </a:r>
            <a:endParaRPr lang="en-US" sz="3400" dirty="0"/>
          </a:p>
        </p:txBody>
      </p:sp>
      <p:sp>
        <p:nvSpPr>
          <p:cNvPr id="36" name="TextBox 35"/>
          <p:cNvSpPr txBox="1"/>
          <p:nvPr/>
        </p:nvSpPr>
        <p:spPr>
          <a:xfrm>
            <a:off x="19528958" y="17544549"/>
            <a:ext cx="439793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Arduino MEGA microcontroller</a:t>
            </a:r>
            <a:endParaRPr lang="en-US" sz="3400" dirty="0"/>
          </a:p>
        </p:txBody>
      </p:sp>
      <p:sp>
        <p:nvSpPr>
          <p:cNvPr id="37" name="TextBox 36"/>
          <p:cNvSpPr txBox="1"/>
          <p:nvPr/>
        </p:nvSpPr>
        <p:spPr>
          <a:xfrm>
            <a:off x="25897194" y="17533823"/>
            <a:ext cx="439793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400" dirty="0" smtClean="0"/>
              <a:t>Top Mounted 5V radial fan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83204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701</Words>
  <Application>Microsoft Office PowerPoint</Application>
  <PresentationFormat>Custom</PresentationFormat>
  <Paragraphs>91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</dc:creator>
  <cp:lastModifiedBy>Ryan</cp:lastModifiedBy>
  <cp:revision>146</cp:revision>
  <dcterms:created xsi:type="dcterms:W3CDTF">2016-03-29T18:13:00Z</dcterms:created>
  <dcterms:modified xsi:type="dcterms:W3CDTF">2016-04-15T15:38:27Z</dcterms:modified>
</cp:coreProperties>
</file>