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7010400" cy="92964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7979"/>
    <a:srgbClr val="1E1A17"/>
    <a:srgbClr val="7D7D7D"/>
    <a:srgbClr val="663300"/>
    <a:srgbClr val="996633"/>
    <a:srgbClr val="B0753A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Objects="1">
      <p:cViewPr>
        <p:scale>
          <a:sx n="30" d="100"/>
          <a:sy n="30" d="100"/>
        </p:scale>
        <p:origin x="240" y="326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8172800" cy="468172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E4180F-8FFE-451B-935E-209260BA74B0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111D5-E7D3-40EA-B753-B0E69D74985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111D5-E7D3-40EA-B753-B0E69D74985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EAF1B-1CBF-41DA-B0EA-AA8E86850728}" type="datetimeFigureOut">
              <a:rPr lang="en-US" smtClean="0"/>
              <a:pPr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B5B23-DE69-465F-B415-A664BE378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jasonstravelsdotcom.files.wordpress.com/2012/06/the-beautiful-blue-of-the-pacific-ocean-by-maui-hawa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889550" cy="329184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1865376"/>
            <a:ext cx="40233600" cy="4992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Rectangle 21"/>
          <p:cNvSpPr/>
          <p:nvPr/>
        </p:nvSpPr>
        <p:spPr>
          <a:xfrm>
            <a:off x="-1650" y="-8714"/>
            <a:ext cx="43891200" cy="32927114"/>
          </a:xfrm>
          <a:prstGeom prst="rect">
            <a:avLst/>
          </a:prstGeom>
          <a:solidFill>
            <a:schemeClr val="bg1">
              <a:alpha val="2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latin typeface="Narkisim" pitchFamily="34" charset="-79"/>
              <a:cs typeface="Narkisim" pitchFamily="34" charset="-79"/>
            </a:endParaRPr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5" cstate="print"/>
          <a:srcRect t="19392" r="4348" b="15969"/>
          <a:stretch>
            <a:fillRect/>
          </a:stretch>
        </p:blipFill>
        <p:spPr bwMode="auto">
          <a:xfrm>
            <a:off x="-914400" y="-7500272"/>
            <a:ext cx="40233600" cy="4994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" name="Rectangle 46"/>
          <p:cNvSpPr/>
          <p:nvPr/>
        </p:nvSpPr>
        <p:spPr>
          <a:xfrm>
            <a:off x="1828800" y="1863628"/>
            <a:ext cx="40233600" cy="4994372"/>
          </a:xfrm>
          <a:prstGeom prst="rect">
            <a:avLst/>
          </a:prstGeom>
          <a:solidFill>
            <a:schemeClr val="bg1">
              <a:alpha val="39000"/>
            </a:schemeClr>
          </a:solidFill>
          <a:ln w="127000" cmpd="sng">
            <a:solidFill>
              <a:srgbClr val="0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57200" defTabSz="3970837">
              <a:lnSpc>
                <a:spcPts val="10000"/>
              </a:lnSpc>
            </a:pPr>
            <a:r>
              <a:rPr lang="en-US" sz="11700" spc="-150" dirty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 </a:t>
            </a:r>
            <a:r>
              <a:rPr lang="en-US" sz="11700" spc="-15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 </a:t>
            </a:r>
            <a:r>
              <a:rPr lang="en-US" sz="11700" spc="-300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Sailing </a:t>
            </a:r>
            <a:r>
              <a:rPr lang="en-US" sz="11700" spc="-300" dirty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Information </a:t>
            </a:r>
            <a:r>
              <a:rPr lang="en-US" sz="11700" spc="-300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System</a:t>
            </a:r>
            <a:endParaRPr lang="en-US" sz="6600" i="1" dirty="0" smtClean="0"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  <a:ea typeface="PMingLiU" pitchFamily="18" charset="-120"/>
              <a:cs typeface="Narkisim" pitchFamily="34" charset="-79"/>
            </a:endParaRPr>
          </a:p>
          <a:p>
            <a:pPr indent="-457200" defTabSz="3970837">
              <a:lnSpc>
                <a:spcPts val="10000"/>
              </a:lnSpc>
            </a:pPr>
            <a:r>
              <a:rPr lang="en-US" sz="6600" i="1" dirty="0" smtClean="0">
                <a:solidFill>
                  <a:schemeClr val="bg1"/>
                </a:solidFill>
                <a:effectLst>
                  <a:outerShdw blurRad="50800" dist="38100" dir="13500000" sx="101000" sy="101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    </a:t>
            </a:r>
            <a:r>
              <a:rPr lang="en-US" sz="6600" i="1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Department of Computer Science</a:t>
            </a:r>
          </a:p>
          <a:p>
            <a:pPr indent="-457200" defTabSz="3970837">
              <a:lnSpc>
                <a:spcPts val="10000"/>
              </a:lnSpc>
            </a:pPr>
            <a:r>
              <a:rPr lang="en-US" sz="4800" i="1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      Advisor: </a:t>
            </a:r>
            <a:r>
              <a:rPr lang="en-US" sz="4800" i="1" dirty="0" err="1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Radim</a:t>
            </a:r>
            <a:r>
              <a:rPr lang="en-US" sz="4800" i="1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 </a:t>
            </a:r>
            <a:r>
              <a:rPr lang="en-US" sz="4800" i="1" dirty="0" err="1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Narkisim" pitchFamily="34" charset="-79"/>
              </a:rPr>
              <a:t>Bartos</a:t>
            </a:r>
            <a:endParaRPr lang="en-US" sz="6600" dirty="0"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1371600" y="13411200"/>
            <a:ext cx="12801600" cy="7982712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1828800" y="13915221"/>
            <a:ext cx="11887200" cy="7230279"/>
            <a:chOff x="1828800" y="13258800"/>
            <a:chExt cx="11887200" cy="7230279"/>
          </a:xfrm>
        </p:grpSpPr>
        <p:sp>
          <p:nvSpPr>
            <p:cNvPr id="12" name="Rectangle 167"/>
            <p:cNvSpPr>
              <a:spLocks noChangeArrowheads="1"/>
            </p:cNvSpPr>
            <p:nvPr/>
          </p:nvSpPr>
          <p:spPr bwMode="auto">
            <a:xfrm>
              <a:off x="1828800" y="13258800"/>
              <a:ext cx="11887200" cy="1371600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Goals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828800" y="15087600"/>
              <a:ext cx="11887200" cy="54014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Combine and display data from multiple sensors into one low-cost, waterproof device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Make data viewable from anywhere on a boat using a </a:t>
              </a:r>
              <a:r>
                <a:rPr lang="en-US" sz="4400" dirty="0" err="1" smtClean="0">
                  <a:latin typeface="Georgia" pitchFamily="18" charset="0"/>
                  <a:cs typeface="Consolas" pitchFamily="49" charset="0"/>
                </a:rPr>
                <a:t>smartwatch</a:t>
              </a: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 connected via Bluetooth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Store data so that it can be accessed later with a computer application</a:t>
              </a:r>
            </a:p>
          </p:txBody>
        </p:sp>
      </p:grpSp>
      <p:sp>
        <p:nvSpPr>
          <p:cNvPr id="50" name="Rectangle 49"/>
          <p:cNvSpPr/>
          <p:nvPr/>
        </p:nvSpPr>
        <p:spPr>
          <a:xfrm>
            <a:off x="1371600" y="7315200"/>
            <a:ext cx="12801600" cy="598932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/>
          <p:cNvGrpSpPr/>
          <p:nvPr/>
        </p:nvGrpSpPr>
        <p:grpSpPr>
          <a:xfrm>
            <a:off x="1828800" y="7772381"/>
            <a:ext cx="11887200" cy="5178614"/>
            <a:chOff x="1828800" y="7789809"/>
            <a:chExt cx="11887200" cy="5178614"/>
          </a:xfrm>
        </p:grpSpPr>
        <p:sp>
          <p:nvSpPr>
            <p:cNvPr id="7" name="TextBox 6"/>
            <p:cNvSpPr txBox="1"/>
            <p:nvPr/>
          </p:nvSpPr>
          <p:spPr>
            <a:xfrm>
              <a:off x="1828800" y="9619621"/>
              <a:ext cx="11887200" cy="33488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6500"/>
                </a:lnSpc>
                <a:spcBef>
                  <a:spcPts val="1200"/>
                </a:spcBef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The nautical environment is not ideal for common electronic sensory devices, and many devices that do exist are expensive or do not collect data into one utility.</a:t>
              </a:r>
            </a:p>
          </p:txBody>
        </p:sp>
        <p:sp>
          <p:nvSpPr>
            <p:cNvPr id="6" name="Rectangle 167"/>
            <p:cNvSpPr>
              <a:spLocks noChangeArrowheads="1"/>
            </p:cNvSpPr>
            <p:nvPr/>
          </p:nvSpPr>
          <p:spPr bwMode="auto">
            <a:xfrm>
              <a:off x="1828800" y="7789809"/>
              <a:ext cx="11887200" cy="1371600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Background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</p:grpSp>
      <p:sp>
        <p:nvSpPr>
          <p:cNvPr id="51" name="Rectangle 50"/>
          <p:cNvSpPr/>
          <p:nvPr/>
        </p:nvSpPr>
        <p:spPr>
          <a:xfrm>
            <a:off x="15544800" y="7315199"/>
            <a:ext cx="12801600" cy="813816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/>
          <p:cNvGrpSpPr/>
          <p:nvPr/>
        </p:nvGrpSpPr>
        <p:grpSpPr>
          <a:xfrm>
            <a:off x="16002000" y="7772381"/>
            <a:ext cx="11887200" cy="7384167"/>
            <a:chOff x="1828800" y="21945600"/>
            <a:chExt cx="11887200" cy="7384167"/>
          </a:xfrm>
        </p:grpSpPr>
        <p:sp>
          <p:nvSpPr>
            <p:cNvPr id="18" name="Rectangle 167"/>
            <p:cNvSpPr>
              <a:spLocks noChangeArrowheads="1"/>
            </p:cNvSpPr>
            <p:nvPr/>
          </p:nvSpPr>
          <p:spPr bwMode="auto">
            <a:xfrm>
              <a:off x="1828800" y="21945600"/>
              <a:ext cx="11887200" cy="1371600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Usage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828800" y="23774400"/>
              <a:ext cx="11887200" cy="55553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For sailors of any skill level on small boats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Display screen on device shows processed data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Smartwatch can be worn by sailor to view data from anywhere on </a:t>
              </a: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a</a:t>
              </a: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 boat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Application allows viewing of past excursions</a:t>
              </a:r>
              <a:endParaRPr lang="en-US" sz="4400" b="0" dirty="0" smtClean="0">
                <a:latin typeface="Georgia" pitchFamily="18" charset="0"/>
                <a:cs typeface="Consolas" pitchFamily="49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371600" y="21470972"/>
            <a:ext cx="12801600" cy="10817352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167"/>
          <p:cNvSpPr>
            <a:spLocks noChangeArrowheads="1"/>
          </p:cNvSpPr>
          <p:nvPr/>
        </p:nvSpPr>
        <p:spPr bwMode="auto">
          <a:xfrm>
            <a:off x="1828800" y="21929543"/>
            <a:ext cx="11887200" cy="1362414"/>
          </a:xfrm>
          <a:prstGeom prst="round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5400" b="1" dirty="0" smtClean="0">
                <a:solidFill>
                  <a:schemeClr val="bg1"/>
                </a:solidFill>
                <a:latin typeface="Georgia" pitchFamily="18" charset="0"/>
                <a:cs typeface="Consolas" pitchFamily="49" charset="0"/>
              </a:rPr>
              <a:t>Components</a:t>
            </a:r>
            <a:endParaRPr lang="en-US" sz="8000" b="1" dirty="0">
              <a:solidFill>
                <a:schemeClr val="bg1"/>
              </a:solidFill>
              <a:latin typeface="Georgia" pitchFamily="18" charset="0"/>
              <a:cs typeface="Consolas" pitchFamily="49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828800" y="24206357"/>
          <a:ext cx="11887200" cy="7631776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6400800"/>
                <a:gridCol w="5486400"/>
              </a:tblGrid>
              <a:tr h="1180759">
                <a:tc>
                  <a:txBody>
                    <a:bodyPr/>
                    <a:lstStyle/>
                    <a:p>
                      <a:r>
                        <a:rPr lang="en-US" sz="4400" b="0" dirty="0" smtClean="0">
                          <a:latin typeface="Georgia" pitchFamily="18" charset="0"/>
                          <a:cs typeface="Consolas" pitchFamily="49" charset="0"/>
                        </a:rPr>
                        <a:t>Raspberry Pi </a:t>
                      </a:r>
                      <a:r>
                        <a:rPr lang="en-US" sz="5000" b="0" dirty="0" smtClean="0">
                          <a:latin typeface="Iskoola Pota" pitchFamily="34" charset="0"/>
                          <a:cs typeface="Iskoola Pota" pitchFamily="34" charset="0"/>
                        </a:rPr>
                        <a:t>2</a:t>
                      </a:r>
                      <a:r>
                        <a:rPr lang="en-US" sz="4400" b="0" dirty="0" smtClean="0">
                          <a:latin typeface="Georgia" pitchFamily="18" charset="0"/>
                          <a:cs typeface="Consolas" pitchFamily="49" charset="0"/>
                        </a:rPr>
                        <a:t> Model</a:t>
                      </a:r>
                      <a:r>
                        <a:rPr lang="en-US" sz="4400" b="0" baseline="0" dirty="0" smtClean="0">
                          <a:latin typeface="Georgia" pitchFamily="18" charset="0"/>
                          <a:cs typeface="Consolas" pitchFamily="49" charset="0"/>
                        </a:rPr>
                        <a:t> B</a:t>
                      </a:r>
                      <a:endParaRPr lang="en-US" sz="4400" b="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b="0" dirty="0" smtClean="0">
                          <a:latin typeface="Georgia" pitchFamily="18" charset="0"/>
                          <a:cs typeface="Consolas" pitchFamily="49" charset="0"/>
                        </a:rPr>
                        <a:t>Combines multiple</a:t>
                      </a:r>
                      <a:r>
                        <a:rPr lang="en-US" sz="3600" b="0" baseline="0" dirty="0" smtClean="0">
                          <a:latin typeface="Georgia" pitchFamily="18" charset="0"/>
                          <a:cs typeface="Consolas" pitchFamily="49" charset="0"/>
                        </a:rPr>
                        <a:t> sensor data and stores it</a:t>
                      </a:r>
                      <a:endParaRPr lang="en-US" sz="3600" b="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</a:tr>
              <a:tr h="1016404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Pebble Time</a:t>
                      </a:r>
                      <a:r>
                        <a:rPr lang="en-US" sz="4400" baseline="0" dirty="0" smtClean="0">
                          <a:latin typeface="Georgia" pitchFamily="18" charset="0"/>
                          <a:cs typeface="Consolas" pitchFamily="49" charset="0"/>
                        </a:rPr>
                        <a:t> Round</a:t>
                      </a:r>
                      <a:endParaRPr lang="en-US" sz="44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Mobile display platform</a:t>
                      </a:r>
                      <a:endParaRPr lang="en-US" sz="36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16404">
                <a:tc>
                  <a:txBody>
                    <a:bodyPr/>
                    <a:lstStyle/>
                    <a:p>
                      <a:r>
                        <a:rPr lang="en-US" sz="5000" dirty="0" smtClean="0">
                          <a:latin typeface="Iskoola Pota" pitchFamily="34" charset="0"/>
                          <a:cs typeface="Iskoola Pota" pitchFamily="34" charset="0"/>
                        </a:rPr>
                        <a:t>2.7</a:t>
                      </a:r>
                      <a:r>
                        <a:rPr lang="en-US" sz="5000" baseline="0" dirty="0" smtClean="0">
                          <a:latin typeface="Iskoola Pota" pitchFamily="34" charset="0"/>
                          <a:cs typeface="Iskoola Pota" pitchFamily="34" charset="0"/>
                        </a:rPr>
                        <a:t>in.</a:t>
                      </a:r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 E-Paper</a:t>
                      </a:r>
                      <a:r>
                        <a:rPr lang="en-US" sz="4400" baseline="0" dirty="0" smtClean="0">
                          <a:latin typeface="Georgia" pitchFamily="18" charset="0"/>
                          <a:cs typeface="Consolas" pitchFamily="49" charset="0"/>
                        </a:rPr>
                        <a:t> Display</a:t>
                      </a:r>
                      <a:endParaRPr lang="en-US" sz="44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Onboard display</a:t>
                      </a:r>
                      <a:endParaRPr lang="en-US" sz="36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</a:tr>
              <a:tr h="1016404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L</a:t>
                      </a:r>
                      <a:r>
                        <a:rPr lang="en-US" sz="5000" dirty="0" smtClean="0">
                          <a:latin typeface="Iskoola Pota" pitchFamily="34" charset="0"/>
                          <a:cs typeface="Iskoola Pota" pitchFamily="34" charset="0"/>
                        </a:rPr>
                        <a:t>3</a:t>
                      </a:r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GD</a:t>
                      </a:r>
                      <a:r>
                        <a:rPr lang="en-US" sz="5000" dirty="0" smtClean="0">
                          <a:latin typeface="Iskoola Pota" pitchFamily="34" charset="0"/>
                          <a:cs typeface="Iskoola Pota" pitchFamily="34" charset="0"/>
                        </a:rPr>
                        <a:t>20</a:t>
                      </a:r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H</a:t>
                      </a:r>
                      <a:endParaRPr lang="en-US" sz="44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3-</a:t>
                      </a:r>
                      <a:r>
                        <a:rPr lang="en-US" sz="3600" baseline="0" dirty="0" smtClean="0">
                          <a:latin typeface="Georgia" pitchFamily="18" charset="0"/>
                          <a:cs typeface="Consolas" pitchFamily="49" charset="0"/>
                        </a:rPr>
                        <a:t>axis gyroscope</a:t>
                      </a:r>
                      <a:endParaRPr lang="en-US" sz="36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80759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LSM</a:t>
                      </a:r>
                      <a:r>
                        <a:rPr lang="en-US" sz="5000" dirty="0" smtClean="0">
                          <a:latin typeface="Iskoola Pota" pitchFamily="34" charset="0"/>
                          <a:cs typeface="Iskoola Pota" pitchFamily="34" charset="0"/>
                        </a:rPr>
                        <a:t>303</a:t>
                      </a:r>
                      <a:endParaRPr lang="en-US" sz="5000" dirty="0">
                        <a:latin typeface="Iskoola Pota" pitchFamily="34" charset="0"/>
                        <a:cs typeface="Iskoola Pot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3-axis magnetometer</a:t>
                      </a:r>
                    </a:p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3-axis</a:t>
                      </a:r>
                      <a:r>
                        <a:rPr lang="en-US" sz="3600" baseline="0" dirty="0" smtClean="0">
                          <a:latin typeface="Georgia" pitchFamily="18" charset="0"/>
                          <a:cs typeface="Consolas" pitchFamily="49" charset="0"/>
                        </a:rPr>
                        <a:t> accelerometer</a:t>
                      </a:r>
                      <a:endParaRPr lang="en-US" sz="36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</a:tr>
              <a:tr h="1016404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MTK</a:t>
                      </a:r>
                      <a:r>
                        <a:rPr lang="en-US" sz="5000" dirty="0" smtClean="0">
                          <a:latin typeface="Iskoola Pota" pitchFamily="34" charset="0"/>
                          <a:cs typeface="Iskoola Pota" pitchFamily="34" charset="0"/>
                        </a:rPr>
                        <a:t>3339</a:t>
                      </a:r>
                      <a:endParaRPr lang="en-US" sz="5000" dirty="0">
                        <a:latin typeface="Iskoola Pota" pitchFamily="34" charset="0"/>
                        <a:cs typeface="Iskoola Pota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GPS </a:t>
                      </a:r>
                      <a:r>
                        <a:rPr lang="en-US" sz="3600" baseline="0" dirty="0" smtClean="0">
                          <a:latin typeface="Georgia" pitchFamily="18" charset="0"/>
                          <a:cs typeface="Consolas" pitchFamily="49" charset="0"/>
                        </a:rPr>
                        <a:t>module</a:t>
                      </a:r>
                      <a:endParaRPr lang="en-US" sz="36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16404">
                <a:tc>
                  <a:txBody>
                    <a:bodyPr/>
                    <a:lstStyle/>
                    <a:p>
                      <a:r>
                        <a:rPr lang="en-US" sz="4400" dirty="0" smtClean="0">
                          <a:latin typeface="Georgia" pitchFamily="18" charset="0"/>
                          <a:cs typeface="Consolas" pitchFamily="49" charset="0"/>
                        </a:rPr>
                        <a:t>BMP</a:t>
                      </a:r>
                      <a:r>
                        <a:rPr lang="en-US" sz="4400" dirty="0" smtClean="0">
                          <a:latin typeface="Iskoola Pota" pitchFamily="34" charset="0"/>
                          <a:cs typeface="Iskoola Pota" pitchFamily="34" charset="0"/>
                        </a:rPr>
                        <a:t>180</a:t>
                      </a:r>
                      <a:endParaRPr lang="en-US" sz="44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600" dirty="0" smtClean="0">
                          <a:latin typeface="Georgia" pitchFamily="18" charset="0"/>
                          <a:cs typeface="Consolas" pitchFamily="49" charset="0"/>
                        </a:rPr>
                        <a:t>Barometer</a:t>
                      </a:r>
                      <a:r>
                        <a:rPr lang="en-US" sz="3600" baseline="0" dirty="0" smtClean="0">
                          <a:latin typeface="Georgia" pitchFamily="18" charset="0"/>
                          <a:cs typeface="Consolas" pitchFamily="49" charset="0"/>
                        </a:rPr>
                        <a:t>, thermometer,  &amp; altimeter</a:t>
                      </a:r>
                      <a:endParaRPr lang="en-US" sz="3600" dirty="0">
                        <a:latin typeface="Georgia" pitchFamily="18" charset="0"/>
                        <a:cs typeface="Consolas" pitchFamily="49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D7979">
                        <a:alpha val="69804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5" name="Rectangle 54"/>
          <p:cNvSpPr/>
          <p:nvPr/>
        </p:nvSpPr>
        <p:spPr>
          <a:xfrm>
            <a:off x="29718000" y="7313718"/>
            <a:ext cx="12801600" cy="612648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2" name="Group 31"/>
          <p:cNvGrpSpPr/>
          <p:nvPr/>
        </p:nvGrpSpPr>
        <p:grpSpPr>
          <a:xfrm>
            <a:off x="30175200" y="7772381"/>
            <a:ext cx="11887200" cy="5459452"/>
            <a:chOff x="30175200" y="7722215"/>
            <a:chExt cx="11887200" cy="5459452"/>
          </a:xfrm>
        </p:grpSpPr>
        <p:sp>
          <p:nvSpPr>
            <p:cNvPr id="9" name="Rectangle 167"/>
            <p:cNvSpPr>
              <a:spLocks noChangeArrowheads="1"/>
            </p:cNvSpPr>
            <p:nvPr/>
          </p:nvSpPr>
          <p:spPr bwMode="auto">
            <a:xfrm>
              <a:off x="30175200" y="7722215"/>
              <a:ext cx="11887200" cy="1421785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Issues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0175200" y="9601200"/>
              <a:ext cx="11887200" cy="35804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71500" indent="-57150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Cannot directly access smartwatch Bluetooth properties</a:t>
              </a:r>
            </a:p>
            <a:p>
              <a:pPr marL="571500" indent="-57150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Display refresh rate </a:t>
              </a: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doesn’t </a:t>
              </a: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allow fast cycling through screens and affects the UI design</a:t>
              </a:r>
            </a:p>
          </p:txBody>
        </p:sp>
      </p:grpSp>
      <p:sp>
        <p:nvSpPr>
          <p:cNvPr id="57" name="Rectangle 56"/>
          <p:cNvSpPr/>
          <p:nvPr/>
        </p:nvSpPr>
        <p:spPr>
          <a:xfrm>
            <a:off x="29718000" y="13249698"/>
            <a:ext cx="12801600" cy="91440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" name="Group 33"/>
          <p:cNvGrpSpPr/>
          <p:nvPr/>
        </p:nvGrpSpPr>
        <p:grpSpPr>
          <a:xfrm>
            <a:off x="30175200" y="13698572"/>
            <a:ext cx="11887200" cy="8446190"/>
            <a:chOff x="30175200" y="18695015"/>
            <a:chExt cx="11887200" cy="8446190"/>
          </a:xfrm>
        </p:grpSpPr>
        <p:sp>
          <p:nvSpPr>
            <p:cNvPr id="35" name="Rectangle 167"/>
            <p:cNvSpPr>
              <a:spLocks noChangeArrowheads="1"/>
            </p:cNvSpPr>
            <p:nvPr/>
          </p:nvSpPr>
          <p:spPr bwMode="auto">
            <a:xfrm>
              <a:off x="30175200" y="18695015"/>
              <a:ext cx="11887200" cy="1421785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Conclusion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0175200" y="20598388"/>
              <a:ext cx="11887200" cy="65428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  <a:tabLst>
                  <a:tab pos="1828800" algn="l"/>
                </a:tabLst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Multiple sensor data is processed and combined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  <a:tabLst>
                  <a:tab pos="1828800" algn="l"/>
                </a:tabLst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Data</a:t>
              </a: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 is s</a:t>
              </a: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hown in real-time on the display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  <a:tabLst>
                  <a:tab pos="1828800" algn="l"/>
                </a:tabLst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Data is stored into database for future use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  <a:tabLst>
                  <a:tab pos="1828800" algn="l"/>
                </a:tabLst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Smartwatch is connected and has basic Bluetooth communication with the R. Pi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  <a:tabLst>
                  <a:tab pos="1828800" algn="l"/>
                </a:tabLst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Fully designed user interactions</a:t>
              </a:r>
              <a:endParaRPr lang="en-US" sz="4400" b="0" dirty="0" smtClean="0">
                <a:latin typeface="Georgia" pitchFamily="18" charset="0"/>
                <a:cs typeface="Consolas" pitchFamily="49" charset="0"/>
              </a:endParaRPr>
            </a:p>
          </p:txBody>
        </p:sp>
      </p:grpSp>
      <p:sp>
        <p:nvSpPr>
          <p:cNvPr id="44" name="Rectangle 43"/>
          <p:cNvSpPr/>
          <p:nvPr/>
        </p:nvSpPr>
        <p:spPr>
          <a:xfrm>
            <a:off x="29718000" y="22250400"/>
            <a:ext cx="12801600" cy="1005840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32"/>
          <p:cNvGrpSpPr/>
          <p:nvPr/>
        </p:nvGrpSpPr>
        <p:grpSpPr>
          <a:xfrm>
            <a:off x="30175200" y="22706821"/>
            <a:ext cx="11887200" cy="9279751"/>
            <a:chOff x="30175200" y="18695015"/>
            <a:chExt cx="11887200" cy="9279751"/>
          </a:xfrm>
        </p:grpSpPr>
        <p:sp>
          <p:nvSpPr>
            <p:cNvPr id="16" name="Rectangle 167"/>
            <p:cNvSpPr>
              <a:spLocks noChangeArrowheads="1"/>
            </p:cNvSpPr>
            <p:nvPr/>
          </p:nvSpPr>
          <p:spPr bwMode="auto">
            <a:xfrm>
              <a:off x="30175200" y="18695015"/>
              <a:ext cx="11887200" cy="1421785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Future Work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175200" y="20598388"/>
              <a:ext cx="11887200" cy="73763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Implement Bluetooth data transfer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Write a complete application to allow the user to interact with data from previous sails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Construct a waterproof case to contain all components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dirty="0" smtClean="0">
                  <a:latin typeface="Georgia" pitchFamily="18" charset="0"/>
                  <a:cs typeface="Consolas" pitchFamily="49" charset="0"/>
                </a:rPr>
                <a:t>Add additional sensors, e.g., wind speed, water current, etc.</a:t>
              </a:r>
            </a:p>
            <a:p>
              <a:pPr marL="514350" indent="-514350">
                <a:lnSpc>
                  <a:spcPts val="6500"/>
                </a:lnSpc>
                <a:spcBef>
                  <a:spcPts val="1200"/>
                </a:spcBef>
                <a:buFont typeface="Wingdings" pitchFamily="2" charset="2"/>
                <a:buChar char="v"/>
              </a:pPr>
              <a:r>
                <a:rPr lang="en-US" sz="4400" b="0" dirty="0" smtClean="0">
                  <a:latin typeface="Georgia" pitchFamily="18" charset="0"/>
                  <a:cs typeface="Consolas" pitchFamily="49" charset="0"/>
                </a:rPr>
                <a:t>Create a navigational aid feature</a:t>
              </a:r>
            </a:p>
          </p:txBody>
        </p:sp>
      </p:grpSp>
      <p:sp>
        <p:nvSpPr>
          <p:cNvPr id="54" name="Rectangle 53"/>
          <p:cNvSpPr/>
          <p:nvPr/>
        </p:nvSpPr>
        <p:spPr>
          <a:xfrm>
            <a:off x="15544800" y="16010721"/>
            <a:ext cx="12801600" cy="16322040"/>
          </a:xfrm>
          <a:prstGeom prst="rect">
            <a:avLst/>
          </a:prstGeom>
          <a:solidFill>
            <a:schemeClr val="bg1">
              <a:alpha val="65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9" name="Picture 48" descr="bigger_882.png"/>
          <p:cNvPicPr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459200" y="21717000"/>
            <a:ext cx="10744200" cy="10287000"/>
          </a:xfrm>
          <a:prstGeom prst="rect">
            <a:avLst/>
          </a:prstGeom>
        </p:spPr>
      </p:pic>
      <p:grpSp>
        <p:nvGrpSpPr>
          <p:cNvPr id="31" name="Group 30"/>
          <p:cNvGrpSpPr>
            <a:grpSpLocks/>
          </p:cNvGrpSpPr>
          <p:nvPr/>
        </p:nvGrpSpPr>
        <p:grpSpPr>
          <a:xfrm>
            <a:off x="16002000" y="16508447"/>
            <a:ext cx="12344400" cy="4720408"/>
            <a:chOff x="15052431" y="17839986"/>
            <a:chExt cx="13293969" cy="4720408"/>
          </a:xfrm>
        </p:grpSpPr>
        <p:sp>
          <p:nvSpPr>
            <p:cNvPr id="14" name="Rectangle 167"/>
            <p:cNvSpPr>
              <a:spLocks noChangeArrowheads="1"/>
            </p:cNvSpPr>
            <p:nvPr/>
          </p:nvSpPr>
          <p:spPr bwMode="auto">
            <a:xfrm>
              <a:off x="15052431" y="17839986"/>
              <a:ext cx="12801600" cy="1362414"/>
            </a:xfrm>
            <a:prstGeom prst="roundRect">
              <a:avLst/>
            </a:prstGeom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0000">
                  <a:schemeClr val="tx2">
                    <a:lumMod val="75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137160" tIns="68580" rIns="137160" bIns="68580" anchor="ctr"/>
            <a:lstStyle/>
            <a:p>
              <a:pPr defTabSz="3762375"/>
              <a:r>
                <a:rPr lang="en-US" sz="5400" b="1" dirty="0" smtClean="0">
                  <a:solidFill>
                    <a:schemeClr val="bg1"/>
                  </a:solidFill>
                  <a:latin typeface="Georgia" pitchFamily="18" charset="0"/>
                  <a:cs typeface="Consolas" pitchFamily="49" charset="0"/>
                </a:rPr>
                <a:t>Procedure</a:t>
              </a:r>
              <a:endParaRPr lang="en-US" sz="8000" b="1" dirty="0">
                <a:solidFill>
                  <a:schemeClr val="bg1"/>
                </a:solidFill>
                <a:latin typeface="Georgia" pitchFamily="18" charset="0"/>
                <a:cs typeface="Consolas" pitchFamily="49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544800" y="19659600"/>
              <a:ext cx="12801600" cy="2900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914400" indent="-914400">
                <a:lnSpc>
                  <a:spcPts val="6500"/>
                </a:lnSpc>
                <a:spcBef>
                  <a:spcPts val="1200"/>
                </a:spcBef>
                <a:buFont typeface="+mj-lt"/>
                <a:buAutoNum type="arabicPeriod"/>
              </a:pPr>
              <a:r>
                <a:rPr lang="en-US" sz="4400" b="0" dirty="0" smtClean="0">
                  <a:latin typeface="Georgia" pitchFamily="18" charset="0"/>
                  <a:ea typeface="Batang" pitchFamily="18" charset="-127"/>
                  <a:cs typeface="Consolas" pitchFamily="49" charset="0"/>
                </a:rPr>
                <a:t>Sensors send raw data to processor</a:t>
              </a:r>
            </a:p>
            <a:p>
              <a:pPr marL="914400" indent="-914400">
                <a:lnSpc>
                  <a:spcPts val="6500"/>
                </a:lnSpc>
                <a:spcBef>
                  <a:spcPts val="1200"/>
                </a:spcBef>
                <a:buFont typeface="+mj-lt"/>
                <a:buAutoNum type="arabicPeriod"/>
              </a:pPr>
              <a:r>
                <a:rPr lang="en-US" sz="4400" b="0" dirty="0" smtClean="0">
                  <a:latin typeface="Georgia" pitchFamily="18" charset="0"/>
                  <a:ea typeface="Batang" pitchFamily="18" charset="-127"/>
                  <a:cs typeface="Consolas" pitchFamily="49" charset="0"/>
                </a:rPr>
                <a:t>Data is smoothed and converted</a:t>
              </a:r>
            </a:p>
            <a:p>
              <a:pPr marL="914400" indent="-914400">
                <a:lnSpc>
                  <a:spcPts val="6500"/>
                </a:lnSpc>
                <a:spcBef>
                  <a:spcPts val="1200"/>
                </a:spcBef>
                <a:buFont typeface="+mj-lt"/>
                <a:buAutoNum type="arabicPeriod"/>
              </a:pPr>
              <a:r>
                <a:rPr lang="en-US" sz="4400" dirty="0" smtClean="0">
                  <a:latin typeface="Georgia" pitchFamily="18" charset="0"/>
                  <a:ea typeface="Batang" pitchFamily="18" charset="-127"/>
                  <a:cs typeface="Consolas" pitchFamily="49" charset="0"/>
                </a:rPr>
                <a:t>Processor sends data to displays</a:t>
              </a:r>
              <a:endParaRPr lang="en-US" sz="4400" b="0" dirty="0" smtClean="0">
                <a:latin typeface="Georgia" pitchFamily="18" charset="0"/>
                <a:ea typeface="Batang" pitchFamily="18" charset="-127"/>
                <a:cs typeface="Consolas" pitchFamily="49" charset="0"/>
              </a:endParaRPr>
            </a:p>
          </p:txBody>
        </p:sp>
      </p:grpSp>
      <p:sp>
        <p:nvSpPr>
          <p:cNvPr id="43" name="Rectangle 42"/>
          <p:cNvSpPr/>
          <p:nvPr/>
        </p:nvSpPr>
        <p:spPr>
          <a:xfrm>
            <a:off x="30175200" y="2116172"/>
            <a:ext cx="11582400" cy="201168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" name="Picture 39" descr="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518100" y="2321362"/>
            <a:ext cx="10831824" cy="1824052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29451300" y="4259714"/>
            <a:ext cx="128016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 defTabSz="3970837"/>
            <a:r>
              <a:rPr lang="en-US" sz="4400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Consolas" pitchFamily="49" charset="0"/>
              </a:rPr>
              <a:t>Alexander Clarke    </a:t>
            </a:r>
            <a:r>
              <a:rPr lang="en-US" sz="4400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Consolas" pitchFamily="49" charset="0"/>
              </a:rPr>
              <a:t>Eliza Hunt-Hawkins</a:t>
            </a:r>
          </a:p>
          <a:p>
            <a:pPr indent="-457200" algn="ctr" defTabSz="3970837"/>
            <a:r>
              <a:rPr lang="en-US" sz="4400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Consolas" pitchFamily="49" charset="0"/>
              </a:rPr>
              <a:t>    Ian Powell    Kim </a:t>
            </a:r>
            <a:r>
              <a:rPr lang="en-US" sz="4400" dirty="0" err="1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Consolas" pitchFamily="49" charset="0"/>
              </a:rPr>
              <a:t>Xuan</a:t>
            </a:r>
            <a:r>
              <a:rPr lang="en-US" sz="4400" dirty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  <a:ea typeface="PMingLiU" pitchFamily="18" charset="-120"/>
                <a:cs typeface="Consolas" pitchFamily="49" charset="0"/>
              </a:rPr>
              <a:t> Tran</a:t>
            </a:r>
          </a:p>
          <a:p>
            <a:pPr lvl="0" indent="-457200" algn="ctr" defTabSz="3970837">
              <a:defRPr/>
            </a:pPr>
            <a:endParaRPr lang="en-US" sz="4400" i="1" dirty="0">
              <a:solidFill>
                <a:schemeClr val="bg1"/>
              </a:solidFill>
              <a:latin typeface="Georgia" pitchFamily="18" charset="0"/>
              <a:ea typeface="PMingLiU" pitchFamily="18" charset="-120"/>
              <a:cs typeface="Narkisim" pitchFamily="34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303</Words>
  <Application>Microsoft Office PowerPoint</Application>
  <PresentationFormat>Custom</PresentationFormat>
  <Paragraphs>52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alexander</dc:creator>
  <cp:lastModifiedBy>alexander</cp:lastModifiedBy>
  <cp:revision>59</cp:revision>
  <dcterms:created xsi:type="dcterms:W3CDTF">2016-04-13T20:44:33Z</dcterms:created>
  <dcterms:modified xsi:type="dcterms:W3CDTF">2016-04-15T19:57:23Z</dcterms:modified>
</cp:coreProperties>
</file>