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xlsx" ContentType="application/vnd.openxmlformats-officedocument.spreadsheetml.sheet"/>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36576000" cy="29260800"/>
  <p:notesSz cx="7023100" cy="9309100"/>
  <p:defaultTextStyle>
    <a:defPPr>
      <a:defRPr lang="en-US"/>
    </a:defPPr>
    <a:lvl1pPr marL="0" algn="l" defTabSz="3029122" rtl="0" eaLnBrk="1" latinLnBrk="0" hangingPunct="1">
      <a:defRPr sz="6000" kern="1200">
        <a:solidFill>
          <a:schemeClr val="tx1"/>
        </a:solidFill>
        <a:latin typeface="+mn-lt"/>
        <a:ea typeface="+mn-ea"/>
        <a:cs typeface="+mn-cs"/>
      </a:defRPr>
    </a:lvl1pPr>
    <a:lvl2pPr marL="1514561" algn="l" defTabSz="3029122" rtl="0" eaLnBrk="1" latinLnBrk="0" hangingPunct="1">
      <a:defRPr sz="6000" kern="1200">
        <a:solidFill>
          <a:schemeClr val="tx1"/>
        </a:solidFill>
        <a:latin typeface="+mn-lt"/>
        <a:ea typeface="+mn-ea"/>
        <a:cs typeface="+mn-cs"/>
      </a:defRPr>
    </a:lvl2pPr>
    <a:lvl3pPr marL="3029122" algn="l" defTabSz="3029122" rtl="0" eaLnBrk="1" latinLnBrk="0" hangingPunct="1">
      <a:defRPr sz="6000" kern="1200">
        <a:solidFill>
          <a:schemeClr val="tx1"/>
        </a:solidFill>
        <a:latin typeface="+mn-lt"/>
        <a:ea typeface="+mn-ea"/>
        <a:cs typeface="+mn-cs"/>
      </a:defRPr>
    </a:lvl3pPr>
    <a:lvl4pPr marL="4543682" algn="l" defTabSz="3029122" rtl="0" eaLnBrk="1" latinLnBrk="0" hangingPunct="1">
      <a:defRPr sz="6000" kern="1200">
        <a:solidFill>
          <a:schemeClr val="tx1"/>
        </a:solidFill>
        <a:latin typeface="+mn-lt"/>
        <a:ea typeface="+mn-ea"/>
        <a:cs typeface="+mn-cs"/>
      </a:defRPr>
    </a:lvl4pPr>
    <a:lvl5pPr marL="6058243" algn="l" defTabSz="3029122" rtl="0" eaLnBrk="1" latinLnBrk="0" hangingPunct="1">
      <a:defRPr sz="6000" kern="1200">
        <a:solidFill>
          <a:schemeClr val="tx1"/>
        </a:solidFill>
        <a:latin typeface="+mn-lt"/>
        <a:ea typeface="+mn-ea"/>
        <a:cs typeface="+mn-cs"/>
      </a:defRPr>
    </a:lvl5pPr>
    <a:lvl6pPr marL="7572804" algn="l" defTabSz="3029122" rtl="0" eaLnBrk="1" latinLnBrk="0" hangingPunct="1">
      <a:defRPr sz="6000" kern="1200">
        <a:solidFill>
          <a:schemeClr val="tx1"/>
        </a:solidFill>
        <a:latin typeface="+mn-lt"/>
        <a:ea typeface="+mn-ea"/>
        <a:cs typeface="+mn-cs"/>
      </a:defRPr>
    </a:lvl6pPr>
    <a:lvl7pPr marL="9087364" algn="l" defTabSz="3029122" rtl="0" eaLnBrk="1" latinLnBrk="0" hangingPunct="1">
      <a:defRPr sz="6000" kern="1200">
        <a:solidFill>
          <a:schemeClr val="tx1"/>
        </a:solidFill>
        <a:latin typeface="+mn-lt"/>
        <a:ea typeface="+mn-ea"/>
        <a:cs typeface="+mn-cs"/>
      </a:defRPr>
    </a:lvl7pPr>
    <a:lvl8pPr marL="10601926" algn="l" defTabSz="3029122" rtl="0" eaLnBrk="1" latinLnBrk="0" hangingPunct="1">
      <a:defRPr sz="6000" kern="1200">
        <a:solidFill>
          <a:schemeClr val="tx1"/>
        </a:solidFill>
        <a:latin typeface="+mn-lt"/>
        <a:ea typeface="+mn-ea"/>
        <a:cs typeface="+mn-cs"/>
      </a:defRPr>
    </a:lvl8pPr>
    <a:lvl9pPr marL="12116485" algn="l" defTabSz="3029122" rtl="0" eaLnBrk="1" latinLnBrk="0" hangingPunct="1">
      <a:defRPr sz="60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97CC"/>
    <a:srgbClr val="BD78C0"/>
    <a:srgbClr val="A55DA7"/>
    <a:srgbClr val="F3DEFF"/>
    <a:srgbClr val="BD74BE"/>
    <a:srgbClr val="B6B6B6"/>
    <a:srgbClr val="800080"/>
    <a:srgbClr val="ED76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7970" autoAdjust="0"/>
    <p:restoredTop sz="94057" autoAdjust="0"/>
  </p:normalViewPr>
  <p:slideViewPr>
    <p:cSldViewPr snapToGrid="0">
      <p:cViewPr>
        <p:scale>
          <a:sx n="37" d="100"/>
          <a:sy n="37" d="100"/>
        </p:scale>
        <p:origin x="-752" y="-80"/>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8"/>
    </mc:Choice>
    <mc:Fallback>
      <c:style val="38"/>
    </mc:Fallback>
  </mc:AlternateContent>
  <c:chart>
    <c:autoTitleDeleted val="1"/>
    <c:plotArea>
      <c:layout/>
      <c:barChart>
        <c:barDir val="col"/>
        <c:grouping val="clustered"/>
        <c:varyColors val="0"/>
        <c:ser>
          <c:idx val="0"/>
          <c:order val="0"/>
          <c:tx>
            <c:strRef>
              <c:f>Sheet1!$B$1</c:f>
              <c:strCache>
                <c:ptCount val="1"/>
                <c:pt idx="0">
                  <c:v>RECENT COLLEGE GRADUATES</c:v>
                </c:pt>
              </c:strCache>
            </c:strRef>
          </c:tx>
          <c:invertIfNegative val="0"/>
          <c:cat>
            <c:strRef>
              <c:f>Sheet1!$A$2:$A$17</c:f>
              <c:strCache>
                <c:ptCount val="16"/>
                <c:pt idx="0">
                  <c:v>AGRICULTURAL AND NATURAL RESOURCES</c:v>
                </c:pt>
                <c:pt idx="1">
                  <c:v>ARCHITECTURE</c:v>
                </c:pt>
                <c:pt idx="2">
                  <c:v>ARTS</c:v>
                </c:pt>
                <c:pt idx="3">
                  <c:v>BUSINESS</c:v>
                </c:pt>
                <c:pt idx="4">
                  <c:v>COMMUNICATIONS AND JOURNALISM</c:v>
                </c:pt>
                <c:pt idx="5">
                  <c:v>COMPUTERS AND MATHEMATICS</c:v>
                </c:pt>
                <c:pt idx="6">
                  <c:v>EDUCATION</c:v>
                </c:pt>
                <c:pt idx="7">
                  <c:v>ENGINEERING</c:v>
                </c:pt>
                <c:pt idx="8">
                  <c:v>HEALTH</c:v>
                </c:pt>
                <c:pt idx="9">
                  <c:v>HUMANITIES AND LIBERAL ARTS</c:v>
                </c:pt>
                <c:pt idx="10">
                  <c:v>INDUSTRIAL ARTS</c:v>
                </c:pt>
                <c:pt idx="11">
                  <c:v>LAW AND PUBLIC POLICY</c:v>
                </c:pt>
                <c:pt idx="12">
                  <c:v>PSYCHOLOGY AND SOCIAL WORK</c:v>
                </c:pt>
                <c:pt idx="13">
                  <c:v>SCIENCE LIFE/PHYSICAL</c:v>
                </c:pt>
                <c:pt idx="14">
                  <c:v>SOCIAL SCIENCE</c:v>
                </c:pt>
                <c:pt idx="15">
                  <c:v>RECREATION</c:v>
                </c:pt>
              </c:strCache>
            </c:strRef>
          </c:cat>
          <c:val>
            <c:numRef>
              <c:f>Sheet1!$B$2:$B$17</c:f>
              <c:numCache>
                <c:formatCode>General</c:formatCode>
                <c:ptCount val="16"/>
                <c:pt idx="0">
                  <c:v>6.1</c:v>
                </c:pt>
                <c:pt idx="1">
                  <c:v>12.8</c:v>
                </c:pt>
                <c:pt idx="2">
                  <c:v>9.8</c:v>
                </c:pt>
                <c:pt idx="3">
                  <c:v>7.3</c:v>
                </c:pt>
                <c:pt idx="4">
                  <c:v>7.8</c:v>
                </c:pt>
                <c:pt idx="5">
                  <c:v>9.1</c:v>
                </c:pt>
                <c:pt idx="6">
                  <c:v>5.7</c:v>
                </c:pt>
                <c:pt idx="7">
                  <c:v>7.4</c:v>
                </c:pt>
                <c:pt idx="8">
                  <c:v>6.1</c:v>
                </c:pt>
                <c:pt idx="9">
                  <c:v>9.0</c:v>
                </c:pt>
                <c:pt idx="10">
                  <c:v>8.2</c:v>
                </c:pt>
                <c:pt idx="11">
                  <c:v>9.2</c:v>
                </c:pt>
                <c:pt idx="12">
                  <c:v>8.8</c:v>
                </c:pt>
                <c:pt idx="13">
                  <c:v>7.3</c:v>
                </c:pt>
                <c:pt idx="14">
                  <c:v>10.3</c:v>
                </c:pt>
                <c:pt idx="15">
                  <c:v>5.2</c:v>
                </c:pt>
              </c:numCache>
            </c:numRef>
          </c:val>
        </c:ser>
        <c:dLbls>
          <c:showLegendKey val="0"/>
          <c:showVal val="0"/>
          <c:showCatName val="0"/>
          <c:showSerName val="0"/>
          <c:showPercent val="0"/>
          <c:showBubbleSize val="0"/>
        </c:dLbls>
        <c:gapWidth val="300"/>
        <c:axId val="-2092195512"/>
        <c:axId val="-2114553480"/>
      </c:barChart>
      <c:catAx>
        <c:axId val="-2092195512"/>
        <c:scaling>
          <c:orientation val="minMax"/>
        </c:scaling>
        <c:delete val="0"/>
        <c:axPos val="b"/>
        <c:title>
          <c:tx>
            <c:rich>
              <a:bodyPr/>
              <a:lstStyle/>
              <a:p>
                <a:pPr>
                  <a:defRPr/>
                </a:pPr>
                <a:r>
                  <a:rPr lang="en-US" sz="2200" dirty="0">
                    <a:latin typeface="Baskerville Old Face"/>
                    <a:cs typeface="Baskerville Old Face"/>
                  </a:rPr>
                  <a:t>DEGREES</a:t>
                </a:r>
              </a:p>
            </c:rich>
          </c:tx>
          <c:layout>
            <c:manualLayout>
              <c:xMode val="edge"/>
              <c:yMode val="edge"/>
              <c:x val="0.373945398017798"/>
              <c:y val="0.883037752195069"/>
            </c:manualLayout>
          </c:layout>
          <c:overlay val="0"/>
        </c:title>
        <c:majorTickMark val="none"/>
        <c:minorTickMark val="none"/>
        <c:tickLblPos val="nextTo"/>
        <c:crossAx val="-2114553480"/>
        <c:crosses val="autoZero"/>
        <c:auto val="1"/>
        <c:lblAlgn val="ctr"/>
        <c:lblOffset val="100"/>
        <c:noMultiLvlLbl val="0"/>
      </c:catAx>
      <c:valAx>
        <c:axId val="-2114553480"/>
        <c:scaling>
          <c:orientation val="minMax"/>
        </c:scaling>
        <c:delete val="0"/>
        <c:axPos val="l"/>
        <c:majorGridlines/>
        <c:minorGridlines/>
        <c:title>
          <c:tx>
            <c:rich>
              <a:bodyPr/>
              <a:lstStyle/>
              <a:p>
                <a:pPr>
                  <a:defRPr>
                    <a:latin typeface="Baskerville Old Face"/>
                    <a:cs typeface="Baskerville Old Face"/>
                  </a:defRPr>
                </a:pPr>
                <a:r>
                  <a:rPr lang="en-US" sz="2000" dirty="0">
                    <a:latin typeface="Baskerville Old Face"/>
                    <a:cs typeface="Baskerville Old Face"/>
                  </a:rPr>
                  <a:t>UNEMPLOYMENT RATE</a:t>
                </a:r>
              </a:p>
            </c:rich>
          </c:tx>
          <c:layout>
            <c:manualLayout>
              <c:xMode val="edge"/>
              <c:yMode val="edge"/>
              <c:x val="0.0787789792956522"/>
              <c:y val="0.0236765683815649"/>
            </c:manualLayout>
          </c:layout>
          <c:overlay val="0"/>
        </c:title>
        <c:numFmt formatCode="General" sourceLinked="1"/>
        <c:majorTickMark val="out"/>
        <c:minorTickMark val="none"/>
        <c:tickLblPos val="nextTo"/>
        <c:crossAx val="-2092195512"/>
        <c:crosses val="autoZero"/>
        <c:crossBetween val="between"/>
      </c:valAx>
    </c:plotArea>
    <c:legend>
      <c:legendPos val="r"/>
      <c:layout/>
      <c:overlay val="0"/>
    </c:legend>
    <c:plotVisOnly val="1"/>
    <c:dispBlanksAs val="gap"/>
    <c:showDLblsOverMax val="0"/>
  </c:chart>
  <c:spPr>
    <a:ln>
      <a:solidFill>
        <a:srgbClr val="A55DA7"/>
      </a:solidFill>
    </a:ln>
  </c:sp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50"/>
            <a:ext cx="31089600" cy="10187093"/>
          </a:xfrm>
        </p:spPr>
        <p:txBody>
          <a:bodyPr anchor="b"/>
          <a:lstStyle>
            <a:lvl1pPr algn="ctr">
              <a:defRPr sz="22000"/>
            </a:lvl1pPr>
          </a:lstStyle>
          <a:p>
            <a:r>
              <a:rPr lang="en-US" smtClean="0"/>
              <a:t>Click to edit Master title style</a:t>
            </a:r>
            <a:endParaRPr lang="en-US" dirty="0"/>
          </a:p>
        </p:txBody>
      </p:sp>
      <p:sp>
        <p:nvSpPr>
          <p:cNvPr id="3" name="Subtitle 2"/>
          <p:cNvSpPr>
            <a:spLocks noGrp="1"/>
          </p:cNvSpPr>
          <p:nvPr>
            <p:ph type="subTitle" idx="1"/>
          </p:nvPr>
        </p:nvSpPr>
        <p:spPr>
          <a:xfrm>
            <a:off x="4572000" y="15368697"/>
            <a:ext cx="27432000" cy="7064585"/>
          </a:xfrm>
        </p:spPr>
        <p:txBody>
          <a:bodyPr/>
          <a:lstStyle>
            <a:lvl1pPr marL="0" indent="0" algn="ctr">
              <a:buNone/>
              <a:defRPr sz="8800"/>
            </a:lvl1pPr>
            <a:lvl2pPr marL="1669489" indent="0" algn="ctr">
              <a:buNone/>
              <a:defRPr sz="7300"/>
            </a:lvl2pPr>
            <a:lvl3pPr marL="3338978" indent="0" algn="ctr">
              <a:buNone/>
              <a:defRPr sz="6600"/>
            </a:lvl3pPr>
            <a:lvl4pPr marL="5008468" indent="0" algn="ctr">
              <a:buNone/>
              <a:defRPr sz="5900"/>
            </a:lvl4pPr>
            <a:lvl5pPr marL="6677957" indent="0" algn="ctr">
              <a:buNone/>
              <a:defRPr sz="5900"/>
            </a:lvl5pPr>
            <a:lvl6pPr marL="8347446" indent="0" algn="ctr">
              <a:buNone/>
              <a:defRPr sz="5900"/>
            </a:lvl6pPr>
            <a:lvl7pPr marL="10016935" indent="0" algn="ctr">
              <a:buNone/>
              <a:defRPr sz="5900"/>
            </a:lvl7pPr>
            <a:lvl8pPr marL="11686426" indent="0" algn="ctr">
              <a:buNone/>
              <a:defRPr sz="5900"/>
            </a:lvl8pPr>
            <a:lvl9pPr marL="13355915" indent="0" algn="ctr">
              <a:buNone/>
              <a:defRPr sz="59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301581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362089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1" y="7294889"/>
            <a:ext cx="31546800" cy="12171679"/>
          </a:xfrm>
        </p:spPr>
        <p:txBody>
          <a:bodyPr anchor="b"/>
          <a:lstStyle>
            <a:lvl1pPr>
              <a:defRPr sz="22000"/>
            </a:lvl1pPr>
          </a:lstStyle>
          <a:p>
            <a:r>
              <a:rPr lang="en-US" smtClean="0"/>
              <a:t>Click to edit Master title style</a:t>
            </a:r>
            <a:endParaRPr lang="en-US" dirty="0"/>
          </a:p>
        </p:txBody>
      </p:sp>
      <p:sp>
        <p:nvSpPr>
          <p:cNvPr id="3" name="Text Placeholder 2"/>
          <p:cNvSpPr>
            <a:spLocks noGrp="1"/>
          </p:cNvSpPr>
          <p:nvPr>
            <p:ph type="body" idx="1"/>
          </p:nvPr>
        </p:nvSpPr>
        <p:spPr>
          <a:xfrm>
            <a:off x="2495551" y="19581715"/>
            <a:ext cx="31546800" cy="6400799"/>
          </a:xfrm>
        </p:spPr>
        <p:txBody>
          <a:bodyPr/>
          <a:lstStyle>
            <a:lvl1pPr marL="0" indent="0">
              <a:buNone/>
              <a:defRPr sz="8800">
                <a:solidFill>
                  <a:schemeClr val="tx1"/>
                </a:solidFill>
              </a:defRPr>
            </a:lvl1pPr>
            <a:lvl2pPr marL="1669489" indent="0">
              <a:buNone/>
              <a:defRPr sz="7300">
                <a:solidFill>
                  <a:schemeClr val="tx1">
                    <a:tint val="75000"/>
                  </a:schemeClr>
                </a:solidFill>
              </a:defRPr>
            </a:lvl2pPr>
            <a:lvl3pPr marL="3338978" indent="0">
              <a:buNone/>
              <a:defRPr sz="6600">
                <a:solidFill>
                  <a:schemeClr val="tx1">
                    <a:tint val="75000"/>
                  </a:schemeClr>
                </a:solidFill>
              </a:defRPr>
            </a:lvl3pPr>
            <a:lvl4pPr marL="5008468" indent="0">
              <a:buNone/>
              <a:defRPr sz="5900">
                <a:solidFill>
                  <a:schemeClr val="tx1">
                    <a:tint val="75000"/>
                  </a:schemeClr>
                </a:solidFill>
              </a:defRPr>
            </a:lvl4pPr>
            <a:lvl5pPr marL="6677957" indent="0">
              <a:buNone/>
              <a:defRPr sz="5900">
                <a:solidFill>
                  <a:schemeClr val="tx1">
                    <a:tint val="75000"/>
                  </a:schemeClr>
                </a:solidFill>
              </a:defRPr>
            </a:lvl5pPr>
            <a:lvl6pPr marL="8347446" indent="0">
              <a:buNone/>
              <a:defRPr sz="5900">
                <a:solidFill>
                  <a:schemeClr val="tx1">
                    <a:tint val="75000"/>
                  </a:schemeClr>
                </a:solidFill>
              </a:defRPr>
            </a:lvl6pPr>
            <a:lvl7pPr marL="10016935" indent="0">
              <a:buNone/>
              <a:defRPr sz="5900">
                <a:solidFill>
                  <a:schemeClr val="tx1">
                    <a:tint val="75000"/>
                  </a:schemeClr>
                </a:solidFill>
              </a:defRPr>
            </a:lvl7pPr>
            <a:lvl8pPr marL="11686426" indent="0">
              <a:buNone/>
              <a:defRPr sz="5900">
                <a:solidFill>
                  <a:schemeClr val="tx1">
                    <a:tint val="75000"/>
                  </a:schemeClr>
                </a:solidFill>
              </a:defRPr>
            </a:lvl8pPr>
            <a:lvl9pPr marL="13355915" indent="0">
              <a:buNone/>
              <a:defRPr sz="5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6FB2A3-5D2A-4800-BDD6-A639736406AC}" type="datetimeFigureOut">
              <a:rPr lang="en-US" smtClean="0"/>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265497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789335"/>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789335"/>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C6FB2A3-5D2A-4800-BDD6-A639736406AC}" type="datetimeFigureOut">
              <a:rPr lang="en-US" smtClean="0"/>
              <a:t>4/12/16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83684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4"/>
            <a:ext cx="31546800" cy="5655735"/>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9" y="7172962"/>
            <a:ext cx="15473360" cy="3515359"/>
          </a:xfrm>
        </p:spPr>
        <p:txBody>
          <a:bodyPr anchor="b"/>
          <a:lstStyle>
            <a:lvl1pPr marL="0" indent="0">
              <a:buNone/>
              <a:defRPr sz="8800" b="1"/>
            </a:lvl1pPr>
            <a:lvl2pPr marL="1669489" indent="0">
              <a:buNone/>
              <a:defRPr sz="7300" b="1"/>
            </a:lvl2pPr>
            <a:lvl3pPr marL="3338978" indent="0">
              <a:buNone/>
              <a:defRPr sz="6600" b="1"/>
            </a:lvl3pPr>
            <a:lvl4pPr marL="5008468" indent="0">
              <a:buNone/>
              <a:defRPr sz="5900" b="1"/>
            </a:lvl4pPr>
            <a:lvl5pPr marL="6677957" indent="0">
              <a:buNone/>
              <a:defRPr sz="5900" b="1"/>
            </a:lvl5pPr>
            <a:lvl6pPr marL="8347446" indent="0">
              <a:buNone/>
              <a:defRPr sz="5900" b="1"/>
            </a:lvl6pPr>
            <a:lvl7pPr marL="10016935" indent="0">
              <a:buNone/>
              <a:defRPr sz="5900" b="1"/>
            </a:lvl7pPr>
            <a:lvl8pPr marL="11686426" indent="0">
              <a:buNone/>
              <a:defRPr sz="5900" b="1"/>
            </a:lvl8pPr>
            <a:lvl9pPr marL="13355915" indent="0">
              <a:buNone/>
              <a:defRPr sz="5900" b="1"/>
            </a:lvl9pPr>
          </a:lstStyle>
          <a:p>
            <a:pPr lvl="0"/>
            <a:r>
              <a:rPr lang="en-US" smtClean="0"/>
              <a:t>Click to edit Master text styles</a:t>
            </a:r>
          </a:p>
        </p:txBody>
      </p:sp>
      <p:sp>
        <p:nvSpPr>
          <p:cNvPr id="4" name="Content Placeholder 3"/>
          <p:cNvSpPr>
            <a:spLocks noGrp="1"/>
          </p:cNvSpPr>
          <p:nvPr>
            <p:ph sz="half" idx="2"/>
          </p:nvPr>
        </p:nvSpPr>
        <p:spPr>
          <a:xfrm>
            <a:off x="2519369" y="10688320"/>
            <a:ext cx="15473360"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7172962"/>
            <a:ext cx="15549564" cy="3515359"/>
          </a:xfrm>
        </p:spPr>
        <p:txBody>
          <a:bodyPr anchor="b"/>
          <a:lstStyle>
            <a:lvl1pPr marL="0" indent="0">
              <a:buNone/>
              <a:defRPr sz="8800" b="1"/>
            </a:lvl1pPr>
            <a:lvl2pPr marL="1669489" indent="0">
              <a:buNone/>
              <a:defRPr sz="7300" b="1"/>
            </a:lvl2pPr>
            <a:lvl3pPr marL="3338978" indent="0">
              <a:buNone/>
              <a:defRPr sz="6600" b="1"/>
            </a:lvl3pPr>
            <a:lvl4pPr marL="5008468" indent="0">
              <a:buNone/>
              <a:defRPr sz="5900" b="1"/>
            </a:lvl4pPr>
            <a:lvl5pPr marL="6677957" indent="0">
              <a:buNone/>
              <a:defRPr sz="5900" b="1"/>
            </a:lvl5pPr>
            <a:lvl6pPr marL="8347446" indent="0">
              <a:buNone/>
              <a:defRPr sz="5900" b="1"/>
            </a:lvl6pPr>
            <a:lvl7pPr marL="10016935" indent="0">
              <a:buNone/>
              <a:defRPr sz="5900" b="1"/>
            </a:lvl7pPr>
            <a:lvl8pPr marL="11686426" indent="0">
              <a:buNone/>
              <a:defRPr sz="5900" b="1"/>
            </a:lvl8pPr>
            <a:lvl9pPr marL="13355915" indent="0">
              <a:buNone/>
              <a:defRPr sz="5900" b="1"/>
            </a:lvl9pPr>
          </a:lstStyle>
          <a:p>
            <a:pPr lvl="0"/>
            <a:r>
              <a:rPr lang="en-US" smtClean="0"/>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C6FB2A3-5D2A-4800-BDD6-A639736406AC}" type="datetimeFigureOut">
              <a:rPr lang="en-US" smtClean="0"/>
              <a:t>4/12/16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282319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6FB2A3-5D2A-4800-BDD6-A639736406AC}" type="datetimeFigureOut">
              <a:rPr lang="en-US" smtClean="0"/>
              <a:t>4/12/16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342584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6FB2A3-5D2A-4800-BDD6-A639736406AC}" type="datetimeFigureOut">
              <a:rPr lang="en-US" smtClean="0"/>
              <a:t>4/12/16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905634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5" y="1950720"/>
            <a:ext cx="11796711" cy="6827520"/>
          </a:xfrm>
        </p:spPr>
        <p:txBody>
          <a:bodyPr anchor="b"/>
          <a:lstStyle>
            <a:lvl1pPr>
              <a:defRPr sz="11600"/>
            </a:lvl1pPr>
          </a:lstStyle>
          <a:p>
            <a:r>
              <a:rPr lang="en-US" smtClean="0"/>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1600"/>
            </a:lvl1pPr>
            <a:lvl2pPr>
              <a:defRPr sz="10200"/>
            </a:lvl2pPr>
            <a:lvl3pPr>
              <a:defRPr sz="88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5" y="8778242"/>
            <a:ext cx="11796711" cy="16262775"/>
          </a:xfrm>
        </p:spPr>
        <p:txBody>
          <a:bodyPr/>
          <a:lstStyle>
            <a:lvl1pPr marL="0" indent="0">
              <a:buNone/>
              <a:defRPr sz="5900"/>
            </a:lvl1pPr>
            <a:lvl2pPr marL="1669489" indent="0">
              <a:buNone/>
              <a:defRPr sz="5000"/>
            </a:lvl2pPr>
            <a:lvl3pPr marL="3338978" indent="0">
              <a:buNone/>
              <a:defRPr sz="4400"/>
            </a:lvl3pPr>
            <a:lvl4pPr marL="5008468" indent="0">
              <a:buNone/>
              <a:defRPr sz="3700"/>
            </a:lvl4pPr>
            <a:lvl5pPr marL="6677957" indent="0">
              <a:buNone/>
              <a:defRPr sz="3700"/>
            </a:lvl5pPr>
            <a:lvl6pPr marL="8347446" indent="0">
              <a:buNone/>
              <a:defRPr sz="3700"/>
            </a:lvl6pPr>
            <a:lvl7pPr marL="10016935" indent="0">
              <a:buNone/>
              <a:defRPr sz="3700"/>
            </a:lvl7pPr>
            <a:lvl8pPr marL="11686426" indent="0">
              <a:buNone/>
              <a:defRPr sz="3700"/>
            </a:lvl8pPr>
            <a:lvl9pPr marL="13355915"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6FB2A3-5D2A-4800-BDD6-A639736406AC}" type="datetimeFigureOut">
              <a:rPr lang="en-US" smtClean="0"/>
              <a:t>4/12/16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1479558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5" y="1950720"/>
            <a:ext cx="11796711" cy="6827520"/>
          </a:xfrm>
        </p:spPr>
        <p:txBody>
          <a:bodyPr anchor="b"/>
          <a:lstStyle>
            <a:lvl1pPr>
              <a:defRPr sz="11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1600"/>
            </a:lvl1pPr>
            <a:lvl2pPr marL="1669489" indent="0">
              <a:buNone/>
              <a:defRPr sz="10200"/>
            </a:lvl2pPr>
            <a:lvl3pPr marL="3338978" indent="0">
              <a:buNone/>
              <a:defRPr sz="8800"/>
            </a:lvl3pPr>
            <a:lvl4pPr marL="5008468" indent="0">
              <a:buNone/>
              <a:defRPr sz="7300"/>
            </a:lvl4pPr>
            <a:lvl5pPr marL="6677957" indent="0">
              <a:buNone/>
              <a:defRPr sz="7300"/>
            </a:lvl5pPr>
            <a:lvl6pPr marL="8347446" indent="0">
              <a:buNone/>
              <a:defRPr sz="7300"/>
            </a:lvl6pPr>
            <a:lvl7pPr marL="10016935" indent="0">
              <a:buNone/>
              <a:defRPr sz="7300"/>
            </a:lvl7pPr>
            <a:lvl8pPr marL="11686426" indent="0">
              <a:buNone/>
              <a:defRPr sz="7300"/>
            </a:lvl8pPr>
            <a:lvl9pPr marL="13355915" indent="0">
              <a:buNone/>
              <a:defRPr sz="7300"/>
            </a:lvl9pPr>
          </a:lstStyle>
          <a:p>
            <a:r>
              <a:rPr lang="en-US" smtClean="0"/>
              <a:t>Click icon to add picture</a:t>
            </a:r>
            <a:endParaRPr lang="en-US" dirty="0"/>
          </a:p>
        </p:txBody>
      </p:sp>
      <p:sp>
        <p:nvSpPr>
          <p:cNvPr id="4" name="Text Placeholder 3"/>
          <p:cNvSpPr>
            <a:spLocks noGrp="1"/>
          </p:cNvSpPr>
          <p:nvPr>
            <p:ph type="body" sz="half" idx="2"/>
          </p:nvPr>
        </p:nvSpPr>
        <p:spPr>
          <a:xfrm>
            <a:off x="2519365" y="8778242"/>
            <a:ext cx="11796711" cy="16262775"/>
          </a:xfrm>
        </p:spPr>
        <p:txBody>
          <a:bodyPr/>
          <a:lstStyle>
            <a:lvl1pPr marL="0" indent="0">
              <a:buNone/>
              <a:defRPr sz="5900"/>
            </a:lvl1pPr>
            <a:lvl2pPr marL="1669489" indent="0">
              <a:buNone/>
              <a:defRPr sz="5000"/>
            </a:lvl2pPr>
            <a:lvl3pPr marL="3338978" indent="0">
              <a:buNone/>
              <a:defRPr sz="4400"/>
            </a:lvl3pPr>
            <a:lvl4pPr marL="5008468" indent="0">
              <a:buNone/>
              <a:defRPr sz="3700"/>
            </a:lvl4pPr>
            <a:lvl5pPr marL="6677957" indent="0">
              <a:buNone/>
              <a:defRPr sz="3700"/>
            </a:lvl5pPr>
            <a:lvl6pPr marL="8347446" indent="0">
              <a:buNone/>
              <a:defRPr sz="3700"/>
            </a:lvl6pPr>
            <a:lvl7pPr marL="10016935" indent="0">
              <a:buNone/>
              <a:defRPr sz="3700"/>
            </a:lvl7pPr>
            <a:lvl8pPr marL="11686426" indent="0">
              <a:buNone/>
              <a:defRPr sz="3700"/>
            </a:lvl8pPr>
            <a:lvl9pPr marL="13355915"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6FB2A3-5D2A-4800-BDD6-A639736406AC}" type="datetimeFigureOut">
              <a:rPr lang="en-US" smtClean="0"/>
              <a:t>4/12/16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4012360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3682117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1" y="1557869"/>
            <a:ext cx="7886700" cy="2479717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1" y="1557869"/>
            <a:ext cx="23202900" cy="24797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6FB2A3-5D2A-4800-BDD6-A639736406AC}" type="datetimeFigureOut">
              <a:rPr lang="en-US" smtClean="0"/>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672557-EAF0-449A-8FF7-1E7C79DDBF61}" type="slidenum">
              <a:rPr lang="en-US" smtClean="0"/>
              <a:t>‹#›</a:t>
            </a:fld>
            <a:endParaRPr lang="en-US"/>
          </a:p>
        </p:txBody>
      </p:sp>
    </p:spTree>
    <p:extLst>
      <p:ext uri="{BB962C8B-B14F-4D97-AF65-F5344CB8AC3E}">
        <p14:creationId xmlns:p14="http://schemas.microsoft.com/office/powerpoint/2010/main" val="29880025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4"/>
            <a:ext cx="31546800" cy="5655735"/>
          </a:xfrm>
          <a:prstGeom prst="rect">
            <a:avLst/>
          </a:prstGeom>
        </p:spPr>
        <p:txBody>
          <a:bodyPr vert="horz" lIns="83474" tIns="41737" rIns="83474" bIns="41737"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789335"/>
            <a:ext cx="31546800" cy="18565709"/>
          </a:xfrm>
          <a:prstGeom prst="rect">
            <a:avLst/>
          </a:prstGeom>
        </p:spPr>
        <p:txBody>
          <a:bodyPr vert="horz" lIns="83474" tIns="41737" rIns="83474" bIns="4173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83474" tIns="41737" rIns="83474" bIns="41737" rtlCol="0" anchor="ctr"/>
          <a:lstStyle>
            <a:lvl1pPr algn="l">
              <a:defRPr sz="4400">
                <a:solidFill>
                  <a:schemeClr val="tx1">
                    <a:tint val="75000"/>
                  </a:schemeClr>
                </a:solidFill>
              </a:defRPr>
            </a:lvl1pPr>
          </a:lstStyle>
          <a:p>
            <a:fld id="{6C6FB2A3-5D2A-4800-BDD6-A639736406AC}" type="datetimeFigureOut">
              <a:rPr lang="en-US" smtClean="0"/>
              <a:t>4/12/16</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83474" tIns="41737" rIns="83474" bIns="41737" rtlCol="0" anchor="ctr"/>
          <a:lstStyle>
            <a:lvl1pPr algn="ctr">
              <a:defRPr sz="4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83474" tIns="41737" rIns="83474" bIns="41737" rtlCol="0" anchor="ctr"/>
          <a:lstStyle>
            <a:lvl1pPr algn="r">
              <a:defRPr sz="4400">
                <a:solidFill>
                  <a:schemeClr val="tx1">
                    <a:tint val="75000"/>
                  </a:schemeClr>
                </a:solidFill>
              </a:defRPr>
            </a:lvl1pPr>
          </a:lstStyle>
          <a:p>
            <a:fld id="{2D672557-EAF0-449A-8FF7-1E7C79DDBF61}" type="slidenum">
              <a:rPr lang="en-US" smtClean="0"/>
              <a:t>‹#›</a:t>
            </a:fld>
            <a:endParaRPr lang="en-US"/>
          </a:p>
        </p:txBody>
      </p:sp>
    </p:spTree>
    <p:extLst>
      <p:ext uri="{BB962C8B-B14F-4D97-AF65-F5344CB8AC3E}">
        <p14:creationId xmlns:p14="http://schemas.microsoft.com/office/powerpoint/2010/main" val="36561406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338978" rtl="0" eaLnBrk="1" latinLnBrk="0" hangingPunct="1">
        <a:lnSpc>
          <a:spcPct val="90000"/>
        </a:lnSpc>
        <a:spcBef>
          <a:spcPct val="0"/>
        </a:spcBef>
        <a:buNone/>
        <a:defRPr sz="16100" kern="1200">
          <a:solidFill>
            <a:schemeClr val="tx1"/>
          </a:solidFill>
          <a:latin typeface="+mj-lt"/>
          <a:ea typeface="+mj-ea"/>
          <a:cs typeface="+mj-cs"/>
        </a:defRPr>
      </a:lvl1pPr>
    </p:titleStyle>
    <p:bodyStyle>
      <a:lvl1pPr marL="834745" indent="-834745" algn="l" defTabSz="3338978" rtl="0" eaLnBrk="1" latinLnBrk="0" hangingPunct="1">
        <a:lnSpc>
          <a:spcPct val="90000"/>
        </a:lnSpc>
        <a:spcBef>
          <a:spcPts val="3652"/>
        </a:spcBef>
        <a:buFont typeface="Arial" panose="020B0604020202020204" pitchFamily="34" charset="0"/>
        <a:buChar char="•"/>
        <a:defRPr sz="10200" kern="1200">
          <a:solidFill>
            <a:schemeClr val="tx1"/>
          </a:solidFill>
          <a:latin typeface="+mn-lt"/>
          <a:ea typeface="+mn-ea"/>
          <a:cs typeface="+mn-cs"/>
        </a:defRPr>
      </a:lvl1pPr>
      <a:lvl2pPr marL="2504234" indent="-834745" algn="l" defTabSz="3338978" rtl="0" eaLnBrk="1" latinLnBrk="0" hangingPunct="1">
        <a:lnSpc>
          <a:spcPct val="90000"/>
        </a:lnSpc>
        <a:spcBef>
          <a:spcPts val="1825"/>
        </a:spcBef>
        <a:buFont typeface="Arial" panose="020B0604020202020204" pitchFamily="34" charset="0"/>
        <a:buChar char="•"/>
        <a:defRPr sz="8800" kern="1200">
          <a:solidFill>
            <a:schemeClr val="tx1"/>
          </a:solidFill>
          <a:latin typeface="+mn-lt"/>
          <a:ea typeface="+mn-ea"/>
          <a:cs typeface="+mn-cs"/>
        </a:defRPr>
      </a:lvl2pPr>
      <a:lvl3pPr marL="4173724" indent="-834745" algn="l" defTabSz="3338978" rtl="0" eaLnBrk="1" latinLnBrk="0" hangingPunct="1">
        <a:lnSpc>
          <a:spcPct val="90000"/>
        </a:lnSpc>
        <a:spcBef>
          <a:spcPts val="1825"/>
        </a:spcBef>
        <a:buFont typeface="Arial" panose="020B0604020202020204" pitchFamily="34" charset="0"/>
        <a:buChar char="•"/>
        <a:defRPr sz="7300" kern="1200">
          <a:solidFill>
            <a:schemeClr val="tx1"/>
          </a:solidFill>
          <a:latin typeface="+mn-lt"/>
          <a:ea typeface="+mn-ea"/>
          <a:cs typeface="+mn-cs"/>
        </a:defRPr>
      </a:lvl3pPr>
      <a:lvl4pPr marL="5843213" indent="-834745" algn="l" defTabSz="3338978" rtl="0" eaLnBrk="1" latinLnBrk="0" hangingPunct="1">
        <a:lnSpc>
          <a:spcPct val="90000"/>
        </a:lnSpc>
        <a:spcBef>
          <a:spcPts val="1825"/>
        </a:spcBef>
        <a:buFont typeface="Arial" panose="020B0604020202020204" pitchFamily="34" charset="0"/>
        <a:buChar char="•"/>
        <a:defRPr sz="6600" kern="1200">
          <a:solidFill>
            <a:schemeClr val="tx1"/>
          </a:solidFill>
          <a:latin typeface="+mn-lt"/>
          <a:ea typeface="+mn-ea"/>
          <a:cs typeface="+mn-cs"/>
        </a:defRPr>
      </a:lvl4pPr>
      <a:lvl5pPr marL="7512702" indent="-834745" algn="l" defTabSz="3338978" rtl="0" eaLnBrk="1" latinLnBrk="0" hangingPunct="1">
        <a:lnSpc>
          <a:spcPct val="90000"/>
        </a:lnSpc>
        <a:spcBef>
          <a:spcPts val="1825"/>
        </a:spcBef>
        <a:buFont typeface="Arial" panose="020B0604020202020204" pitchFamily="34" charset="0"/>
        <a:buChar char="•"/>
        <a:defRPr sz="6600" kern="1200">
          <a:solidFill>
            <a:schemeClr val="tx1"/>
          </a:solidFill>
          <a:latin typeface="+mn-lt"/>
          <a:ea typeface="+mn-ea"/>
          <a:cs typeface="+mn-cs"/>
        </a:defRPr>
      </a:lvl5pPr>
      <a:lvl6pPr marL="9182191" indent="-834745" algn="l" defTabSz="3338978" rtl="0" eaLnBrk="1" latinLnBrk="0" hangingPunct="1">
        <a:lnSpc>
          <a:spcPct val="90000"/>
        </a:lnSpc>
        <a:spcBef>
          <a:spcPts val="1825"/>
        </a:spcBef>
        <a:buFont typeface="Arial" panose="020B0604020202020204" pitchFamily="34" charset="0"/>
        <a:buChar char="•"/>
        <a:defRPr sz="6600" kern="1200">
          <a:solidFill>
            <a:schemeClr val="tx1"/>
          </a:solidFill>
          <a:latin typeface="+mn-lt"/>
          <a:ea typeface="+mn-ea"/>
          <a:cs typeface="+mn-cs"/>
        </a:defRPr>
      </a:lvl6pPr>
      <a:lvl7pPr marL="10851680" indent="-834745" algn="l" defTabSz="3338978" rtl="0" eaLnBrk="1" latinLnBrk="0" hangingPunct="1">
        <a:lnSpc>
          <a:spcPct val="90000"/>
        </a:lnSpc>
        <a:spcBef>
          <a:spcPts val="1825"/>
        </a:spcBef>
        <a:buFont typeface="Arial" panose="020B0604020202020204" pitchFamily="34" charset="0"/>
        <a:buChar char="•"/>
        <a:defRPr sz="6600" kern="1200">
          <a:solidFill>
            <a:schemeClr val="tx1"/>
          </a:solidFill>
          <a:latin typeface="+mn-lt"/>
          <a:ea typeface="+mn-ea"/>
          <a:cs typeface="+mn-cs"/>
        </a:defRPr>
      </a:lvl7pPr>
      <a:lvl8pPr marL="12521170" indent="-834745" algn="l" defTabSz="3338978" rtl="0" eaLnBrk="1" latinLnBrk="0" hangingPunct="1">
        <a:lnSpc>
          <a:spcPct val="90000"/>
        </a:lnSpc>
        <a:spcBef>
          <a:spcPts val="1825"/>
        </a:spcBef>
        <a:buFont typeface="Arial" panose="020B0604020202020204" pitchFamily="34" charset="0"/>
        <a:buChar char="•"/>
        <a:defRPr sz="6600" kern="1200">
          <a:solidFill>
            <a:schemeClr val="tx1"/>
          </a:solidFill>
          <a:latin typeface="+mn-lt"/>
          <a:ea typeface="+mn-ea"/>
          <a:cs typeface="+mn-cs"/>
        </a:defRPr>
      </a:lvl8pPr>
      <a:lvl9pPr marL="14190659" indent="-834745" algn="l" defTabSz="3338978" rtl="0" eaLnBrk="1" latinLnBrk="0" hangingPunct="1">
        <a:lnSpc>
          <a:spcPct val="90000"/>
        </a:lnSpc>
        <a:spcBef>
          <a:spcPts val="1825"/>
        </a:spcBef>
        <a:buFont typeface="Arial" panose="020B0604020202020204" pitchFamily="34" charset="0"/>
        <a:buChar char="•"/>
        <a:defRPr sz="6600" kern="1200">
          <a:solidFill>
            <a:schemeClr val="tx1"/>
          </a:solidFill>
          <a:latin typeface="+mn-lt"/>
          <a:ea typeface="+mn-ea"/>
          <a:cs typeface="+mn-cs"/>
        </a:defRPr>
      </a:lvl9pPr>
    </p:bodyStyle>
    <p:otherStyle>
      <a:defPPr>
        <a:defRPr lang="en-US"/>
      </a:defPPr>
      <a:lvl1pPr marL="0" algn="l" defTabSz="3338978" rtl="0" eaLnBrk="1" latinLnBrk="0" hangingPunct="1">
        <a:defRPr sz="6600" kern="1200">
          <a:solidFill>
            <a:schemeClr val="tx1"/>
          </a:solidFill>
          <a:latin typeface="+mn-lt"/>
          <a:ea typeface="+mn-ea"/>
          <a:cs typeface="+mn-cs"/>
        </a:defRPr>
      </a:lvl1pPr>
      <a:lvl2pPr marL="1669489" algn="l" defTabSz="3338978" rtl="0" eaLnBrk="1" latinLnBrk="0" hangingPunct="1">
        <a:defRPr sz="6600" kern="1200">
          <a:solidFill>
            <a:schemeClr val="tx1"/>
          </a:solidFill>
          <a:latin typeface="+mn-lt"/>
          <a:ea typeface="+mn-ea"/>
          <a:cs typeface="+mn-cs"/>
        </a:defRPr>
      </a:lvl2pPr>
      <a:lvl3pPr marL="3338978" algn="l" defTabSz="3338978" rtl="0" eaLnBrk="1" latinLnBrk="0" hangingPunct="1">
        <a:defRPr sz="6600" kern="1200">
          <a:solidFill>
            <a:schemeClr val="tx1"/>
          </a:solidFill>
          <a:latin typeface="+mn-lt"/>
          <a:ea typeface="+mn-ea"/>
          <a:cs typeface="+mn-cs"/>
        </a:defRPr>
      </a:lvl3pPr>
      <a:lvl4pPr marL="5008468" algn="l" defTabSz="3338978" rtl="0" eaLnBrk="1" latinLnBrk="0" hangingPunct="1">
        <a:defRPr sz="6600" kern="1200">
          <a:solidFill>
            <a:schemeClr val="tx1"/>
          </a:solidFill>
          <a:latin typeface="+mn-lt"/>
          <a:ea typeface="+mn-ea"/>
          <a:cs typeface="+mn-cs"/>
        </a:defRPr>
      </a:lvl4pPr>
      <a:lvl5pPr marL="6677957" algn="l" defTabSz="3338978" rtl="0" eaLnBrk="1" latinLnBrk="0" hangingPunct="1">
        <a:defRPr sz="6600" kern="1200">
          <a:solidFill>
            <a:schemeClr val="tx1"/>
          </a:solidFill>
          <a:latin typeface="+mn-lt"/>
          <a:ea typeface="+mn-ea"/>
          <a:cs typeface="+mn-cs"/>
        </a:defRPr>
      </a:lvl5pPr>
      <a:lvl6pPr marL="8347446" algn="l" defTabSz="3338978" rtl="0" eaLnBrk="1" latinLnBrk="0" hangingPunct="1">
        <a:defRPr sz="6600" kern="1200">
          <a:solidFill>
            <a:schemeClr val="tx1"/>
          </a:solidFill>
          <a:latin typeface="+mn-lt"/>
          <a:ea typeface="+mn-ea"/>
          <a:cs typeface="+mn-cs"/>
        </a:defRPr>
      </a:lvl6pPr>
      <a:lvl7pPr marL="10016935" algn="l" defTabSz="3338978" rtl="0" eaLnBrk="1" latinLnBrk="0" hangingPunct="1">
        <a:defRPr sz="6600" kern="1200">
          <a:solidFill>
            <a:schemeClr val="tx1"/>
          </a:solidFill>
          <a:latin typeface="+mn-lt"/>
          <a:ea typeface="+mn-ea"/>
          <a:cs typeface="+mn-cs"/>
        </a:defRPr>
      </a:lvl7pPr>
      <a:lvl8pPr marL="11686426" algn="l" defTabSz="3338978" rtl="0" eaLnBrk="1" latinLnBrk="0" hangingPunct="1">
        <a:defRPr sz="6600" kern="1200">
          <a:solidFill>
            <a:schemeClr val="tx1"/>
          </a:solidFill>
          <a:latin typeface="+mn-lt"/>
          <a:ea typeface="+mn-ea"/>
          <a:cs typeface="+mn-cs"/>
        </a:defRPr>
      </a:lvl8pPr>
      <a:lvl9pPr marL="13355915" algn="l" defTabSz="3338978" rtl="0" eaLnBrk="1" latinLnBrk="0" hangingPunct="1">
        <a:defRPr sz="6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hyperlink" Target="mailto:eec2002@wildcats.unh.edu" TargetMode="External"/><Relationship Id="rId5" Type="http://schemas.openxmlformats.org/officeDocument/2006/relationships/chart" Target="../charts/chart1.xml"/><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15999" y="4854455"/>
            <a:ext cx="11288889" cy="699842"/>
          </a:xfrm>
          <a:prstGeom prst="rect">
            <a:avLst/>
          </a:prstGeom>
          <a:solidFill>
            <a:srgbClr val="A55DA7"/>
          </a:solidFill>
        </p:spPr>
        <p:txBody>
          <a:bodyPr wrap="square" lIns="83474" tIns="41737" rIns="83474" bIns="41737" rtlCol="0">
            <a:spAutoFit/>
          </a:bodyPr>
          <a:lstStyle/>
          <a:p>
            <a:r>
              <a:rPr lang="en-US" sz="4000" b="1" dirty="0" smtClean="0">
                <a:solidFill>
                  <a:schemeClr val="bg1"/>
                </a:solidFill>
                <a:latin typeface="Baskerville Old Face"/>
                <a:cs typeface="Baskerville Old Face"/>
              </a:rPr>
              <a:t>Background and Introduction</a:t>
            </a:r>
            <a:endParaRPr lang="en-US" sz="4000" b="1" dirty="0">
              <a:solidFill>
                <a:schemeClr val="bg1"/>
              </a:solidFill>
              <a:latin typeface="Baskerville Old Face"/>
              <a:cs typeface="Baskerville Old Face"/>
            </a:endParaRPr>
          </a:p>
        </p:txBody>
      </p:sp>
      <p:sp>
        <p:nvSpPr>
          <p:cNvPr id="4" name="TextBox 3"/>
          <p:cNvSpPr txBox="1"/>
          <p:nvPr/>
        </p:nvSpPr>
        <p:spPr>
          <a:xfrm>
            <a:off x="1154123" y="9763577"/>
            <a:ext cx="10771991" cy="4829178"/>
          </a:xfrm>
          <a:prstGeom prst="rect">
            <a:avLst/>
          </a:prstGeom>
          <a:noFill/>
        </p:spPr>
        <p:txBody>
          <a:bodyPr wrap="square" lIns="83474" tIns="41737" rIns="83474" bIns="41737" rtlCol="0">
            <a:spAutoFit/>
          </a:bodyPr>
          <a:lstStyle/>
          <a:p>
            <a:pPr>
              <a:lnSpc>
                <a:spcPct val="140000"/>
              </a:lnSpc>
            </a:pPr>
            <a:r>
              <a:rPr lang="en-US" sz="3700" b="1" dirty="0" smtClean="0">
                <a:latin typeface="Baskerville Old Face"/>
                <a:cs typeface="Baskerville Old Face"/>
              </a:rPr>
              <a:t>The purpose of my research </a:t>
            </a:r>
            <a:r>
              <a:rPr lang="en-US" sz="3700" b="1" dirty="0">
                <a:latin typeface="Baskerville Old Face"/>
                <a:cs typeface="Baskerville Old Face"/>
              </a:rPr>
              <a:t>i</a:t>
            </a:r>
            <a:r>
              <a:rPr lang="en-US" sz="3700" b="1" dirty="0" smtClean="0">
                <a:latin typeface="Baskerville Old Face"/>
                <a:cs typeface="Baskerville Old Face"/>
              </a:rPr>
              <a:t>s to demonstrate the core values that a student encompasses after earning a degree in </a:t>
            </a:r>
            <a:r>
              <a:rPr lang="en-US" sz="3700" b="1" dirty="0">
                <a:latin typeface="Baskerville Old Face"/>
                <a:cs typeface="Baskerville Old Face"/>
              </a:rPr>
              <a:t>Liberal Arts </a:t>
            </a:r>
            <a:r>
              <a:rPr lang="en-US" sz="3700" b="1" dirty="0" smtClean="0">
                <a:latin typeface="Baskerville Old Face"/>
                <a:cs typeface="Baskerville Old Face"/>
              </a:rPr>
              <a:t>but more particularly English. Students are often turned away by a major in the humanities because of the negative stigma that surrounds these subjects</a:t>
            </a:r>
            <a:r>
              <a:rPr lang="en-US" sz="3700" b="1" dirty="0" smtClean="0"/>
              <a:t>. </a:t>
            </a:r>
            <a:endParaRPr lang="en-US" sz="3700" b="1" dirty="0"/>
          </a:p>
        </p:txBody>
      </p:sp>
      <p:sp>
        <p:nvSpPr>
          <p:cNvPr id="9" name="TextBox 8"/>
          <p:cNvSpPr txBox="1"/>
          <p:nvPr/>
        </p:nvSpPr>
        <p:spPr>
          <a:xfrm>
            <a:off x="957710" y="18794389"/>
            <a:ext cx="11208889" cy="699842"/>
          </a:xfrm>
          <a:prstGeom prst="rect">
            <a:avLst/>
          </a:prstGeom>
          <a:solidFill>
            <a:srgbClr val="A55DA7"/>
          </a:solidFill>
        </p:spPr>
        <p:txBody>
          <a:bodyPr wrap="square" lIns="83474" tIns="41737" rIns="83474" bIns="41737" rtlCol="0">
            <a:spAutoFit/>
          </a:bodyPr>
          <a:lstStyle/>
          <a:p>
            <a:r>
              <a:rPr lang="en-US" sz="4000" b="1" dirty="0" smtClean="0">
                <a:solidFill>
                  <a:srgbClr val="FFFFFF"/>
                </a:solidFill>
                <a:latin typeface="Baskerville Old Face"/>
                <a:cs typeface="Baskerville Old Face"/>
              </a:rPr>
              <a:t>Methods of Research</a:t>
            </a:r>
            <a:endParaRPr lang="en-US" sz="4000" b="1" dirty="0">
              <a:solidFill>
                <a:srgbClr val="FFFFFF"/>
              </a:solidFill>
              <a:latin typeface="Baskerville Old Face"/>
              <a:cs typeface="Baskerville Old Face"/>
            </a:endParaRPr>
          </a:p>
        </p:txBody>
      </p:sp>
      <p:sp>
        <p:nvSpPr>
          <p:cNvPr id="12" name="TextBox 11"/>
          <p:cNvSpPr txBox="1"/>
          <p:nvPr/>
        </p:nvSpPr>
        <p:spPr>
          <a:xfrm>
            <a:off x="12588147" y="12930476"/>
            <a:ext cx="11400742" cy="699842"/>
          </a:xfrm>
          <a:prstGeom prst="rect">
            <a:avLst/>
          </a:prstGeom>
          <a:solidFill>
            <a:srgbClr val="A55DA7"/>
          </a:solidFill>
        </p:spPr>
        <p:txBody>
          <a:bodyPr wrap="square" lIns="83474" tIns="41737" rIns="83474" bIns="41737" rtlCol="0">
            <a:spAutoFit/>
          </a:bodyPr>
          <a:lstStyle/>
          <a:p>
            <a:r>
              <a:rPr lang="en-US" sz="4000" b="1" dirty="0" smtClean="0">
                <a:solidFill>
                  <a:schemeClr val="bg1"/>
                </a:solidFill>
                <a:latin typeface="Baskerville Old Face"/>
                <a:cs typeface="Baskerville Old Face"/>
              </a:rPr>
              <a:t>Results</a:t>
            </a:r>
            <a:endParaRPr lang="en-US" sz="4000" b="1" dirty="0">
              <a:solidFill>
                <a:schemeClr val="bg1"/>
              </a:solidFill>
            </a:endParaRPr>
          </a:p>
        </p:txBody>
      </p:sp>
      <p:sp>
        <p:nvSpPr>
          <p:cNvPr id="13" name="TextBox 12"/>
          <p:cNvSpPr txBox="1"/>
          <p:nvPr/>
        </p:nvSpPr>
        <p:spPr>
          <a:xfrm>
            <a:off x="12809558" y="20300604"/>
            <a:ext cx="10832646" cy="7723561"/>
          </a:xfrm>
          <a:prstGeom prst="rect">
            <a:avLst/>
          </a:prstGeom>
          <a:noFill/>
        </p:spPr>
        <p:txBody>
          <a:bodyPr wrap="square" lIns="83474" tIns="41737" rIns="83474" bIns="41737" rtlCol="0">
            <a:spAutoFit/>
          </a:bodyPr>
          <a:lstStyle/>
          <a:p>
            <a:pPr>
              <a:lnSpc>
                <a:spcPct val="150000"/>
              </a:lnSpc>
            </a:pPr>
            <a:r>
              <a:rPr lang="en-US" sz="3700" b="1" dirty="0" smtClean="0">
                <a:latin typeface="Baskerville Old Face"/>
                <a:cs typeface="Baskerville Old Face"/>
              </a:rPr>
              <a:t>A study done by the Georgetown Center on Education and the Workforce proves that on average a Liberal Arts degree is not an outlier for unemployment. In the information provided it is evident that the Unemployment Rates for recent college graduates who earned degrees in the Humanities and Liberal Arts matched relatively closely with that of degrees in fields such as: computer and mathematics, psychology and social work, and social sciences. </a:t>
            </a:r>
            <a:endParaRPr lang="en-US" sz="3700" b="1" dirty="0">
              <a:latin typeface="Baskerville Old Face"/>
              <a:cs typeface="Baskerville Old Face"/>
            </a:endParaRPr>
          </a:p>
        </p:txBody>
      </p:sp>
      <p:sp>
        <p:nvSpPr>
          <p:cNvPr id="22" name="TextBox 21"/>
          <p:cNvSpPr txBox="1"/>
          <p:nvPr/>
        </p:nvSpPr>
        <p:spPr>
          <a:xfrm>
            <a:off x="24429752" y="4887351"/>
            <a:ext cx="10981186" cy="699842"/>
          </a:xfrm>
          <a:prstGeom prst="rect">
            <a:avLst/>
          </a:prstGeom>
          <a:solidFill>
            <a:srgbClr val="A55DA7"/>
          </a:solidFill>
        </p:spPr>
        <p:txBody>
          <a:bodyPr wrap="square" lIns="83474" tIns="41737" rIns="83474" bIns="41737" rtlCol="0">
            <a:spAutoFit/>
          </a:bodyPr>
          <a:lstStyle/>
          <a:p>
            <a:r>
              <a:rPr lang="en-US" sz="4000" b="1" dirty="0">
                <a:solidFill>
                  <a:schemeClr val="bg1"/>
                </a:solidFill>
                <a:latin typeface="Baskerville Old Face"/>
                <a:cs typeface="Baskerville Old Face"/>
              </a:rPr>
              <a:t>Conclusions</a:t>
            </a:r>
          </a:p>
        </p:txBody>
      </p:sp>
      <p:sp>
        <p:nvSpPr>
          <p:cNvPr id="30" name="TextBox 29"/>
          <p:cNvSpPr txBox="1"/>
          <p:nvPr/>
        </p:nvSpPr>
        <p:spPr>
          <a:xfrm>
            <a:off x="12576629" y="4855302"/>
            <a:ext cx="11412259" cy="699842"/>
          </a:xfrm>
          <a:prstGeom prst="rect">
            <a:avLst/>
          </a:prstGeom>
          <a:solidFill>
            <a:srgbClr val="A55DA7"/>
          </a:solidFill>
        </p:spPr>
        <p:txBody>
          <a:bodyPr wrap="square" lIns="83474" tIns="41737" rIns="83474" bIns="41737" rtlCol="0">
            <a:spAutoFit/>
          </a:bodyPr>
          <a:lstStyle/>
          <a:p>
            <a:r>
              <a:rPr lang="en-US" sz="4000" b="1" dirty="0" smtClean="0">
                <a:solidFill>
                  <a:schemeClr val="bg1"/>
                </a:solidFill>
                <a:latin typeface="Baskerville Old Face"/>
                <a:cs typeface="Baskerville Old Face"/>
              </a:rPr>
              <a:t>Research Objectives</a:t>
            </a:r>
            <a:endParaRPr lang="en-US" sz="4000" b="1" dirty="0">
              <a:solidFill>
                <a:schemeClr val="bg1"/>
              </a:solidFill>
              <a:latin typeface="Baskerville Old Face"/>
              <a:cs typeface="Baskerville Old Face"/>
            </a:endParaRPr>
          </a:p>
        </p:txBody>
      </p:sp>
      <p:sp>
        <p:nvSpPr>
          <p:cNvPr id="34" name="TextBox 33"/>
          <p:cNvSpPr txBox="1"/>
          <p:nvPr/>
        </p:nvSpPr>
        <p:spPr>
          <a:xfrm>
            <a:off x="24407008" y="17943360"/>
            <a:ext cx="11054725" cy="622898"/>
          </a:xfrm>
          <a:prstGeom prst="rect">
            <a:avLst/>
          </a:prstGeom>
          <a:solidFill>
            <a:srgbClr val="C997CC"/>
          </a:solidFill>
        </p:spPr>
        <p:txBody>
          <a:bodyPr wrap="square" lIns="83474" tIns="41737" rIns="83474" bIns="41737" rtlCol="0">
            <a:spAutoFit/>
          </a:bodyPr>
          <a:lstStyle/>
          <a:p>
            <a:r>
              <a:rPr lang="en-US" sz="3500" b="1" dirty="0" smtClean="0">
                <a:solidFill>
                  <a:schemeClr val="bg1"/>
                </a:solidFill>
                <a:latin typeface="Baskerville Old Face"/>
                <a:cs typeface="Baskerville Old Face"/>
              </a:rPr>
              <a:t>References</a:t>
            </a:r>
            <a:endParaRPr lang="en-US" sz="4000" b="1" dirty="0">
              <a:solidFill>
                <a:schemeClr val="bg1"/>
              </a:solidFill>
              <a:latin typeface="Baskerville Old Face"/>
              <a:cs typeface="Baskerville Old Face"/>
            </a:endParaRPr>
          </a:p>
        </p:txBody>
      </p:sp>
      <p:sp>
        <p:nvSpPr>
          <p:cNvPr id="1033" name="TextBox 1032"/>
          <p:cNvSpPr txBox="1"/>
          <p:nvPr/>
        </p:nvSpPr>
        <p:spPr>
          <a:xfrm>
            <a:off x="1001486" y="2310987"/>
            <a:ext cx="10996964" cy="822953"/>
          </a:xfrm>
          <a:prstGeom prst="rect">
            <a:avLst/>
          </a:prstGeom>
          <a:noFill/>
        </p:spPr>
        <p:txBody>
          <a:bodyPr wrap="none" lIns="83474" tIns="41737" rIns="83474" bIns="41737" rtlCol="0">
            <a:spAutoFit/>
          </a:bodyPr>
          <a:lstStyle/>
          <a:p>
            <a:r>
              <a:rPr lang="en-US" sz="4800" dirty="0" smtClean="0">
                <a:solidFill>
                  <a:srgbClr val="800080"/>
                </a:solidFill>
                <a:latin typeface="Baskerville Old Face"/>
                <a:cs typeface="Baskerville Old Face"/>
              </a:rPr>
              <a:t>Erin Condon</a:t>
            </a:r>
            <a:r>
              <a:rPr lang="en-US" sz="4800" dirty="0" smtClean="0">
                <a:solidFill>
                  <a:srgbClr val="800080"/>
                </a:solidFill>
                <a:latin typeface="Baskerville Old Face"/>
                <a:cs typeface="Baskerville Old Face"/>
              </a:rPr>
              <a:t>, University of New Hampshire</a:t>
            </a:r>
            <a:endParaRPr lang="en-US" sz="4800" dirty="0">
              <a:solidFill>
                <a:srgbClr val="800080"/>
              </a:solidFill>
              <a:latin typeface="Baskerville Old Face"/>
              <a:cs typeface="Baskerville Old Face"/>
            </a:endParaRPr>
          </a:p>
        </p:txBody>
      </p:sp>
      <p:sp>
        <p:nvSpPr>
          <p:cNvPr id="44" name="TextBox 43"/>
          <p:cNvSpPr txBox="1"/>
          <p:nvPr/>
        </p:nvSpPr>
        <p:spPr>
          <a:xfrm>
            <a:off x="1042456" y="3167171"/>
            <a:ext cx="13928355" cy="822953"/>
          </a:xfrm>
          <a:prstGeom prst="rect">
            <a:avLst/>
          </a:prstGeom>
          <a:noFill/>
        </p:spPr>
        <p:txBody>
          <a:bodyPr wrap="none" lIns="83474" tIns="41737" rIns="83474" bIns="41737" rtlCol="0">
            <a:spAutoFit/>
          </a:bodyPr>
          <a:lstStyle/>
          <a:p>
            <a:r>
              <a:rPr lang="en-US" sz="4800" dirty="0" smtClean="0">
                <a:solidFill>
                  <a:srgbClr val="800080"/>
                </a:solidFill>
                <a:latin typeface="Baskerville Old Face"/>
                <a:cs typeface="Baskerville Old Face"/>
              </a:rPr>
              <a:t>Advisor: Molly Campbell, </a:t>
            </a:r>
            <a:r>
              <a:rPr lang="en-US" sz="4800" dirty="0">
                <a:solidFill>
                  <a:srgbClr val="800080"/>
                </a:solidFill>
                <a:latin typeface="Baskerville Old Face"/>
                <a:cs typeface="Baskerville Old Face"/>
              </a:rPr>
              <a:t>University of New </a:t>
            </a:r>
            <a:r>
              <a:rPr lang="en-US" sz="4800" dirty="0" smtClean="0">
                <a:solidFill>
                  <a:srgbClr val="800080"/>
                </a:solidFill>
                <a:latin typeface="Baskerville Old Face"/>
                <a:cs typeface="Baskerville Old Face"/>
              </a:rPr>
              <a:t>Hampshire</a:t>
            </a:r>
            <a:endParaRPr lang="en-US" sz="4800" dirty="0">
              <a:solidFill>
                <a:srgbClr val="800080"/>
              </a:solidFill>
              <a:latin typeface="Baskerville Old Face"/>
              <a:cs typeface="Baskerville Old Face"/>
            </a:endParaRPr>
          </a:p>
        </p:txBody>
      </p:sp>
      <p:sp>
        <p:nvSpPr>
          <p:cNvPr id="49" name="TextBox 48"/>
          <p:cNvSpPr txBox="1"/>
          <p:nvPr/>
        </p:nvSpPr>
        <p:spPr>
          <a:xfrm>
            <a:off x="966345" y="25016147"/>
            <a:ext cx="11225655" cy="622898"/>
          </a:xfrm>
          <a:prstGeom prst="rect">
            <a:avLst/>
          </a:prstGeom>
          <a:solidFill>
            <a:srgbClr val="C997CC"/>
          </a:solidFill>
          <a:ln>
            <a:noFill/>
          </a:ln>
        </p:spPr>
        <p:txBody>
          <a:bodyPr wrap="square" lIns="83474" tIns="41737" rIns="83474" bIns="41737" rtlCol="0">
            <a:spAutoFit/>
          </a:bodyPr>
          <a:lstStyle/>
          <a:p>
            <a:r>
              <a:rPr lang="en-US" sz="3500" b="1" dirty="0">
                <a:solidFill>
                  <a:schemeClr val="bg1"/>
                </a:solidFill>
                <a:latin typeface="Baskerville Old Face"/>
                <a:cs typeface="Baskerville Old Face"/>
              </a:rPr>
              <a:t>Acknowledgements</a:t>
            </a:r>
          </a:p>
        </p:txBody>
      </p:sp>
      <p:sp>
        <p:nvSpPr>
          <p:cNvPr id="51" name="TextBox 50"/>
          <p:cNvSpPr txBox="1"/>
          <p:nvPr/>
        </p:nvSpPr>
        <p:spPr>
          <a:xfrm>
            <a:off x="1068081" y="25829828"/>
            <a:ext cx="10972800" cy="2157934"/>
          </a:xfrm>
          <a:prstGeom prst="rect">
            <a:avLst/>
          </a:prstGeom>
          <a:noFill/>
        </p:spPr>
        <p:txBody>
          <a:bodyPr wrap="square" lIns="83474" tIns="41737" rIns="83474" bIns="41737" rtlCol="0">
            <a:spAutoFit/>
          </a:bodyPr>
          <a:lstStyle/>
          <a:p>
            <a:pPr>
              <a:lnSpc>
                <a:spcPct val="130000"/>
              </a:lnSpc>
            </a:pPr>
            <a:r>
              <a:rPr lang="en-US" sz="3500" b="1" dirty="0" smtClean="0">
                <a:latin typeface="Baskerville Old Face"/>
                <a:cs typeface="Baskerville Old Face"/>
              </a:rPr>
              <a:t>A big thank yo</a:t>
            </a:r>
            <a:r>
              <a:rPr lang="en-US" sz="3500" b="1" dirty="0" smtClean="0">
                <a:latin typeface="Baskerville Old Face"/>
                <a:cs typeface="Baskerville Old Face"/>
              </a:rPr>
              <a:t>u to both my advisor and my professor, Molly Campbell. I would not have been able to complete this research fully and accurately without her guidance.</a:t>
            </a:r>
            <a:endParaRPr lang="en-US" sz="3500" b="1" dirty="0">
              <a:latin typeface="Baskerville Old Face"/>
              <a:cs typeface="Baskerville Old Face"/>
            </a:endParaRPr>
          </a:p>
        </p:txBody>
      </p:sp>
      <p:sp>
        <p:nvSpPr>
          <p:cNvPr id="52" name="TextBox 51"/>
          <p:cNvSpPr txBox="1"/>
          <p:nvPr/>
        </p:nvSpPr>
        <p:spPr>
          <a:xfrm>
            <a:off x="24332824" y="24614239"/>
            <a:ext cx="11062859" cy="622252"/>
          </a:xfrm>
          <a:prstGeom prst="rect">
            <a:avLst/>
          </a:prstGeom>
          <a:solidFill>
            <a:srgbClr val="C997CC"/>
          </a:solidFill>
          <a:ln>
            <a:solidFill>
              <a:schemeClr val="bg1"/>
            </a:solidFill>
          </a:ln>
        </p:spPr>
        <p:txBody>
          <a:bodyPr wrap="square" lIns="83474" tIns="41737" rIns="83474" bIns="41737" rtlCol="0">
            <a:spAutoFit/>
          </a:bodyPr>
          <a:lstStyle/>
          <a:p>
            <a:r>
              <a:rPr lang="en-US" sz="3500" b="1" dirty="0">
                <a:solidFill>
                  <a:schemeClr val="bg1"/>
                </a:solidFill>
                <a:latin typeface="Baskerville Old Face"/>
                <a:cs typeface="Baskerville Old Face"/>
              </a:rPr>
              <a:t>Contact Information</a:t>
            </a:r>
          </a:p>
        </p:txBody>
      </p:sp>
      <p:sp>
        <p:nvSpPr>
          <p:cNvPr id="20" name="Rectangle 19"/>
          <p:cNvSpPr/>
          <p:nvPr/>
        </p:nvSpPr>
        <p:spPr>
          <a:xfrm>
            <a:off x="1022049" y="5834300"/>
            <a:ext cx="11068351" cy="8948500"/>
          </a:xfrm>
          <a:prstGeom prst="rect">
            <a:avLst/>
          </a:prstGeom>
          <a:noFill/>
          <a:ln w="38100">
            <a:solidFill>
              <a:srgbClr val="BD74BE"/>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p>
        </p:txBody>
      </p:sp>
      <p:sp>
        <p:nvSpPr>
          <p:cNvPr id="57" name="Rectangle 56"/>
          <p:cNvSpPr/>
          <p:nvPr/>
        </p:nvSpPr>
        <p:spPr>
          <a:xfrm>
            <a:off x="1008634" y="19594134"/>
            <a:ext cx="11132566" cy="5125317"/>
          </a:xfrm>
          <a:prstGeom prst="rect">
            <a:avLst/>
          </a:prstGeom>
          <a:noFill/>
          <a:ln w="38100">
            <a:solidFill>
              <a:srgbClr val="A55DA7"/>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p>
        </p:txBody>
      </p:sp>
      <p:sp>
        <p:nvSpPr>
          <p:cNvPr id="58" name="Rectangle 57"/>
          <p:cNvSpPr/>
          <p:nvPr/>
        </p:nvSpPr>
        <p:spPr>
          <a:xfrm>
            <a:off x="12644133" y="13745618"/>
            <a:ext cx="11316534" cy="14362421"/>
          </a:xfrm>
          <a:prstGeom prst="rect">
            <a:avLst/>
          </a:prstGeom>
          <a:noFill/>
          <a:ln w="38100">
            <a:solidFill>
              <a:srgbClr val="A55DA7"/>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solidFill>
                <a:srgbClr val="A55DA7"/>
              </a:solidFill>
            </a:endParaRPr>
          </a:p>
        </p:txBody>
      </p:sp>
      <p:sp>
        <p:nvSpPr>
          <p:cNvPr id="59" name="Rectangle 58"/>
          <p:cNvSpPr/>
          <p:nvPr/>
        </p:nvSpPr>
        <p:spPr>
          <a:xfrm>
            <a:off x="1027604" y="25853372"/>
            <a:ext cx="11113596" cy="2254668"/>
          </a:xfrm>
          <a:prstGeom prst="rect">
            <a:avLst/>
          </a:prstGeom>
          <a:noFill/>
          <a:ln w="38100">
            <a:solidFill>
              <a:srgbClr val="C997CC"/>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p>
        </p:txBody>
      </p:sp>
      <p:sp>
        <p:nvSpPr>
          <p:cNvPr id="60" name="Rectangle 59"/>
          <p:cNvSpPr/>
          <p:nvPr/>
        </p:nvSpPr>
        <p:spPr>
          <a:xfrm>
            <a:off x="24469237" y="5898729"/>
            <a:ext cx="10972800" cy="11330562"/>
          </a:xfrm>
          <a:prstGeom prst="rect">
            <a:avLst/>
          </a:prstGeom>
          <a:noFill/>
          <a:ln w="38100">
            <a:solidFill>
              <a:srgbClr val="BD74BE"/>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p>
        </p:txBody>
      </p:sp>
      <p:sp>
        <p:nvSpPr>
          <p:cNvPr id="61" name="Rectangle 60"/>
          <p:cNvSpPr/>
          <p:nvPr/>
        </p:nvSpPr>
        <p:spPr>
          <a:xfrm>
            <a:off x="12615333" y="5870506"/>
            <a:ext cx="11378789" cy="6886672"/>
          </a:xfrm>
          <a:prstGeom prst="rect">
            <a:avLst/>
          </a:prstGeom>
          <a:noFill/>
          <a:ln w="38100">
            <a:solidFill>
              <a:srgbClr val="BD74BE"/>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p>
        </p:txBody>
      </p:sp>
      <p:sp>
        <p:nvSpPr>
          <p:cNvPr id="62" name="Rectangle 61"/>
          <p:cNvSpPr/>
          <p:nvPr/>
        </p:nvSpPr>
        <p:spPr>
          <a:xfrm>
            <a:off x="24393238" y="18918287"/>
            <a:ext cx="10972800" cy="5057423"/>
          </a:xfrm>
          <a:prstGeom prst="rect">
            <a:avLst/>
          </a:prstGeom>
          <a:noFill/>
          <a:ln w="38100">
            <a:solidFill>
              <a:srgbClr val="C997CC"/>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p>
        </p:txBody>
      </p:sp>
      <p:sp>
        <p:nvSpPr>
          <p:cNvPr id="64" name="Rectangle 63"/>
          <p:cNvSpPr/>
          <p:nvPr/>
        </p:nvSpPr>
        <p:spPr>
          <a:xfrm>
            <a:off x="24396754" y="25555946"/>
            <a:ext cx="10972800" cy="2526520"/>
          </a:xfrm>
          <a:prstGeom prst="rect">
            <a:avLst/>
          </a:prstGeom>
          <a:noFill/>
          <a:ln w="38100">
            <a:solidFill>
              <a:srgbClr val="A55DA7"/>
            </a:solidFill>
          </a:ln>
        </p:spPr>
        <p:style>
          <a:lnRef idx="2">
            <a:schemeClr val="accent1">
              <a:shade val="50000"/>
            </a:schemeClr>
          </a:lnRef>
          <a:fillRef idx="1">
            <a:schemeClr val="accent1"/>
          </a:fillRef>
          <a:effectRef idx="0">
            <a:schemeClr val="accent1"/>
          </a:effectRef>
          <a:fontRef idx="minor">
            <a:schemeClr val="lt1"/>
          </a:fontRef>
        </p:style>
        <p:txBody>
          <a:bodyPr lIns="83474" tIns="41737" rIns="83474" bIns="41737" rtlCol="0" anchor="ctr"/>
          <a:lstStyle/>
          <a:p>
            <a:pPr algn="ctr"/>
            <a:endParaRPr lang="en-US">
              <a:solidFill>
                <a:srgbClr val="C997CC"/>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15705" y="645197"/>
            <a:ext cx="2478029" cy="2983998"/>
          </a:xfrm>
          <a:prstGeom prst="rect">
            <a:avLst/>
          </a:prstGeom>
          <a:solidFill>
            <a:srgbClr val="800080"/>
          </a:solidFill>
          <a:ln>
            <a:noFill/>
          </a:ln>
        </p:spPr>
      </p:pic>
      <p:sp>
        <p:nvSpPr>
          <p:cNvPr id="14" name="TextBox 13"/>
          <p:cNvSpPr txBox="1"/>
          <p:nvPr/>
        </p:nvSpPr>
        <p:spPr>
          <a:xfrm>
            <a:off x="942311" y="573541"/>
            <a:ext cx="15537411" cy="1600438"/>
          </a:xfrm>
          <a:prstGeom prst="rect">
            <a:avLst/>
          </a:prstGeom>
          <a:noFill/>
        </p:spPr>
        <p:txBody>
          <a:bodyPr wrap="square" rtlCol="0">
            <a:spAutoFit/>
          </a:bodyPr>
          <a:lstStyle/>
          <a:p>
            <a:r>
              <a:rPr lang="en-US" sz="9800" b="1" i="1" dirty="0" smtClean="0">
                <a:solidFill>
                  <a:srgbClr val="800080"/>
                </a:solidFill>
                <a:latin typeface="Baskerville Old Face"/>
                <a:cs typeface="Baskerville Old Face"/>
              </a:rPr>
              <a:t>Redefining the English Degree</a:t>
            </a:r>
            <a:endParaRPr lang="en-US" sz="9800" b="1" i="1" dirty="0">
              <a:solidFill>
                <a:srgbClr val="800080"/>
              </a:solidFill>
              <a:latin typeface="Baskerville Old Face"/>
              <a:cs typeface="Baskerville Old Face"/>
            </a:endParaRPr>
          </a:p>
        </p:txBody>
      </p:sp>
      <p:pic>
        <p:nvPicPr>
          <p:cNvPr id="15" name="Picture 14" descr="8314929977_36b1d58cf6_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0769" y="5918200"/>
            <a:ext cx="6124261" cy="4079234"/>
          </a:xfrm>
          <a:prstGeom prst="rect">
            <a:avLst/>
          </a:prstGeom>
        </p:spPr>
      </p:pic>
      <p:sp>
        <p:nvSpPr>
          <p:cNvPr id="18" name="Rectangle 17"/>
          <p:cNvSpPr/>
          <p:nvPr/>
        </p:nvSpPr>
        <p:spPr>
          <a:xfrm>
            <a:off x="12923184" y="5767951"/>
            <a:ext cx="10588299" cy="6877524"/>
          </a:xfrm>
          <a:prstGeom prst="rect">
            <a:avLst/>
          </a:prstGeom>
        </p:spPr>
        <p:txBody>
          <a:bodyPr wrap="square">
            <a:spAutoFit/>
          </a:bodyPr>
          <a:lstStyle/>
          <a:p>
            <a:pPr marL="571500" indent="-571500">
              <a:lnSpc>
                <a:spcPct val="150000"/>
              </a:lnSpc>
              <a:buFont typeface="Wingdings" charset="2"/>
              <a:buChar char="v"/>
            </a:pPr>
            <a:r>
              <a:rPr lang="en-US" sz="3700" b="1" dirty="0" smtClean="0">
                <a:latin typeface="Baskerville Old Face"/>
                <a:cs typeface="Baskerville Old Face"/>
              </a:rPr>
              <a:t>To establish security for perspective, future, and current </a:t>
            </a:r>
            <a:r>
              <a:rPr lang="en-US" sz="3700" b="1" dirty="0">
                <a:latin typeface="Baskerville Old Face"/>
                <a:cs typeface="Baskerville Old Face"/>
              </a:rPr>
              <a:t>English </a:t>
            </a:r>
            <a:r>
              <a:rPr lang="en-US" sz="3700" b="1" dirty="0" smtClean="0">
                <a:latin typeface="Baskerville Old Face"/>
                <a:cs typeface="Baskerville Old Face"/>
              </a:rPr>
              <a:t>majors </a:t>
            </a:r>
          </a:p>
          <a:p>
            <a:pPr marL="571500" indent="-571500">
              <a:lnSpc>
                <a:spcPct val="150000"/>
              </a:lnSpc>
              <a:buFont typeface="Wingdings" charset="2"/>
              <a:buChar char="v"/>
            </a:pPr>
            <a:r>
              <a:rPr lang="en-US" sz="3700" b="1" dirty="0" smtClean="0">
                <a:latin typeface="Baskerville Old Face"/>
                <a:cs typeface="Baskerville Old Face"/>
              </a:rPr>
              <a:t>Discredit </a:t>
            </a:r>
            <a:r>
              <a:rPr lang="en-US" sz="3700" b="1" dirty="0">
                <a:latin typeface="Baskerville Old Face"/>
                <a:cs typeface="Baskerville Old Face"/>
              </a:rPr>
              <a:t>the negative </a:t>
            </a:r>
            <a:r>
              <a:rPr lang="en-US" sz="3700" b="1" dirty="0" smtClean="0">
                <a:latin typeface="Baskerville Old Face"/>
                <a:cs typeface="Baskerville Old Face"/>
              </a:rPr>
              <a:t>stigma attached to English degrees</a:t>
            </a:r>
          </a:p>
          <a:p>
            <a:pPr marL="571500" indent="-571500">
              <a:lnSpc>
                <a:spcPct val="150000"/>
              </a:lnSpc>
              <a:buFont typeface="Wingdings" charset="2"/>
              <a:buChar char="v"/>
            </a:pPr>
            <a:r>
              <a:rPr lang="en-US" sz="3700" b="1" dirty="0" smtClean="0">
                <a:latin typeface="Baskerville Old Face"/>
                <a:cs typeface="Baskerville Old Face"/>
              </a:rPr>
              <a:t>Demonstrate the important values a student completing a degree in English acquires</a:t>
            </a:r>
          </a:p>
          <a:p>
            <a:pPr marL="571500" indent="-571500">
              <a:lnSpc>
                <a:spcPct val="150000"/>
              </a:lnSpc>
              <a:buFont typeface="Wingdings" charset="2"/>
              <a:buChar char="v"/>
            </a:pPr>
            <a:r>
              <a:rPr lang="en-US" sz="3700" b="1" dirty="0" smtClean="0">
                <a:latin typeface="Baskerville Old Face"/>
                <a:cs typeface="Baskerville Old Face"/>
              </a:rPr>
              <a:t>Reinstate the advantages an English degree offers in the workplace </a:t>
            </a:r>
            <a:endParaRPr lang="en-US" sz="3700" b="1" dirty="0">
              <a:latin typeface="Baskerville Old Face"/>
              <a:cs typeface="Baskerville Old Face"/>
            </a:endParaRPr>
          </a:p>
        </p:txBody>
      </p:sp>
      <p:sp>
        <p:nvSpPr>
          <p:cNvPr id="23" name="TextBox 22"/>
          <p:cNvSpPr txBox="1"/>
          <p:nvPr/>
        </p:nvSpPr>
        <p:spPr>
          <a:xfrm>
            <a:off x="12830302" y="13858308"/>
            <a:ext cx="10468673" cy="1261884"/>
          </a:xfrm>
          <a:prstGeom prst="rect">
            <a:avLst/>
          </a:prstGeom>
          <a:noFill/>
        </p:spPr>
        <p:txBody>
          <a:bodyPr wrap="square" rtlCol="0">
            <a:spAutoFit/>
          </a:bodyPr>
          <a:lstStyle/>
          <a:p>
            <a:r>
              <a:rPr lang="en-US" sz="3600" b="1" dirty="0" smtClean="0">
                <a:latin typeface="Baskerville Old Face"/>
                <a:cs typeface="Baskerville Old Face"/>
              </a:rPr>
              <a:t>Figure 1: </a:t>
            </a:r>
            <a:r>
              <a:rPr lang="en-US" sz="3600" dirty="0" smtClean="0">
                <a:latin typeface="Baskerville Old Face"/>
                <a:cs typeface="Baskerville Old Face"/>
              </a:rPr>
              <a:t>Unemployment Rates in Correlation to College Degrees </a:t>
            </a:r>
            <a:r>
              <a:rPr lang="en-US" sz="3800" dirty="0" smtClean="0">
                <a:latin typeface="Baskerville Old Face"/>
                <a:cs typeface="Baskerville Old Face"/>
              </a:rPr>
              <a:t> </a:t>
            </a:r>
            <a:endParaRPr lang="en-US" sz="3800" dirty="0">
              <a:latin typeface="Baskerville Old Face"/>
              <a:cs typeface="Baskerville Old Face"/>
            </a:endParaRPr>
          </a:p>
        </p:txBody>
      </p:sp>
      <p:sp>
        <p:nvSpPr>
          <p:cNvPr id="28" name="TextBox 27"/>
          <p:cNvSpPr txBox="1"/>
          <p:nvPr/>
        </p:nvSpPr>
        <p:spPr>
          <a:xfrm>
            <a:off x="1082890" y="19152098"/>
            <a:ext cx="10365703" cy="5454058"/>
          </a:xfrm>
          <a:prstGeom prst="rect">
            <a:avLst/>
          </a:prstGeom>
          <a:noFill/>
        </p:spPr>
        <p:txBody>
          <a:bodyPr wrap="square" rtlCol="0">
            <a:spAutoFit/>
          </a:bodyPr>
          <a:lstStyle/>
          <a:p>
            <a:pPr>
              <a:lnSpc>
                <a:spcPct val="50000"/>
              </a:lnSpc>
            </a:pPr>
            <a:endParaRPr lang="en-US" sz="3700" dirty="0" smtClean="0">
              <a:latin typeface="Baskerville Old Face"/>
              <a:cs typeface="Baskerville Old Face"/>
            </a:endParaRPr>
          </a:p>
          <a:p>
            <a:pPr marL="742950" indent="-742950">
              <a:lnSpc>
                <a:spcPct val="150000"/>
              </a:lnSpc>
              <a:buFont typeface="+mj-lt"/>
              <a:buAutoNum type="arabicPeriod"/>
            </a:pPr>
            <a:r>
              <a:rPr lang="en-US" sz="3700" b="1" dirty="0" smtClean="0">
                <a:latin typeface="Baskerville Old Face"/>
                <a:cs typeface="Baskerville Old Face"/>
              </a:rPr>
              <a:t>Filtering through 30+ websites relative to my topic</a:t>
            </a:r>
          </a:p>
          <a:p>
            <a:pPr marL="742950" indent="-742950">
              <a:lnSpc>
                <a:spcPct val="150000"/>
              </a:lnSpc>
              <a:buFont typeface="+mj-lt"/>
              <a:buAutoNum type="arabicPeriod"/>
            </a:pPr>
            <a:r>
              <a:rPr lang="en-US" sz="3700" b="1" dirty="0" smtClean="0">
                <a:latin typeface="Baskerville Old Face"/>
                <a:cs typeface="Baskerville Old Face"/>
              </a:rPr>
              <a:t>Analyzing past reports published on the success surrounding English degrees</a:t>
            </a:r>
          </a:p>
          <a:p>
            <a:pPr marL="742950" indent="-742950">
              <a:lnSpc>
                <a:spcPct val="150000"/>
              </a:lnSpc>
              <a:buFont typeface="+mj-lt"/>
              <a:buAutoNum type="arabicPeriod"/>
            </a:pPr>
            <a:r>
              <a:rPr lang="en-US" sz="3700" b="1" dirty="0" smtClean="0">
                <a:latin typeface="Baskerville Old Face"/>
                <a:cs typeface="Baskerville Old Face"/>
              </a:rPr>
              <a:t>Personal experience developing my own website on the matter</a:t>
            </a:r>
          </a:p>
          <a:p>
            <a:pPr marL="742950" indent="-742950">
              <a:lnSpc>
                <a:spcPct val="150000"/>
              </a:lnSpc>
              <a:buFont typeface="+mj-lt"/>
              <a:buAutoNum type="arabicPeriod"/>
            </a:pPr>
            <a:r>
              <a:rPr lang="en-US" sz="3700" b="1" dirty="0" smtClean="0">
                <a:latin typeface="Baskerville Old Face"/>
                <a:cs typeface="Baskerville Old Face"/>
              </a:rPr>
              <a:t>Extensive audience analysis</a:t>
            </a:r>
            <a:endParaRPr lang="en-US" sz="3700" b="1" dirty="0">
              <a:latin typeface="Baskerville Old Face"/>
              <a:cs typeface="Baskerville Old Face"/>
            </a:endParaRPr>
          </a:p>
        </p:txBody>
      </p:sp>
      <p:sp>
        <p:nvSpPr>
          <p:cNvPr id="32" name="TextBox 31"/>
          <p:cNvSpPr txBox="1"/>
          <p:nvPr/>
        </p:nvSpPr>
        <p:spPr>
          <a:xfrm>
            <a:off x="24651763" y="5812329"/>
            <a:ext cx="10387108" cy="13159760"/>
          </a:xfrm>
          <a:prstGeom prst="rect">
            <a:avLst/>
          </a:prstGeom>
          <a:noFill/>
        </p:spPr>
        <p:txBody>
          <a:bodyPr wrap="square" rtlCol="0">
            <a:spAutoFit/>
          </a:bodyPr>
          <a:lstStyle/>
          <a:p>
            <a:pPr>
              <a:lnSpc>
                <a:spcPct val="150000"/>
              </a:lnSpc>
            </a:pPr>
            <a:r>
              <a:rPr lang="en-US" sz="3700" b="1" dirty="0" smtClean="0">
                <a:latin typeface="Baskerville Old Face"/>
                <a:cs typeface="Baskerville Old Face"/>
              </a:rPr>
              <a:t>Students completing degrees in the humanities develop qualities that allow them to excel in the work place:</a:t>
            </a:r>
          </a:p>
          <a:p>
            <a:pPr>
              <a:lnSpc>
                <a:spcPct val="50000"/>
              </a:lnSpc>
            </a:pPr>
            <a:endParaRPr lang="en-US" sz="3700" b="1" dirty="0" smtClean="0">
              <a:latin typeface="Baskerville Old Face"/>
              <a:cs typeface="Baskerville Old Face"/>
            </a:endParaRPr>
          </a:p>
          <a:p>
            <a:pPr marL="857250" indent="-857250">
              <a:lnSpc>
                <a:spcPct val="130000"/>
              </a:lnSpc>
              <a:buFont typeface="Wingdings" charset="2"/>
              <a:buChar char="v"/>
            </a:pPr>
            <a:r>
              <a:rPr lang="en-US" sz="3700" b="1" dirty="0" smtClean="0">
                <a:latin typeface="Baskerville Old Face"/>
                <a:cs typeface="Baskerville Old Face"/>
              </a:rPr>
              <a:t>Social connections </a:t>
            </a:r>
          </a:p>
          <a:p>
            <a:pPr marL="857250" indent="-857250">
              <a:lnSpc>
                <a:spcPct val="130000"/>
              </a:lnSpc>
              <a:buFont typeface="Wingdings" charset="2"/>
              <a:buChar char="v"/>
            </a:pPr>
            <a:r>
              <a:rPr lang="en-US" sz="3700" b="1" dirty="0" smtClean="0">
                <a:latin typeface="Baskerville Old Face"/>
                <a:cs typeface="Baskerville Old Face"/>
              </a:rPr>
              <a:t>Critical thinking and analysis</a:t>
            </a:r>
          </a:p>
          <a:p>
            <a:pPr marL="857250" indent="-857250">
              <a:lnSpc>
                <a:spcPct val="130000"/>
              </a:lnSpc>
              <a:buFont typeface="Wingdings" charset="2"/>
              <a:buChar char="v"/>
            </a:pPr>
            <a:r>
              <a:rPr lang="en-US" sz="3700" b="1" dirty="0" smtClean="0">
                <a:latin typeface="Baskerville Old Face"/>
                <a:cs typeface="Baskerville Old Face"/>
              </a:rPr>
              <a:t>Communication skills</a:t>
            </a:r>
          </a:p>
          <a:p>
            <a:pPr marL="857250" indent="-857250">
              <a:lnSpc>
                <a:spcPct val="130000"/>
              </a:lnSpc>
              <a:buFont typeface="Wingdings" charset="2"/>
              <a:buChar char="v"/>
            </a:pPr>
            <a:r>
              <a:rPr lang="en-US" sz="3700" b="1" dirty="0" smtClean="0">
                <a:latin typeface="Baskerville Old Face"/>
                <a:cs typeface="Baskerville Old Face"/>
              </a:rPr>
              <a:t>The ability to proficiently conduct research</a:t>
            </a:r>
          </a:p>
          <a:p>
            <a:pPr marL="857250" indent="-857250">
              <a:lnSpc>
                <a:spcPct val="130000"/>
              </a:lnSpc>
              <a:buFont typeface="Wingdings" charset="2"/>
              <a:buChar char="v"/>
            </a:pPr>
            <a:r>
              <a:rPr lang="en-US" sz="3700" b="1" dirty="0" smtClean="0">
                <a:latin typeface="Baskerville Old Face"/>
                <a:cs typeface="Baskerville Old Face"/>
              </a:rPr>
              <a:t>Creativity </a:t>
            </a:r>
          </a:p>
          <a:p>
            <a:pPr marL="857250" indent="-857250">
              <a:lnSpc>
                <a:spcPct val="130000"/>
              </a:lnSpc>
              <a:buFont typeface="Wingdings" charset="2"/>
              <a:buChar char="v"/>
            </a:pPr>
            <a:r>
              <a:rPr lang="en-US" sz="3700" b="1" dirty="0" smtClean="0">
                <a:latin typeface="Baskerville Old Face"/>
                <a:cs typeface="Baskerville Old Face"/>
              </a:rPr>
              <a:t>Time management </a:t>
            </a:r>
          </a:p>
          <a:p>
            <a:pPr marL="857250" indent="-857250">
              <a:lnSpc>
                <a:spcPct val="130000"/>
              </a:lnSpc>
              <a:buFont typeface="Wingdings" charset="2"/>
              <a:buChar char="v"/>
            </a:pPr>
            <a:r>
              <a:rPr lang="en-US" sz="3700" b="1" dirty="0" smtClean="0">
                <a:latin typeface="Baskerville Old Face"/>
                <a:cs typeface="Baskerville Old Face"/>
              </a:rPr>
              <a:t>Resilience: the ability to engage in constructive criticism</a:t>
            </a:r>
          </a:p>
          <a:p>
            <a:pPr>
              <a:lnSpc>
                <a:spcPct val="130000"/>
              </a:lnSpc>
            </a:pPr>
            <a:r>
              <a:rPr lang="en-US" sz="3700" b="1" dirty="0" smtClean="0">
                <a:latin typeface="Baskerville Old Face"/>
                <a:cs typeface="Baskerville Old Face"/>
              </a:rPr>
              <a:t>The skills that English majors acquire are both vital and valuable in job categories such as Marketing, Publishing, Journalism, Sales, Law, Politics, Communication, and so many more. </a:t>
            </a:r>
          </a:p>
          <a:p>
            <a:pPr>
              <a:lnSpc>
                <a:spcPct val="130000"/>
              </a:lnSpc>
            </a:pPr>
            <a:endParaRPr lang="en-US" sz="3700" dirty="0">
              <a:latin typeface="Baskerville Old Face"/>
              <a:cs typeface="Baskerville Old Face"/>
            </a:endParaRPr>
          </a:p>
          <a:p>
            <a:pPr>
              <a:lnSpc>
                <a:spcPct val="130000"/>
              </a:lnSpc>
            </a:pPr>
            <a:endParaRPr lang="en-US" sz="3700" dirty="0" smtClean="0">
              <a:latin typeface="Baskerville Old Face"/>
              <a:cs typeface="Baskerville Old Face"/>
            </a:endParaRPr>
          </a:p>
          <a:p>
            <a:pPr>
              <a:lnSpc>
                <a:spcPct val="50000"/>
              </a:lnSpc>
            </a:pPr>
            <a:endParaRPr lang="en-US" sz="3700" dirty="0" smtClean="0">
              <a:latin typeface="Baskerville Old Face"/>
              <a:cs typeface="Baskerville Old Face"/>
            </a:endParaRPr>
          </a:p>
        </p:txBody>
      </p:sp>
      <p:sp>
        <p:nvSpPr>
          <p:cNvPr id="35" name="TextBox 34"/>
          <p:cNvSpPr txBox="1"/>
          <p:nvPr/>
        </p:nvSpPr>
        <p:spPr>
          <a:xfrm>
            <a:off x="24573079" y="18543683"/>
            <a:ext cx="10251032" cy="5478423"/>
          </a:xfrm>
          <a:prstGeom prst="rect">
            <a:avLst/>
          </a:prstGeom>
          <a:noFill/>
        </p:spPr>
        <p:txBody>
          <a:bodyPr wrap="square" rtlCol="0">
            <a:spAutoFit/>
          </a:bodyPr>
          <a:lstStyle/>
          <a:p>
            <a:endParaRPr lang="en-US" sz="3500" dirty="0" smtClean="0">
              <a:latin typeface="Baskerville Old Face"/>
              <a:cs typeface="Baskerville Old Face"/>
            </a:endParaRPr>
          </a:p>
          <a:p>
            <a:pPr marL="742950" indent="-742950">
              <a:buFont typeface="+mj-lt"/>
              <a:buAutoNum type="arabicPeriod"/>
            </a:pPr>
            <a:r>
              <a:rPr lang="en-US" sz="3500" b="1" dirty="0" err="1" smtClean="0">
                <a:latin typeface="Baskerville Old Face"/>
                <a:cs typeface="Baskerville Old Face"/>
              </a:rPr>
              <a:t>Martinuzzi</a:t>
            </a:r>
            <a:r>
              <a:rPr lang="en-US" sz="3500" b="1" dirty="0" smtClean="0">
                <a:latin typeface="Baskerville Old Face"/>
                <a:cs typeface="Baskerville Old Face"/>
              </a:rPr>
              <a:t>, </a:t>
            </a:r>
            <a:r>
              <a:rPr lang="en-US" sz="3500" b="1" dirty="0" err="1" smtClean="0">
                <a:latin typeface="Baskerville Old Face"/>
                <a:cs typeface="Baskerville Old Face"/>
              </a:rPr>
              <a:t>Bruna</a:t>
            </a:r>
            <a:r>
              <a:rPr lang="en-US" sz="3500" b="1" dirty="0" smtClean="0">
                <a:latin typeface="Baskerville Old Face"/>
                <a:cs typeface="Baskerville Old Face"/>
              </a:rPr>
              <a:t>. “Why English Majors are the Hot New Hires.” OPEN Forum. American Express, 11 July 2013. Web. 13 April 2016.</a:t>
            </a:r>
          </a:p>
          <a:p>
            <a:pPr marL="742950" indent="-742950">
              <a:buFont typeface="+mj-lt"/>
              <a:buAutoNum type="arabicPeriod"/>
            </a:pPr>
            <a:r>
              <a:rPr lang="en-US" sz="3500" b="1" dirty="0" err="1" smtClean="0">
                <a:latin typeface="Baskerville Old Face"/>
                <a:cs typeface="Baskerville Old Face"/>
              </a:rPr>
              <a:t>Weissmann</a:t>
            </a:r>
            <a:r>
              <a:rPr lang="en-US" sz="3500" b="1" dirty="0">
                <a:latin typeface="Baskerville Old Face"/>
                <a:cs typeface="Baskerville Old Face"/>
              </a:rPr>
              <a:t>, Jordan. "The Best Argument For Studying English? The Employment Numbers." The Atlantic. Atlantic Media Company, 25 June 2013. Web. 13 Apr. 2016</a:t>
            </a:r>
            <a:r>
              <a:rPr lang="en-US" sz="3500" b="1" dirty="0" smtClean="0">
                <a:latin typeface="Baskerville Old Face"/>
                <a:cs typeface="Baskerville Old Face"/>
              </a:rPr>
              <a:t>.</a:t>
            </a:r>
          </a:p>
          <a:p>
            <a:pPr marL="742950" indent="-742950">
              <a:buFont typeface="+mj-lt"/>
              <a:buAutoNum type="arabicPeriod"/>
            </a:pPr>
            <a:r>
              <a:rPr lang="en-US" sz="3500" b="1" dirty="0" smtClean="0">
                <a:latin typeface="Baskerville Old Face"/>
                <a:cs typeface="Baskerville Old Face"/>
              </a:rPr>
              <a:t>“Reports.” Georgetown University. Center on Education and the Workforce. Web. 13 Apr. 2016.</a:t>
            </a:r>
            <a:endParaRPr lang="en-US" sz="3500" b="1" dirty="0">
              <a:latin typeface="Baskerville Old Face"/>
              <a:cs typeface="Baskerville Old Face"/>
            </a:endParaRPr>
          </a:p>
        </p:txBody>
      </p:sp>
      <p:sp>
        <p:nvSpPr>
          <p:cNvPr id="36" name="TextBox 35"/>
          <p:cNvSpPr txBox="1"/>
          <p:nvPr/>
        </p:nvSpPr>
        <p:spPr>
          <a:xfrm>
            <a:off x="17735192" y="771065"/>
            <a:ext cx="14469377" cy="2862322"/>
          </a:xfrm>
          <a:prstGeom prst="rect">
            <a:avLst/>
          </a:prstGeom>
          <a:noFill/>
        </p:spPr>
        <p:txBody>
          <a:bodyPr wrap="square" rtlCol="0">
            <a:spAutoFit/>
          </a:bodyPr>
          <a:lstStyle/>
          <a:p>
            <a:r>
              <a:rPr lang="en-US" sz="4500" dirty="0">
                <a:solidFill>
                  <a:srgbClr val="800080"/>
                </a:solidFill>
                <a:latin typeface="Baskerville Old Face"/>
                <a:cs typeface="Baskerville Old Face"/>
              </a:rPr>
              <a:t>"</a:t>
            </a:r>
            <a:r>
              <a:rPr lang="en-US" sz="4500" i="1" dirty="0">
                <a:solidFill>
                  <a:srgbClr val="800080"/>
                </a:solidFill>
                <a:latin typeface="Baskerville Old Face"/>
                <a:cs typeface="Baskerville Old Face"/>
              </a:rPr>
              <a:t>When I look at where our business is going, I think, boy, you do need to have a good technical understanding somewhere in there, to be relevant. But you’re really differentiated if you understand humanities</a:t>
            </a:r>
            <a:r>
              <a:rPr lang="en-US" sz="4500" i="1" dirty="0" smtClean="0">
                <a:solidFill>
                  <a:srgbClr val="800080"/>
                </a:solidFill>
                <a:latin typeface="Baskerville Old Face"/>
                <a:cs typeface="Baskerville Old Face"/>
              </a:rPr>
              <a:t>.</a:t>
            </a:r>
            <a:r>
              <a:rPr lang="en-US" sz="4500" dirty="0" smtClean="0">
                <a:solidFill>
                  <a:srgbClr val="800080"/>
                </a:solidFill>
                <a:latin typeface="Baskerville Old Face"/>
                <a:cs typeface="Baskerville Old Face"/>
              </a:rPr>
              <a:t>” –Bracken Darrel, </a:t>
            </a:r>
            <a:r>
              <a:rPr lang="en-US" sz="4500" b="1" dirty="0" smtClean="0">
                <a:solidFill>
                  <a:srgbClr val="800080"/>
                </a:solidFill>
                <a:latin typeface="Baskerville Old Face"/>
                <a:cs typeface="Baskerville Old Face"/>
              </a:rPr>
              <a:t>CEO</a:t>
            </a:r>
            <a:r>
              <a:rPr lang="en-US" sz="4500" dirty="0" smtClean="0">
                <a:solidFill>
                  <a:srgbClr val="800080"/>
                </a:solidFill>
                <a:latin typeface="Baskerville Old Face"/>
                <a:cs typeface="Baskerville Old Face"/>
              </a:rPr>
              <a:t> of Logitech</a:t>
            </a:r>
            <a:endParaRPr lang="en-US" sz="4500" dirty="0">
              <a:solidFill>
                <a:srgbClr val="800080"/>
              </a:solidFill>
              <a:latin typeface="Baskerville Old Face"/>
              <a:cs typeface="Baskerville Old Face"/>
            </a:endParaRPr>
          </a:p>
        </p:txBody>
      </p:sp>
      <p:sp>
        <p:nvSpPr>
          <p:cNvPr id="63" name="TextBox 62"/>
          <p:cNvSpPr txBox="1"/>
          <p:nvPr/>
        </p:nvSpPr>
        <p:spPr>
          <a:xfrm>
            <a:off x="969318" y="14895687"/>
            <a:ext cx="11197282" cy="701487"/>
          </a:xfrm>
          <a:prstGeom prst="rect">
            <a:avLst/>
          </a:prstGeom>
          <a:solidFill>
            <a:srgbClr val="A55DA7"/>
          </a:solidFill>
        </p:spPr>
        <p:txBody>
          <a:bodyPr wrap="square" lIns="83474" tIns="41737" rIns="83474" bIns="41737" rtlCol="0">
            <a:spAutoFit/>
          </a:bodyPr>
          <a:lstStyle/>
          <a:p>
            <a:r>
              <a:rPr lang="en-US" sz="4000" b="1" dirty="0" smtClean="0">
                <a:solidFill>
                  <a:schemeClr val="bg1"/>
                </a:solidFill>
                <a:latin typeface="Baskerville Old Face"/>
                <a:cs typeface="Baskerville Old Face"/>
              </a:rPr>
              <a:t>Problem</a:t>
            </a:r>
            <a:endParaRPr lang="en-US" sz="4000" b="1" dirty="0">
              <a:solidFill>
                <a:schemeClr val="bg1"/>
              </a:solidFill>
            </a:endParaRPr>
          </a:p>
        </p:txBody>
      </p:sp>
      <p:sp>
        <p:nvSpPr>
          <p:cNvPr id="39" name="TextBox 38"/>
          <p:cNvSpPr txBox="1"/>
          <p:nvPr/>
        </p:nvSpPr>
        <p:spPr>
          <a:xfrm>
            <a:off x="960284" y="15743252"/>
            <a:ext cx="11206316" cy="2977738"/>
          </a:xfrm>
          <a:prstGeom prst="rect">
            <a:avLst/>
          </a:prstGeom>
          <a:noFill/>
          <a:ln>
            <a:solidFill>
              <a:srgbClr val="A55DA7"/>
            </a:solidFill>
          </a:ln>
        </p:spPr>
        <p:txBody>
          <a:bodyPr wrap="square" rtlCol="0">
            <a:spAutoFit/>
          </a:bodyPr>
          <a:lstStyle/>
          <a:p>
            <a:pPr>
              <a:lnSpc>
                <a:spcPct val="150000"/>
              </a:lnSpc>
            </a:pPr>
            <a:r>
              <a:rPr lang="en-US" sz="3700" b="1" dirty="0">
                <a:latin typeface="Baskerville Old Face"/>
                <a:cs typeface="Baskerville Old Face"/>
              </a:rPr>
              <a:t>Due to the damaging association </a:t>
            </a:r>
            <a:r>
              <a:rPr lang="en-US" sz="3700" b="1" dirty="0" smtClean="0">
                <a:latin typeface="Baskerville Old Face"/>
                <a:cs typeface="Baskerville Old Face"/>
              </a:rPr>
              <a:t>majoring in English has with unemployment, </a:t>
            </a:r>
            <a:r>
              <a:rPr lang="en-US" sz="3700" b="1" dirty="0">
                <a:latin typeface="Baskerville Old Face"/>
                <a:cs typeface="Baskerville Old Face"/>
              </a:rPr>
              <a:t>more and more undergraduates are straying away from their passions</a:t>
            </a:r>
            <a:r>
              <a:rPr lang="en-US" sz="3700" b="1" dirty="0" smtClean="0">
                <a:latin typeface="Baskerville Old Face"/>
                <a:cs typeface="Baskerville Old Face"/>
              </a:rPr>
              <a:t>.</a:t>
            </a:r>
          </a:p>
          <a:p>
            <a:pPr>
              <a:lnSpc>
                <a:spcPct val="50000"/>
              </a:lnSpc>
            </a:pPr>
            <a:endParaRPr lang="en-US" sz="3600" b="1" dirty="0">
              <a:latin typeface="Baskerville Old Face"/>
              <a:cs typeface="Baskerville Old Face"/>
            </a:endParaRPr>
          </a:p>
        </p:txBody>
      </p:sp>
      <p:sp>
        <p:nvSpPr>
          <p:cNvPr id="40" name="TextBox 39"/>
          <p:cNvSpPr txBox="1"/>
          <p:nvPr/>
        </p:nvSpPr>
        <p:spPr>
          <a:xfrm>
            <a:off x="24462227" y="25346935"/>
            <a:ext cx="10823017" cy="2607124"/>
          </a:xfrm>
          <a:prstGeom prst="rect">
            <a:avLst/>
          </a:prstGeom>
          <a:noFill/>
        </p:spPr>
        <p:txBody>
          <a:bodyPr wrap="square" rtlCol="0">
            <a:spAutoFit/>
          </a:bodyPr>
          <a:lstStyle/>
          <a:p>
            <a:pPr>
              <a:lnSpc>
                <a:spcPct val="150000"/>
              </a:lnSpc>
            </a:pPr>
            <a:r>
              <a:rPr lang="en-US" sz="3700" b="1" dirty="0" smtClean="0">
                <a:latin typeface="Baskerville Old Face"/>
                <a:cs typeface="Baskerville Old Face"/>
              </a:rPr>
              <a:t>E-mail: </a:t>
            </a:r>
            <a:r>
              <a:rPr lang="en-US" sz="3700" b="1" dirty="0" smtClean="0">
                <a:latin typeface="Baskerville Old Face"/>
                <a:cs typeface="Baskerville Old Face"/>
                <a:hlinkClick r:id="rId4"/>
              </a:rPr>
              <a:t>eec2002@wildcats.unh.edu</a:t>
            </a:r>
            <a:endParaRPr lang="en-US" sz="3700" b="1" dirty="0" smtClean="0">
              <a:latin typeface="Baskerville Old Face"/>
              <a:cs typeface="Baskerville Old Face"/>
            </a:endParaRPr>
          </a:p>
          <a:p>
            <a:pPr>
              <a:lnSpc>
                <a:spcPct val="150000"/>
              </a:lnSpc>
            </a:pPr>
            <a:r>
              <a:rPr lang="en-US" sz="3700" b="1" dirty="0" smtClean="0">
                <a:latin typeface="Baskerville Old Face"/>
                <a:cs typeface="Baskerville Old Face"/>
              </a:rPr>
              <a:t>GSS Box: 4953 Granite Square Station</a:t>
            </a:r>
          </a:p>
          <a:p>
            <a:pPr>
              <a:lnSpc>
                <a:spcPct val="150000"/>
              </a:lnSpc>
            </a:pPr>
            <a:r>
              <a:rPr lang="en-US" sz="3700" b="1" dirty="0" smtClean="0">
                <a:latin typeface="Baskerville Old Face"/>
                <a:cs typeface="Baskerville Old Face"/>
              </a:rPr>
              <a:t>                 Durham, NH 03824</a:t>
            </a:r>
            <a:endParaRPr lang="en-US" sz="3700" b="1" dirty="0">
              <a:latin typeface="Baskerville Old Face"/>
              <a:cs typeface="Baskerville Old Face"/>
            </a:endParaRPr>
          </a:p>
        </p:txBody>
      </p:sp>
      <p:graphicFrame>
        <p:nvGraphicFramePr>
          <p:cNvPr id="66" name="Chart 65"/>
          <p:cNvGraphicFramePr/>
          <p:nvPr>
            <p:extLst>
              <p:ext uri="{D42A27DB-BD31-4B8C-83A1-F6EECF244321}">
                <p14:modId xmlns:p14="http://schemas.microsoft.com/office/powerpoint/2010/main" val="4044410124"/>
              </p:ext>
            </p:extLst>
          </p:nvPr>
        </p:nvGraphicFramePr>
        <p:xfrm>
          <a:off x="13767110" y="15184287"/>
          <a:ext cx="9036445" cy="5334257"/>
        </p:xfrm>
        <a:graphic>
          <a:graphicData uri="http://schemas.openxmlformats.org/drawingml/2006/chart">
            <c:chart xmlns:c="http://schemas.openxmlformats.org/drawingml/2006/chart" xmlns:r="http://schemas.openxmlformats.org/officeDocument/2006/relationships" r:id="rId5"/>
          </a:graphicData>
        </a:graphic>
      </p:graphicFrame>
      <p:sp>
        <p:nvSpPr>
          <p:cNvPr id="41" name="TextBox 40"/>
          <p:cNvSpPr txBox="1"/>
          <p:nvPr/>
        </p:nvSpPr>
        <p:spPr>
          <a:xfrm rot="16200000">
            <a:off x="20319524" y="14930730"/>
            <a:ext cx="5560410" cy="369332"/>
          </a:xfrm>
          <a:prstGeom prst="rect">
            <a:avLst/>
          </a:prstGeom>
          <a:noFill/>
        </p:spPr>
        <p:txBody>
          <a:bodyPr wrap="square" rtlCol="0">
            <a:spAutoFit/>
          </a:bodyPr>
          <a:lstStyle/>
          <a:p>
            <a:r>
              <a:rPr lang="en-US" sz="1800" dirty="0">
                <a:latin typeface="Baskerville Old Face"/>
                <a:cs typeface="Baskerville Old Face"/>
              </a:rPr>
              <a:t>https://</a:t>
            </a:r>
            <a:r>
              <a:rPr lang="en-US" sz="1800" dirty="0" err="1">
                <a:latin typeface="Baskerville Old Face"/>
                <a:cs typeface="Baskerville Old Face"/>
              </a:rPr>
              <a:t>cew.georgetown.edu</a:t>
            </a:r>
            <a:r>
              <a:rPr lang="en-US" sz="1800" dirty="0">
                <a:latin typeface="Baskerville Old Face"/>
                <a:cs typeface="Baskerville Old Face"/>
              </a:rPr>
              <a:t>/</a:t>
            </a:r>
          </a:p>
        </p:txBody>
      </p:sp>
    </p:spTree>
    <p:extLst>
      <p:ext uri="{BB962C8B-B14F-4D97-AF65-F5344CB8AC3E}">
        <p14:creationId xmlns:p14="http://schemas.microsoft.com/office/powerpoint/2010/main" val="89316708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4284</TotalTime>
  <Words>541</Words>
  <Application>Microsoft Macintosh PowerPoint</Application>
  <PresentationFormat>Custom</PresentationFormat>
  <Paragraphs>48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Taylor-Power</dc:creator>
  <cp:lastModifiedBy>Erin Condon</cp:lastModifiedBy>
  <cp:revision>120</cp:revision>
  <cp:lastPrinted>2015-11-20T18:54:22Z</cp:lastPrinted>
  <dcterms:created xsi:type="dcterms:W3CDTF">2015-11-17T19:25:36Z</dcterms:created>
  <dcterms:modified xsi:type="dcterms:W3CDTF">2016-04-14T23:28:18Z</dcterms:modified>
</cp:coreProperties>
</file>