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6576000"/>
  <p:notesSz cx="14170025" cy="26971625"/>
  <p:defaultTextStyle>
    <a:defPPr>
      <a:defRPr lang="en-US"/>
    </a:defPPr>
    <a:lvl1pPr algn="l" rtl="0" eaLnBrk="0" fontAlgn="base" hangingPunct="0">
      <a:spcBef>
        <a:spcPct val="0"/>
      </a:spcBef>
      <a:spcAft>
        <a:spcPct val="0"/>
      </a:spcAft>
      <a:defRPr sz="2600" kern="1200">
        <a:solidFill>
          <a:schemeClr val="tx1"/>
        </a:solidFill>
        <a:latin typeface="Times New Roman" panose="02020603050405020304" pitchFamily="18" charset="0"/>
        <a:ea typeface="MS PGothic" panose="020B0600070205080204" pitchFamily="34" charset="-128"/>
        <a:cs typeface="+mn-cs"/>
      </a:defRPr>
    </a:lvl1pPr>
    <a:lvl2pPr marL="457200" algn="l" rtl="0" eaLnBrk="0" fontAlgn="base" hangingPunct="0">
      <a:spcBef>
        <a:spcPct val="0"/>
      </a:spcBef>
      <a:spcAft>
        <a:spcPct val="0"/>
      </a:spcAft>
      <a:defRPr sz="2600" kern="1200">
        <a:solidFill>
          <a:schemeClr val="tx1"/>
        </a:solidFill>
        <a:latin typeface="Times New Roman" panose="02020603050405020304" pitchFamily="18" charset="0"/>
        <a:ea typeface="MS PGothic" panose="020B0600070205080204" pitchFamily="34" charset="-128"/>
        <a:cs typeface="+mn-cs"/>
      </a:defRPr>
    </a:lvl2pPr>
    <a:lvl3pPr marL="914400" algn="l" rtl="0" eaLnBrk="0" fontAlgn="base" hangingPunct="0">
      <a:spcBef>
        <a:spcPct val="0"/>
      </a:spcBef>
      <a:spcAft>
        <a:spcPct val="0"/>
      </a:spcAft>
      <a:defRPr sz="2600" kern="1200">
        <a:solidFill>
          <a:schemeClr val="tx1"/>
        </a:solidFill>
        <a:latin typeface="Times New Roman" panose="02020603050405020304" pitchFamily="18" charset="0"/>
        <a:ea typeface="MS PGothic" panose="020B0600070205080204" pitchFamily="34" charset="-128"/>
        <a:cs typeface="+mn-cs"/>
      </a:defRPr>
    </a:lvl3pPr>
    <a:lvl4pPr marL="1371600" algn="l" rtl="0" eaLnBrk="0" fontAlgn="base" hangingPunct="0">
      <a:spcBef>
        <a:spcPct val="0"/>
      </a:spcBef>
      <a:spcAft>
        <a:spcPct val="0"/>
      </a:spcAft>
      <a:defRPr sz="2600" kern="1200">
        <a:solidFill>
          <a:schemeClr val="tx1"/>
        </a:solidFill>
        <a:latin typeface="Times New Roman" panose="02020603050405020304" pitchFamily="18" charset="0"/>
        <a:ea typeface="MS PGothic" panose="020B0600070205080204" pitchFamily="34" charset="-128"/>
        <a:cs typeface="+mn-cs"/>
      </a:defRPr>
    </a:lvl4pPr>
    <a:lvl5pPr marL="1828800" algn="l" rtl="0" eaLnBrk="0" fontAlgn="base" hangingPunct="0">
      <a:spcBef>
        <a:spcPct val="0"/>
      </a:spcBef>
      <a:spcAft>
        <a:spcPct val="0"/>
      </a:spcAft>
      <a:defRPr sz="2600" kern="1200">
        <a:solidFill>
          <a:schemeClr val="tx1"/>
        </a:solidFill>
        <a:latin typeface="Times New Roman" panose="02020603050405020304" pitchFamily="18" charset="0"/>
        <a:ea typeface="MS PGothic" panose="020B0600070205080204" pitchFamily="34" charset="-128"/>
        <a:cs typeface="+mn-cs"/>
      </a:defRPr>
    </a:lvl5pPr>
    <a:lvl6pPr marL="2286000" algn="l" defTabSz="914400" rtl="0" eaLnBrk="1" latinLnBrk="0" hangingPunct="1">
      <a:defRPr sz="2600" kern="1200">
        <a:solidFill>
          <a:schemeClr val="tx1"/>
        </a:solidFill>
        <a:latin typeface="Times New Roman" panose="02020603050405020304" pitchFamily="18" charset="0"/>
        <a:ea typeface="MS PGothic" panose="020B0600070205080204" pitchFamily="34" charset="-128"/>
        <a:cs typeface="+mn-cs"/>
      </a:defRPr>
    </a:lvl6pPr>
    <a:lvl7pPr marL="2743200" algn="l" defTabSz="914400" rtl="0" eaLnBrk="1" latinLnBrk="0" hangingPunct="1">
      <a:defRPr sz="2600" kern="1200">
        <a:solidFill>
          <a:schemeClr val="tx1"/>
        </a:solidFill>
        <a:latin typeface="Times New Roman" panose="02020603050405020304" pitchFamily="18" charset="0"/>
        <a:ea typeface="MS PGothic" panose="020B0600070205080204" pitchFamily="34" charset="-128"/>
        <a:cs typeface="+mn-cs"/>
      </a:defRPr>
    </a:lvl7pPr>
    <a:lvl8pPr marL="3200400" algn="l" defTabSz="914400" rtl="0" eaLnBrk="1" latinLnBrk="0" hangingPunct="1">
      <a:defRPr sz="2600" kern="1200">
        <a:solidFill>
          <a:schemeClr val="tx1"/>
        </a:solidFill>
        <a:latin typeface="Times New Roman" panose="02020603050405020304" pitchFamily="18" charset="0"/>
        <a:ea typeface="MS PGothic" panose="020B0600070205080204" pitchFamily="34" charset="-128"/>
        <a:cs typeface="+mn-cs"/>
      </a:defRPr>
    </a:lvl8pPr>
    <a:lvl9pPr marL="3657600" algn="l" defTabSz="914400" rtl="0" eaLnBrk="1" latinLnBrk="0" hangingPunct="1">
      <a:defRPr sz="2600" kern="1200">
        <a:solidFill>
          <a:schemeClr val="tx1"/>
        </a:solidFill>
        <a:latin typeface="Times New Roman" panose="02020603050405020304" pitchFamily="18"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720">
          <p15:clr>
            <a:srgbClr val="A4A3A4"/>
          </p15:clr>
        </p15:guide>
        <p15:guide id="2" orient="horz" pos="21504">
          <p15:clr>
            <a:srgbClr val="A4A3A4"/>
          </p15:clr>
        </p15:guide>
        <p15:guide id="3" orient="horz" pos="21312">
          <p15:clr>
            <a:srgbClr val="A4A3A4"/>
          </p15:clr>
        </p15:guide>
        <p15:guide id="4" orient="horz" pos="864">
          <p15:clr>
            <a:srgbClr val="A4A3A4"/>
          </p15:clr>
        </p15:guide>
        <p15:guide id="5" pos="26496">
          <p15:clr>
            <a:srgbClr val="A4A3A4"/>
          </p15:clr>
        </p15:guide>
        <p15:guide id="6" pos="1152">
          <p15:clr>
            <a:srgbClr val="A4A3A4"/>
          </p15:clr>
        </p15:guide>
        <p15:guide id="7" pos="9216">
          <p15:clr>
            <a:srgbClr val="A4A3A4"/>
          </p15:clr>
        </p15:guide>
        <p15:guide id="8" pos="8064">
          <p15:clr>
            <a:srgbClr val="A4A3A4"/>
          </p15:clr>
        </p15:guide>
        <p15:guide id="9" pos="19584">
          <p15:clr>
            <a:srgbClr val="A4A3A4"/>
          </p15:clr>
        </p15:guide>
        <p15:guide id="10" pos="184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CCFA"/>
    <a:srgbClr val="FF0000"/>
    <a:srgbClr val="D5E3FF"/>
    <a:srgbClr val="CCFFFF"/>
    <a:srgbClr val="CCD4FC"/>
    <a:srgbClr val="FFCC66"/>
    <a:srgbClr val="FF8000"/>
    <a:srgbClr val="F4F4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21" d="100"/>
          <a:sy n="21" d="100"/>
        </p:scale>
        <p:origin x="1914" y="72"/>
      </p:cViewPr>
      <p:guideLst>
        <p:guide orient="horz" pos="720"/>
        <p:guide orient="horz" pos="21504"/>
        <p:guide orient="horz" pos="21312"/>
        <p:guide orient="horz" pos="864"/>
        <p:guide pos="26496"/>
        <p:guide pos="1152"/>
        <p:guide pos="9216"/>
        <p:guide pos="8064"/>
        <p:guide pos="19584"/>
        <p:guide pos="18432"/>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986463"/>
            <a:ext cx="32918400" cy="12733337"/>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5486400" y="19210338"/>
            <a:ext cx="32918400" cy="88312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Tree>
    <p:extLst>
      <p:ext uri="{BB962C8B-B14F-4D97-AF65-F5344CB8AC3E}">
        <p14:creationId xmlns:p14="http://schemas.microsoft.com/office/powerpoint/2010/main" val="1329538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17838" y="1947863"/>
            <a:ext cx="37855525" cy="7069137"/>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017838" y="9736138"/>
            <a:ext cx="37855525" cy="232076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0408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9118600"/>
            <a:ext cx="37857113" cy="15214600"/>
          </a:xfrm>
          <a:prstGeom prst="rect">
            <a:avLst/>
          </a:prstGeo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2994025" y="24477663"/>
            <a:ext cx="37857113" cy="8001000"/>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Tree>
    <p:extLst>
      <p:ext uri="{BB962C8B-B14F-4D97-AF65-F5344CB8AC3E}">
        <p14:creationId xmlns:p14="http://schemas.microsoft.com/office/powerpoint/2010/main" val="1623297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17838" y="1947863"/>
            <a:ext cx="37855525" cy="7069137"/>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838" y="9736138"/>
            <a:ext cx="18851562" cy="232076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736138"/>
            <a:ext cx="18851563" cy="23207662"/>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77757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947863"/>
            <a:ext cx="37857113" cy="7069137"/>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idx="1"/>
          </p:nvPr>
        </p:nvSpPr>
        <p:spPr>
          <a:xfrm>
            <a:off x="3022600" y="8966200"/>
            <a:ext cx="18568988" cy="4394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022600" y="13360400"/>
            <a:ext cx="18568988" cy="196516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20238" y="8966200"/>
            <a:ext cx="18659475" cy="4394200"/>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20238" y="13360400"/>
            <a:ext cx="18659475" cy="196516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63695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17838" y="1947863"/>
            <a:ext cx="37855525" cy="7069137"/>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806106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1255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438400"/>
            <a:ext cx="14157325" cy="8534400"/>
          </a:xfrm>
          <a:prstGeom prst="rect">
            <a:avLst/>
          </a:prstGeo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8659475" y="5265738"/>
            <a:ext cx="22220238" cy="259937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2600" y="10972800"/>
            <a:ext cx="14157325" cy="2032793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3349984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438400"/>
            <a:ext cx="14157325" cy="8534400"/>
          </a:xfrm>
          <a:prstGeom prst="rect">
            <a:avLst/>
          </a:prstGeo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8659475" y="5265738"/>
            <a:ext cx="22220238" cy="259937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3022600" y="10972800"/>
            <a:ext cx="14157325" cy="2032793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Tree>
    <p:extLst>
      <p:ext uri="{BB962C8B-B14F-4D97-AF65-F5344CB8AC3E}">
        <p14:creationId xmlns:p14="http://schemas.microsoft.com/office/powerpoint/2010/main" val="4219880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017838" y="1947863"/>
            <a:ext cx="37855525" cy="7069137"/>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3017838" y="9736138"/>
            <a:ext cx="37855525" cy="23207662"/>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63134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947863"/>
            <a:ext cx="9463088" cy="30995937"/>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838" y="1947863"/>
            <a:ext cx="28240037" cy="30995937"/>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3384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438" rtl="0" eaLnBrk="0" fontAlgn="base" hangingPunct="0">
        <a:spcBef>
          <a:spcPct val="0"/>
        </a:spcBef>
        <a:spcAft>
          <a:spcPct val="0"/>
        </a:spcAft>
        <a:defRPr sz="21100" kern="1200">
          <a:solidFill>
            <a:schemeClr val="tx2"/>
          </a:solidFill>
          <a:latin typeface="+mj-lt"/>
          <a:ea typeface="MS PGothic" panose="020B0600070205080204" pitchFamily="34" charset="-128"/>
          <a:cs typeface="+mj-cs"/>
        </a:defRPr>
      </a:lvl1pPr>
      <a:lvl2pPr algn="ctr" defTabSz="4389438" rtl="0" eaLnBrk="0" fontAlgn="base" hangingPunct="0">
        <a:spcBef>
          <a:spcPct val="0"/>
        </a:spcBef>
        <a:spcAft>
          <a:spcPct val="0"/>
        </a:spcAft>
        <a:defRPr sz="21100">
          <a:solidFill>
            <a:schemeClr val="tx2"/>
          </a:solidFill>
          <a:latin typeface="Arial" panose="020B0604020202020204" pitchFamily="34" charset="0"/>
          <a:ea typeface="MS PGothic" panose="020B0600070205080204" pitchFamily="34" charset="-128"/>
        </a:defRPr>
      </a:lvl2pPr>
      <a:lvl3pPr algn="ctr" defTabSz="4389438" rtl="0" eaLnBrk="0" fontAlgn="base" hangingPunct="0">
        <a:spcBef>
          <a:spcPct val="0"/>
        </a:spcBef>
        <a:spcAft>
          <a:spcPct val="0"/>
        </a:spcAft>
        <a:defRPr sz="21100">
          <a:solidFill>
            <a:schemeClr val="tx2"/>
          </a:solidFill>
          <a:latin typeface="Arial" panose="020B0604020202020204" pitchFamily="34" charset="0"/>
          <a:ea typeface="MS PGothic" panose="020B0600070205080204" pitchFamily="34" charset="-128"/>
        </a:defRPr>
      </a:lvl3pPr>
      <a:lvl4pPr algn="ctr" defTabSz="4389438" rtl="0" eaLnBrk="0" fontAlgn="base" hangingPunct="0">
        <a:spcBef>
          <a:spcPct val="0"/>
        </a:spcBef>
        <a:spcAft>
          <a:spcPct val="0"/>
        </a:spcAft>
        <a:defRPr sz="21100">
          <a:solidFill>
            <a:schemeClr val="tx2"/>
          </a:solidFill>
          <a:latin typeface="Arial" panose="020B0604020202020204" pitchFamily="34" charset="0"/>
          <a:ea typeface="MS PGothic" panose="020B0600070205080204" pitchFamily="34" charset="-128"/>
        </a:defRPr>
      </a:lvl4pPr>
      <a:lvl5pPr algn="ctr" defTabSz="4389438" rtl="0" eaLnBrk="0" fontAlgn="base" hangingPunct="0">
        <a:spcBef>
          <a:spcPct val="0"/>
        </a:spcBef>
        <a:spcAft>
          <a:spcPct val="0"/>
        </a:spcAft>
        <a:defRPr sz="21100">
          <a:solidFill>
            <a:schemeClr val="tx2"/>
          </a:solidFill>
          <a:latin typeface="Arial" panose="020B0604020202020204" pitchFamily="34" charset="0"/>
          <a:ea typeface="MS PGothic" panose="020B0600070205080204" pitchFamily="34" charset="-128"/>
        </a:defRPr>
      </a:lvl5pPr>
      <a:lvl6pPr marL="457200" algn="ctr" defTabSz="4389438" rtl="0" fontAlgn="base">
        <a:spcBef>
          <a:spcPct val="0"/>
        </a:spcBef>
        <a:spcAft>
          <a:spcPct val="0"/>
        </a:spcAft>
        <a:defRPr sz="21100">
          <a:solidFill>
            <a:schemeClr val="tx2"/>
          </a:solidFill>
          <a:latin typeface="Arial" panose="020B0604020202020204" pitchFamily="34" charset="0"/>
        </a:defRPr>
      </a:lvl6pPr>
      <a:lvl7pPr marL="914400" algn="ctr" defTabSz="4389438" rtl="0" fontAlgn="base">
        <a:spcBef>
          <a:spcPct val="0"/>
        </a:spcBef>
        <a:spcAft>
          <a:spcPct val="0"/>
        </a:spcAft>
        <a:defRPr sz="21100">
          <a:solidFill>
            <a:schemeClr val="tx2"/>
          </a:solidFill>
          <a:latin typeface="Arial" panose="020B0604020202020204" pitchFamily="34" charset="0"/>
        </a:defRPr>
      </a:lvl7pPr>
      <a:lvl8pPr marL="1371600" algn="ctr" defTabSz="4389438" rtl="0" fontAlgn="base">
        <a:spcBef>
          <a:spcPct val="0"/>
        </a:spcBef>
        <a:spcAft>
          <a:spcPct val="0"/>
        </a:spcAft>
        <a:defRPr sz="21100">
          <a:solidFill>
            <a:schemeClr val="tx2"/>
          </a:solidFill>
          <a:latin typeface="Arial" panose="020B0604020202020204" pitchFamily="34" charset="0"/>
        </a:defRPr>
      </a:lvl8pPr>
      <a:lvl9pPr marL="1828800" algn="ctr" defTabSz="4389438" rtl="0" fontAlgn="base">
        <a:spcBef>
          <a:spcPct val="0"/>
        </a:spcBef>
        <a:spcAft>
          <a:spcPct val="0"/>
        </a:spcAft>
        <a:defRPr sz="21100">
          <a:solidFill>
            <a:schemeClr val="tx2"/>
          </a:solidFill>
          <a:latin typeface="Arial" panose="020B0604020202020204" pitchFamily="34" charset="0"/>
        </a:defRPr>
      </a:lvl9pPr>
    </p:titleStyle>
    <p:bodyStyle>
      <a:lvl1pPr marL="1646238" indent="-1646238" algn="l" defTabSz="4389438" rtl="0" eaLnBrk="0" fontAlgn="base" hangingPunct="0">
        <a:spcBef>
          <a:spcPct val="20000"/>
        </a:spcBef>
        <a:spcAft>
          <a:spcPct val="0"/>
        </a:spcAft>
        <a:buChar char="•"/>
        <a:defRPr sz="15400" kern="1200">
          <a:solidFill>
            <a:schemeClr val="tx1"/>
          </a:solidFill>
          <a:latin typeface="+mn-lt"/>
          <a:ea typeface="MS PGothic" panose="020B0600070205080204" pitchFamily="34" charset="-128"/>
          <a:cs typeface="+mn-cs"/>
        </a:defRPr>
      </a:lvl1pPr>
      <a:lvl2pPr marL="3565525" indent="-1371600" algn="l" defTabSz="4389438" rtl="0" eaLnBrk="0" fontAlgn="base" hangingPunct="0">
        <a:spcBef>
          <a:spcPct val="20000"/>
        </a:spcBef>
        <a:spcAft>
          <a:spcPct val="0"/>
        </a:spcAft>
        <a:buChar char="–"/>
        <a:defRPr sz="13400" kern="1200">
          <a:solidFill>
            <a:schemeClr val="tx1"/>
          </a:solidFill>
          <a:latin typeface="+mn-lt"/>
          <a:ea typeface="MS PGothic" panose="020B0600070205080204" pitchFamily="34" charset="-128"/>
          <a:cs typeface="+mn-cs"/>
        </a:defRPr>
      </a:lvl2pPr>
      <a:lvl3pPr marL="5486400" indent="-1096963" algn="l" defTabSz="4389438" rtl="0" eaLnBrk="0" fontAlgn="base" hangingPunct="0">
        <a:spcBef>
          <a:spcPct val="20000"/>
        </a:spcBef>
        <a:spcAft>
          <a:spcPct val="0"/>
        </a:spcAft>
        <a:buChar char="•"/>
        <a:defRPr sz="11500" kern="1200">
          <a:solidFill>
            <a:schemeClr val="tx1"/>
          </a:solidFill>
          <a:latin typeface="+mn-lt"/>
          <a:ea typeface="MS PGothic" panose="020B0600070205080204" pitchFamily="34" charset="-128"/>
          <a:cs typeface="+mn-cs"/>
        </a:defRPr>
      </a:lvl3pPr>
      <a:lvl4pPr marL="7680325" indent="-1096963" algn="l" defTabSz="4389438" rtl="0" eaLnBrk="0" fontAlgn="base" hangingPunct="0">
        <a:spcBef>
          <a:spcPct val="20000"/>
        </a:spcBef>
        <a:spcAft>
          <a:spcPct val="0"/>
        </a:spcAft>
        <a:buChar char="–"/>
        <a:defRPr sz="9600" kern="1200">
          <a:solidFill>
            <a:schemeClr val="tx1"/>
          </a:solidFill>
          <a:latin typeface="+mn-lt"/>
          <a:ea typeface="MS PGothic" panose="020B0600070205080204" pitchFamily="34" charset="-128"/>
          <a:cs typeface="+mn-cs"/>
        </a:defRPr>
      </a:lvl4pPr>
      <a:lvl5pPr marL="9875838" indent="-1096963" algn="l" defTabSz="4389438" rtl="0" eaLnBrk="0" fontAlgn="base" hangingPunct="0">
        <a:spcBef>
          <a:spcPct val="20000"/>
        </a:spcBef>
        <a:spcAft>
          <a:spcPct val="0"/>
        </a:spcAft>
        <a:buChar char="»"/>
        <a:defRPr sz="9600" kern="1200">
          <a:solidFill>
            <a:schemeClr val="tx1"/>
          </a:solidFill>
          <a:latin typeface="+mn-lt"/>
          <a:ea typeface="MS PGothic" panose="020B0600070205080204" pitchFamily="34" charset="-128"/>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8AC6CD"/>
            </a:gs>
            <a:gs pos="39999">
              <a:srgbClr val="FFFFFF"/>
            </a:gs>
            <a:gs pos="60001">
              <a:srgbClr val="FFFFFF"/>
            </a:gs>
            <a:gs pos="100000">
              <a:srgbClr val="8AC6CD"/>
            </a:gs>
          </a:gsLst>
          <a:lin ang="5400000" scaled="1"/>
        </a:gradFill>
        <a:effectLst/>
      </p:bgPr>
    </p:bg>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1063625" y="2407443"/>
            <a:ext cx="26768425" cy="38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9600"/>
              <a:t>Molecular Velcro: Modeling Viscosity in Introductory</a:t>
            </a:r>
          </a:p>
          <a:p>
            <a:pPr algn="ctr" eaLnBrk="1" hangingPunct="1"/>
            <a:r>
              <a:rPr lang="en-US" altLang="en-US" sz="9600"/>
              <a:t>Physics for Life Science Courses</a:t>
            </a:r>
          </a:p>
          <a:p>
            <a:pPr algn="ctr" eaLnBrk="1" hangingPunct="1"/>
            <a:r>
              <a:rPr lang="en-US" altLang="en-US" sz="5400"/>
              <a:t>Derek Gervais and Dawn Meredith, Physics Department</a:t>
            </a:r>
          </a:p>
        </p:txBody>
      </p:sp>
      <p:sp>
        <p:nvSpPr>
          <p:cNvPr id="2051" name="TextBox 2"/>
          <p:cNvSpPr txBox="1">
            <a:spLocks noChangeArrowheads="1"/>
          </p:cNvSpPr>
          <p:nvPr/>
        </p:nvSpPr>
        <p:spPr bwMode="auto">
          <a:xfrm>
            <a:off x="1864103" y="7855505"/>
            <a:ext cx="12077046"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7200" dirty="0"/>
              <a:t>Background and Theory:</a:t>
            </a:r>
          </a:p>
          <a:p>
            <a:pPr algn="just" eaLnBrk="1" hangingPunct="1"/>
            <a:r>
              <a:rPr lang="en-US" altLang="en-US" sz="5400" dirty="0"/>
              <a:t>How do students learn? Students are not “blank slates” for faculty to fill with </a:t>
            </a:r>
            <a:r>
              <a:rPr lang="en-US" altLang="en-US" sz="5400" dirty="0" smtClean="0"/>
              <a:t>knowledge. According to Hammer, Students </a:t>
            </a:r>
            <a:r>
              <a:rPr lang="en-US" altLang="en-US" sz="5400" dirty="0"/>
              <a:t>have </a:t>
            </a:r>
            <a:r>
              <a:rPr lang="en-US" altLang="en-US" sz="5400" b="1" dirty="0" smtClean="0"/>
              <a:t>resources</a:t>
            </a:r>
            <a:r>
              <a:rPr lang="en-US" altLang="en-US" sz="5400" dirty="0" smtClean="0"/>
              <a:t> that </a:t>
            </a:r>
            <a:r>
              <a:rPr lang="en-US" altLang="en-US" sz="5400" dirty="0"/>
              <a:t>carry over from </a:t>
            </a:r>
            <a:r>
              <a:rPr lang="en-US" altLang="en-US" sz="5400" dirty="0" smtClean="0"/>
              <a:t>their previous </a:t>
            </a:r>
            <a:r>
              <a:rPr lang="en-US" altLang="en-US" sz="5400" dirty="0"/>
              <a:t>courses, lived experience, </a:t>
            </a:r>
            <a:r>
              <a:rPr lang="en-US" altLang="en-US" sz="5400" dirty="0" smtClean="0"/>
              <a:t>and other places.</a:t>
            </a:r>
            <a:endParaRPr lang="en-US" altLang="en-US" sz="5400" dirty="0"/>
          </a:p>
        </p:txBody>
      </p:sp>
      <p:sp>
        <p:nvSpPr>
          <p:cNvPr id="2052" name="TextBox 3"/>
          <p:cNvSpPr txBox="1">
            <a:spLocks noChangeArrowheads="1"/>
          </p:cNvSpPr>
          <p:nvPr/>
        </p:nvSpPr>
        <p:spPr bwMode="auto">
          <a:xfrm>
            <a:off x="15237763" y="20715589"/>
            <a:ext cx="12686646" cy="1366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7200" dirty="0"/>
              <a:t>Our Goal:</a:t>
            </a:r>
          </a:p>
          <a:p>
            <a:pPr algn="just" eaLnBrk="1" hangingPunct="1"/>
            <a:r>
              <a:rPr lang="en-US" altLang="en-US" sz="5400" dirty="0"/>
              <a:t>Mechanistic reasoning about viscosity is difficult, since students usually have no </a:t>
            </a:r>
            <a:r>
              <a:rPr lang="en-US" altLang="en-US" sz="5400" dirty="0" smtClean="0"/>
              <a:t>formal </a:t>
            </a:r>
            <a:r>
              <a:rPr lang="en-US" altLang="en-US" sz="5400" dirty="0"/>
              <a:t>prior experience with </a:t>
            </a:r>
            <a:r>
              <a:rPr lang="en-US" altLang="en-US" sz="5400" dirty="0" smtClean="0"/>
              <a:t>viscosity. </a:t>
            </a:r>
            <a:r>
              <a:rPr lang="en-US" altLang="en-US" sz="5400" dirty="0"/>
              <a:t>We proposed modeling </a:t>
            </a:r>
            <a:r>
              <a:rPr lang="en-US" altLang="en-US" sz="5400" dirty="0" smtClean="0"/>
              <a:t>the weak intermolecular forces that cause viscosity </a:t>
            </a:r>
            <a:r>
              <a:rPr lang="en-US" altLang="en-US" sz="5400" dirty="0"/>
              <a:t>as Velcro. We believed this would </a:t>
            </a:r>
            <a:r>
              <a:rPr lang="en-US" altLang="en-US" sz="5400" dirty="0" smtClean="0"/>
              <a:t>be effective at activating the “</a:t>
            </a:r>
            <a:r>
              <a:rPr lang="en-US" altLang="en-US" sz="5400" b="1" dirty="0" smtClean="0"/>
              <a:t>easily made and</a:t>
            </a:r>
            <a:r>
              <a:rPr lang="en-US" altLang="en-US" sz="5400" dirty="0" smtClean="0"/>
              <a:t> </a:t>
            </a:r>
            <a:r>
              <a:rPr lang="en-US" altLang="en-US" sz="5400" b="1" dirty="0" smtClean="0"/>
              <a:t>broken”</a:t>
            </a:r>
            <a:r>
              <a:rPr lang="en-US" altLang="en-US" sz="5400" dirty="0" smtClean="0"/>
              <a:t> resource</a:t>
            </a:r>
            <a:r>
              <a:rPr lang="en-US" altLang="en-US" sz="5400" dirty="0"/>
              <a:t>, which is key to understanding viscous forces on the molecular level. </a:t>
            </a:r>
            <a:r>
              <a:rPr lang="en-US" altLang="en-US" sz="5400" dirty="0" smtClean="0"/>
              <a:t>We wanted to find if students were able to reason productively using either our Velcro model or the Intermolecular Forces (IMF) model. “Productivity” in this sense refers to behaviors like chaining, analogies, and finding/resolving inconsistencies.</a:t>
            </a:r>
            <a:endParaRPr lang="en-US" altLang="en-US" sz="5400" dirty="0"/>
          </a:p>
        </p:txBody>
      </p:sp>
      <p:sp>
        <p:nvSpPr>
          <p:cNvPr id="2054" name="TextBox 5"/>
          <p:cNvSpPr txBox="1">
            <a:spLocks noChangeArrowheads="1"/>
          </p:cNvSpPr>
          <p:nvPr/>
        </p:nvSpPr>
        <p:spPr bwMode="auto">
          <a:xfrm>
            <a:off x="2400867" y="22533679"/>
            <a:ext cx="105918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4400" dirty="0"/>
              <a:t>Figure 1: When asked to consider the situation of a book resting on a table, any number of different resources my be activated</a:t>
            </a:r>
          </a:p>
        </p:txBody>
      </p:sp>
      <p:sp>
        <p:nvSpPr>
          <p:cNvPr id="2061" name="TextBox 11"/>
          <p:cNvSpPr txBox="1">
            <a:spLocks noChangeArrowheads="1"/>
          </p:cNvSpPr>
          <p:nvPr/>
        </p:nvSpPr>
        <p:spPr bwMode="auto">
          <a:xfrm>
            <a:off x="1863545" y="25978568"/>
            <a:ext cx="12077604" cy="840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just" eaLnBrk="1" hangingPunct="1"/>
            <a:r>
              <a:rPr lang="en-US" altLang="en-US" sz="5400" dirty="0"/>
              <a:t>Resources are neither </a:t>
            </a:r>
            <a:r>
              <a:rPr lang="en-US" altLang="en-US" sz="5400" b="1" dirty="0" smtClean="0"/>
              <a:t>correct</a:t>
            </a:r>
            <a:r>
              <a:rPr lang="en-US" altLang="en-US" sz="5400" dirty="0" smtClean="0"/>
              <a:t> or </a:t>
            </a:r>
            <a:r>
              <a:rPr lang="en-US" altLang="en-US" sz="5400" b="1" dirty="0" smtClean="0"/>
              <a:t>incorrect</a:t>
            </a:r>
            <a:r>
              <a:rPr lang="en-US" altLang="en-US" sz="5400" dirty="0" smtClean="0"/>
              <a:t>, </a:t>
            </a:r>
            <a:r>
              <a:rPr lang="en-US" altLang="en-US" sz="5400" dirty="0"/>
              <a:t>only useful in a particular scenario. The “pushing” resource that students use productively when conceptualizing forces often trips them up when they attempt to apply it to the normal force applied by a table. Instead, the “balancing” or “equilibrium” resources may be more productive to student reasoning</a:t>
            </a:r>
            <a:r>
              <a:rPr lang="en-US" altLang="en-US" sz="5400" dirty="0" smtClean="0"/>
              <a:t>.</a:t>
            </a:r>
            <a:endParaRPr lang="en-US" altLang="en-US" sz="5400" dirty="0"/>
          </a:p>
        </p:txBody>
      </p:sp>
      <p:grpSp>
        <p:nvGrpSpPr>
          <p:cNvPr id="2060" name="Group 1"/>
          <p:cNvGrpSpPr>
            <a:grpSpLocks/>
          </p:cNvGrpSpPr>
          <p:nvPr/>
        </p:nvGrpSpPr>
        <p:grpSpPr bwMode="auto">
          <a:xfrm>
            <a:off x="15958659" y="7855505"/>
            <a:ext cx="10205427" cy="8041388"/>
            <a:chOff x="16240125" y="8545513"/>
            <a:chExt cx="10744200" cy="7972425"/>
          </a:xfrm>
        </p:grpSpPr>
        <p:sp>
          <p:nvSpPr>
            <p:cNvPr id="1036" name="Oval 50"/>
            <p:cNvSpPr>
              <a:spLocks noChangeAspect="1"/>
            </p:cNvSpPr>
            <p:nvPr/>
          </p:nvSpPr>
          <p:spPr bwMode="auto">
            <a:xfrm>
              <a:off x="16240125" y="10108461"/>
              <a:ext cx="1686859" cy="16046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73" name="Freeform 51"/>
            <p:cNvSpPr>
              <a:spLocks noChangeAspect="1"/>
            </p:cNvSpPr>
            <p:nvPr/>
          </p:nvSpPr>
          <p:spPr bwMode="auto">
            <a:xfrm>
              <a:off x="19500850" y="8545513"/>
              <a:ext cx="642938" cy="1531937"/>
            </a:xfrm>
            <a:custGeom>
              <a:avLst/>
              <a:gdLst>
                <a:gd name="T0" fmla="*/ 136756 w 1190977"/>
                <a:gd name="T1" fmla="*/ 447122 h 2835372"/>
                <a:gd name="T2" fmla="*/ 179942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8" name="Oval 52"/>
            <p:cNvSpPr>
              <a:spLocks noChangeAspect="1"/>
            </p:cNvSpPr>
            <p:nvPr/>
          </p:nvSpPr>
          <p:spPr bwMode="auto">
            <a:xfrm>
              <a:off x="18979251" y="10133970"/>
              <a:ext cx="1686857" cy="16046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75" name="Freeform 53"/>
            <p:cNvSpPr>
              <a:spLocks noChangeAspect="1"/>
            </p:cNvSpPr>
            <p:nvPr/>
          </p:nvSpPr>
          <p:spPr bwMode="auto">
            <a:xfrm rot="10800000">
              <a:off x="16762413" y="11742738"/>
              <a:ext cx="642937" cy="1531937"/>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6" name="Freeform 54"/>
            <p:cNvSpPr>
              <a:spLocks noChangeAspect="1"/>
            </p:cNvSpPr>
            <p:nvPr/>
          </p:nvSpPr>
          <p:spPr bwMode="auto">
            <a:xfrm>
              <a:off x="16716375" y="8545513"/>
              <a:ext cx="642938" cy="1531937"/>
            </a:xfrm>
            <a:custGeom>
              <a:avLst/>
              <a:gdLst>
                <a:gd name="T0" fmla="*/ 136756 w 1190977"/>
                <a:gd name="T1" fmla="*/ 447122 h 2835372"/>
                <a:gd name="T2" fmla="*/ 179942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77" name="Freeform 55"/>
            <p:cNvSpPr>
              <a:spLocks noChangeAspect="1"/>
            </p:cNvSpPr>
            <p:nvPr/>
          </p:nvSpPr>
          <p:spPr bwMode="auto">
            <a:xfrm rot="10800000">
              <a:off x="19500850" y="11793538"/>
              <a:ext cx="642938" cy="1531937"/>
            </a:xfrm>
            <a:custGeom>
              <a:avLst/>
              <a:gdLst>
                <a:gd name="T0" fmla="*/ 136756 w 1190977"/>
                <a:gd name="T1" fmla="*/ 447122 h 2835372"/>
                <a:gd name="T2" fmla="*/ 179942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2" name="Oval 56"/>
            <p:cNvSpPr>
              <a:spLocks noChangeAspect="1"/>
            </p:cNvSpPr>
            <p:nvPr/>
          </p:nvSpPr>
          <p:spPr bwMode="auto">
            <a:xfrm>
              <a:off x="24452885" y="10133970"/>
              <a:ext cx="1686857" cy="16046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79" name="Freeform 57"/>
            <p:cNvSpPr>
              <a:spLocks noChangeAspect="1"/>
            </p:cNvSpPr>
            <p:nvPr/>
          </p:nvSpPr>
          <p:spPr bwMode="auto">
            <a:xfrm rot="10800000">
              <a:off x="24971375" y="11793538"/>
              <a:ext cx="644525" cy="1531937"/>
            </a:xfrm>
            <a:custGeom>
              <a:avLst/>
              <a:gdLst>
                <a:gd name="T0" fmla="*/ 137432 w 1190977"/>
                <a:gd name="T1" fmla="*/ 447122 h 2835372"/>
                <a:gd name="T2" fmla="*/ 18083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0" name="Freeform 58"/>
            <p:cNvSpPr>
              <a:spLocks noChangeAspect="1"/>
            </p:cNvSpPr>
            <p:nvPr/>
          </p:nvSpPr>
          <p:spPr bwMode="auto">
            <a:xfrm>
              <a:off x="25068213" y="8545513"/>
              <a:ext cx="642937" cy="1531937"/>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5" name="Oval 59"/>
            <p:cNvSpPr>
              <a:spLocks noChangeAspect="1"/>
            </p:cNvSpPr>
            <p:nvPr/>
          </p:nvSpPr>
          <p:spPr bwMode="auto">
            <a:xfrm>
              <a:off x="21716068" y="10138607"/>
              <a:ext cx="1686857" cy="16046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82" name="Freeform 60"/>
            <p:cNvSpPr>
              <a:spLocks noChangeAspect="1"/>
            </p:cNvSpPr>
            <p:nvPr/>
          </p:nvSpPr>
          <p:spPr bwMode="auto">
            <a:xfrm rot="10800000">
              <a:off x="22236113" y="11793538"/>
              <a:ext cx="642937" cy="1531937"/>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3" name="Freeform 61"/>
            <p:cNvSpPr>
              <a:spLocks noChangeAspect="1"/>
            </p:cNvSpPr>
            <p:nvPr/>
          </p:nvSpPr>
          <p:spPr bwMode="auto">
            <a:xfrm>
              <a:off x="22283738" y="8545513"/>
              <a:ext cx="642937" cy="1531937"/>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48" name="Oval 62"/>
            <p:cNvSpPr>
              <a:spLocks noChangeAspect="1"/>
            </p:cNvSpPr>
            <p:nvPr/>
          </p:nvSpPr>
          <p:spPr bwMode="auto">
            <a:xfrm>
              <a:off x="16761643" y="13505670"/>
              <a:ext cx="1689165" cy="160700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85" name="Freeform 63"/>
            <p:cNvSpPr>
              <a:spLocks noChangeAspect="1"/>
            </p:cNvSpPr>
            <p:nvPr/>
          </p:nvSpPr>
          <p:spPr bwMode="auto">
            <a:xfrm>
              <a:off x="19996150" y="12018963"/>
              <a:ext cx="587375" cy="1531937"/>
            </a:xfrm>
            <a:custGeom>
              <a:avLst/>
              <a:gdLst>
                <a:gd name="T0" fmla="*/ 104396 w 1190977"/>
                <a:gd name="T1" fmla="*/ 447122 h 2835372"/>
                <a:gd name="T2" fmla="*/ 137364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0" name="Oval 64"/>
            <p:cNvSpPr>
              <a:spLocks noChangeAspect="1"/>
            </p:cNvSpPr>
            <p:nvPr/>
          </p:nvSpPr>
          <p:spPr bwMode="auto">
            <a:xfrm>
              <a:off x="19604610" y="13505670"/>
              <a:ext cx="1689165" cy="160700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87" name="Freeform 65"/>
            <p:cNvSpPr>
              <a:spLocks noChangeAspect="1"/>
            </p:cNvSpPr>
            <p:nvPr/>
          </p:nvSpPr>
          <p:spPr bwMode="auto">
            <a:xfrm rot="10800000">
              <a:off x="17238663" y="14844713"/>
              <a:ext cx="644525" cy="1531937"/>
            </a:xfrm>
            <a:custGeom>
              <a:avLst/>
              <a:gdLst>
                <a:gd name="T0" fmla="*/ 137432 w 1190977"/>
                <a:gd name="T1" fmla="*/ 447122 h 2835372"/>
                <a:gd name="T2" fmla="*/ 18083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8" name="Freeform 66"/>
            <p:cNvSpPr>
              <a:spLocks noChangeAspect="1"/>
            </p:cNvSpPr>
            <p:nvPr/>
          </p:nvSpPr>
          <p:spPr bwMode="auto">
            <a:xfrm>
              <a:off x="17238663" y="12018963"/>
              <a:ext cx="644525" cy="1531937"/>
            </a:xfrm>
            <a:custGeom>
              <a:avLst/>
              <a:gdLst>
                <a:gd name="T0" fmla="*/ 137432 w 1190977"/>
                <a:gd name="T1" fmla="*/ 447122 h 2835372"/>
                <a:gd name="T2" fmla="*/ 18083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89" name="Freeform 67"/>
            <p:cNvSpPr>
              <a:spLocks noChangeAspect="1"/>
            </p:cNvSpPr>
            <p:nvPr/>
          </p:nvSpPr>
          <p:spPr bwMode="auto">
            <a:xfrm rot="10800000">
              <a:off x="20086638" y="14986000"/>
              <a:ext cx="642937" cy="1531938"/>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4" name="Oval 68"/>
            <p:cNvSpPr>
              <a:spLocks noChangeAspect="1"/>
            </p:cNvSpPr>
            <p:nvPr/>
          </p:nvSpPr>
          <p:spPr bwMode="auto">
            <a:xfrm>
              <a:off x="25297468" y="13380449"/>
              <a:ext cx="1686857" cy="1604688"/>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91" name="Freeform 69"/>
            <p:cNvSpPr>
              <a:spLocks noChangeAspect="1"/>
            </p:cNvSpPr>
            <p:nvPr/>
          </p:nvSpPr>
          <p:spPr bwMode="auto">
            <a:xfrm rot="10800000">
              <a:off x="25854025" y="14816138"/>
              <a:ext cx="644525" cy="1531937"/>
            </a:xfrm>
            <a:custGeom>
              <a:avLst/>
              <a:gdLst>
                <a:gd name="T0" fmla="*/ 137432 w 1190977"/>
                <a:gd name="T1" fmla="*/ 447122 h 2835372"/>
                <a:gd name="T2" fmla="*/ 18083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2" name="Freeform 70"/>
            <p:cNvSpPr>
              <a:spLocks noChangeAspect="1"/>
            </p:cNvSpPr>
            <p:nvPr/>
          </p:nvSpPr>
          <p:spPr bwMode="auto">
            <a:xfrm>
              <a:off x="25431750" y="12018963"/>
              <a:ext cx="642938" cy="1531937"/>
            </a:xfrm>
            <a:custGeom>
              <a:avLst/>
              <a:gdLst>
                <a:gd name="T0" fmla="*/ 136756 w 1190977"/>
                <a:gd name="T1" fmla="*/ 447122 h 2835372"/>
                <a:gd name="T2" fmla="*/ 179942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57" name="Oval 71"/>
            <p:cNvSpPr>
              <a:spLocks noChangeAspect="1"/>
            </p:cNvSpPr>
            <p:nvPr/>
          </p:nvSpPr>
          <p:spPr bwMode="auto">
            <a:xfrm>
              <a:off x="22447577" y="13505670"/>
              <a:ext cx="1686859" cy="160700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defTabSz="4389438" eaLnBrk="1" hangingPunct="1">
                <a:defRPr/>
              </a:pPr>
              <a:endParaRPr lang="en-US">
                <a:latin typeface="Times New Roman" charset="0"/>
                <a:ea typeface="ＭＳ Ｐゴシック" charset="0"/>
              </a:endParaRPr>
            </a:p>
          </p:txBody>
        </p:sp>
        <p:sp>
          <p:nvSpPr>
            <p:cNvPr id="2094" name="Freeform 72"/>
            <p:cNvSpPr>
              <a:spLocks noChangeAspect="1"/>
            </p:cNvSpPr>
            <p:nvPr/>
          </p:nvSpPr>
          <p:spPr bwMode="auto">
            <a:xfrm rot="10800000">
              <a:off x="22934613" y="14925675"/>
              <a:ext cx="642937" cy="1531938"/>
            </a:xfrm>
            <a:custGeom>
              <a:avLst/>
              <a:gdLst>
                <a:gd name="T0" fmla="*/ 136755 w 1190977"/>
                <a:gd name="T1" fmla="*/ 447122 h 2835372"/>
                <a:gd name="T2" fmla="*/ 179941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95" name="Freeform 73"/>
            <p:cNvSpPr>
              <a:spLocks noChangeAspect="1"/>
            </p:cNvSpPr>
            <p:nvPr/>
          </p:nvSpPr>
          <p:spPr bwMode="auto">
            <a:xfrm>
              <a:off x="22694900" y="12018963"/>
              <a:ext cx="642938" cy="1531937"/>
            </a:xfrm>
            <a:custGeom>
              <a:avLst/>
              <a:gdLst>
                <a:gd name="T0" fmla="*/ 136756 w 1190977"/>
                <a:gd name="T1" fmla="*/ 447122 h 2835372"/>
                <a:gd name="T2" fmla="*/ 179942 w 1190977"/>
                <a:gd name="T3" fmla="*/ 14535 h 2835372"/>
                <a:gd name="T4" fmla="*/ 0 w 1190977"/>
                <a:gd name="T5" fmla="*/ 144311 h 2835372"/>
                <a:gd name="T6" fmla="*/ 0 60000 65536"/>
                <a:gd name="T7" fmla="*/ 0 60000 65536"/>
                <a:gd name="T8" fmla="*/ 0 60000 65536"/>
              </a:gdLst>
              <a:ahLst/>
              <a:cxnLst>
                <a:cxn ang="T6">
                  <a:pos x="T0" y="T1"/>
                </a:cxn>
                <a:cxn ang="T7">
                  <a:pos x="T2" y="T3"/>
                </a:cxn>
                <a:cxn ang="T8">
                  <a:pos x="T4" y="T5"/>
                </a:cxn>
              </a:cxnLst>
              <a:rect l="0" t="0" r="r" b="b"/>
              <a:pathLst>
                <a:path w="1190977" h="2835372">
                  <a:moveTo>
                    <a:pt x="868680" y="2835372"/>
                  </a:moveTo>
                  <a:cubicBezTo>
                    <a:pt x="1078230" y="1623792"/>
                    <a:pt x="1287780" y="412212"/>
                    <a:pt x="1143000" y="92172"/>
                  </a:cubicBezTo>
                  <a:cubicBezTo>
                    <a:pt x="998220" y="-227868"/>
                    <a:pt x="499110" y="343632"/>
                    <a:pt x="0" y="915132"/>
                  </a:cubicBezTo>
                </a:path>
              </a:pathLst>
            </a:custGeom>
            <a:noFill/>
            <a:ln w="9525" cap="flat" cmpd="sng">
              <a:solidFill>
                <a:schemeClr val="tx1"/>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062" name="TextBox 12"/>
          <p:cNvSpPr txBox="1">
            <a:spLocks noChangeArrowheads="1"/>
          </p:cNvSpPr>
          <p:nvPr/>
        </p:nvSpPr>
        <p:spPr bwMode="auto">
          <a:xfrm>
            <a:off x="15640501" y="16599395"/>
            <a:ext cx="10841745"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4400" dirty="0" smtClean="0"/>
              <a:t>Figure 2: Modeling </a:t>
            </a:r>
            <a:r>
              <a:rPr lang="en-US" altLang="en-US" sz="4400" dirty="0"/>
              <a:t>the weak intermolecular forces that cause viscosity as Velcro allows students to more easily visualize and reason mechanistically.</a:t>
            </a:r>
          </a:p>
        </p:txBody>
      </p:sp>
      <p:sp>
        <p:nvSpPr>
          <p:cNvPr id="2063" name="TextBox 14"/>
          <p:cNvSpPr txBox="1">
            <a:spLocks noChangeArrowheads="1"/>
          </p:cNvSpPr>
          <p:nvPr/>
        </p:nvSpPr>
        <p:spPr bwMode="auto">
          <a:xfrm>
            <a:off x="29299554" y="7024509"/>
            <a:ext cx="12915246" cy="7848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7200" dirty="0"/>
              <a:t>Data:</a:t>
            </a:r>
          </a:p>
          <a:p>
            <a:pPr algn="just" eaLnBrk="1" hangingPunct="1"/>
            <a:r>
              <a:rPr lang="en-US" altLang="en-US" sz="5400" dirty="0"/>
              <a:t>We expected to find the Velcro model to be either an effective or an ineffective bridging analogy for students. Interestingly, the students were </a:t>
            </a:r>
            <a:r>
              <a:rPr lang="en-US" altLang="en-US" sz="5400" dirty="0" smtClean="0"/>
              <a:t>split about evenly, with a slight preference for IMF. Many </a:t>
            </a:r>
            <a:r>
              <a:rPr lang="en-US" altLang="en-US" sz="5400" dirty="0"/>
              <a:t>students were able to reason effectively using the Velcro model, while </a:t>
            </a:r>
            <a:r>
              <a:rPr lang="en-US" altLang="en-US" sz="5400" dirty="0" smtClean="0"/>
              <a:t>others were </a:t>
            </a:r>
            <a:r>
              <a:rPr lang="en-US" altLang="en-US" sz="5400" dirty="0"/>
              <a:t>better able to reason using the </a:t>
            </a:r>
            <a:r>
              <a:rPr lang="en-US" altLang="en-US" sz="5400" dirty="0" smtClean="0"/>
              <a:t>IMF model. </a:t>
            </a:r>
            <a:endParaRPr lang="en-US" altLang="en-US" sz="5400" dirty="0"/>
          </a:p>
        </p:txBody>
      </p:sp>
      <p:sp>
        <p:nvSpPr>
          <p:cNvPr id="2064" name="TextBox 15"/>
          <p:cNvSpPr txBox="1">
            <a:spLocks noChangeArrowheads="1"/>
          </p:cNvSpPr>
          <p:nvPr/>
        </p:nvSpPr>
        <p:spPr bwMode="auto">
          <a:xfrm>
            <a:off x="29299554" y="838200"/>
            <a:ext cx="12915246"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eaLnBrk="1" hangingPunct="1"/>
            <a:r>
              <a:rPr lang="en-US" altLang="en-US" sz="7200" dirty="0"/>
              <a:t>Methods:</a:t>
            </a:r>
          </a:p>
          <a:p>
            <a:pPr algn="just" eaLnBrk="1" hangingPunct="1"/>
            <a:r>
              <a:rPr lang="en-US" altLang="en-US" sz="5400" dirty="0"/>
              <a:t>We developed a viscosity tutorial intended to be completed during a typical two hour lab period. In the tutorial, we explicitly gave the students two models: our Velcro model, and the “IMF” model. </a:t>
            </a:r>
            <a:r>
              <a:rPr lang="en-US" altLang="en-US" sz="5400" dirty="0" smtClean="0"/>
              <a:t>In total, we have collected both video and written tutorial data.</a:t>
            </a:r>
            <a:endParaRPr lang="en-US" altLang="en-US" sz="5400" dirty="0"/>
          </a:p>
        </p:txBody>
      </p:sp>
      <p:grpSp>
        <p:nvGrpSpPr>
          <p:cNvPr id="2" name="Group 1"/>
          <p:cNvGrpSpPr/>
          <p:nvPr/>
        </p:nvGrpSpPr>
        <p:grpSpPr>
          <a:xfrm>
            <a:off x="1527743" y="15507405"/>
            <a:ext cx="12334875" cy="6110287"/>
            <a:chOff x="354013" y="15235238"/>
            <a:chExt cx="12334875" cy="6110287"/>
          </a:xfrm>
        </p:grpSpPr>
        <p:pic>
          <p:nvPicPr>
            <p:cNvPr id="205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38738" y="16348075"/>
              <a:ext cx="2451100" cy="499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Box 6"/>
            <p:cNvSpPr txBox="1">
              <a:spLocks noChangeArrowheads="1"/>
            </p:cNvSpPr>
            <p:nvPr/>
          </p:nvSpPr>
          <p:spPr bwMode="auto">
            <a:xfrm>
              <a:off x="1717675" y="20061238"/>
              <a:ext cx="20574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r>
                <a:rPr lang="en-US" altLang="en-US" sz="3600"/>
                <a:t>Balancing</a:t>
              </a:r>
            </a:p>
          </p:txBody>
        </p:sp>
        <p:sp>
          <p:nvSpPr>
            <p:cNvPr id="2056" name="TextBox 7"/>
            <p:cNvSpPr txBox="1">
              <a:spLocks noChangeArrowheads="1"/>
            </p:cNvSpPr>
            <p:nvPr/>
          </p:nvSpPr>
          <p:spPr bwMode="auto">
            <a:xfrm>
              <a:off x="2157413" y="17381538"/>
              <a:ext cx="167163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r>
                <a:rPr lang="en-US" altLang="en-US" sz="3600"/>
                <a:t>Pushing</a:t>
              </a:r>
            </a:p>
          </p:txBody>
        </p:sp>
        <p:sp>
          <p:nvSpPr>
            <p:cNvPr id="2057" name="TextBox 8"/>
            <p:cNvSpPr txBox="1">
              <a:spLocks noChangeArrowheads="1"/>
            </p:cNvSpPr>
            <p:nvPr/>
          </p:nvSpPr>
          <p:spPr bwMode="auto">
            <a:xfrm>
              <a:off x="4359275" y="15467013"/>
              <a:ext cx="4327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r>
                <a:rPr lang="en-US" altLang="en-US" sz="3600"/>
                <a:t>Active/Passive Agents</a:t>
              </a:r>
            </a:p>
          </p:txBody>
        </p:sp>
        <p:sp>
          <p:nvSpPr>
            <p:cNvPr id="2058" name="TextBox 9"/>
            <p:cNvSpPr txBox="1">
              <a:spLocks noChangeArrowheads="1"/>
            </p:cNvSpPr>
            <p:nvPr/>
          </p:nvSpPr>
          <p:spPr bwMode="auto">
            <a:xfrm>
              <a:off x="9088438" y="20061238"/>
              <a:ext cx="2416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r>
                <a:rPr lang="en-US" altLang="en-US" sz="3600"/>
                <a:t>Equilibrium</a:t>
              </a:r>
            </a:p>
          </p:txBody>
        </p:sp>
        <p:sp>
          <p:nvSpPr>
            <p:cNvPr id="2059" name="TextBox 10"/>
            <p:cNvSpPr txBox="1">
              <a:spLocks noChangeArrowheads="1"/>
            </p:cNvSpPr>
            <p:nvPr/>
          </p:nvSpPr>
          <p:spPr bwMode="auto">
            <a:xfrm>
              <a:off x="9544050" y="17313275"/>
              <a:ext cx="15065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r>
                <a:rPr lang="en-US" altLang="en-US" sz="3600"/>
                <a:t>Weight</a:t>
              </a:r>
            </a:p>
          </p:txBody>
        </p:sp>
        <p:sp>
          <p:nvSpPr>
            <p:cNvPr id="2065" name="Oval 2"/>
            <p:cNvSpPr>
              <a:spLocks noChangeArrowheads="1"/>
            </p:cNvSpPr>
            <p:nvPr/>
          </p:nvSpPr>
          <p:spPr bwMode="auto">
            <a:xfrm>
              <a:off x="354013" y="17202150"/>
              <a:ext cx="4784725" cy="1050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389438">
                <a:defRPr sz="2600">
                  <a:solidFill>
                    <a:schemeClr val="tx1"/>
                  </a:solidFill>
                  <a:latin typeface="Times New Roman" panose="02020603050405020304" pitchFamily="18" charset="0"/>
                  <a:ea typeface="MS PGothic" panose="020B0600070205080204" pitchFamily="34" charset="-128"/>
                </a:defRPr>
              </a:lvl1pPr>
              <a:lvl2pPr marL="742950" indent="-285750" defTabSz="4389438">
                <a:defRPr sz="2600">
                  <a:solidFill>
                    <a:schemeClr val="tx1"/>
                  </a:solidFill>
                  <a:latin typeface="Times New Roman" panose="02020603050405020304" pitchFamily="18" charset="0"/>
                  <a:ea typeface="MS PGothic" panose="020B0600070205080204" pitchFamily="34" charset="-128"/>
                </a:defRPr>
              </a:lvl2pPr>
              <a:lvl3pPr marL="1143000" indent="-228600" defTabSz="4389438">
                <a:defRPr sz="2600">
                  <a:solidFill>
                    <a:schemeClr val="tx1"/>
                  </a:solidFill>
                  <a:latin typeface="Times New Roman" panose="02020603050405020304" pitchFamily="18" charset="0"/>
                  <a:ea typeface="MS PGothic" panose="020B0600070205080204" pitchFamily="34" charset="-128"/>
                </a:defRPr>
              </a:lvl3pPr>
              <a:lvl4pPr marL="1600200" indent="-228600" defTabSz="4389438">
                <a:defRPr sz="2600">
                  <a:solidFill>
                    <a:schemeClr val="tx1"/>
                  </a:solidFill>
                  <a:latin typeface="Times New Roman" panose="02020603050405020304" pitchFamily="18" charset="0"/>
                  <a:ea typeface="MS PGothic" panose="020B0600070205080204" pitchFamily="34" charset="-128"/>
                </a:defRPr>
              </a:lvl4pPr>
              <a:lvl5pPr marL="2057400" indent="-228600" defTabSz="4389438">
                <a:defRPr sz="2600">
                  <a:solidFill>
                    <a:schemeClr val="tx1"/>
                  </a:solidFill>
                  <a:latin typeface="Times New Roman" panose="02020603050405020304" pitchFamily="18" charset="0"/>
                  <a:ea typeface="MS PGothic" panose="020B0600070205080204" pitchFamily="34" charset="-128"/>
                </a:defRPr>
              </a:lvl5pPr>
              <a:lvl6pPr marL="25146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endParaRPr lang="en-US" altLang="en-US"/>
            </a:p>
          </p:txBody>
        </p:sp>
        <p:sp>
          <p:nvSpPr>
            <p:cNvPr id="2066" name="Oval 41"/>
            <p:cNvSpPr>
              <a:spLocks noChangeArrowheads="1"/>
            </p:cNvSpPr>
            <p:nvPr/>
          </p:nvSpPr>
          <p:spPr bwMode="auto">
            <a:xfrm>
              <a:off x="7904163" y="19864388"/>
              <a:ext cx="4784725" cy="1050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389438">
                <a:defRPr sz="2600">
                  <a:solidFill>
                    <a:schemeClr val="tx1"/>
                  </a:solidFill>
                  <a:latin typeface="Times New Roman" panose="02020603050405020304" pitchFamily="18" charset="0"/>
                  <a:ea typeface="MS PGothic" panose="020B0600070205080204" pitchFamily="34" charset="-128"/>
                </a:defRPr>
              </a:lvl1pPr>
              <a:lvl2pPr marL="742950" indent="-285750" defTabSz="4389438">
                <a:defRPr sz="2600">
                  <a:solidFill>
                    <a:schemeClr val="tx1"/>
                  </a:solidFill>
                  <a:latin typeface="Times New Roman" panose="02020603050405020304" pitchFamily="18" charset="0"/>
                  <a:ea typeface="MS PGothic" panose="020B0600070205080204" pitchFamily="34" charset="-128"/>
                </a:defRPr>
              </a:lvl2pPr>
              <a:lvl3pPr marL="1143000" indent="-228600" defTabSz="4389438">
                <a:defRPr sz="2600">
                  <a:solidFill>
                    <a:schemeClr val="tx1"/>
                  </a:solidFill>
                  <a:latin typeface="Times New Roman" panose="02020603050405020304" pitchFamily="18" charset="0"/>
                  <a:ea typeface="MS PGothic" panose="020B0600070205080204" pitchFamily="34" charset="-128"/>
                </a:defRPr>
              </a:lvl3pPr>
              <a:lvl4pPr marL="1600200" indent="-228600" defTabSz="4389438">
                <a:defRPr sz="2600">
                  <a:solidFill>
                    <a:schemeClr val="tx1"/>
                  </a:solidFill>
                  <a:latin typeface="Times New Roman" panose="02020603050405020304" pitchFamily="18" charset="0"/>
                  <a:ea typeface="MS PGothic" panose="020B0600070205080204" pitchFamily="34" charset="-128"/>
                </a:defRPr>
              </a:lvl4pPr>
              <a:lvl5pPr marL="2057400" indent="-228600" defTabSz="4389438">
                <a:defRPr sz="2600">
                  <a:solidFill>
                    <a:schemeClr val="tx1"/>
                  </a:solidFill>
                  <a:latin typeface="Times New Roman" panose="02020603050405020304" pitchFamily="18" charset="0"/>
                  <a:ea typeface="MS PGothic" panose="020B0600070205080204" pitchFamily="34" charset="-128"/>
                </a:defRPr>
              </a:lvl5pPr>
              <a:lvl6pPr marL="25146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endParaRPr lang="en-US" altLang="en-US"/>
            </a:p>
          </p:txBody>
        </p:sp>
        <p:sp>
          <p:nvSpPr>
            <p:cNvPr id="2067" name="Oval 42"/>
            <p:cNvSpPr>
              <a:spLocks noChangeArrowheads="1"/>
            </p:cNvSpPr>
            <p:nvPr/>
          </p:nvSpPr>
          <p:spPr bwMode="auto">
            <a:xfrm>
              <a:off x="354013" y="19864388"/>
              <a:ext cx="4784725" cy="1050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389438">
                <a:defRPr sz="2600">
                  <a:solidFill>
                    <a:schemeClr val="tx1"/>
                  </a:solidFill>
                  <a:latin typeface="Times New Roman" panose="02020603050405020304" pitchFamily="18" charset="0"/>
                  <a:ea typeface="MS PGothic" panose="020B0600070205080204" pitchFamily="34" charset="-128"/>
                </a:defRPr>
              </a:lvl1pPr>
              <a:lvl2pPr marL="742950" indent="-285750" defTabSz="4389438">
                <a:defRPr sz="2600">
                  <a:solidFill>
                    <a:schemeClr val="tx1"/>
                  </a:solidFill>
                  <a:latin typeface="Times New Roman" panose="02020603050405020304" pitchFamily="18" charset="0"/>
                  <a:ea typeface="MS PGothic" panose="020B0600070205080204" pitchFamily="34" charset="-128"/>
                </a:defRPr>
              </a:lvl2pPr>
              <a:lvl3pPr marL="1143000" indent="-228600" defTabSz="4389438">
                <a:defRPr sz="2600">
                  <a:solidFill>
                    <a:schemeClr val="tx1"/>
                  </a:solidFill>
                  <a:latin typeface="Times New Roman" panose="02020603050405020304" pitchFamily="18" charset="0"/>
                  <a:ea typeface="MS PGothic" panose="020B0600070205080204" pitchFamily="34" charset="-128"/>
                </a:defRPr>
              </a:lvl3pPr>
              <a:lvl4pPr marL="1600200" indent="-228600" defTabSz="4389438">
                <a:defRPr sz="2600">
                  <a:solidFill>
                    <a:schemeClr val="tx1"/>
                  </a:solidFill>
                  <a:latin typeface="Times New Roman" panose="02020603050405020304" pitchFamily="18" charset="0"/>
                  <a:ea typeface="MS PGothic" panose="020B0600070205080204" pitchFamily="34" charset="-128"/>
                </a:defRPr>
              </a:lvl4pPr>
              <a:lvl5pPr marL="2057400" indent="-228600" defTabSz="4389438">
                <a:defRPr sz="2600">
                  <a:solidFill>
                    <a:schemeClr val="tx1"/>
                  </a:solidFill>
                  <a:latin typeface="Times New Roman" panose="02020603050405020304" pitchFamily="18" charset="0"/>
                  <a:ea typeface="MS PGothic" panose="020B0600070205080204" pitchFamily="34" charset="-128"/>
                </a:defRPr>
              </a:lvl5pPr>
              <a:lvl6pPr marL="25146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endParaRPr lang="en-US" altLang="en-US"/>
            </a:p>
          </p:txBody>
        </p:sp>
        <p:sp>
          <p:nvSpPr>
            <p:cNvPr id="2068" name="Oval 43"/>
            <p:cNvSpPr>
              <a:spLocks noChangeArrowheads="1"/>
            </p:cNvSpPr>
            <p:nvPr/>
          </p:nvSpPr>
          <p:spPr bwMode="auto">
            <a:xfrm>
              <a:off x="4130675" y="15235238"/>
              <a:ext cx="4784725" cy="1050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389438">
                <a:defRPr sz="2600">
                  <a:solidFill>
                    <a:schemeClr val="tx1"/>
                  </a:solidFill>
                  <a:latin typeface="Times New Roman" panose="02020603050405020304" pitchFamily="18" charset="0"/>
                  <a:ea typeface="MS PGothic" panose="020B0600070205080204" pitchFamily="34" charset="-128"/>
                </a:defRPr>
              </a:lvl1pPr>
              <a:lvl2pPr marL="742950" indent="-285750" defTabSz="4389438">
                <a:defRPr sz="2600">
                  <a:solidFill>
                    <a:schemeClr val="tx1"/>
                  </a:solidFill>
                  <a:latin typeface="Times New Roman" panose="02020603050405020304" pitchFamily="18" charset="0"/>
                  <a:ea typeface="MS PGothic" panose="020B0600070205080204" pitchFamily="34" charset="-128"/>
                </a:defRPr>
              </a:lvl2pPr>
              <a:lvl3pPr marL="1143000" indent="-228600" defTabSz="4389438">
                <a:defRPr sz="2600">
                  <a:solidFill>
                    <a:schemeClr val="tx1"/>
                  </a:solidFill>
                  <a:latin typeface="Times New Roman" panose="02020603050405020304" pitchFamily="18" charset="0"/>
                  <a:ea typeface="MS PGothic" panose="020B0600070205080204" pitchFamily="34" charset="-128"/>
                </a:defRPr>
              </a:lvl3pPr>
              <a:lvl4pPr marL="1600200" indent="-228600" defTabSz="4389438">
                <a:defRPr sz="2600">
                  <a:solidFill>
                    <a:schemeClr val="tx1"/>
                  </a:solidFill>
                  <a:latin typeface="Times New Roman" panose="02020603050405020304" pitchFamily="18" charset="0"/>
                  <a:ea typeface="MS PGothic" panose="020B0600070205080204" pitchFamily="34" charset="-128"/>
                </a:defRPr>
              </a:lvl4pPr>
              <a:lvl5pPr marL="2057400" indent="-228600" defTabSz="4389438">
                <a:defRPr sz="2600">
                  <a:solidFill>
                    <a:schemeClr val="tx1"/>
                  </a:solidFill>
                  <a:latin typeface="Times New Roman" panose="02020603050405020304" pitchFamily="18" charset="0"/>
                  <a:ea typeface="MS PGothic" panose="020B0600070205080204" pitchFamily="34" charset="-128"/>
                </a:defRPr>
              </a:lvl5pPr>
              <a:lvl6pPr marL="25146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endParaRPr lang="en-US" altLang="en-US"/>
            </a:p>
          </p:txBody>
        </p:sp>
        <p:sp>
          <p:nvSpPr>
            <p:cNvPr id="2069" name="Oval 44"/>
            <p:cNvSpPr>
              <a:spLocks noChangeArrowheads="1"/>
            </p:cNvSpPr>
            <p:nvPr/>
          </p:nvSpPr>
          <p:spPr bwMode="auto">
            <a:xfrm>
              <a:off x="7904163" y="17202150"/>
              <a:ext cx="4784725" cy="10509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defTabSz="4389438">
                <a:defRPr sz="2600">
                  <a:solidFill>
                    <a:schemeClr val="tx1"/>
                  </a:solidFill>
                  <a:latin typeface="Times New Roman" panose="02020603050405020304" pitchFamily="18" charset="0"/>
                  <a:ea typeface="MS PGothic" panose="020B0600070205080204" pitchFamily="34" charset="-128"/>
                </a:defRPr>
              </a:lvl1pPr>
              <a:lvl2pPr marL="742950" indent="-285750" defTabSz="4389438">
                <a:defRPr sz="2600">
                  <a:solidFill>
                    <a:schemeClr val="tx1"/>
                  </a:solidFill>
                  <a:latin typeface="Times New Roman" panose="02020603050405020304" pitchFamily="18" charset="0"/>
                  <a:ea typeface="MS PGothic" panose="020B0600070205080204" pitchFamily="34" charset="-128"/>
                </a:defRPr>
              </a:lvl2pPr>
              <a:lvl3pPr marL="1143000" indent="-228600" defTabSz="4389438">
                <a:defRPr sz="2600">
                  <a:solidFill>
                    <a:schemeClr val="tx1"/>
                  </a:solidFill>
                  <a:latin typeface="Times New Roman" panose="02020603050405020304" pitchFamily="18" charset="0"/>
                  <a:ea typeface="MS PGothic" panose="020B0600070205080204" pitchFamily="34" charset="-128"/>
                </a:defRPr>
              </a:lvl3pPr>
              <a:lvl4pPr marL="1600200" indent="-228600" defTabSz="4389438">
                <a:defRPr sz="2600">
                  <a:solidFill>
                    <a:schemeClr val="tx1"/>
                  </a:solidFill>
                  <a:latin typeface="Times New Roman" panose="02020603050405020304" pitchFamily="18" charset="0"/>
                  <a:ea typeface="MS PGothic" panose="020B0600070205080204" pitchFamily="34" charset="-128"/>
                </a:defRPr>
              </a:lvl4pPr>
              <a:lvl5pPr marL="2057400" indent="-228600" defTabSz="4389438">
                <a:defRPr sz="2600">
                  <a:solidFill>
                    <a:schemeClr val="tx1"/>
                  </a:solidFill>
                  <a:latin typeface="Times New Roman" panose="02020603050405020304" pitchFamily="18" charset="0"/>
                  <a:ea typeface="MS PGothic" panose="020B0600070205080204" pitchFamily="34" charset="-128"/>
                </a:defRPr>
              </a:lvl5pPr>
              <a:lvl6pPr marL="25146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defTabSz="4389438"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eaLnBrk="1" hangingPunct="1"/>
              <a:endParaRPr lang="en-US" altLang="en-US"/>
            </a:p>
          </p:txBody>
        </p:sp>
      </p:grpSp>
      <p:sp>
        <p:nvSpPr>
          <p:cNvPr id="2070" name="TextBox 2"/>
          <p:cNvSpPr txBox="1">
            <a:spLocks noChangeArrowheads="1"/>
          </p:cNvSpPr>
          <p:nvPr/>
        </p:nvSpPr>
        <p:spPr bwMode="auto">
          <a:xfrm>
            <a:off x="28151298" y="29718000"/>
            <a:ext cx="15211757" cy="618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r>
              <a:rPr lang="en-US" altLang="en-US" sz="5400" dirty="0"/>
              <a:t>Bibliography</a:t>
            </a:r>
          </a:p>
          <a:p>
            <a:pPr marL="742950" indent="-742950">
              <a:buFont typeface="+mj-lt"/>
              <a:buAutoNum type="arabicPeriod"/>
            </a:pPr>
            <a:r>
              <a:rPr lang="en-US" altLang="en-US" sz="3200" dirty="0" smtClean="0"/>
              <a:t>D</a:t>
            </a:r>
            <a:r>
              <a:rPr lang="en-US" altLang="en-US" sz="3200" dirty="0"/>
              <a:t>. Hammer, “Student resources for learning introductory physics”, Am. J.  Phys, Physics Education Research Supplement, </a:t>
            </a:r>
            <a:r>
              <a:rPr lang="en-US" altLang="en-US" sz="3200" b="1" dirty="0"/>
              <a:t>68 (S1)</a:t>
            </a:r>
            <a:r>
              <a:rPr lang="en-US" altLang="en-US" sz="3200" dirty="0"/>
              <a:t> S52-S59 (2000). </a:t>
            </a:r>
          </a:p>
          <a:p>
            <a:pPr marL="742950" indent="-742950">
              <a:buFont typeface="+mj-lt"/>
              <a:buAutoNum type="arabicPeriod"/>
            </a:pPr>
            <a:r>
              <a:rPr lang="en-US" altLang="en-US" sz="3200" dirty="0" smtClean="0"/>
              <a:t>Russ, Rosemary </a:t>
            </a:r>
            <a:r>
              <a:rPr lang="en-US" altLang="en-US" sz="3200" dirty="0"/>
              <a:t>S. Russ and Rachel E. </a:t>
            </a:r>
            <a:r>
              <a:rPr lang="en-US" altLang="en-US" sz="3200" dirty="0" err="1"/>
              <a:t>Scherr</a:t>
            </a:r>
            <a:r>
              <a:rPr lang="en-US" altLang="en-US" sz="3200" dirty="0"/>
              <a:t> and David Hammer and Jamie </a:t>
            </a:r>
            <a:r>
              <a:rPr lang="en-US" altLang="en-US" sz="3200" dirty="0" err="1" smtClean="0"/>
              <a:t>Mikeska</a:t>
            </a:r>
            <a:r>
              <a:rPr lang="en-US" altLang="en-US" sz="3200" dirty="0" smtClean="0"/>
              <a:t>, Recognizing </a:t>
            </a:r>
            <a:r>
              <a:rPr lang="en-US" altLang="en-US" sz="3200" dirty="0"/>
              <a:t>Mechanistic Reasoning in Student Scientific Inquiry:  A Framework for Discourse Analysis Developed From Philosophy of </a:t>
            </a:r>
            <a:r>
              <a:rPr lang="en-US" altLang="en-US" sz="3200" dirty="0" smtClean="0"/>
              <a:t>Science, Science Education, </a:t>
            </a:r>
            <a:r>
              <a:rPr lang="en-US" altLang="en-US" sz="3200" b="1" dirty="0" smtClean="0"/>
              <a:t>92</a:t>
            </a:r>
            <a:r>
              <a:rPr lang="en-US" altLang="en-US" sz="3200" dirty="0" smtClean="0"/>
              <a:t>, 499-525, 2008</a:t>
            </a:r>
            <a:endParaRPr lang="en-US" altLang="en-US" sz="3200" dirty="0"/>
          </a:p>
          <a:p>
            <a:pPr marL="742950" indent="-742950">
              <a:buFont typeface="+mj-lt"/>
              <a:buAutoNum type="arabicPeriod"/>
            </a:pPr>
            <a:r>
              <a:rPr lang="en-US" altLang="en-US" sz="3200" dirty="0" smtClean="0"/>
              <a:t>Engle, Randi </a:t>
            </a:r>
            <a:r>
              <a:rPr lang="en-US" altLang="en-US" sz="3200" dirty="0"/>
              <a:t>A. Engle and Faith R. </a:t>
            </a:r>
            <a:r>
              <a:rPr lang="en-US" altLang="en-US" sz="3200" dirty="0" smtClean="0"/>
              <a:t>Conant, Guiding </a:t>
            </a:r>
            <a:r>
              <a:rPr lang="en-US" altLang="en-US" sz="3200" dirty="0"/>
              <a:t>Principles for Fostering Productive </a:t>
            </a:r>
            <a:r>
              <a:rPr lang="en-US" altLang="en-US" sz="3200" dirty="0" err="1"/>
              <a:t>Discplinary</a:t>
            </a:r>
            <a:r>
              <a:rPr lang="en-US" altLang="en-US" sz="3200" dirty="0"/>
              <a:t> Engagement:  Explaining an Emergent Argument in a Community of Learners </a:t>
            </a:r>
            <a:r>
              <a:rPr lang="en-US" altLang="en-US" sz="3200" dirty="0" smtClean="0"/>
              <a:t>Classroom, Cognition </a:t>
            </a:r>
            <a:r>
              <a:rPr lang="en-US" altLang="en-US" sz="3200" dirty="0"/>
              <a:t>and </a:t>
            </a:r>
            <a:r>
              <a:rPr lang="en-US" altLang="en-US" sz="3200" dirty="0" smtClean="0"/>
              <a:t>Instruction, </a:t>
            </a:r>
            <a:r>
              <a:rPr lang="en-US" altLang="en-US" sz="3200" b="1" dirty="0" smtClean="0"/>
              <a:t>20</a:t>
            </a:r>
            <a:r>
              <a:rPr lang="en-US" altLang="en-US" sz="3200" dirty="0" smtClean="0"/>
              <a:t>, 399-483, 2002</a:t>
            </a:r>
            <a:endParaRPr lang="en-US" altLang="en-US" sz="3200" dirty="0"/>
          </a:p>
          <a:p>
            <a:endParaRPr lang="en-US" altLang="en-US" sz="5400" dirty="0"/>
          </a:p>
        </p:txBody>
      </p:sp>
      <p:sp>
        <p:nvSpPr>
          <p:cNvPr id="2071" name="TextBox 3"/>
          <p:cNvSpPr txBox="1">
            <a:spLocks noChangeArrowheads="1"/>
          </p:cNvSpPr>
          <p:nvPr/>
        </p:nvSpPr>
        <p:spPr bwMode="auto">
          <a:xfrm>
            <a:off x="29299554" y="20830938"/>
            <a:ext cx="12915246" cy="8679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600">
                <a:solidFill>
                  <a:schemeClr val="tx1"/>
                </a:solidFill>
                <a:latin typeface="Times New Roman" panose="02020603050405020304" pitchFamily="18" charset="0"/>
                <a:ea typeface="MS PGothic" panose="020B0600070205080204" pitchFamily="34" charset="-128"/>
              </a:defRPr>
            </a:lvl1pPr>
            <a:lvl2pPr marL="742950" indent="-285750">
              <a:defRPr sz="2600">
                <a:solidFill>
                  <a:schemeClr val="tx1"/>
                </a:solidFill>
                <a:latin typeface="Times New Roman" panose="02020603050405020304" pitchFamily="18" charset="0"/>
                <a:ea typeface="MS PGothic" panose="020B0600070205080204" pitchFamily="34" charset="-128"/>
              </a:defRPr>
            </a:lvl2pPr>
            <a:lvl3pPr marL="1143000" indent="-228600">
              <a:defRPr sz="2600">
                <a:solidFill>
                  <a:schemeClr val="tx1"/>
                </a:solidFill>
                <a:latin typeface="Times New Roman" panose="02020603050405020304" pitchFamily="18" charset="0"/>
                <a:ea typeface="MS PGothic" panose="020B0600070205080204" pitchFamily="34" charset="-128"/>
              </a:defRPr>
            </a:lvl3pPr>
            <a:lvl4pPr marL="1600200" indent="-228600">
              <a:defRPr sz="2600">
                <a:solidFill>
                  <a:schemeClr val="tx1"/>
                </a:solidFill>
                <a:latin typeface="Times New Roman" panose="02020603050405020304" pitchFamily="18" charset="0"/>
                <a:ea typeface="MS PGothic" panose="020B0600070205080204" pitchFamily="34" charset="-128"/>
              </a:defRPr>
            </a:lvl4pPr>
            <a:lvl5pPr marL="2057400" indent="-228600">
              <a:defRPr sz="26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600">
                <a:solidFill>
                  <a:schemeClr val="tx1"/>
                </a:solidFill>
                <a:latin typeface="Times New Roman" panose="02020603050405020304" pitchFamily="18" charset="0"/>
                <a:ea typeface="MS PGothic" panose="020B0600070205080204" pitchFamily="34" charset="-128"/>
              </a:defRPr>
            </a:lvl9pPr>
          </a:lstStyle>
          <a:p>
            <a:pPr algn="ctr"/>
            <a:r>
              <a:rPr lang="en-US" altLang="en-US" sz="7200" dirty="0"/>
              <a:t>Conclusions and </a:t>
            </a:r>
            <a:r>
              <a:rPr lang="en-US" altLang="en-US" sz="7200" dirty="0" smtClean="0"/>
              <a:t>Future Work</a:t>
            </a:r>
            <a:r>
              <a:rPr lang="en-US" altLang="en-US" sz="7200" dirty="0"/>
              <a:t>:</a:t>
            </a:r>
            <a:r>
              <a:rPr lang="en-US" altLang="en-US" sz="5400" dirty="0"/>
              <a:t>  </a:t>
            </a:r>
            <a:endParaRPr lang="en-US" altLang="en-US" sz="5400" dirty="0" smtClean="0"/>
          </a:p>
          <a:p>
            <a:pPr algn="just"/>
            <a:r>
              <a:rPr lang="en-US" altLang="en-US" sz="5400" dirty="0" smtClean="0"/>
              <a:t>We found productivity in student work with both models; some preferred the Velcro model, while others preferred the IMF. Further work in this subject would be digging deeper and looking for more examples of productivity, as well as answering questions about why students are so split, does a chemistry background influence the students’ ability to reason with one or both models, etc.</a:t>
            </a:r>
            <a:endParaRPr lang="en-US" altLang="en-US" sz="5400" dirty="0"/>
          </a:p>
        </p:txBody>
      </p:sp>
      <p:grpSp>
        <p:nvGrpSpPr>
          <p:cNvPr id="15" name="Group 14"/>
          <p:cNvGrpSpPr/>
          <p:nvPr/>
        </p:nvGrpSpPr>
        <p:grpSpPr>
          <a:xfrm>
            <a:off x="28226966" y="15739180"/>
            <a:ext cx="15063812" cy="2696759"/>
            <a:chOff x="28810391" y="16062126"/>
            <a:chExt cx="15063812" cy="2696759"/>
          </a:xfrm>
        </p:grpSpPr>
        <p:sp>
          <p:nvSpPr>
            <p:cNvPr id="8" name="TextBox 7"/>
            <p:cNvSpPr txBox="1"/>
            <p:nvPr/>
          </p:nvSpPr>
          <p:spPr>
            <a:xfrm rot="21100887">
              <a:off x="28810391" y="16109991"/>
              <a:ext cx="7596951" cy="646331"/>
            </a:xfrm>
            <a:prstGeom prst="rect">
              <a:avLst/>
            </a:prstGeom>
            <a:noFill/>
          </p:spPr>
          <p:txBody>
            <a:bodyPr wrap="none" rtlCol="0">
              <a:spAutoFit/>
            </a:bodyPr>
            <a:lstStyle/>
            <a:p>
              <a:pPr algn="ctr"/>
              <a:r>
                <a:rPr lang="en-US" sz="3600" dirty="0" smtClean="0"/>
                <a:t>“Easier to visualize the bonds as hooks”</a:t>
              </a:r>
              <a:endParaRPr lang="en-US" sz="3600" dirty="0"/>
            </a:p>
          </p:txBody>
        </p:sp>
        <p:sp>
          <p:nvSpPr>
            <p:cNvPr id="9" name="TextBox 8"/>
            <p:cNvSpPr txBox="1"/>
            <p:nvPr/>
          </p:nvSpPr>
          <p:spPr>
            <a:xfrm rot="21100762">
              <a:off x="29246407" y="17558556"/>
              <a:ext cx="6724918" cy="1200329"/>
            </a:xfrm>
            <a:prstGeom prst="rect">
              <a:avLst/>
            </a:prstGeom>
            <a:noFill/>
          </p:spPr>
          <p:txBody>
            <a:bodyPr wrap="none" rtlCol="0">
              <a:spAutoFit/>
            </a:bodyPr>
            <a:lstStyle/>
            <a:p>
              <a:pPr algn="ctr"/>
              <a:r>
                <a:rPr lang="en-US" sz="3600" dirty="0" smtClean="0"/>
                <a:t>“Relatable to other subjects we are </a:t>
              </a:r>
            </a:p>
            <a:p>
              <a:pPr algn="ctr"/>
              <a:r>
                <a:rPr lang="en-US" sz="3600" dirty="0" smtClean="0"/>
                <a:t>familiar with (i.e. chemistry)”</a:t>
              </a:r>
              <a:endParaRPr lang="en-US" sz="3600" dirty="0"/>
            </a:p>
          </p:txBody>
        </p:sp>
        <p:sp>
          <p:nvSpPr>
            <p:cNvPr id="10" name="TextBox 9"/>
            <p:cNvSpPr txBox="1"/>
            <p:nvPr/>
          </p:nvSpPr>
          <p:spPr>
            <a:xfrm rot="626828">
              <a:off x="37016428" y="16062126"/>
              <a:ext cx="6857775" cy="646331"/>
            </a:xfrm>
            <a:prstGeom prst="rect">
              <a:avLst/>
            </a:prstGeom>
            <a:noFill/>
          </p:spPr>
          <p:txBody>
            <a:bodyPr wrap="none" rtlCol="0">
              <a:spAutoFit/>
            </a:bodyPr>
            <a:lstStyle/>
            <a:p>
              <a:pPr algn="ctr"/>
              <a:r>
                <a:rPr lang="en-US" sz="3600" dirty="0" smtClean="0"/>
                <a:t>“More familiar with what Velcro is”</a:t>
              </a:r>
              <a:endParaRPr lang="en-US" sz="3600" dirty="0"/>
            </a:p>
          </p:txBody>
        </p:sp>
        <p:sp>
          <p:nvSpPr>
            <p:cNvPr id="11" name="TextBox 10"/>
            <p:cNvSpPr txBox="1"/>
            <p:nvPr/>
          </p:nvSpPr>
          <p:spPr>
            <a:xfrm rot="741762">
              <a:off x="36630582" y="17558555"/>
              <a:ext cx="6681444" cy="1200329"/>
            </a:xfrm>
            <a:prstGeom prst="rect">
              <a:avLst/>
            </a:prstGeom>
            <a:noFill/>
          </p:spPr>
          <p:txBody>
            <a:bodyPr wrap="none" rtlCol="0">
              <a:spAutoFit/>
            </a:bodyPr>
            <a:lstStyle/>
            <a:p>
              <a:pPr algn="ctr"/>
              <a:r>
                <a:rPr lang="en-US" sz="3600" dirty="0" smtClean="0"/>
                <a:t>"Don't typically slide Velcro apart. </a:t>
              </a:r>
            </a:p>
            <a:p>
              <a:pPr algn="ctr"/>
              <a:r>
                <a:rPr lang="en-US" sz="3600" dirty="0" smtClean="0"/>
                <a:t>The bonds are easier to visualize"</a:t>
              </a:r>
              <a:endParaRPr lang="en-US" sz="3600" dirty="0"/>
            </a:p>
          </p:txBody>
        </p:sp>
      </p:grpSp>
      <p:sp>
        <p:nvSpPr>
          <p:cNvPr id="13" name="TextBox 12"/>
          <p:cNvSpPr txBox="1"/>
          <p:nvPr/>
        </p:nvSpPr>
        <p:spPr>
          <a:xfrm>
            <a:off x="31464299" y="18640994"/>
            <a:ext cx="8463024" cy="1446550"/>
          </a:xfrm>
          <a:prstGeom prst="rect">
            <a:avLst/>
          </a:prstGeom>
          <a:noFill/>
        </p:spPr>
        <p:txBody>
          <a:bodyPr wrap="square" rtlCol="0">
            <a:spAutoFit/>
          </a:bodyPr>
          <a:lstStyle/>
          <a:p>
            <a:pPr algn="ctr"/>
            <a:r>
              <a:rPr lang="en-US" sz="4400" dirty="0" smtClean="0"/>
              <a:t>Figure 3: Quotes on the models taken directly from student work</a:t>
            </a:r>
            <a:endParaRPr lang="en-US" sz="4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altLang="en-US" sz="26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altLang="en-US" sz="26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2732</TotalTime>
  <Words>655</Words>
  <Application>Microsoft Office PowerPoint</Application>
  <PresentationFormat>Custom</PresentationFormat>
  <Paragraphs>32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Times New Roman</vt:lpstr>
      <vt:lpstr>MS PGothic</vt:lpstr>
      <vt:lpstr>Arial</vt:lpstr>
      <vt:lpstr>Calibri</vt:lpstr>
      <vt:lpstr>Default Design</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Derek R Gervais</cp:lastModifiedBy>
  <cp:revision>125</cp:revision>
  <cp:lastPrinted>2009-07-10T16:28:10Z</cp:lastPrinted>
  <dcterms:created xsi:type="dcterms:W3CDTF">2006-06-06T17:15:18Z</dcterms:created>
  <dcterms:modified xsi:type="dcterms:W3CDTF">2016-04-15T06:36:31Z</dcterms:modified>
</cp:coreProperties>
</file>