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3"/>
  </p:notesMasterIdLst>
  <p:sldIdLst>
    <p:sldId id="256" r:id="rId2"/>
  </p:sldIdLst>
  <p:sldSz cx="43891200" cy="32918400"/>
  <p:notesSz cx="9144000" cy="6858000"/>
  <p:defaultTextStyle>
    <a:defPPr>
      <a:defRPr lang="en-US"/>
    </a:defPPr>
    <a:lvl1pPr marL="0" algn="l" defTabSz="4994959" rtl="0" eaLnBrk="1" latinLnBrk="0" hangingPunct="1">
      <a:defRPr sz="9833" kern="1200">
        <a:solidFill>
          <a:schemeClr val="tx1"/>
        </a:solidFill>
        <a:latin typeface="+mn-lt"/>
        <a:ea typeface="+mn-ea"/>
        <a:cs typeface="+mn-cs"/>
      </a:defRPr>
    </a:lvl1pPr>
    <a:lvl2pPr marL="2497479" algn="l" defTabSz="4994959" rtl="0" eaLnBrk="1" latinLnBrk="0" hangingPunct="1">
      <a:defRPr sz="9833" kern="1200">
        <a:solidFill>
          <a:schemeClr val="tx1"/>
        </a:solidFill>
        <a:latin typeface="+mn-lt"/>
        <a:ea typeface="+mn-ea"/>
        <a:cs typeface="+mn-cs"/>
      </a:defRPr>
    </a:lvl2pPr>
    <a:lvl3pPr marL="4994959" algn="l" defTabSz="4994959" rtl="0" eaLnBrk="1" latinLnBrk="0" hangingPunct="1">
      <a:defRPr sz="9833" kern="1200">
        <a:solidFill>
          <a:schemeClr val="tx1"/>
        </a:solidFill>
        <a:latin typeface="+mn-lt"/>
        <a:ea typeface="+mn-ea"/>
        <a:cs typeface="+mn-cs"/>
      </a:defRPr>
    </a:lvl3pPr>
    <a:lvl4pPr marL="7492438" algn="l" defTabSz="4994959" rtl="0" eaLnBrk="1" latinLnBrk="0" hangingPunct="1">
      <a:defRPr sz="9833" kern="1200">
        <a:solidFill>
          <a:schemeClr val="tx1"/>
        </a:solidFill>
        <a:latin typeface="+mn-lt"/>
        <a:ea typeface="+mn-ea"/>
        <a:cs typeface="+mn-cs"/>
      </a:defRPr>
    </a:lvl4pPr>
    <a:lvl5pPr marL="9989919" algn="l" defTabSz="4994959" rtl="0" eaLnBrk="1" latinLnBrk="0" hangingPunct="1">
      <a:defRPr sz="9833" kern="1200">
        <a:solidFill>
          <a:schemeClr val="tx1"/>
        </a:solidFill>
        <a:latin typeface="+mn-lt"/>
        <a:ea typeface="+mn-ea"/>
        <a:cs typeface="+mn-cs"/>
      </a:defRPr>
    </a:lvl5pPr>
    <a:lvl6pPr marL="12487398" algn="l" defTabSz="4994959" rtl="0" eaLnBrk="1" latinLnBrk="0" hangingPunct="1">
      <a:defRPr sz="9833" kern="1200">
        <a:solidFill>
          <a:schemeClr val="tx1"/>
        </a:solidFill>
        <a:latin typeface="+mn-lt"/>
        <a:ea typeface="+mn-ea"/>
        <a:cs typeface="+mn-cs"/>
      </a:defRPr>
    </a:lvl6pPr>
    <a:lvl7pPr marL="14984876" algn="l" defTabSz="4994959" rtl="0" eaLnBrk="1" latinLnBrk="0" hangingPunct="1">
      <a:defRPr sz="9833" kern="1200">
        <a:solidFill>
          <a:schemeClr val="tx1"/>
        </a:solidFill>
        <a:latin typeface="+mn-lt"/>
        <a:ea typeface="+mn-ea"/>
        <a:cs typeface="+mn-cs"/>
      </a:defRPr>
    </a:lvl7pPr>
    <a:lvl8pPr marL="17482357" algn="l" defTabSz="4994959" rtl="0" eaLnBrk="1" latinLnBrk="0" hangingPunct="1">
      <a:defRPr sz="9833" kern="1200">
        <a:solidFill>
          <a:schemeClr val="tx1"/>
        </a:solidFill>
        <a:latin typeface="+mn-lt"/>
        <a:ea typeface="+mn-ea"/>
        <a:cs typeface="+mn-cs"/>
      </a:defRPr>
    </a:lvl8pPr>
    <a:lvl9pPr marL="19979836" algn="l" defTabSz="4994959" rtl="0" eaLnBrk="1" latinLnBrk="0" hangingPunct="1">
      <a:defRPr sz="983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6793" autoAdjust="0"/>
    <p:restoredTop sz="94660"/>
  </p:normalViewPr>
  <p:slideViewPr>
    <p:cSldViewPr snapToGrid="0">
      <p:cViewPr>
        <p:scale>
          <a:sx n="20" d="100"/>
          <a:sy n="20" d="100"/>
        </p:scale>
        <p:origin x="67" y="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D2449-8A5A-4440-9887-EBADFBE2BE38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78BDF3-D624-45A8-A950-87517D83A1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54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78BDF3-D624-45A8-A950-87517D83A1D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4343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98405-C8CB-4CEE-801B-607DB9D8B21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AAB50-2248-49A8-B854-F9AAB9A11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126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98405-C8CB-4CEE-801B-607DB9D8B21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AAB50-2248-49A8-B854-F9AAB9A11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071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98405-C8CB-4CEE-801B-607DB9D8B21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AAB50-2248-49A8-B854-F9AAB9A11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939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98405-C8CB-4CEE-801B-607DB9D8B21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AAB50-2248-49A8-B854-F9AAB9A11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089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98405-C8CB-4CEE-801B-607DB9D8B21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AAB50-2248-49A8-B854-F9AAB9A11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98405-C8CB-4CEE-801B-607DB9D8B21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AAB50-2248-49A8-B854-F9AAB9A11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202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98405-C8CB-4CEE-801B-607DB9D8B21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AAB50-2248-49A8-B854-F9AAB9A11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578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98405-C8CB-4CEE-801B-607DB9D8B21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AAB50-2248-49A8-B854-F9AAB9A11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156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98405-C8CB-4CEE-801B-607DB9D8B21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AAB50-2248-49A8-B854-F9AAB9A11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2154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98405-C8CB-4CEE-801B-607DB9D8B21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AAB50-2248-49A8-B854-F9AAB9A11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590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D98405-C8CB-4CEE-801B-607DB9D8B21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AAB50-2248-49A8-B854-F9AAB9A11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600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D98405-C8CB-4CEE-801B-607DB9D8B216}" type="datetimeFigureOut">
              <a:rPr lang="en-US" smtClean="0"/>
              <a:t>4/14/2016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AAB50-2248-49A8-B854-F9AAB9A11B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643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 rot="10800000" flipV="1">
            <a:off x="5100416" y="765395"/>
            <a:ext cx="33451800" cy="3385542"/>
          </a:xfrm>
          <a:prstGeom prst="rect">
            <a:avLst/>
          </a:prstGeom>
          <a:solidFill>
            <a:schemeClr val="accent1"/>
          </a:solidFill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6600" dirty="0"/>
              <a:t>Economic </a:t>
            </a:r>
            <a:r>
              <a:rPr lang="en-US" sz="6600" dirty="0" smtClean="0"/>
              <a:t>Effects on Crime Rate</a:t>
            </a:r>
          </a:p>
          <a:p>
            <a:pPr algn="ctr"/>
            <a:endParaRPr lang="en-US" sz="4000" dirty="0" smtClean="0"/>
          </a:p>
          <a:p>
            <a:pPr algn="ctr"/>
            <a:r>
              <a:rPr lang="en-US" sz="5400" dirty="0" smtClean="0"/>
              <a:t>Erin </a:t>
            </a:r>
            <a:r>
              <a:rPr lang="en-US" sz="5400" dirty="0"/>
              <a:t>Gallagher</a:t>
            </a:r>
          </a:p>
          <a:p>
            <a:pPr algn="ctr"/>
            <a:r>
              <a:rPr lang="en-US" sz="5400" dirty="0" smtClean="0"/>
              <a:t>Faculty Advisor: Michelle Capozzoli, </a:t>
            </a:r>
            <a:r>
              <a:rPr lang="en-US" sz="5400" dirty="0" err="1" smtClean="0"/>
              <a:t>Ph.D</a:t>
            </a:r>
            <a:endParaRPr lang="en-US" sz="5400" dirty="0"/>
          </a:p>
        </p:txBody>
      </p:sp>
      <p:sp>
        <p:nvSpPr>
          <p:cNvPr id="14" name="TextBox 13"/>
          <p:cNvSpPr txBox="1"/>
          <p:nvPr/>
        </p:nvSpPr>
        <p:spPr>
          <a:xfrm>
            <a:off x="35359363" y="21162159"/>
            <a:ext cx="7965847" cy="378565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4000" dirty="0"/>
              <a:t>Overall, this research provides additional evidence to support the idea that there are relationships between both violent and property crime rates and different economic factors. </a:t>
            </a:r>
            <a:endParaRPr lang="en-US" sz="4000" dirty="0" smtClean="0"/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11334423" y="4863888"/>
            <a:ext cx="20896407" cy="75623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31433" tIns="15717" rIns="31433" bIns="15717" anchor="t" anchorCtr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4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Violent Crime Rate= 0.0014448 + 0.0001362*</a:t>
            </a:r>
            <a:r>
              <a:rPr lang="en-US" sz="4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UnemplmntRate</a:t>
            </a:r>
            <a:r>
              <a:rPr lang="en-US" sz="4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+ 0.0004771*</a:t>
            </a:r>
            <a:r>
              <a:rPr lang="en-US" sz="4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HSDropoutRate</a:t>
            </a:r>
            <a:endParaRPr lang="en-US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11334423" y="5939766"/>
            <a:ext cx="20896407" cy="75623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31433" tIns="15717" rIns="31433" bIns="15717" anchor="t" anchorCtr="0">
            <a:spAutoFit/>
          </a:bodyPr>
          <a:lstStyle/>
          <a:p>
            <a:pPr>
              <a:lnSpc>
                <a:spcPct val="107000"/>
              </a:lnSpc>
            </a:pPr>
            <a:r>
              <a:rPr lang="en-US" sz="4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PropertyCrimeRate</a:t>
            </a:r>
            <a:r>
              <a:rPr lang="en-US" sz="4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 0.0341905 – 0.0000002429*</a:t>
            </a:r>
            <a:r>
              <a:rPr lang="en-US" sz="4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MedIncome</a:t>
            </a:r>
            <a:r>
              <a:rPr lang="en-US" sz="4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+ 0.0026386*</a:t>
            </a:r>
            <a:r>
              <a:rPr lang="en-US" sz="4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HSDropoutRate</a:t>
            </a:r>
            <a:endParaRPr lang="en-US" sz="4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2108" y="4888871"/>
            <a:ext cx="8514784" cy="10430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081841" y="4973396"/>
            <a:ext cx="71380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Introduction</a:t>
            </a:r>
            <a:endParaRPr lang="en-US" sz="5400" dirty="0"/>
          </a:p>
        </p:txBody>
      </p:sp>
      <p:sp>
        <p:nvSpPr>
          <p:cNvPr id="27" name="Rectangle 26"/>
          <p:cNvSpPr/>
          <p:nvPr/>
        </p:nvSpPr>
        <p:spPr>
          <a:xfrm>
            <a:off x="492108" y="18734389"/>
            <a:ext cx="8514789" cy="1042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35304293" y="19866268"/>
            <a:ext cx="7965846" cy="9235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1081841" y="18780601"/>
            <a:ext cx="71380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Purpose</a:t>
            </a:r>
            <a:endParaRPr lang="en-US" sz="5400" dirty="0"/>
          </a:p>
        </p:txBody>
      </p:sp>
      <p:sp>
        <p:nvSpPr>
          <p:cNvPr id="32" name="TextBox 31"/>
          <p:cNvSpPr txBox="1"/>
          <p:nvPr/>
        </p:nvSpPr>
        <p:spPr>
          <a:xfrm>
            <a:off x="35631573" y="19844336"/>
            <a:ext cx="71380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Conclusion</a:t>
            </a:r>
            <a:endParaRPr lang="en-US" sz="5400" dirty="0"/>
          </a:p>
        </p:txBody>
      </p:sp>
      <p:sp>
        <p:nvSpPr>
          <p:cNvPr id="33" name="Rectangle 32"/>
          <p:cNvSpPr/>
          <p:nvPr/>
        </p:nvSpPr>
        <p:spPr>
          <a:xfrm>
            <a:off x="35304293" y="4888933"/>
            <a:ext cx="7965846" cy="1207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35631573" y="5030772"/>
            <a:ext cx="71380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Findings</a:t>
            </a:r>
            <a:endParaRPr lang="en-US" sz="5400" dirty="0"/>
          </a:p>
        </p:txBody>
      </p:sp>
      <p:sp>
        <p:nvSpPr>
          <p:cNvPr id="35" name="Rectangle 34"/>
          <p:cNvSpPr/>
          <p:nvPr/>
        </p:nvSpPr>
        <p:spPr>
          <a:xfrm>
            <a:off x="492108" y="24732060"/>
            <a:ext cx="8513064" cy="10424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1078437" y="24791496"/>
            <a:ext cx="7141464" cy="923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Methods</a:t>
            </a:r>
            <a:endParaRPr lang="en-US" sz="5400" dirty="0"/>
          </a:p>
        </p:txBody>
      </p:sp>
      <p:sp>
        <p:nvSpPr>
          <p:cNvPr id="8" name="Rectangle 7"/>
          <p:cNvSpPr/>
          <p:nvPr/>
        </p:nvSpPr>
        <p:spPr>
          <a:xfrm>
            <a:off x="9769910" y="7906087"/>
            <a:ext cx="16088614" cy="119382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9810689" y="21114987"/>
            <a:ext cx="7436377" cy="111855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18505501" y="21114987"/>
            <a:ext cx="7434072" cy="112009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/>
          <p:cNvSpPr/>
          <p:nvPr/>
        </p:nvSpPr>
        <p:spPr>
          <a:xfrm>
            <a:off x="35395395" y="25507510"/>
            <a:ext cx="7965846" cy="9235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35631573" y="25539472"/>
            <a:ext cx="71380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References</a:t>
            </a:r>
            <a:endParaRPr lang="en-US" sz="5400" dirty="0"/>
          </a:p>
        </p:txBody>
      </p:sp>
      <p:sp>
        <p:nvSpPr>
          <p:cNvPr id="44" name="TextBox 43"/>
          <p:cNvSpPr txBox="1"/>
          <p:nvPr/>
        </p:nvSpPr>
        <p:spPr>
          <a:xfrm>
            <a:off x="35359362" y="26715438"/>
            <a:ext cx="7965847" cy="563231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[1] </a:t>
            </a:r>
            <a:r>
              <a:rPr lang="en-US" sz="2000" dirty="0" err="1" smtClean="0"/>
              <a:t>Christeson</a:t>
            </a:r>
            <a:r>
              <a:rPr lang="en-US" sz="2000" dirty="0"/>
              <a:t>, Bill, Brian Lee, Stephanie Schaefer, David </a:t>
            </a:r>
            <a:r>
              <a:rPr lang="en-US" sz="2000" dirty="0" err="1"/>
              <a:t>Kass</a:t>
            </a:r>
            <a:r>
              <a:rPr lang="en-US" sz="2000" dirty="0"/>
              <a:t>, and Soren </a:t>
            </a:r>
            <a:r>
              <a:rPr lang="en-US" sz="2000" dirty="0" err="1"/>
              <a:t>Messner-Zidell</a:t>
            </a:r>
            <a:r>
              <a:rPr lang="en-US" sz="2000" dirty="0"/>
              <a:t>. </a:t>
            </a:r>
            <a:r>
              <a:rPr lang="en-US" sz="2000" i="1" dirty="0"/>
              <a:t>School or the Streets: Crime and America's Dropout Crisis</a:t>
            </a:r>
            <a:r>
              <a:rPr lang="en-US" sz="2000" dirty="0"/>
              <a:t>. Rep. Fight Crime: Invest in Kids, 2008. Web. 3 Apr. 2016. </a:t>
            </a:r>
          </a:p>
          <a:p>
            <a:r>
              <a:rPr lang="en-US" sz="2000" dirty="0"/>
              <a:t> </a:t>
            </a:r>
            <a:endParaRPr lang="en-US" sz="2000" dirty="0" smtClean="0"/>
          </a:p>
          <a:p>
            <a:r>
              <a:rPr lang="en-US" sz="2000" dirty="0" smtClean="0"/>
              <a:t>[2] Gould</a:t>
            </a:r>
            <a:r>
              <a:rPr lang="en-US" sz="2000" dirty="0"/>
              <a:t>, Eric, Bruce </a:t>
            </a:r>
            <a:r>
              <a:rPr lang="en-US" sz="2000" dirty="0" err="1"/>
              <a:t>Weinburg</a:t>
            </a:r>
            <a:r>
              <a:rPr lang="en-US" sz="2000" dirty="0"/>
              <a:t>, and David Mustard. "Crime Rates and Local Labor Market Opportunities in the United States: 1979–1997." </a:t>
            </a:r>
            <a:r>
              <a:rPr lang="en-US" sz="2000" i="1" dirty="0"/>
              <a:t>Review of Economic and Statistics</a:t>
            </a:r>
            <a:r>
              <a:rPr lang="en-US" sz="2000" dirty="0"/>
              <a:t> 84.Feb. 2002 (2002): 45-61. </a:t>
            </a:r>
            <a:r>
              <a:rPr lang="en-US" sz="2000" i="1" dirty="0"/>
              <a:t>MIT Press Journals</a:t>
            </a:r>
            <a:r>
              <a:rPr lang="en-US" sz="2000" dirty="0"/>
              <a:t>. The MIT Press, Feb. 2002. Web. 3 Apr. 2016. 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 smtClean="0"/>
              <a:t>[3] </a:t>
            </a:r>
            <a:r>
              <a:rPr lang="en-US" sz="2000" dirty="0" err="1" smtClean="0"/>
              <a:t>Krivo</a:t>
            </a:r>
            <a:r>
              <a:rPr lang="en-US" sz="2000" dirty="0"/>
              <a:t>, Lauren, and Ruth Peterson. "Extremely Disadvantaged Neighborhoods and Urban Crime." </a:t>
            </a:r>
            <a:r>
              <a:rPr lang="en-US" sz="2000" i="1" dirty="0"/>
              <a:t>Oxford Journals</a:t>
            </a:r>
            <a:r>
              <a:rPr lang="en-US" sz="2000" dirty="0"/>
              <a:t> 75.2 (1996): 619-48. </a:t>
            </a:r>
            <a:r>
              <a:rPr lang="en-US" sz="2000" i="1" dirty="0"/>
              <a:t>Multilevel Study Finds No Link Between Minimum Wage and Crime Rates</a:t>
            </a:r>
            <a:r>
              <a:rPr lang="en-US" sz="2000" dirty="0"/>
              <a:t>. Oxford University Press, Dec. 1996. Web. 03 Apr. 2016. 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 smtClean="0"/>
              <a:t>[4] </a:t>
            </a:r>
            <a:r>
              <a:rPr lang="en-US" sz="2000" dirty="0" err="1" smtClean="0"/>
              <a:t>Mishel</a:t>
            </a:r>
            <a:r>
              <a:rPr lang="en-US" sz="2000" dirty="0"/>
              <a:t>, Lawrence, Josh </a:t>
            </a:r>
            <a:r>
              <a:rPr lang="en-US" sz="2000" dirty="0" err="1"/>
              <a:t>Bivens</a:t>
            </a:r>
            <a:r>
              <a:rPr lang="en-US" sz="2000" dirty="0"/>
              <a:t>, Elise Gould, and Heidi </a:t>
            </a:r>
            <a:r>
              <a:rPr lang="en-US" sz="2000" dirty="0" err="1"/>
              <a:t>Shierholz</a:t>
            </a:r>
            <a:r>
              <a:rPr lang="en-US" sz="2000" dirty="0"/>
              <a:t>. "The Great Recession: Causes and Consequences." </a:t>
            </a:r>
            <a:r>
              <a:rPr lang="en-US" sz="2000" i="1" dirty="0"/>
              <a:t>State of Working America</a:t>
            </a:r>
            <a:r>
              <a:rPr lang="en-US" sz="2000" dirty="0"/>
              <a:t>. 12th ed. </a:t>
            </a:r>
            <a:r>
              <a:rPr lang="en-US" sz="2000" dirty="0" err="1"/>
              <a:t>N.p</a:t>
            </a:r>
            <a:r>
              <a:rPr lang="en-US" sz="2000" dirty="0"/>
              <a:t>.: Cornell UP, 2012. 12-22. </a:t>
            </a:r>
            <a:r>
              <a:rPr lang="en-US" sz="2000" i="1" dirty="0"/>
              <a:t>State of Working America</a:t>
            </a:r>
            <a:r>
              <a:rPr lang="en-US" sz="2000" dirty="0"/>
              <a:t>. Economic Policy Institute, Nov. 201212. Web. 03 Apr. 2016. </a:t>
            </a:r>
          </a:p>
        </p:txBody>
      </p:sp>
      <p:pic>
        <p:nvPicPr>
          <p:cNvPr id="45" name="Picture 44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" t="1" r="33812" b="9614"/>
          <a:stretch/>
        </p:blipFill>
        <p:spPr bwMode="auto">
          <a:xfrm>
            <a:off x="10000644" y="21308826"/>
            <a:ext cx="7004304" cy="5303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6" name="Picture 45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t="1" r="32936" b="9614"/>
          <a:stretch/>
        </p:blipFill>
        <p:spPr bwMode="auto">
          <a:xfrm>
            <a:off x="10000644" y="26806185"/>
            <a:ext cx="7004304" cy="5303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7" name="Picture 46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" t="2" r="21590" b="9613"/>
          <a:stretch/>
        </p:blipFill>
        <p:spPr bwMode="auto">
          <a:xfrm>
            <a:off x="18712704" y="21309173"/>
            <a:ext cx="7007858" cy="530282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8" name="Picture 47"/>
          <p:cNvPicPr/>
          <p:nvPr/>
        </p:nvPicPr>
        <p:blipFill rotWithShape="1">
          <a:blip r:embed="rId6"/>
          <a:srcRect l="-1" t="1" r="32976" b="9614"/>
          <a:stretch/>
        </p:blipFill>
        <p:spPr bwMode="auto">
          <a:xfrm>
            <a:off x="18680115" y="26806185"/>
            <a:ext cx="7004304" cy="53035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9" name="Rectangle 48"/>
          <p:cNvSpPr/>
          <p:nvPr/>
        </p:nvSpPr>
        <p:spPr>
          <a:xfrm>
            <a:off x="27117469" y="21114987"/>
            <a:ext cx="7434072" cy="112009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00603" y="606346"/>
            <a:ext cx="4069536" cy="3958693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108" y="608729"/>
            <a:ext cx="4069536" cy="395869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92108" y="6336934"/>
            <a:ext cx="8513064" cy="115580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665147" y="6423781"/>
            <a:ext cx="8126296" cy="114800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7860" indent="-11786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4000" dirty="0"/>
              <a:t>Studies have been conducted that found relationships between property crime rates and both low income and high unemployment rate due to the monetary gain of committing property </a:t>
            </a:r>
            <a:r>
              <a:rPr lang="en-US" sz="4000" dirty="0" smtClean="0"/>
              <a:t>crimes </a:t>
            </a:r>
            <a:r>
              <a:rPr lang="en-US" sz="4000" baseline="30000" dirty="0" smtClean="0"/>
              <a:t>[2] [3]</a:t>
            </a:r>
            <a:endParaRPr lang="en-US" sz="4000" baseline="30000" dirty="0"/>
          </a:p>
          <a:p>
            <a:pPr algn="just">
              <a:spcBef>
                <a:spcPts val="600"/>
              </a:spcBef>
            </a:pPr>
            <a:endParaRPr lang="en-US" sz="4000" dirty="0"/>
          </a:p>
          <a:p>
            <a:pPr marL="117860" indent="-11786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4000" dirty="0" smtClean="0"/>
              <a:t>Between </a:t>
            </a:r>
            <a:r>
              <a:rPr lang="en-US" sz="4000" dirty="0"/>
              <a:t>2007 </a:t>
            </a:r>
            <a:r>
              <a:rPr lang="en-US" sz="4000" dirty="0" smtClean="0"/>
              <a:t>and </a:t>
            </a:r>
            <a:r>
              <a:rPr lang="en-US" sz="4000" dirty="0"/>
              <a:t>2009, the national unemployment rate rose by 4.7%, the poverty level increased by 1.3% and an annual average of $2,700 of household income was lost in response to the 2008 </a:t>
            </a:r>
            <a:r>
              <a:rPr lang="en-US" sz="4000" dirty="0" smtClean="0"/>
              <a:t>Recession </a:t>
            </a:r>
            <a:r>
              <a:rPr lang="en-US" sz="4000" baseline="30000" dirty="0" smtClean="0"/>
              <a:t>[4]</a:t>
            </a:r>
            <a:endParaRPr lang="en-US" sz="4000" baseline="30000" dirty="0"/>
          </a:p>
          <a:p>
            <a:pPr algn="just">
              <a:spcBef>
                <a:spcPts val="600"/>
              </a:spcBef>
            </a:pPr>
            <a:endParaRPr lang="en-US" sz="4000" dirty="0"/>
          </a:p>
          <a:p>
            <a:pPr marL="117860" indent="-11786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4000" dirty="0"/>
              <a:t>Studies have shown that high school dropouts are 3.5 times more likely than high school graduates to be </a:t>
            </a:r>
            <a:r>
              <a:rPr lang="en-US" sz="4000" dirty="0" smtClean="0"/>
              <a:t>arrested</a:t>
            </a:r>
            <a:r>
              <a:rPr lang="en-US" sz="4000" baseline="30000" dirty="0" smtClean="0"/>
              <a:t>  [1]</a:t>
            </a:r>
            <a:endParaRPr lang="en-US" sz="4000" baseline="30000" dirty="0"/>
          </a:p>
        </p:txBody>
      </p:sp>
      <p:sp>
        <p:nvSpPr>
          <p:cNvPr id="7" name="Rectangle 6"/>
          <p:cNvSpPr/>
          <p:nvPr/>
        </p:nvSpPr>
        <p:spPr>
          <a:xfrm>
            <a:off x="492108" y="20176691"/>
            <a:ext cx="8513064" cy="39136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615488" y="20370744"/>
            <a:ext cx="817595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/>
              <a:t>The aim of this research was to explore relationships between crime rates and unemployment rate, percent in poverty, median household income, and high school dropout rate. </a:t>
            </a:r>
          </a:p>
        </p:txBody>
      </p:sp>
      <p:sp>
        <p:nvSpPr>
          <p:cNvPr id="51" name="Rectangle 50"/>
          <p:cNvSpPr/>
          <p:nvPr/>
        </p:nvSpPr>
        <p:spPr>
          <a:xfrm>
            <a:off x="492108" y="26177681"/>
            <a:ext cx="8513064" cy="617215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615488" y="26488704"/>
            <a:ext cx="826630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7860" indent="-11786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4000" dirty="0"/>
              <a:t>Multiple Regression </a:t>
            </a:r>
            <a:r>
              <a:rPr lang="en-US" sz="4000" dirty="0" smtClean="0"/>
              <a:t>Analysis</a:t>
            </a:r>
            <a:endParaRPr lang="en-US" sz="4000" dirty="0"/>
          </a:p>
          <a:p>
            <a:pPr marL="117860" indent="-11786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4000" dirty="0"/>
              <a:t>Principal Component </a:t>
            </a:r>
            <a:r>
              <a:rPr lang="en-US" sz="4000" dirty="0" smtClean="0"/>
              <a:t>Analysis</a:t>
            </a:r>
            <a:endParaRPr lang="en-US" sz="4000" dirty="0"/>
          </a:p>
          <a:p>
            <a:pPr marL="117860" indent="-11786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4000" dirty="0"/>
              <a:t>Visual representations through graph </a:t>
            </a:r>
            <a:r>
              <a:rPr lang="en-US" sz="4000" dirty="0" smtClean="0"/>
              <a:t>building</a:t>
            </a:r>
            <a:endParaRPr lang="en-US" sz="4000" dirty="0"/>
          </a:p>
          <a:p>
            <a:pPr marL="117860" indent="-11786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4000" dirty="0"/>
              <a:t>All analyses performed through JMP Pro Statistical Software</a:t>
            </a:r>
          </a:p>
        </p:txBody>
      </p:sp>
      <p:sp>
        <p:nvSpPr>
          <p:cNvPr id="52" name="Rectangle 51"/>
          <p:cNvSpPr/>
          <p:nvPr/>
        </p:nvSpPr>
        <p:spPr>
          <a:xfrm>
            <a:off x="35287558" y="6523560"/>
            <a:ext cx="7982581" cy="128709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35304293" y="6617489"/>
            <a:ext cx="7874744" cy="12788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7860" indent="-11786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4000" dirty="0"/>
              <a:t>Positive </a:t>
            </a:r>
            <a:r>
              <a:rPr lang="en-US" sz="4000" dirty="0" smtClean="0"/>
              <a:t>relationship </a:t>
            </a:r>
            <a:r>
              <a:rPr lang="en-US" sz="4000" dirty="0"/>
              <a:t>found between high school dropout rate and both types of crime</a:t>
            </a:r>
          </a:p>
          <a:p>
            <a:pPr marL="117860" indent="-11786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4000" dirty="0"/>
              <a:t>Inverse relationship found between median household income and property crime</a:t>
            </a:r>
          </a:p>
          <a:p>
            <a:pPr marL="117860" indent="-11786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4000" dirty="0"/>
              <a:t>The most influential factors in the Violent Crime Rate model were unemployment rate and high school dropout rate</a:t>
            </a:r>
          </a:p>
          <a:p>
            <a:pPr marL="117860" indent="-11786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4000" dirty="0"/>
              <a:t>The most influential factors in the Property Crime Rate model were median household income and high school dropout rate</a:t>
            </a:r>
          </a:p>
          <a:p>
            <a:pPr marL="117860" indent="-11786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4000" dirty="0"/>
              <a:t>Following the recession, there was an increase in both unemployment rate and violent crime rate</a:t>
            </a:r>
          </a:p>
          <a:p>
            <a:pPr marL="117860" indent="-117860" algn="just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4000" dirty="0"/>
              <a:t>Years of high property and violent crime rate also had highest high school dropout </a:t>
            </a:r>
            <a:r>
              <a:rPr lang="en-US" sz="4000" dirty="0" smtClean="0"/>
              <a:t>rates</a:t>
            </a:r>
            <a:endParaRPr lang="en-US" sz="4000" dirty="0"/>
          </a:p>
        </p:txBody>
      </p:sp>
      <p:sp>
        <p:nvSpPr>
          <p:cNvPr id="57" name="Rectangle 56"/>
          <p:cNvSpPr/>
          <p:nvPr/>
        </p:nvSpPr>
        <p:spPr>
          <a:xfrm>
            <a:off x="27062403" y="7944025"/>
            <a:ext cx="7419615" cy="11922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8"/>
          <a:srcRect l="-2" t="-2" r="-421" b="57228"/>
          <a:stretch/>
        </p:blipFill>
        <p:spPr>
          <a:xfrm>
            <a:off x="27271669" y="15512474"/>
            <a:ext cx="7086600" cy="3452446"/>
          </a:xfrm>
          <a:prstGeom prst="rect">
            <a:avLst/>
          </a:prstGeom>
        </p:spPr>
      </p:pic>
      <p:pic>
        <p:nvPicPr>
          <p:cNvPr id="11" name="Picture 10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27353965" y="21260493"/>
            <a:ext cx="7004304" cy="5303520"/>
          </a:xfrm>
          <a:prstGeom prst="rect">
            <a:avLst/>
          </a:prstGeom>
        </p:spPr>
      </p:pic>
      <p:pic>
        <p:nvPicPr>
          <p:cNvPr id="13" name="Picture 12"/>
          <p:cNvPicPr>
            <a:picLocks/>
          </p:cNvPicPr>
          <p:nvPr/>
        </p:nvPicPr>
        <p:blipFill>
          <a:blip r:embed="rId10"/>
          <a:stretch>
            <a:fillRect/>
          </a:stretch>
        </p:blipFill>
        <p:spPr>
          <a:xfrm>
            <a:off x="27353965" y="26788191"/>
            <a:ext cx="7004304" cy="530352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9169360" y="21412612"/>
            <a:ext cx="441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Violent Crime Rate Surface Plot</a:t>
            </a:r>
            <a:endParaRPr lang="en-US" sz="2000" dirty="0"/>
          </a:p>
        </p:txBody>
      </p:sp>
      <p:sp>
        <p:nvSpPr>
          <p:cNvPr id="58" name="TextBox 57"/>
          <p:cNvSpPr txBox="1"/>
          <p:nvPr/>
        </p:nvSpPr>
        <p:spPr>
          <a:xfrm>
            <a:off x="29165465" y="26865789"/>
            <a:ext cx="441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Property Crime Rate Surface Plot</a:t>
            </a:r>
            <a:endParaRPr lang="en-US" sz="2000" dirty="0"/>
          </a:p>
        </p:txBody>
      </p:sp>
      <p:pic>
        <p:nvPicPr>
          <p:cNvPr id="24" name="Picture 23"/>
          <p:cNvPicPr>
            <a:picLocks/>
          </p:cNvPicPr>
          <p:nvPr/>
        </p:nvPicPr>
        <p:blipFill>
          <a:blip r:embed="rId11"/>
          <a:stretch>
            <a:fillRect/>
          </a:stretch>
        </p:blipFill>
        <p:spPr>
          <a:xfrm>
            <a:off x="27226944" y="8826975"/>
            <a:ext cx="7090531" cy="5856321"/>
          </a:xfrm>
          <a:prstGeom prst="rect">
            <a:avLst/>
          </a:prstGeom>
        </p:spPr>
      </p:pic>
      <p:pic>
        <p:nvPicPr>
          <p:cNvPr id="59" name="Picture 58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803" y="8274677"/>
            <a:ext cx="7626096" cy="5532120"/>
          </a:xfrm>
          <a:prstGeom prst="rect">
            <a:avLst/>
          </a:prstGeom>
        </p:spPr>
      </p:pic>
      <p:pic>
        <p:nvPicPr>
          <p:cNvPr id="61" name="Picture 60"/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13268" y="14000635"/>
            <a:ext cx="7626096" cy="5532120"/>
          </a:xfrm>
          <a:prstGeom prst="rect">
            <a:avLst/>
          </a:prstGeom>
        </p:spPr>
      </p:pic>
      <p:pic>
        <p:nvPicPr>
          <p:cNvPr id="62" name="Picture 61"/>
          <p:cNvPicPr/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803" y="14000636"/>
            <a:ext cx="7626096" cy="5532120"/>
          </a:xfrm>
          <a:prstGeom prst="rect">
            <a:avLst/>
          </a:prstGeom>
        </p:spPr>
      </p:pic>
      <p:pic>
        <p:nvPicPr>
          <p:cNvPr id="25" name="Picture 24"/>
          <p:cNvPicPr>
            <a:picLocks/>
          </p:cNvPicPr>
          <p:nvPr/>
        </p:nvPicPr>
        <p:blipFill>
          <a:blip r:embed="rId15"/>
          <a:stretch>
            <a:fillRect/>
          </a:stretch>
        </p:blipFill>
        <p:spPr>
          <a:xfrm>
            <a:off x="18013268" y="8258956"/>
            <a:ext cx="7626096" cy="553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92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1955</TotalTime>
  <Words>360</Words>
  <Application>Microsoft Office PowerPoint</Application>
  <PresentationFormat>Custom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Erin Gallagher</dc:creator>
  <cp:lastModifiedBy>Erin Gallagher</cp:lastModifiedBy>
  <cp:revision>66</cp:revision>
  <dcterms:created xsi:type="dcterms:W3CDTF">2016-04-10T12:57:37Z</dcterms:created>
  <dcterms:modified xsi:type="dcterms:W3CDTF">2016-04-15T12:35:10Z</dcterms:modified>
</cp:coreProperties>
</file>