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
  </p:notesMasterIdLst>
  <p:sldIdLst>
    <p:sldId id="256" r:id="rId2"/>
  </p:sldIdLst>
  <p:sldSz cx="43891200" cy="32918400"/>
  <p:notesSz cx="6858000" cy="9144000"/>
  <p:defaultTextStyle>
    <a:defPPr>
      <a:defRPr lang="en-US"/>
    </a:defPPr>
    <a:lvl1pPr marL="0" algn="l" defTabSz="3686861" rtl="0" eaLnBrk="1" latinLnBrk="0" hangingPunct="1">
      <a:defRPr sz="7258" kern="1200">
        <a:solidFill>
          <a:schemeClr val="tx1"/>
        </a:solidFill>
        <a:latin typeface="+mn-lt"/>
        <a:ea typeface="+mn-ea"/>
        <a:cs typeface="+mn-cs"/>
      </a:defRPr>
    </a:lvl1pPr>
    <a:lvl2pPr marL="1843430" algn="l" defTabSz="3686861" rtl="0" eaLnBrk="1" latinLnBrk="0" hangingPunct="1">
      <a:defRPr sz="7258" kern="1200">
        <a:solidFill>
          <a:schemeClr val="tx1"/>
        </a:solidFill>
        <a:latin typeface="+mn-lt"/>
        <a:ea typeface="+mn-ea"/>
        <a:cs typeface="+mn-cs"/>
      </a:defRPr>
    </a:lvl2pPr>
    <a:lvl3pPr marL="3686861" algn="l" defTabSz="3686861" rtl="0" eaLnBrk="1" latinLnBrk="0" hangingPunct="1">
      <a:defRPr sz="7258" kern="1200">
        <a:solidFill>
          <a:schemeClr val="tx1"/>
        </a:solidFill>
        <a:latin typeface="+mn-lt"/>
        <a:ea typeface="+mn-ea"/>
        <a:cs typeface="+mn-cs"/>
      </a:defRPr>
    </a:lvl3pPr>
    <a:lvl4pPr marL="5530291" algn="l" defTabSz="3686861" rtl="0" eaLnBrk="1" latinLnBrk="0" hangingPunct="1">
      <a:defRPr sz="7258" kern="1200">
        <a:solidFill>
          <a:schemeClr val="tx1"/>
        </a:solidFill>
        <a:latin typeface="+mn-lt"/>
        <a:ea typeface="+mn-ea"/>
        <a:cs typeface="+mn-cs"/>
      </a:defRPr>
    </a:lvl4pPr>
    <a:lvl5pPr marL="7373722" algn="l" defTabSz="3686861" rtl="0" eaLnBrk="1" latinLnBrk="0" hangingPunct="1">
      <a:defRPr sz="7258" kern="1200">
        <a:solidFill>
          <a:schemeClr val="tx1"/>
        </a:solidFill>
        <a:latin typeface="+mn-lt"/>
        <a:ea typeface="+mn-ea"/>
        <a:cs typeface="+mn-cs"/>
      </a:defRPr>
    </a:lvl5pPr>
    <a:lvl6pPr marL="9217152" algn="l" defTabSz="3686861" rtl="0" eaLnBrk="1" latinLnBrk="0" hangingPunct="1">
      <a:defRPr sz="7258" kern="1200">
        <a:solidFill>
          <a:schemeClr val="tx1"/>
        </a:solidFill>
        <a:latin typeface="+mn-lt"/>
        <a:ea typeface="+mn-ea"/>
        <a:cs typeface="+mn-cs"/>
      </a:defRPr>
    </a:lvl6pPr>
    <a:lvl7pPr marL="11060582" algn="l" defTabSz="3686861" rtl="0" eaLnBrk="1" latinLnBrk="0" hangingPunct="1">
      <a:defRPr sz="7258" kern="1200">
        <a:solidFill>
          <a:schemeClr val="tx1"/>
        </a:solidFill>
        <a:latin typeface="+mn-lt"/>
        <a:ea typeface="+mn-ea"/>
        <a:cs typeface="+mn-cs"/>
      </a:defRPr>
    </a:lvl7pPr>
    <a:lvl8pPr marL="12904013" algn="l" defTabSz="3686861" rtl="0" eaLnBrk="1" latinLnBrk="0" hangingPunct="1">
      <a:defRPr sz="7258" kern="1200">
        <a:solidFill>
          <a:schemeClr val="tx1"/>
        </a:solidFill>
        <a:latin typeface="+mn-lt"/>
        <a:ea typeface="+mn-ea"/>
        <a:cs typeface="+mn-cs"/>
      </a:defRPr>
    </a:lvl8pPr>
    <a:lvl9pPr marL="14747443" algn="l" defTabSz="3686861" rtl="0" eaLnBrk="1" latinLnBrk="0" hangingPunct="1">
      <a:defRPr sz="7258"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368">
          <p15:clr>
            <a:srgbClr val="A4A3A4"/>
          </p15:clr>
        </p15:guide>
        <p15:guide id="2" pos="1382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AEFF7"/>
    <a:srgbClr val="D2DEE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69CF1AB2-1976-4502-BF36-3FF5EA218861}">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44" autoAdjust="0"/>
    <p:restoredTop sz="94434" autoAdjust="0"/>
  </p:normalViewPr>
  <p:slideViewPr>
    <p:cSldViewPr snapToGrid="0">
      <p:cViewPr>
        <p:scale>
          <a:sx n="26" d="100"/>
          <a:sy n="26" d="100"/>
        </p:scale>
        <p:origin x="1374" y="18"/>
      </p:cViewPr>
      <p:guideLst>
        <p:guide orient="horz" pos="10368"/>
        <p:guide pos="13824"/>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06C2955-7E18-4842-9CB0-E95FCADAB741}" type="datetimeFigureOut">
              <a:rPr lang="en-US"/>
              <a:t>4/15/2016</a:t>
            </a:fld>
            <a:endParaRPr lang="en-US"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49008C0-8BF2-41B4-849A-C2B51B0E6943}" type="slidenum">
              <a:rPr lang="en-US"/>
              <a:t>‹#›</a:t>
            </a:fld>
            <a:endParaRPr lang="en-US" dirty="0"/>
          </a:p>
        </p:txBody>
      </p:sp>
    </p:spTree>
    <p:extLst>
      <p:ext uri="{BB962C8B-B14F-4D97-AF65-F5344CB8AC3E}">
        <p14:creationId xmlns:p14="http://schemas.microsoft.com/office/powerpoint/2010/main" val="7948341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49008C0-8BF2-41B4-849A-C2B51B0E6943}" type="slidenum">
              <a:rPr lang="en-US"/>
              <a:t>1</a:t>
            </a:fld>
            <a:endParaRPr lang="en-US" dirty="0"/>
          </a:p>
        </p:txBody>
      </p:sp>
    </p:spTree>
    <p:extLst>
      <p:ext uri="{BB962C8B-B14F-4D97-AF65-F5344CB8AC3E}">
        <p14:creationId xmlns:p14="http://schemas.microsoft.com/office/powerpoint/2010/main" val="13329424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5387342"/>
            <a:ext cx="37307520" cy="11460480"/>
          </a:xfrm>
        </p:spPr>
        <p:txBody>
          <a:bodyPr anchor="b"/>
          <a:lstStyle>
            <a:lvl1pPr algn="ctr">
              <a:defRPr sz="28800"/>
            </a:lvl1pPr>
          </a:lstStyle>
          <a:p>
            <a:r>
              <a:rPr lang="en-US"/>
              <a:t>Click to edit Master title style</a:t>
            </a:r>
            <a:endParaRPr lang="en-US" dirty="0"/>
          </a:p>
        </p:txBody>
      </p:sp>
      <p:sp>
        <p:nvSpPr>
          <p:cNvPr id="3" name="Subtitle 2"/>
          <p:cNvSpPr>
            <a:spLocks noGrp="1"/>
          </p:cNvSpPr>
          <p:nvPr>
            <p:ph type="subTitle" idx="1"/>
          </p:nvPr>
        </p:nvSpPr>
        <p:spPr>
          <a:xfrm>
            <a:off x="5486400" y="17289782"/>
            <a:ext cx="32918400" cy="7947658"/>
          </a:xfrm>
        </p:spPr>
        <p:txBody>
          <a:bodyPr/>
          <a:lstStyle>
            <a:lvl1pPr marL="0" indent="0" algn="ctr">
              <a:buNone/>
              <a:defRPr sz="11520"/>
            </a:lvl1pPr>
            <a:lvl2pPr marL="2194560" indent="0" algn="ctr">
              <a:buNone/>
              <a:defRPr sz="9600"/>
            </a:lvl2pPr>
            <a:lvl3pPr marL="4389120" indent="0" algn="ctr">
              <a:buNone/>
              <a:defRPr sz="8640"/>
            </a:lvl3pPr>
            <a:lvl4pPr marL="6583680" indent="0" algn="ctr">
              <a:buNone/>
              <a:defRPr sz="7680"/>
            </a:lvl4pPr>
            <a:lvl5pPr marL="8778240" indent="0" algn="ctr">
              <a:buNone/>
              <a:defRPr sz="7680"/>
            </a:lvl5pPr>
            <a:lvl6pPr marL="10972800" indent="0" algn="ctr">
              <a:buNone/>
              <a:defRPr sz="7680"/>
            </a:lvl6pPr>
            <a:lvl7pPr marL="13167360" indent="0" algn="ctr">
              <a:buNone/>
              <a:defRPr sz="7680"/>
            </a:lvl7pPr>
            <a:lvl8pPr marL="15361920" indent="0" algn="ctr">
              <a:buNone/>
              <a:defRPr sz="7680"/>
            </a:lvl8pPr>
            <a:lvl9pPr marL="17556480" indent="0" algn="ctr">
              <a:buNone/>
              <a:defRPr sz="768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D6DB684-2251-4000-BE1C-B6825EDCD590}" type="datetimeFigureOut">
              <a:rPr lang="en-US" smtClean="0"/>
              <a:t>4/15/2016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4CEB248-6279-4A72-8A31-DE996F8505F5}" type="slidenum">
              <a:rPr lang="en-US" smtClean="0"/>
              <a:t>‹#›</a:t>
            </a:fld>
            <a:endParaRPr lang="en-US" dirty="0"/>
          </a:p>
        </p:txBody>
      </p:sp>
    </p:spTree>
    <p:extLst>
      <p:ext uri="{BB962C8B-B14F-4D97-AF65-F5344CB8AC3E}">
        <p14:creationId xmlns:p14="http://schemas.microsoft.com/office/powerpoint/2010/main" val="4451608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D6DB684-2251-4000-BE1C-B6825EDCD590}" type="datetimeFigureOut">
              <a:rPr lang="en-US" smtClean="0"/>
              <a:t>4/15/2016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4CEB248-6279-4A72-8A31-DE996F8505F5}" type="slidenum">
              <a:rPr lang="en-US" smtClean="0"/>
              <a:t>‹#›</a:t>
            </a:fld>
            <a:endParaRPr lang="en-US" dirty="0"/>
          </a:p>
        </p:txBody>
      </p:sp>
    </p:spTree>
    <p:extLst>
      <p:ext uri="{BB962C8B-B14F-4D97-AF65-F5344CB8AC3E}">
        <p14:creationId xmlns:p14="http://schemas.microsoft.com/office/powerpoint/2010/main" val="3021844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2" y="8206749"/>
            <a:ext cx="37856160" cy="13693138"/>
          </a:xfrm>
        </p:spPr>
        <p:txBody>
          <a:bodyPr anchor="b"/>
          <a:lstStyle>
            <a:lvl1pPr>
              <a:defRPr sz="28800"/>
            </a:lvl1pPr>
          </a:lstStyle>
          <a:p>
            <a:r>
              <a:rPr lang="en-US"/>
              <a:t>Click to edit Master title style</a:t>
            </a:r>
            <a:endParaRPr lang="en-US" dirty="0"/>
          </a:p>
        </p:txBody>
      </p:sp>
      <p:sp>
        <p:nvSpPr>
          <p:cNvPr id="3" name="Text Placeholder 2"/>
          <p:cNvSpPr>
            <a:spLocks noGrp="1"/>
          </p:cNvSpPr>
          <p:nvPr>
            <p:ph type="body" idx="1"/>
          </p:nvPr>
        </p:nvSpPr>
        <p:spPr>
          <a:xfrm>
            <a:off x="2994662" y="22029429"/>
            <a:ext cx="37856160" cy="7200898"/>
          </a:xfrm>
        </p:spPr>
        <p:txBody>
          <a:bodyPr/>
          <a:lstStyle>
            <a:lvl1pPr marL="0" indent="0">
              <a:buNone/>
              <a:defRPr sz="11520">
                <a:solidFill>
                  <a:schemeClr val="tx1"/>
                </a:solidFill>
              </a:defRPr>
            </a:lvl1pPr>
            <a:lvl2pPr marL="2194560" indent="0">
              <a:buNone/>
              <a:defRPr sz="9600">
                <a:solidFill>
                  <a:schemeClr val="tx1">
                    <a:tint val="75000"/>
                  </a:schemeClr>
                </a:solidFill>
              </a:defRPr>
            </a:lvl2pPr>
            <a:lvl3pPr marL="4389120" indent="0">
              <a:buNone/>
              <a:defRPr sz="8640">
                <a:solidFill>
                  <a:schemeClr val="tx1">
                    <a:tint val="75000"/>
                  </a:schemeClr>
                </a:solidFill>
              </a:defRPr>
            </a:lvl3pPr>
            <a:lvl4pPr marL="6583680" indent="0">
              <a:buNone/>
              <a:defRPr sz="7680">
                <a:solidFill>
                  <a:schemeClr val="tx1">
                    <a:tint val="75000"/>
                  </a:schemeClr>
                </a:solidFill>
              </a:defRPr>
            </a:lvl4pPr>
            <a:lvl5pPr marL="8778240" indent="0">
              <a:buNone/>
              <a:defRPr sz="7680">
                <a:solidFill>
                  <a:schemeClr val="tx1">
                    <a:tint val="75000"/>
                  </a:schemeClr>
                </a:solidFill>
              </a:defRPr>
            </a:lvl5pPr>
            <a:lvl6pPr marL="10972800" indent="0">
              <a:buNone/>
              <a:defRPr sz="7680">
                <a:solidFill>
                  <a:schemeClr val="tx1">
                    <a:tint val="75000"/>
                  </a:schemeClr>
                </a:solidFill>
              </a:defRPr>
            </a:lvl6pPr>
            <a:lvl7pPr marL="13167360" indent="0">
              <a:buNone/>
              <a:defRPr sz="7680">
                <a:solidFill>
                  <a:schemeClr val="tx1">
                    <a:tint val="75000"/>
                  </a:schemeClr>
                </a:solidFill>
              </a:defRPr>
            </a:lvl7pPr>
            <a:lvl8pPr marL="15361920" indent="0">
              <a:buNone/>
              <a:defRPr sz="7680">
                <a:solidFill>
                  <a:schemeClr val="tx1">
                    <a:tint val="75000"/>
                  </a:schemeClr>
                </a:solidFill>
              </a:defRPr>
            </a:lvl8pPr>
            <a:lvl9pPr marL="17556480" indent="0">
              <a:buNone/>
              <a:defRPr sz="768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D6DB684-2251-4000-BE1C-B6825EDCD590}" type="datetimeFigureOut">
              <a:rPr lang="en-US" smtClean="0"/>
              <a:t>4/15/2016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4CEB248-6279-4A72-8A31-DE996F8505F5}" type="slidenum">
              <a:rPr lang="en-US" smtClean="0"/>
              <a:t>‹#›</a:t>
            </a:fld>
            <a:endParaRPr lang="en-US" dirty="0"/>
          </a:p>
        </p:txBody>
      </p:sp>
    </p:spTree>
    <p:extLst>
      <p:ext uri="{BB962C8B-B14F-4D97-AF65-F5344CB8AC3E}">
        <p14:creationId xmlns:p14="http://schemas.microsoft.com/office/powerpoint/2010/main" val="18337443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017520" y="8763000"/>
            <a:ext cx="1865376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2219920" y="8763000"/>
            <a:ext cx="1865376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D6DB684-2251-4000-BE1C-B6825EDCD590}" type="datetimeFigureOut">
              <a:rPr lang="en-US" smtClean="0"/>
              <a:t>4/15/2016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E4CEB248-6279-4A72-8A31-DE996F8505F5}" type="slidenum">
              <a:rPr lang="en-US" smtClean="0"/>
              <a:t>‹#›</a:t>
            </a:fld>
            <a:endParaRPr lang="en-US" dirty="0"/>
          </a:p>
        </p:txBody>
      </p:sp>
    </p:spTree>
    <p:extLst>
      <p:ext uri="{BB962C8B-B14F-4D97-AF65-F5344CB8AC3E}">
        <p14:creationId xmlns:p14="http://schemas.microsoft.com/office/powerpoint/2010/main" val="30700024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7"/>
            <a:ext cx="37856160" cy="6362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3023242" y="8069582"/>
            <a:ext cx="18568032"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Click to edit Master text styles</a:t>
            </a:r>
          </a:p>
        </p:txBody>
      </p:sp>
      <p:sp>
        <p:nvSpPr>
          <p:cNvPr id="4" name="Content Placeholder 3"/>
          <p:cNvSpPr>
            <a:spLocks noGrp="1"/>
          </p:cNvSpPr>
          <p:nvPr>
            <p:ph sz="half" idx="2"/>
          </p:nvPr>
        </p:nvSpPr>
        <p:spPr>
          <a:xfrm>
            <a:off x="3023242" y="12024360"/>
            <a:ext cx="18568032"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2219922" y="8069582"/>
            <a:ext cx="18659477"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Click to edit Master text styles</a:t>
            </a:r>
          </a:p>
        </p:txBody>
      </p:sp>
      <p:sp>
        <p:nvSpPr>
          <p:cNvPr id="6" name="Content Placeholder 5"/>
          <p:cNvSpPr>
            <a:spLocks noGrp="1"/>
          </p:cNvSpPr>
          <p:nvPr>
            <p:ph sz="quarter" idx="4"/>
          </p:nvPr>
        </p:nvSpPr>
        <p:spPr>
          <a:xfrm>
            <a:off x="22219922" y="12024360"/>
            <a:ext cx="18659477"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D6DB684-2251-4000-BE1C-B6825EDCD590}" type="datetimeFigureOut">
              <a:rPr lang="en-US" smtClean="0"/>
              <a:t>4/15/2016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E4CEB248-6279-4A72-8A31-DE996F8505F5}" type="slidenum">
              <a:rPr lang="en-US" smtClean="0"/>
              <a:t>‹#›</a:t>
            </a:fld>
            <a:endParaRPr lang="en-US" dirty="0"/>
          </a:p>
        </p:txBody>
      </p:sp>
    </p:spTree>
    <p:extLst>
      <p:ext uri="{BB962C8B-B14F-4D97-AF65-F5344CB8AC3E}">
        <p14:creationId xmlns:p14="http://schemas.microsoft.com/office/powerpoint/2010/main" val="42629237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D6DB684-2251-4000-BE1C-B6825EDCD590}" type="datetimeFigureOut">
              <a:rPr lang="en-US" smtClean="0"/>
              <a:t>4/15/2016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E4CEB248-6279-4A72-8A31-DE996F8505F5}" type="slidenum">
              <a:rPr lang="en-US" smtClean="0"/>
              <a:t>‹#›</a:t>
            </a:fld>
            <a:endParaRPr lang="en-US" dirty="0"/>
          </a:p>
        </p:txBody>
      </p:sp>
    </p:spTree>
    <p:extLst>
      <p:ext uri="{BB962C8B-B14F-4D97-AF65-F5344CB8AC3E}">
        <p14:creationId xmlns:p14="http://schemas.microsoft.com/office/powerpoint/2010/main" val="14330650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D6DB684-2251-4000-BE1C-B6825EDCD590}" type="datetimeFigureOut">
              <a:rPr lang="en-US" smtClean="0"/>
              <a:t>4/15/2016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E4CEB248-6279-4A72-8A31-DE996F8505F5}" type="slidenum">
              <a:rPr lang="en-US" smtClean="0"/>
              <a:t>‹#›</a:t>
            </a:fld>
            <a:endParaRPr lang="en-US" dirty="0"/>
          </a:p>
        </p:txBody>
      </p:sp>
    </p:spTree>
    <p:extLst>
      <p:ext uri="{BB962C8B-B14F-4D97-AF65-F5344CB8AC3E}">
        <p14:creationId xmlns:p14="http://schemas.microsoft.com/office/powerpoint/2010/main" val="21642629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a:t>Click to edit Master title style</a:t>
            </a:r>
            <a:endParaRPr lang="en-US" dirty="0"/>
          </a:p>
        </p:txBody>
      </p:sp>
      <p:sp>
        <p:nvSpPr>
          <p:cNvPr id="3" name="Content Placeholder 2"/>
          <p:cNvSpPr>
            <a:spLocks noGrp="1"/>
          </p:cNvSpPr>
          <p:nvPr>
            <p:ph idx="1"/>
          </p:nvPr>
        </p:nvSpPr>
        <p:spPr>
          <a:xfrm>
            <a:off x="18659477" y="4739647"/>
            <a:ext cx="22219920" cy="23393400"/>
          </a:xfrm>
        </p:spPr>
        <p:txBody>
          <a:bodyPr/>
          <a:lstStyle>
            <a:lvl1pPr>
              <a:defRPr sz="15360"/>
            </a:lvl1pPr>
            <a:lvl2pPr>
              <a:defRPr sz="13440"/>
            </a:lvl2pPr>
            <a:lvl3pPr>
              <a:defRPr sz="11520"/>
            </a:lvl3pPr>
            <a:lvl4pPr>
              <a:defRPr sz="9600"/>
            </a:lvl4pPr>
            <a:lvl5pPr>
              <a:defRPr sz="9600"/>
            </a:lvl5pPr>
            <a:lvl6pPr>
              <a:defRPr sz="9600"/>
            </a:lvl6pPr>
            <a:lvl7pPr>
              <a:defRPr sz="9600"/>
            </a:lvl7pPr>
            <a:lvl8pPr>
              <a:defRPr sz="9600"/>
            </a:lvl8pPr>
            <a:lvl9pPr>
              <a:defRPr sz="9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a:t>Click to edit Master text styles</a:t>
            </a:r>
          </a:p>
        </p:txBody>
      </p:sp>
      <p:sp>
        <p:nvSpPr>
          <p:cNvPr id="5" name="Date Placeholder 4"/>
          <p:cNvSpPr>
            <a:spLocks noGrp="1"/>
          </p:cNvSpPr>
          <p:nvPr>
            <p:ph type="dt" sz="half" idx="10"/>
          </p:nvPr>
        </p:nvSpPr>
        <p:spPr/>
        <p:txBody>
          <a:bodyPr/>
          <a:lstStyle/>
          <a:p>
            <a:fld id="{7D6DB684-2251-4000-BE1C-B6825EDCD590}" type="datetimeFigureOut">
              <a:rPr lang="en-US" smtClean="0"/>
              <a:t>4/15/2016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E4CEB248-6279-4A72-8A31-DE996F8505F5}" type="slidenum">
              <a:rPr lang="en-US" smtClean="0"/>
              <a:t>‹#›</a:t>
            </a:fld>
            <a:endParaRPr lang="en-US" dirty="0"/>
          </a:p>
        </p:txBody>
      </p:sp>
    </p:spTree>
    <p:extLst>
      <p:ext uri="{BB962C8B-B14F-4D97-AF65-F5344CB8AC3E}">
        <p14:creationId xmlns:p14="http://schemas.microsoft.com/office/powerpoint/2010/main" val="10170981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a:t>Click to edit Master title style</a:t>
            </a:r>
            <a:endParaRPr lang="en-US" dirty="0"/>
          </a:p>
        </p:txBody>
      </p:sp>
      <p:sp>
        <p:nvSpPr>
          <p:cNvPr id="3" name="Picture Placeholder 2"/>
          <p:cNvSpPr>
            <a:spLocks noGrp="1" noChangeAspect="1"/>
          </p:cNvSpPr>
          <p:nvPr>
            <p:ph type="pic" idx="1"/>
          </p:nvPr>
        </p:nvSpPr>
        <p:spPr>
          <a:xfrm>
            <a:off x="18659477" y="4739647"/>
            <a:ext cx="22219920" cy="23393400"/>
          </a:xfrm>
        </p:spPr>
        <p:txBody>
          <a:bodyPr anchor="t"/>
          <a:lstStyle>
            <a:lvl1pPr marL="0" indent="0">
              <a:buNone/>
              <a:defRPr sz="15360"/>
            </a:lvl1pPr>
            <a:lvl2pPr marL="2194560" indent="0">
              <a:buNone/>
              <a:defRPr sz="13440"/>
            </a:lvl2pPr>
            <a:lvl3pPr marL="4389120" indent="0">
              <a:buNone/>
              <a:defRPr sz="1152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r>
              <a:rPr lang="en-US" dirty="0"/>
              <a:t>Click icon to add picture</a:t>
            </a:r>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a:t>Click to edit Master text styles</a:t>
            </a:r>
          </a:p>
        </p:txBody>
      </p:sp>
      <p:sp>
        <p:nvSpPr>
          <p:cNvPr id="5" name="Date Placeholder 4"/>
          <p:cNvSpPr>
            <a:spLocks noGrp="1"/>
          </p:cNvSpPr>
          <p:nvPr>
            <p:ph type="dt" sz="half" idx="10"/>
          </p:nvPr>
        </p:nvSpPr>
        <p:spPr/>
        <p:txBody>
          <a:bodyPr/>
          <a:lstStyle/>
          <a:p>
            <a:fld id="{7D6DB684-2251-4000-BE1C-B6825EDCD590}" type="datetimeFigureOut">
              <a:rPr lang="en-US" smtClean="0"/>
              <a:t>4/15/2016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E4CEB248-6279-4A72-8A31-DE996F8505F5}" type="slidenum">
              <a:rPr lang="en-US" smtClean="0"/>
              <a:t>‹#›</a:t>
            </a:fld>
            <a:endParaRPr lang="en-US" dirty="0"/>
          </a:p>
        </p:txBody>
      </p:sp>
    </p:spTree>
    <p:extLst>
      <p:ext uri="{BB962C8B-B14F-4D97-AF65-F5344CB8AC3E}">
        <p14:creationId xmlns:p14="http://schemas.microsoft.com/office/powerpoint/2010/main" val="11215938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D6DB684-2251-4000-BE1C-B6825EDCD590}" type="datetimeFigureOut">
              <a:rPr lang="en-US" smtClean="0"/>
              <a:t>4/15/2016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4CEB248-6279-4A72-8A31-DE996F8505F5}" type="slidenum">
              <a:rPr lang="en-US" smtClean="0"/>
              <a:t>‹#›</a:t>
            </a:fld>
            <a:endParaRPr lang="en-US" dirty="0"/>
          </a:p>
        </p:txBody>
      </p:sp>
    </p:spTree>
    <p:extLst>
      <p:ext uri="{BB962C8B-B14F-4D97-AF65-F5344CB8AC3E}">
        <p14:creationId xmlns:p14="http://schemas.microsoft.com/office/powerpoint/2010/main" val="35446272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2" y="1752600"/>
            <a:ext cx="9464040" cy="2789682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017522" y="1752600"/>
            <a:ext cx="27843480" cy="2789682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D6DB684-2251-4000-BE1C-B6825EDCD590}" type="datetimeFigureOut">
              <a:rPr lang="en-US" smtClean="0"/>
              <a:t>4/15/2016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4CEB248-6279-4A72-8A31-DE996F8505F5}" type="slidenum">
              <a:rPr lang="en-US" smtClean="0"/>
              <a:t>‹#›</a:t>
            </a:fld>
            <a:endParaRPr lang="en-US" dirty="0"/>
          </a:p>
        </p:txBody>
      </p:sp>
    </p:spTree>
    <p:extLst>
      <p:ext uri="{BB962C8B-B14F-4D97-AF65-F5344CB8AC3E}">
        <p14:creationId xmlns:p14="http://schemas.microsoft.com/office/powerpoint/2010/main" val="35927519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752607"/>
            <a:ext cx="37856160" cy="6362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3017520" y="8763000"/>
            <a:ext cx="37856160" cy="2088642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017520" y="30510487"/>
            <a:ext cx="9875520" cy="1752600"/>
          </a:xfrm>
          <a:prstGeom prst="rect">
            <a:avLst/>
          </a:prstGeom>
        </p:spPr>
        <p:txBody>
          <a:bodyPr vert="horz" lIns="91440" tIns="45720" rIns="91440" bIns="45720" rtlCol="0" anchor="ctr"/>
          <a:lstStyle>
            <a:lvl1pPr algn="l">
              <a:defRPr sz="5760">
                <a:solidFill>
                  <a:schemeClr val="tx1">
                    <a:tint val="75000"/>
                  </a:schemeClr>
                </a:solidFill>
              </a:defRPr>
            </a:lvl1pPr>
          </a:lstStyle>
          <a:p>
            <a:fld id="{7D6DB684-2251-4000-BE1C-B6825EDCD590}" type="datetimeFigureOut">
              <a:rPr lang="en-US" smtClean="0"/>
              <a:t>4/15/2016</a:t>
            </a:fld>
            <a:endParaRPr lang="en-US" dirty="0"/>
          </a:p>
        </p:txBody>
      </p:sp>
      <p:sp>
        <p:nvSpPr>
          <p:cNvPr id="5" name="Footer Placeholder 4"/>
          <p:cNvSpPr>
            <a:spLocks noGrp="1"/>
          </p:cNvSpPr>
          <p:nvPr>
            <p:ph type="ftr" sz="quarter" idx="3"/>
          </p:nvPr>
        </p:nvSpPr>
        <p:spPr>
          <a:xfrm>
            <a:off x="14538960" y="30510487"/>
            <a:ext cx="14813280" cy="1752600"/>
          </a:xfrm>
          <a:prstGeom prst="rect">
            <a:avLst/>
          </a:prstGeom>
        </p:spPr>
        <p:txBody>
          <a:bodyPr vert="horz" lIns="91440" tIns="45720" rIns="91440" bIns="45720" rtlCol="0" anchor="ctr"/>
          <a:lstStyle>
            <a:lvl1pPr algn="ctr">
              <a:defRPr sz="576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30998160" y="30510487"/>
            <a:ext cx="9875520" cy="1752600"/>
          </a:xfrm>
          <a:prstGeom prst="rect">
            <a:avLst/>
          </a:prstGeom>
        </p:spPr>
        <p:txBody>
          <a:bodyPr vert="horz" lIns="91440" tIns="45720" rIns="91440" bIns="45720" rtlCol="0" anchor="ctr"/>
          <a:lstStyle>
            <a:lvl1pPr algn="r">
              <a:defRPr sz="5760">
                <a:solidFill>
                  <a:schemeClr val="tx1">
                    <a:tint val="75000"/>
                  </a:schemeClr>
                </a:solidFill>
              </a:defRPr>
            </a:lvl1pPr>
          </a:lstStyle>
          <a:p>
            <a:fld id="{E4CEB248-6279-4A72-8A31-DE996F8505F5}" type="slidenum">
              <a:rPr lang="en-US" smtClean="0"/>
              <a:t>‹#›</a:t>
            </a:fld>
            <a:endParaRPr lang="en-US" dirty="0"/>
          </a:p>
        </p:txBody>
      </p:sp>
    </p:spTree>
    <p:extLst>
      <p:ext uri="{BB962C8B-B14F-4D97-AF65-F5344CB8AC3E}">
        <p14:creationId xmlns:p14="http://schemas.microsoft.com/office/powerpoint/2010/main" val="86810393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p:titleStyle>
    <p:bodyStyle>
      <a:lvl1pPr marL="1097280" indent="-1097280" algn="l" defTabSz="4389120" rtl="0" eaLnBrk="1" latinLnBrk="0" hangingPunct="1">
        <a:lnSpc>
          <a:spcPct val="90000"/>
        </a:lnSpc>
        <a:spcBef>
          <a:spcPts val="4800"/>
        </a:spcBef>
        <a:buFont typeface="Arial" panose="020B0604020202020204" pitchFamily="34" charset="0"/>
        <a:buChar char="•"/>
        <a:defRPr sz="13440" kern="1200">
          <a:solidFill>
            <a:schemeClr val="tx1"/>
          </a:solidFill>
          <a:latin typeface="+mn-lt"/>
          <a:ea typeface="+mn-ea"/>
          <a:cs typeface="+mn-cs"/>
        </a:defRPr>
      </a:lvl1pPr>
      <a:lvl2pPr marL="3291840" indent="-1097280" algn="l" defTabSz="4389120" rtl="0" eaLnBrk="1" latinLnBrk="0" hangingPunct="1">
        <a:lnSpc>
          <a:spcPct val="90000"/>
        </a:lnSpc>
        <a:spcBef>
          <a:spcPts val="2400"/>
        </a:spcBef>
        <a:buFont typeface="Arial" panose="020B0604020202020204" pitchFamily="34" charset="0"/>
        <a:buChar char="•"/>
        <a:defRPr sz="11520" kern="1200">
          <a:solidFill>
            <a:schemeClr val="tx1"/>
          </a:solidFill>
          <a:latin typeface="+mn-lt"/>
          <a:ea typeface="+mn-ea"/>
          <a:cs typeface="+mn-cs"/>
        </a:defRPr>
      </a:lvl2pPr>
      <a:lvl3pPr marL="5486400" indent="-1097280" algn="l" defTabSz="4389120" rtl="0" eaLnBrk="1" latinLnBrk="0" hangingPunct="1">
        <a:lnSpc>
          <a:spcPct val="90000"/>
        </a:lnSpc>
        <a:spcBef>
          <a:spcPts val="2400"/>
        </a:spcBef>
        <a:buFont typeface="Arial" panose="020B0604020202020204" pitchFamily="34" charset="0"/>
        <a:buChar char="•"/>
        <a:defRPr sz="9600" kern="1200">
          <a:solidFill>
            <a:schemeClr val="tx1"/>
          </a:solidFill>
          <a:latin typeface="+mn-lt"/>
          <a:ea typeface="+mn-ea"/>
          <a:cs typeface="+mn-cs"/>
        </a:defRPr>
      </a:lvl3pPr>
      <a:lvl4pPr marL="76809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4pPr>
      <a:lvl5pPr marL="987552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5pPr>
      <a:lvl6pPr marL="1207008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6pPr>
      <a:lvl7pPr marL="1426464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7pPr>
      <a:lvl8pPr marL="1645920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8pPr>
      <a:lvl9pPr marL="186537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9pPr>
    </p:bodyStyle>
    <p:otherStyle>
      <a:defPPr>
        <a:defRPr lang="en-US"/>
      </a:defPPr>
      <a:lvl1pPr marL="0" algn="l" defTabSz="4389120" rtl="0" eaLnBrk="1" latinLnBrk="0" hangingPunct="1">
        <a:defRPr sz="8640" kern="1200">
          <a:solidFill>
            <a:schemeClr val="tx1"/>
          </a:solidFill>
          <a:latin typeface="+mn-lt"/>
          <a:ea typeface="+mn-ea"/>
          <a:cs typeface="+mn-cs"/>
        </a:defRPr>
      </a:lvl1pPr>
      <a:lvl2pPr marL="2194560" algn="l" defTabSz="4389120" rtl="0" eaLnBrk="1" latinLnBrk="0" hangingPunct="1">
        <a:defRPr sz="8640" kern="1200">
          <a:solidFill>
            <a:schemeClr val="tx1"/>
          </a:solidFill>
          <a:latin typeface="+mn-lt"/>
          <a:ea typeface="+mn-ea"/>
          <a:cs typeface="+mn-cs"/>
        </a:defRPr>
      </a:lvl2pPr>
      <a:lvl3pPr marL="4389120" algn="l" defTabSz="4389120" rtl="0" eaLnBrk="1" latinLnBrk="0" hangingPunct="1">
        <a:defRPr sz="8640" kern="1200">
          <a:solidFill>
            <a:schemeClr val="tx1"/>
          </a:solidFill>
          <a:latin typeface="+mn-lt"/>
          <a:ea typeface="+mn-ea"/>
          <a:cs typeface="+mn-cs"/>
        </a:defRPr>
      </a:lvl3pPr>
      <a:lvl4pPr marL="6583680" algn="l" defTabSz="4389120" rtl="0" eaLnBrk="1" latinLnBrk="0" hangingPunct="1">
        <a:defRPr sz="8640" kern="1200">
          <a:solidFill>
            <a:schemeClr val="tx1"/>
          </a:solidFill>
          <a:latin typeface="+mn-lt"/>
          <a:ea typeface="+mn-ea"/>
          <a:cs typeface="+mn-cs"/>
        </a:defRPr>
      </a:lvl4pPr>
      <a:lvl5pPr marL="8778240" algn="l" defTabSz="4389120" rtl="0" eaLnBrk="1" latinLnBrk="0" hangingPunct="1">
        <a:defRPr sz="8640" kern="1200">
          <a:solidFill>
            <a:schemeClr val="tx1"/>
          </a:solidFill>
          <a:latin typeface="+mn-lt"/>
          <a:ea typeface="+mn-ea"/>
          <a:cs typeface="+mn-cs"/>
        </a:defRPr>
      </a:lvl5pPr>
      <a:lvl6pPr marL="10972800" algn="l" defTabSz="4389120" rtl="0" eaLnBrk="1" latinLnBrk="0" hangingPunct="1">
        <a:defRPr sz="8640" kern="1200">
          <a:solidFill>
            <a:schemeClr val="tx1"/>
          </a:solidFill>
          <a:latin typeface="+mn-lt"/>
          <a:ea typeface="+mn-ea"/>
          <a:cs typeface="+mn-cs"/>
        </a:defRPr>
      </a:lvl6pPr>
      <a:lvl7pPr marL="13167360" algn="l" defTabSz="4389120" rtl="0" eaLnBrk="1" latinLnBrk="0" hangingPunct="1">
        <a:defRPr sz="8640" kern="1200">
          <a:solidFill>
            <a:schemeClr val="tx1"/>
          </a:solidFill>
          <a:latin typeface="+mn-lt"/>
          <a:ea typeface="+mn-ea"/>
          <a:cs typeface="+mn-cs"/>
        </a:defRPr>
      </a:lvl7pPr>
      <a:lvl8pPr marL="15361920" algn="l" defTabSz="4389120" rtl="0" eaLnBrk="1" latinLnBrk="0" hangingPunct="1">
        <a:defRPr sz="8640" kern="1200">
          <a:solidFill>
            <a:schemeClr val="tx1"/>
          </a:solidFill>
          <a:latin typeface="+mn-lt"/>
          <a:ea typeface="+mn-ea"/>
          <a:cs typeface="+mn-cs"/>
        </a:defRPr>
      </a:lvl8pPr>
      <a:lvl9pPr marL="17556480" algn="l" defTabSz="4389120" rtl="0" eaLnBrk="1" latinLnBrk="0" hangingPunct="1">
        <a:defRPr sz="864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g"/><Relationship Id="rId3" Type="http://schemas.openxmlformats.org/officeDocument/2006/relationships/image" Target="../media/image1.png"/><Relationship Id="rId7" Type="http://schemas.openxmlformats.org/officeDocument/2006/relationships/image" Target="../media/image5.jp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jpeg"/><Relationship Id="rId5" Type="http://schemas.openxmlformats.org/officeDocument/2006/relationships/image" Target="../media/image3.gif"/><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593078" y="618132"/>
            <a:ext cx="40507920" cy="3216265"/>
          </a:xfrm>
          <a:prstGeom prst="rect">
            <a:avLst/>
          </a:prstGeom>
          <a:noFill/>
        </p:spPr>
        <p:txBody>
          <a:bodyPr wrap="square" rtlCol="0">
            <a:spAutoFit/>
          </a:bodyPr>
          <a:lstStyle/>
          <a:p>
            <a:pPr algn="ctr"/>
            <a:r>
              <a:rPr lang="en-US" sz="8000" b="1" dirty="0"/>
              <a:t>Physical Modeling of the Atmospheric Boundary Layer in the UNH Flow Physics Facility</a:t>
            </a:r>
          </a:p>
          <a:p>
            <a:pPr algn="ctr"/>
            <a:endParaRPr lang="en-US" sz="11500" b="1" dirty="0"/>
          </a:p>
        </p:txBody>
      </p:sp>
      <p:pic>
        <p:nvPicPr>
          <p:cNvPr id="1026" name="Picture 2" descr="http://www.unh.edu/works/sites/www.unh.edu.works/themes/unhworks/img/unh-logo-inner-2.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34450" y="905149"/>
            <a:ext cx="2777035" cy="3395831"/>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8536035" y="1909579"/>
            <a:ext cx="24884743" cy="2031325"/>
          </a:xfrm>
          <a:prstGeom prst="rect">
            <a:avLst/>
          </a:prstGeom>
          <a:noFill/>
        </p:spPr>
        <p:txBody>
          <a:bodyPr wrap="square" rtlCol="0" anchor="t">
            <a:spAutoFit/>
          </a:bodyPr>
          <a:lstStyle/>
          <a:p>
            <a:pPr algn="ctr"/>
            <a:r>
              <a:rPr lang="en-US" sz="7200" dirty="0"/>
              <a:t>Stephanie Gilooly and Gregory Taylor-Power</a:t>
            </a:r>
          </a:p>
          <a:p>
            <a:pPr algn="ctr"/>
            <a:r>
              <a:rPr lang="en-US" sz="5400" dirty="0"/>
              <a:t>Advisors: Dr. Joseph Klewicki, Dr. Martin Wosnik, John Turner V </a:t>
            </a:r>
          </a:p>
        </p:txBody>
      </p:sp>
      <p:grpSp>
        <p:nvGrpSpPr>
          <p:cNvPr id="14" name="Group 13"/>
          <p:cNvGrpSpPr/>
          <p:nvPr/>
        </p:nvGrpSpPr>
        <p:grpSpPr>
          <a:xfrm>
            <a:off x="29540177" y="28778685"/>
            <a:ext cx="13239207" cy="3930697"/>
            <a:chOff x="29672259" y="28783651"/>
            <a:chExt cx="13239207" cy="3930697"/>
          </a:xfrm>
        </p:grpSpPr>
        <p:sp>
          <p:nvSpPr>
            <p:cNvPr id="16" name="TextBox 15"/>
            <p:cNvSpPr txBox="1"/>
            <p:nvPr/>
          </p:nvSpPr>
          <p:spPr>
            <a:xfrm>
              <a:off x="29672259" y="29713527"/>
              <a:ext cx="13239207" cy="3000821"/>
            </a:xfrm>
            <a:prstGeom prst="rect">
              <a:avLst/>
            </a:prstGeom>
          </p:spPr>
          <p:style>
            <a:lnRef idx="2">
              <a:schemeClr val="accent5"/>
            </a:lnRef>
            <a:fillRef idx="1">
              <a:schemeClr val="lt1"/>
            </a:fillRef>
            <a:effectRef idx="0">
              <a:schemeClr val="accent5"/>
            </a:effectRef>
            <a:fontRef idx="minor">
              <a:schemeClr val="dk1"/>
            </a:fontRef>
          </p:style>
          <p:txBody>
            <a:bodyPr wrap="square" rtlCol="0">
              <a:spAutoFit/>
            </a:bodyPr>
            <a:lstStyle/>
            <a:p>
              <a:r>
                <a:rPr lang="en-US" sz="2100" dirty="0"/>
                <a:t>[1] American Society of Civil Engineers (2012) Wind Tunnel Testing for Buildings and Other Structures: ASCE/SEI 49-12</a:t>
              </a:r>
              <a:br>
                <a:rPr lang="en-US" sz="2100" dirty="0"/>
              </a:br>
              <a:r>
                <a:rPr lang="en-US" sz="2100" dirty="0"/>
                <a:t>[2] Counihan J (1971) Wind tunnel determination of the roughness length as a function of the fetch and the roughness density of three-dimensional roughness </a:t>
              </a:r>
              <a:r>
                <a:rPr lang="en-US" sz="2100" dirty="0" smtClean="0"/>
                <a:t>elements</a:t>
              </a:r>
            </a:p>
            <a:p>
              <a:r>
                <a:rPr lang="en-US" sz="2100" dirty="0" smtClean="0"/>
                <a:t>[3] </a:t>
              </a:r>
              <a:r>
                <a:rPr lang="en-US" sz="2100" dirty="0"/>
                <a:t>Plate, E.J. (1971) Aerodynamic Characteristics of Atmospheric Boundary Layers.</a:t>
              </a:r>
              <a:r>
                <a:rPr lang="en-US" sz="2100" i="1" dirty="0"/>
                <a:t> AEC Crit. Rev. Ser. TID-15465</a:t>
              </a:r>
              <a:r>
                <a:rPr lang="en-US" sz="2100" dirty="0"/>
                <a:t>, Technical Information Center, US Department of Energy. </a:t>
              </a:r>
            </a:p>
            <a:p>
              <a:r>
                <a:rPr lang="en-US" sz="2100" dirty="0" smtClean="0"/>
                <a:t>[4] </a:t>
              </a:r>
              <a:r>
                <a:rPr lang="en-US" sz="2100" dirty="0"/>
                <a:t>Potier, Beth. "Media Relations." </a:t>
              </a:r>
              <a:r>
                <a:rPr lang="en-US" sz="2100" i="1" dirty="0"/>
                <a:t>Slow Flow: New Wind Tunnel Is Largest of Its Type</a:t>
              </a:r>
              <a:r>
                <a:rPr lang="en-US" sz="2100" dirty="0"/>
                <a:t>. UNH Media Relations, 15 Nov. 2010. Web</a:t>
              </a:r>
            </a:p>
            <a:p>
              <a:r>
                <a:rPr lang="en-US" sz="2100" dirty="0" smtClean="0"/>
                <a:t>[5] </a:t>
              </a:r>
              <a:r>
                <a:rPr lang="en-US" sz="2100" dirty="0"/>
                <a:t>Vincenti P; Klewicki J; Morrill-Winter C; White C; Wosnik M (2013) Streamwise Velocity Statistics in Turbulent Boundary Layers that Spatially Develop to High Reynolds </a:t>
              </a:r>
              <a:r>
                <a:rPr lang="en-US" sz="2100" dirty="0" smtClean="0"/>
                <a:t>Number</a:t>
              </a:r>
              <a:endParaRPr lang="en-US" sz="2100" dirty="0"/>
            </a:p>
          </p:txBody>
        </p:sp>
        <p:sp>
          <p:nvSpPr>
            <p:cNvPr id="29" name="TextBox 28"/>
            <p:cNvSpPr txBox="1"/>
            <p:nvPr/>
          </p:nvSpPr>
          <p:spPr>
            <a:xfrm>
              <a:off x="29672259" y="28783651"/>
              <a:ext cx="13239207" cy="923330"/>
            </a:xfrm>
            <a:prstGeom prst="rect">
              <a:avLst/>
            </a:prstGeom>
            <a:solidFill>
              <a:schemeClr val="accent1">
                <a:lumMod val="40000"/>
                <a:lumOff val="60000"/>
              </a:schemeClr>
            </a:solidFill>
          </p:spPr>
          <p:style>
            <a:lnRef idx="2">
              <a:schemeClr val="accent5"/>
            </a:lnRef>
            <a:fillRef idx="1">
              <a:schemeClr val="lt1"/>
            </a:fillRef>
            <a:effectRef idx="0">
              <a:schemeClr val="accent5"/>
            </a:effectRef>
            <a:fontRef idx="minor">
              <a:schemeClr val="dk1"/>
            </a:fontRef>
          </p:style>
          <p:txBody>
            <a:bodyPr wrap="square" rtlCol="0">
              <a:spAutoFit/>
            </a:bodyPr>
            <a:lstStyle/>
            <a:p>
              <a:r>
                <a:rPr lang="en-US" sz="5400" dirty="0"/>
                <a:t>References</a:t>
              </a:r>
              <a:endParaRPr lang="en-US" sz="6600" dirty="0"/>
            </a:p>
          </p:txBody>
        </p:sp>
      </p:grpSp>
      <p:grpSp>
        <p:nvGrpSpPr>
          <p:cNvPr id="11" name="Group 10"/>
          <p:cNvGrpSpPr/>
          <p:nvPr/>
        </p:nvGrpSpPr>
        <p:grpSpPr>
          <a:xfrm>
            <a:off x="914658" y="20723258"/>
            <a:ext cx="13239215" cy="11986124"/>
            <a:chOff x="901321" y="15252368"/>
            <a:chExt cx="13239215" cy="11864787"/>
          </a:xfrm>
        </p:grpSpPr>
        <p:sp>
          <p:nvSpPr>
            <p:cNvPr id="28" name="TextBox 27"/>
            <p:cNvSpPr txBox="1"/>
            <p:nvPr/>
          </p:nvSpPr>
          <p:spPr>
            <a:xfrm>
              <a:off x="901329" y="15252368"/>
              <a:ext cx="13239207" cy="923330"/>
            </a:xfrm>
            <a:prstGeom prst="rect">
              <a:avLst/>
            </a:prstGeom>
            <a:solidFill>
              <a:schemeClr val="accent1">
                <a:lumMod val="40000"/>
                <a:lumOff val="60000"/>
              </a:schemeClr>
            </a:solidFill>
          </p:spPr>
          <p:style>
            <a:lnRef idx="2">
              <a:schemeClr val="accent5"/>
            </a:lnRef>
            <a:fillRef idx="1">
              <a:schemeClr val="lt1"/>
            </a:fillRef>
            <a:effectRef idx="0">
              <a:schemeClr val="accent5"/>
            </a:effectRef>
            <a:fontRef idx="minor">
              <a:schemeClr val="dk1"/>
            </a:fontRef>
          </p:style>
          <p:txBody>
            <a:bodyPr wrap="square" rtlCol="0">
              <a:spAutoFit/>
            </a:bodyPr>
            <a:lstStyle/>
            <a:p>
              <a:r>
                <a:rPr lang="en-US" sz="5400" dirty="0"/>
                <a:t>The UNH Flow Physics Facility</a:t>
              </a:r>
            </a:p>
          </p:txBody>
        </p:sp>
        <p:sp>
          <p:nvSpPr>
            <p:cNvPr id="2" name="TextBox 1"/>
            <p:cNvSpPr txBox="1"/>
            <p:nvPr/>
          </p:nvSpPr>
          <p:spPr>
            <a:xfrm>
              <a:off x="901321" y="16175698"/>
              <a:ext cx="13239207" cy="10941457"/>
            </a:xfrm>
            <a:prstGeom prst="rect">
              <a:avLst/>
            </a:prstGeom>
          </p:spPr>
          <p:style>
            <a:lnRef idx="2">
              <a:schemeClr val="accent5"/>
            </a:lnRef>
            <a:fillRef idx="1">
              <a:schemeClr val="lt1"/>
            </a:fillRef>
            <a:effectRef idx="0">
              <a:schemeClr val="accent5"/>
            </a:effectRef>
            <a:fontRef idx="minor">
              <a:schemeClr val="dk1"/>
            </a:fontRef>
          </p:style>
          <p:txBody>
            <a:bodyPr wrap="square" rtlCol="0">
              <a:spAutoFit/>
            </a:bodyPr>
            <a:lstStyle/>
            <a:p>
              <a:pPr algn="ctr">
                <a:lnSpc>
                  <a:spcPct val="150000"/>
                </a:lnSpc>
              </a:pPr>
              <a:endParaRPr lang="en-US" sz="2000" dirty="0" smtClean="0"/>
            </a:p>
            <a:p>
              <a:pPr algn="ctr">
                <a:lnSpc>
                  <a:spcPct val="150000"/>
                </a:lnSpc>
              </a:pPr>
              <a:endParaRPr lang="en-US" sz="2000" dirty="0" smtClean="0"/>
            </a:p>
            <a:p>
              <a:pPr algn="ctr">
                <a:lnSpc>
                  <a:spcPct val="150000"/>
                </a:lnSpc>
              </a:pPr>
              <a:endParaRPr lang="en-US" sz="2000" dirty="0"/>
            </a:p>
            <a:p>
              <a:pPr algn="ctr">
                <a:lnSpc>
                  <a:spcPct val="150000"/>
                </a:lnSpc>
              </a:pPr>
              <a:endParaRPr lang="en-US" sz="2000" dirty="0" smtClean="0"/>
            </a:p>
            <a:p>
              <a:pPr algn="ctr">
                <a:lnSpc>
                  <a:spcPct val="150000"/>
                </a:lnSpc>
              </a:pPr>
              <a:endParaRPr lang="en-US" sz="2000" dirty="0"/>
            </a:p>
            <a:p>
              <a:pPr algn="ctr">
                <a:lnSpc>
                  <a:spcPct val="150000"/>
                </a:lnSpc>
              </a:pPr>
              <a:endParaRPr lang="en-US" sz="2000" dirty="0"/>
            </a:p>
            <a:p>
              <a:pPr algn="ctr">
                <a:lnSpc>
                  <a:spcPct val="150000"/>
                </a:lnSpc>
              </a:pPr>
              <a:endParaRPr lang="en-US" sz="2000" dirty="0" smtClean="0"/>
            </a:p>
            <a:p>
              <a:pPr algn="ctr">
                <a:lnSpc>
                  <a:spcPct val="150000"/>
                </a:lnSpc>
              </a:pPr>
              <a:endParaRPr lang="en-US" sz="2000" dirty="0"/>
            </a:p>
            <a:p>
              <a:pPr algn="ctr">
                <a:lnSpc>
                  <a:spcPct val="150000"/>
                </a:lnSpc>
              </a:pPr>
              <a:endParaRPr lang="en-US" sz="2000" dirty="0" smtClean="0"/>
            </a:p>
            <a:p>
              <a:pPr algn="ctr">
                <a:lnSpc>
                  <a:spcPct val="150000"/>
                </a:lnSpc>
              </a:pPr>
              <a:endParaRPr lang="en-US" sz="2000" dirty="0"/>
            </a:p>
            <a:p>
              <a:pPr algn="ctr">
                <a:lnSpc>
                  <a:spcPct val="150000"/>
                </a:lnSpc>
              </a:pPr>
              <a:endParaRPr lang="en-US" sz="2000" dirty="0" smtClean="0"/>
            </a:p>
            <a:p>
              <a:pPr algn="ctr">
                <a:lnSpc>
                  <a:spcPct val="150000"/>
                </a:lnSpc>
              </a:pPr>
              <a:endParaRPr lang="en-US" sz="2000" dirty="0"/>
            </a:p>
            <a:p>
              <a:pPr algn="ctr">
                <a:lnSpc>
                  <a:spcPct val="150000"/>
                </a:lnSpc>
              </a:pPr>
              <a:endParaRPr lang="en-US" sz="2000" dirty="0" smtClean="0"/>
            </a:p>
            <a:p>
              <a:pPr algn="ctr">
                <a:lnSpc>
                  <a:spcPct val="150000"/>
                </a:lnSpc>
              </a:pPr>
              <a:endParaRPr lang="en-US" sz="2000" dirty="0" smtClean="0"/>
            </a:p>
            <a:p>
              <a:pPr algn="ctr">
                <a:lnSpc>
                  <a:spcPct val="150000"/>
                </a:lnSpc>
              </a:pPr>
              <a:r>
                <a:rPr lang="en-US" sz="2000" dirty="0" smtClean="0"/>
                <a:t>Figure </a:t>
              </a:r>
              <a:r>
                <a:rPr lang="en-US" sz="2000" dirty="0" smtClean="0"/>
                <a:t>2: Flow Physics Facility in Durham, NH [4]</a:t>
              </a:r>
            </a:p>
            <a:p>
              <a:pPr algn="just">
                <a:lnSpc>
                  <a:spcPct val="150000"/>
                </a:lnSpc>
              </a:pPr>
              <a:r>
                <a:rPr lang="en-US" sz="3200" dirty="0" smtClean="0"/>
                <a:t>  The </a:t>
              </a:r>
              <a:r>
                <a:rPr lang="en-US" sz="3200" dirty="0"/>
                <a:t>Flow Physics Facility (FPF) at UNH has test section dimensions W=6.0 m, H=2.7 m and L=72 m. The FPF was designed to study high Reynolds number turbulent boundary </a:t>
              </a:r>
              <a:r>
                <a:rPr lang="en-US" sz="3200" dirty="0" smtClean="0"/>
                <a:t>layers and, for smooth surfaces, produces </a:t>
              </a:r>
              <a:r>
                <a:rPr lang="en-US" sz="3200" dirty="0"/>
                <a:t>boundary layers </a:t>
              </a:r>
              <a:r>
                <a:rPr lang="en-US" sz="3200" dirty="0" smtClean="0"/>
                <a:t>on the order of 1 meter. </a:t>
              </a:r>
              <a:r>
                <a:rPr lang="en-US" sz="3200" dirty="0"/>
                <a:t>[4</a:t>
              </a:r>
              <a:r>
                <a:rPr lang="en-US" sz="3200" dirty="0" smtClean="0"/>
                <a:t>] The large </a:t>
              </a:r>
              <a:r>
                <a:rPr lang="en-US" sz="3200" dirty="0"/>
                <a:t>test section </a:t>
              </a:r>
              <a:r>
                <a:rPr lang="en-US" sz="3200" dirty="0" smtClean="0"/>
                <a:t>of the FPF offers considerable </a:t>
              </a:r>
              <a:r>
                <a:rPr lang="en-US" sz="3200" dirty="0"/>
                <a:t>potential for wind energy and wind engineering studies</a:t>
              </a:r>
              <a:r>
                <a:rPr lang="en-US" sz="3200" dirty="0" smtClean="0"/>
                <a:t>.</a:t>
              </a:r>
            </a:p>
            <a:p>
              <a:pPr algn="just">
                <a:lnSpc>
                  <a:spcPct val="150000"/>
                </a:lnSpc>
              </a:pPr>
              <a:endParaRPr lang="en-US" sz="1000" dirty="0"/>
            </a:p>
          </p:txBody>
        </p:sp>
      </p:grpSp>
      <p:grpSp>
        <p:nvGrpSpPr>
          <p:cNvPr id="21" name="Group 20"/>
          <p:cNvGrpSpPr/>
          <p:nvPr/>
        </p:nvGrpSpPr>
        <p:grpSpPr>
          <a:xfrm>
            <a:off x="15227426" y="4390281"/>
            <a:ext cx="13239215" cy="28313531"/>
            <a:chOff x="15227426" y="4390281"/>
            <a:chExt cx="13239215" cy="29756424"/>
          </a:xfrm>
        </p:grpSpPr>
        <p:sp>
          <p:nvSpPr>
            <p:cNvPr id="26" name="TextBox 25"/>
            <p:cNvSpPr txBox="1"/>
            <p:nvPr/>
          </p:nvSpPr>
          <p:spPr>
            <a:xfrm>
              <a:off x="15227434" y="4390281"/>
              <a:ext cx="13239207" cy="923330"/>
            </a:xfrm>
            <a:prstGeom prst="rect">
              <a:avLst/>
            </a:prstGeom>
            <a:solidFill>
              <a:schemeClr val="accent1">
                <a:lumMod val="40000"/>
                <a:lumOff val="60000"/>
              </a:schemeClr>
            </a:solidFill>
          </p:spPr>
          <p:style>
            <a:lnRef idx="2">
              <a:schemeClr val="accent5"/>
            </a:lnRef>
            <a:fillRef idx="1">
              <a:schemeClr val="lt1"/>
            </a:fillRef>
            <a:effectRef idx="0">
              <a:schemeClr val="accent5"/>
            </a:effectRef>
            <a:fontRef idx="minor">
              <a:schemeClr val="dk1"/>
            </a:fontRef>
          </p:style>
          <p:txBody>
            <a:bodyPr wrap="square" rtlCol="0">
              <a:spAutoFit/>
            </a:bodyPr>
            <a:lstStyle/>
            <a:p>
              <a:r>
                <a:rPr lang="en-US" sz="5400" dirty="0"/>
                <a:t>Methods</a:t>
              </a:r>
            </a:p>
          </p:txBody>
        </p:sp>
        <mc:AlternateContent xmlns:mc="http://schemas.openxmlformats.org/markup-compatibility/2006">
          <mc:Choice xmlns:a14="http://schemas.microsoft.com/office/drawing/2010/main" Requires="a14">
            <p:sp>
              <p:nvSpPr>
                <p:cNvPr id="8" name="TextBox 7"/>
                <p:cNvSpPr txBox="1"/>
                <p:nvPr/>
              </p:nvSpPr>
              <p:spPr>
                <a:xfrm>
                  <a:off x="15227426" y="5313611"/>
                  <a:ext cx="13239207" cy="28833094"/>
                </a:xfrm>
                <a:prstGeom prst="rect">
                  <a:avLst/>
                </a:prstGeom>
              </p:spPr>
              <p:style>
                <a:lnRef idx="2">
                  <a:schemeClr val="accent5"/>
                </a:lnRef>
                <a:fillRef idx="1">
                  <a:schemeClr val="lt1"/>
                </a:fillRef>
                <a:effectRef idx="0">
                  <a:schemeClr val="accent5"/>
                </a:effectRef>
                <a:fontRef idx="minor">
                  <a:schemeClr val="dk1"/>
                </a:fontRef>
              </p:style>
              <p:txBody>
                <a:bodyPr wrap="square" rtlCol="0" anchor="t">
                  <a:spAutoFit/>
                </a:bodyPr>
                <a:lstStyle/>
                <a:p>
                  <a:pPr algn="just">
                    <a:lnSpc>
                      <a:spcPct val="150000"/>
                    </a:lnSpc>
                  </a:pPr>
                  <a:r>
                    <a:rPr lang="en-US" sz="3200" dirty="0" smtClean="0"/>
                    <a:t>  Wind engineers characterize boundary layers by applying a power </a:t>
                  </a:r>
                  <a:r>
                    <a:rPr lang="en-US" sz="3200" dirty="0"/>
                    <a:t>l</a:t>
                  </a:r>
                  <a:r>
                    <a:rPr lang="en-US" sz="3200" dirty="0" smtClean="0"/>
                    <a:t>aw fit over an interior region of the flow. </a:t>
                  </a:r>
                  <a:endParaRPr lang="en-AU" sz="3000" i="1" dirty="0" smtClean="0">
                    <a:latin typeface="Cambria Math"/>
                  </a:endParaRPr>
                </a:p>
                <a:p>
                  <a:pPr algn="just">
                    <a:lnSpc>
                      <a:spcPct val="150000"/>
                    </a:lnSpc>
                  </a:pPr>
                  <a14:m>
                    <m:oMathPara xmlns:m="http://schemas.openxmlformats.org/officeDocument/2006/math">
                      <m:oMathParaPr>
                        <m:jc m:val="centerGroup"/>
                      </m:oMathParaPr>
                      <m:oMath xmlns:m="http://schemas.openxmlformats.org/officeDocument/2006/math">
                        <m:f>
                          <m:fPr>
                            <m:ctrlPr>
                              <a:rPr lang="en-US" sz="3000" i="1" smtClean="0">
                                <a:latin typeface="Cambria Math" panose="02040503050406030204" pitchFamily="18" charset="0"/>
                              </a:rPr>
                            </m:ctrlPr>
                          </m:fPr>
                          <m:num>
                            <m:r>
                              <a:rPr lang="en-US" sz="3000" b="0" i="1" smtClean="0">
                                <a:latin typeface="Cambria Math" panose="02040503050406030204" pitchFamily="18" charset="0"/>
                              </a:rPr>
                              <m:t>𝑈</m:t>
                            </m:r>
                            <m:r>
                              <a:rPr lang="en-US" sz="3000" b="0" i="1" smtClean="0">
                                <a:latin typeface="Cambria Math" panose="02040503050406030204" pitchFamily="18" charset="0"/>
                              </a:rPr>
                              <m:t>(</m:t>
                            </m:r>
                            <m:r>
                              <a:rPr lang="en-US" sz="3000" b="0" i="1" smtClean="0">
                                <a:latin typeface="Cambria Math" panose="02040503050406030204" pitchFamily="18" charset="0"/>
                              </a:rPr>
                              <m:t>𝑦</m:t>
                            </m:r>
                            <m:r>
                              <a:rPr lang="en-US" sz="3000" b="0" i="1" smtClean="0">
                                <a:latin typeface="Cambria Math" panose="02040503050406030204" pitchFamily="18" charset="0"/>
                              </a:rPr>
                              <m:t>)</m:t>
                            </m:r>
                          </m:num>
                          <m:den>
                            <m:sSub>
                              <m:sSubPr>
                                <m:ctrlPr>
                                  <a:rPr lang="en-US" sz="3000" i="1" smtClean="0">
                                    <a:latin typeface="Cambria Math" panose="02040503050406030204" pitchFamily="18" charset="0"/>
                                  </a:rPr>
                                </m:ctrlPr>
                              </m:sSubPr>
                              <m:e>
                                <m:r>
                                  <a:rPr lang="en-US" sz="3000" b="0" i="1" smtClean="0">
                                    <a:latin typeface="Cambria Math" panose="02040503050406030204" pitchFamily="18" charset="0"/>
                                  </a:rPr>
                                  <m:t>𝑈</m:t>
                                </m:r>
                              </m:e>
                              <m:sub>
                                <m:r>
                                  <a:rPr lang="en-US" sz="3000" i="1" smtClean="0">
                                    <a:latin typeface="Cambria Math" panose="02040503050406030204" pitchFamily="18" charset="0"/>
                                    <a:ea typeface="Cambria Math" panose="02040503050406030204" pitchFamily="18" charset="0"/>
                                  </a:rPr>
                                  <m:t>∞</m:t>
                                </m:r>
                              </m:sub>
                            </m:sSub>
                          </m:den>
                        </m:f>
                        <m:r>
                          <a:rPr lang="en-US" sz="3000" b="0" i="1" smtClean="0">
                            <a:latin typeface="Cambria Math" panose="02040503050406030204" pitchFamily="18" charset="0"/>
                          </a:rPr>
                          <m:t>=</m:t>
                        </m:r>
                        <m:sSup>
                          <m:sSupPr>
                            <m:ctrlPr>
                              <a:rPr lang="en-US" sz="3000" b="0" i="1" smtClean="0">
                                <a:latin typeface="Cambria Math" panose="02040503050406030204" pitchFamily="18" charset="0"/>
                              </a:rPr>
                            </m:ctrlPr>
                          </m:sSupPr>
                          <m:e>
                            <m:r>
                              <a:rPr lang="en-US" sz="3000" i="1">
                                <a:latin typeface="Cambria Math" panose="02040503050406030204" pitchFamily="18" charset="0"/>
                              </a:rPr>
                              <m:t>(</m:t>
                            </m:r>
                            <m:f>
                              <m:fPr>
                                <m:ctrlPr>
                                  <a:rPr lang="en-US" sz="3000" i="1">
                                    <a:latin typeface="Cambria Math" panose="02040503050406030204" pitchFamily="18" charset="0"/>
                                  </a:rPr>
                                </m:ctrlPr>
                              </m:fPr>
                              <m:num>
                                <m:r>
                                  <a:rPr lang="en-US" sz="3000" b="0" i="1" smtClean="0">
                                    <a:latin typeface="Cambria Math" panose="02040503050406030204" pitchFamily="18" charset="0"/>
                                  </a:rPr>
                                  <m:t>𝑦</m:t>
                                </m:r>
                              </m:num>
                              <m:den>
                                <m:sSub>
                                  <m:sSubPr>
                                    <m:ctrlPr>
                                      <a:rPr lang="en-US" sz="3000" i="1" smtClean="0">
                                        <a:latin typeface="Cambria Math" panose="02040503050406030204" pitchFamily="18" charset="0"/>
                                      </a:rPr>
                                    </m:ctrlPr>
                                  </m:sSubPr>
                                  <m:e>
                                    <m:r>
                                      <a:rPr lang="en-US" sz="3000" i="1" smtClean="0">
                                        <a:latin typeface="Cambria Math" panose="02040503050406030204" pitchFamily="18" charset="0"/>
                                        <a:ea typeface="Cambria Math" panose="02040503050406030204" pitchFamily="18" charset="0"/>
                                      </a:rPr>
                                      <m:t>𝛿</m:t>
                                    </m:r>
                                  </m:e>
                                  <m:sub>
                                    <m:r>
                                      <a:rPr lang="en-US" sz="3000" b="0" i="1" smtClean="0">
                                        <a:latin typeface="Cambria Math" panose="02040503050406030204" pitchFamily="18" charset="0"/>
                                      </a:rPr>
                                      <m:t>99</m:t>
                                    </m:r>
                                  </m:sub>
                                </m:sSub>
                              </m:den>
                            </m:f>
                            <m:r>
                              <a:rPr lang="en-US" sz="3000" i="1">
                                <a:latin typeface="Cambria Math" panose="02040503050406030204" pitchFamily="18" charset="0"/>
                              </a:rPr>
                              <m:t>)</m:t>
                            </m:r>
                            <m:r>
                              <m:rPr>
                                <m:nor/>
                              </m:rPr>
                              <a:rPr lang="en-US" sz="3000" dirty="0"/>
                              <m:t> </m:t>
                            </m:r>
                          </m:e>
                          <m:sup>
                            <m:r>
                              <a:rPr lang="en-US" sz="3000" b="0" i="1" smtClean="0">
                                <a:latin typeface="Cambria Math" panose="02040503050406030204" pitchFamily="18" charset="0"/>
                              </a:rPr>
                              <m:t>𝑛</m:t>
                            </m:r>
                          </m:sup>
                        </m:sSup>
                      </m:oMath>
                    </m:oMathPara>
                  </a14:m>
                  <a:endParaRPr lang="en-US" sz="3000" dirty="0" smtClean="0"/>
                </a:p>
                <a:p>
                  <a:pPr algn="just">
                    <a:lnSpc>
                      <a:spcPct val="150000"/>
                    </a:lnSpc>
                  </a:pPr>
                  <a:r>
                    <a:rPr lang="en-US" sz="3200" dirty="0" smtClean="0"/>
                    <a:t>  Here, </a:t>
                  </a:r>
                  <a14:m>
                    <m:oMath xmlns:m="http://schemas.openxmlformats.org/officeDocument/2006/math">
                      <m:sSub>
                        <m:sSubPr>
                          <m:ctrlPr>
                            <a:rPr lang="en-US" sz="3200" i="1">
                              <a:latin typeface="Cambria Math" panose="02040503050406030204" pitchFamily="18" charset="0"/>
                            </a:rPr>
                          </m:ctrlPr>
                        </m:sSubPr>
                        <m:e>
                          <m:r>
                            <a:rPr lang="en-US" sz="3200" i="1">
                              <a:latin typeface="Cambria Math" panose="02040503050406030204" pitchFamily="18" charset="0"/>
                            </a:rPr>
                            <m:t>𝑈</m:t>
                          </m:r>
                        </m:e>
                        <m:sub>
                          <m:r>
                            <a:rPr lang="en-US" sz="3200" i="1">
                              <a:latin typeface="Cambria Math" panose="02040503050406030204" pitchFamily="18" charset="0"/>
                              <a:ea typeface="Cambria Math" panose="02040503050406030204" pitchFamily="18" charset="0"/>
                            </a:rPr>
                            <m:t>∞</m:t>
                          </m:r>
                        </m:sub>
                      </m:sSub>
                    </m:oMath>
                  </a14:m>
                  <a:r>
                    <a:rPr lang="en-US" sz="3200" dirty="0"/>
                    <a:t> is the freestream velocity, </a:t>
                  </a:r>
                  <a14:m>
                    <m:oMath xmlns:m="http://schemas.openxmlformats.org/officeDocument/2006/math">
                      <m:sSub>
                        <m:sSubPr>
                          <m:ctrlPr>
                            <a:rPr lang="en-US" sz="3200" i="1">
                              <a:latin typeface="Cambria Math" panose="02040503050406030204" pitchFamily="18" charset="0"/>
                            </a:rPr>
                          </m:ctrlPr>
                        </m:sSubPr>
                        <m:e>
                          <m:r>
                            <a:rPr lang="en-US" sz="3200" i="1">
                              <a:latin typeface="Cambria Math" panose="02040503050406030204" pitchFamily="18" charset="0"/>
                              <a:ea typeface="Cambria Math" panose="02040503050406030204" pitchFamily="18" charset="0"/>
                            </a:rPr>
                            <m:t>𝛿</m:t>
                          </m:r>
                        </m:e>
                        <m:sub>
                          <m:r>
                            <a:rPr lang="en-US" sz="3200" i="1">
                              <a:latin typeface="Cambria Math" panose="02040503050406030204" pitchFamily="18" charset="0"/>
                            </a:rPr>
                            <m:t>99</m:t>
                          </m:r>
                        </m:sub>
                      </m:sSub>
                    </m:oMath>
                  </a14:m>
                  <a:r>
                    <a:rPr lang="en-US" sz="3200" dirty="0"/>
                    <a:t> is the boundary layer height, and </a:t>
                  </a:r>
                  <a14:m>
                    <m:oMath xmlns:m="http://schemas.openxmlformats.org/officeDocument/2006/math">
                      <m:r>
                        <a:rPr lang="en-US" sz="3200" i="1">
                          <a:latin typeface="Cambria Math" panose="02040503050406030204" pitchFamily="18" charset="0"/>
                        </a:rPr>
                        <m:t>𝑛</m:t>
                      </m:r>
                    </m:oMath>
                  </a14:m>
                  <a:r>
                    <a:rPr lang="en-US" sz="3200" dirty="0"/>
                    <a:t> is the power law exponent describing the velocity profile’s </a:t>
                  </a:r>
                  <a:r>
                    <a:rPr lang="en-US" sz="3200" dirty="0" smtClean="0"/>
                    <a:t>curvature. A </a:t>
                  </a:r>
                  <a:r>
                    <a:rPr lang="en-US" sz="3200" dirty="0"/>
                    <a:t>logarithmic distribution can be used to </a:t>
                  </a:r>
                  <a:r>
                    <a:rPr lang="en-US" sz="3200" dirty="0" smtClean="0"/>
                    <a:t>estimate important parameters such as </a:t>
                  </a:r>
                  <a:r>
                    <a:rPr lang="en-US" sz="3200" dirty="0"/>
                    <a:t>the friction </a:t>
                  </a:r>
                  <a:r>
                    <a:rPr lang="en-US" sz="3200" dirty="0" smtClean="0"/>
                    <a:t>velocity, </a:t>
                  </a:r>
                  <a14:m>
                    <m:oMath xmlns:m="http://schemas.openxmlformats.org/officeDocument/2006/math">
                      <m:sSub>
                        <m:sSubPr>
                          <m:ctrlPr>
                            <a:rPr lang="en-US" sz="3200" i="1">
                              <a:latin typeface="Cambria Math" panose="02040503050406030204" pitchFamily="18" charset="0"/>
                            </a:rPr>
                          </m:ctrlPr>
                        </m:sSubPr>
                        <m:e>
                          <m:r>
                            <a:rPr lang="en-US" sz="3200" i="1">
                              <a:latin typeface="Cambria Math" panose="02040503050406030204" pitchFamily="18" charset="0"/>
                            </a:rPr>
                            <m:t>𝑢</m:t>
                          </m:r>
                        </m:e>
                        <m:sub>
                          <m:r>
                            <a:rPr lang="en-US" sz="3200" i="1">
                              <a:latin typeface="Cambria Math" panose="02040503050406030204" pitchFamily="18" charset="0"/>
                              <a:ea typeface="Cambria Math" panose="02040503050406030204" pitchFamily="18" charset="0"/>
                            </a:rPr>
                            <m:t>𝜏</m:t>
                          </m:r>
                        </m:sub>
                      </m:sSub>
                    </m:oMath>
                  </a14:m>
                  <a:r>
                    <a:rPr lang="en-US" sz="3200" dirty="0" smtClean="0"/>
                    <a:t>, </a:t>
                  </a:r>
                  <a:r>
                    <a:rPr lang="en-US" sz="3200" dirty="0"/>
                    <a:t>and roughness </a:t>
                  </a:r>
                  <a:r>
                    <a:rPr lang="en-US" sz="3200" dirty="0" smtClean="0"/>
                    <a:t>length, </a:t>
                  </a:r>
                  <a14:m>
                    <m:oMath xmlns:m="http://schemas.openxmlformats.org/officeDocument/2006/math">
                      <m:sSub>
                        <m:sSubPr>
                          <m:ctrlPr>
                            <a:rPr lang="en-US" sz="3200" i="1" smtClean="0">
                              <a:latin typeface="Cambria Math" panose="02040503050406030204" pitchFamily="18" charset="0"/>
                            </a:rPr>
                          </m:ctrlPr>
                        </m:sSubPr>
                        <m:e>
                          <m:r>
                            <a:rPr lang="en-US" sz="3200" b="0" i="1" smtClean="0">
                              <a:latin typeface="Cambria Math" panose="02040503050406030204" pitchFamily="18" charset="0"/>
                            </a:rPr>
                            <m:t>𝑦</m:t>
                          </m:r>
                        </m:e>
                        <m:sub>
                          <m:r>
                            <a:rPr lang="en-US" sz="3200" b="0" i="1" smtClean="0">
                              <a:latin typeface="Cambria Math" panose="02040503050406030204" pitchFamily="18" charset="0"/>
                            </a:rPr>
                            <m:t>0</m:t>
                          </m:r>
                        </m:sub>
                      </m:sSub>
                    </m:oMath>
                  </a14:m>
                  <a:r>
                    <a:rPr lang="en-US" sz="3200" dirty="0" smtClean="0"/>
                    <a:t>, </a:t>
                  </a:r>
                  <a:r>
                    <a:rPr lang="en-US" sz="3200" dirty="0"/>
                    <a:t>of each flow. The logarithmic distribution is characterized by the following </a:t>
                  </a:r>
                  <a:r>
                    <a:rPr lang="en-US" sz="3200" dirty="0" smtClean="0"/>
                    <a:t>equation.</a:t>
                  </a:r>
                </a:p>
                <a:p>
                  <a:pPr algn="just">
                    <a:lnSpc>
                      <a:spcPct val="150000"/>
                    </a:lnSpc>
                  </a:pPr>
                  <a14:m>
                    <m:oMathPara xmlns:m="http://schemas.openxmlformats.org/officeDocument/2006/math">
                      <m:oMathParaPr>
                        <m:jc m:val="centerGroup"/>
                      </m:oMathParaPr>
                      <m:oMath xmlns:m="http://schemas.openxmlformats.org/officeDocument/2006/math">
                        <m:r>
                          <a:rPr lang="en-US" sz="2800" b="0" i="1" smtClean="0">
                            <a:latin typeface="Cambria Math" panose="02040503050406030204" pitchFamily="18" charset="0"/>
                          </a:rPr>
                          <m:t>𝑈</m:t>
                        </m:r>
                        <m:d>
                          <m:dPr>
                            <m:ctrlPr>
                              <a:rPr lang="en-US" sz="2800" b="0" i="1" smtClean="0">
                                <a:latin typeface="Cambria Math" panose="02040503050406030204" pitchFamily="18" charset="0"/>
                              </a:rPr>
                            </m:ctrlPr>
                          </m:dPr>
                          <m:e>
                            <m:r>
                              <a:rPr lang="en-US" sz="2800" b="0" i="1" smtClean="0">
                                <a:latin typeface="Cambria Math" panose="02040503050406030204" pitchFamily="18" charset="0"/>
                              </a:rPr>
                              <m:t>𝑦</m:t>
                            </m:r>
                          </m:e>
                        </m:d>
                        <m:r>
                          <a:rPr lang="en-US" sz="2800" b="0" i="1" smtClean="0">
                            <a:latin typeface="Cambria Math" panose="02040503050406030204" pitchFamily="18" charset="0"/>
                          </a:rPr>
                          <m:t>=</m:t>
                        </m:r>
                        <m:d>
                          <m:dPr>
                            <m:ctrlPr>
                              <a:rPr lang="en-US" sz="2800" b="0" i="1" smtClean="0">
                                <a:latin typeface="Cambria Math" panose="02040503050406030204" pitchFamily="18" charset="0"/>
                              </a:rPr>
                            </m:ctrlPr>
                          </m:dPr>
                          <m:e>
                            <m:f>
                              <m:fPr>
                                <m:type m:val="skw"/>
                                <m:ctrlPr>
                                  <a:rPr lang="en-US" sz="2800" b="0" i="1" smtClean="0">
                                    <a:latin typeface="Cambria Math" panose="02040503050406030204" pitchFamily="18" charset="0"/>
                                  </a:rPr>
                                </m:ctrlPr>
                              </m:fPr>
                              <m:num>
                                <m:sSub>
                                  <m:sSubPr>
                                    <m:ctrlPr>
                                      <a:rPr lang="en-US" sz="2800" i="1">
                                        <a:latin typeface="Cambria Math" panose="02040503050406030204" pitchFamily="18" charset="0"/>
                                      </a:rPr>
                                    </m:ctrlPr>
                                  </m:sSubPr>
                                  <m:e>
                                    <m:r>
                                      <a:rPr lang="en-US" sz="2800" i="1">
                                        <a:latin typeface="Cambria Math" panose="02040503050406030204" pitchFamily="18" charset="0"/>
                                      </a:rPr>
                                      <m:t>𝑢</m:t>
                                    </m:r>
                                  </m:e>
                                  <m:sub>
                                    <m:r>
                                      <a:rPr lang="en-US" sz="2800" i="1">
                                        <a:latin typeface="Cambria Math" panose="02040503050406030204" pitchFamily="18" charset="0"/>
                                        <a:ea typeface="Cambria Math" panose="02040503050406030204" pitchFamily="18" charset="0"/>
                                      </a:rPr>
                                      <m:t>𝜏</m:t>
                                    </m:r>
                                  </m:sub>
                                </m:sSub>
                              </m:num>
                              <m:den>
                                <m:r>
                                  <a:rPr lang="en-US" sz="2800" b="0" i="1" smtClean="0">
                                    <a:latin typeface="Cambria Math" panose="02040503050406030204" pitchFamily="18" charset="0"/>
                                  </a:rPr>
                                  <m:t>𝑘</m:t>
                                </m:r>
                              </m:den>
                            </m:f>
                          </m:e>
                        </m:d>
                        <m:r>
                          <m:rPr>
                            <m:sty m:val="p"/>
                          </m:rPr>
                          <a:rPr lang="en-US" sz="2800" b="0" i="0" smtClean="0">
                            <a:latin typeface="Cambria Math" panose="02040503050406030204" pitchFamily="18" charset="0"/>
                          </a:rPr>
                          <m:t>ln</m:t>
                        </m:r>
                        <m:r>
                          <a:rPr lang="en-US" sz="2800" b="0" i="1" smtClean="0">
                            <a:latin typeface="Cambria Math" panose="02040503050406030204" pitchFamily="18" charset="0"/>
                          </a:rPr>
                          <m:t>⁡(</m:t>
                        </m:r>
                        <m:f>
                          <m:fPr>
                            <m:type m:val="skw"/>
                            <m:ctrlPr>
                              <a:rPr lang="en-US" sz="2800" b="0" i="1" smtClean="0">
                                <a:latin typeface="Cambria Math" panose="02040503050406030204" pitchFamily="18" charset="0"/>
                              </a:rPr>
                            </m:ctrlPr>
                          </m:fPr>
                          <m:num>
                            <m:r>
                              <a:rPr lang="en-US" sz="2800" b="0" i="1" smtClean="0">
                                <a:latin typeface="Cambria Math" panose="02040503050406030204" pitchFamily="18" charset="0"/>
                              </a:rPr>
                              <m:t>𝑦</m:t>
                            </m:r>
                          </m:num>
                          <m:den>
                            <m:sSub>
                              <m:sSubPr>
                                <m:ctrlPr>
                                  <a:rPr lang="en-US" sz="2800" i="1">
                                    <a:latin typeface="Cambria Math" panose="02040503050406030204" pitchFamily="18" charset="0"/>
                                  </a:rPr>
                                </m:ctrlPr>
                              </m:sSubPr>
                              <m:e>
                                <m:r>
                                  <a:rPr lang="en-US" sz="2800" i="1">
                                    <a:latin typeface="Cambria Math" panose="02040503050406030204" pitchFamily="18" charset="0"/>
                                  </a:rPr>
                                  <m:t>𝑦</m:t>
                                </m:r>
                              </m:e>
                              <m:sub>
                                <m:r>
                                  <a:rPr lang="en-US" sz="2800" i="1">
                                    <a:latin typeface="Cambria Math" panose="02040503050406030204" pitchFamily="18" charset="0"/>
                                  </a:rPr>
                                  <m:t>0</m:t>
                                </m:r>
                              </m:sub>
                            </m:sSub>
                          </m:den>
                        </m:f>
                        <m:r>
                          <a:rPr lang="en-US" sz="2800" b="0" i="1" smtClean="0">
                            <a:latin typeface="Cambria Math" panose="02040503050406030204" pitchFamily="18" charset="0"/>
                          </a:rPr>
                          <m:t>)</m:t>
                        </m:r>
                      </m:oMath>
                    </m:oMathPara>
                  </a14:m>
                  <a:endParaRPr lang="en-US" sz="3000" dirty="0" smtClean="0"/>
                </a:p>
                <a:p>
                  <a:pPr algn="just">
                    <a:lnSpc>
                      <a:spcPct val="150000"/>
                    </a:lnSpc>
                  </a:pPr>
                  <a:r>
                    <a:rPr lang="en-US" sz="3200" dirty="0" smtClean="0"/>
                    <a:t>  Power spectral density analysis characterizes the distribution of eddy sizes within the flow, and their kinetic energy content. The energetics of the flow are well-modeled if the theoretical and experimental spectra agree. The normalized experimental spectra is:</a:t>
                  </a:r>
                </a:p>
                <a:p>
                  <a:pPr algn="just">
                    <a:lnSpc>
                      <a:spcPct val="150000"/>
                    </a:lnSpc>
                  </a:pPr>
                  <a14:m>
                    <m:oMathPara xmlns:m="http://schemas.openxmlformats.org/officeDocument/2006/math">
                      <m:oMathParaPr>
                        <m:jc m:val="centerGroup"/>
                      </m:oMathParaPr>
                      <m:oMath xmlns:m="http://schemas.openxmlformats.org/officeDocument/2006/math">
                        <m:f>
                          <m:fPr>
                            <m:ctrlPr>
                              <a:rPr lang="en-US" sz="3000" i="1">
                                <a:latin typeface="Cambria Math" panose="02040503050406030204" pitchFamily="18" charset="0"/>
                              </a:rPr>
                            </m:ctrlPr>
                          </m:fPr>
                          <m:num>
                            <m:r>
                              <a:rPr lang="en-US" sz="3000" i="1">
                                <a:latin typeface="Cambria Math" panose="02040503050406030204" pitchFamily="18" charset="0"/>
                              </a:rPr>
                              <m:t>𝑓</m:t>
                            </m:r>
                            <m:r>
                              <a:rPr lang="en-US" sz="3000" i="1">
                                <a:latin typeface="Cambria Math" panose="02040503050406030204" pitchFamily="18" charset="0"/>
                              </a:rPr>
                              <m:t>𝜙</m:t>
                            </m:r>
                          </m:num>
                          <m:den>
                            <m:sSup>
                              <m:sSupPr>
                                <m:ctrlPr>
                                  <a:rPr lang="en-US" sz="3000" i="1">
                                    <a:latin typeface="Cambria Math" panose="02040503050406030204" pitchFamily="18" charset="0"/>
                                  </a:rPr>
                                </m:ctrlPr>
                              </m:sSupPr>
                              <m:e>
                                <m:acc>
                                  <m:accPr>
                                    <m:chr m:val="̅"/>
                                    <m:ctrlPr>
                                      <a:rPr lang="en-US" sz="3000" i="1">
                                        <a:latin typeface="Cambria Math" panose="02040503050406030204" pitchFamily="18" charset="0"/>
                                      </a:rPr>
                                    </m:ctrlPr>
                                  </m:accPr>
                                  <m:e>
                                    <m:r>
                                      <a:rPr lang="en-US" sz="3000" i="1">
                                        <a:latin typeface="Cambria Math" panose="02040503050406030204" pitchFamily="18" charset="0"/>
                                      </a:rPr>
                                      <m:t>𝑢</m:t>
                                    </m:r>
                                  </m:e>
                                </m:acc>
                              </m:e>
                              <m:sup>
                                <m:r>
                                  <a:rPr lang="en-US" sz="3000" i="1">
                                    <a:latin typeface="Cambria Math" panose="02040503050406030204" pitchFamily="18" charset="0"/>
                                  </a:rPr>
                                  <m:t>2</m:t>
                                </m:r>
                              </m:sup>
                            </m:sSup>
                          </m:den>
                        </m:f>
                        <m:r>
                          <a:rPr lang="en-US" sz="3000" i="1">
                            <a:latin typeface="Cambria Math" panose="02040503050406030204" pitchFamily="18" charset="0"/>
                          </a:rPr>
                          <m:t>=</m:t>
                        </m:r>
                        <m:f>
                          <m:fPr>
                            <m:ctrlPr>
                              <a:rPr lang="en-US" sz="3000" i="1">
                                <a:latin typeface="Cambria Math" panose="02040503050406030204" pitchFamily="18" charset="0"/>
                              </a:rPr>
                            </m:ctrlPr>
                          </m:fPr>
                          <m:num>
                            <m:r>
                              <a:rPr lang="en-US" sz="3000" i="1">
                                <a:latin typeface="Cambria Math" panose="02040503050406030204" pitchFamily="18" charset="0"/>
                              </a:rPr>
                              <m:t>𝜑</m:t>
                            </m:r>
                          </m:num>
                          <m:den>
                            <m:sSup>
                              <m:sSupPr>
                                <m:ctrlPr>
                                  <a:rPr lang="en-US" sz="3000" i="1">
                                    <a:latin typeface="Cambria Math" panose="02040503050406030204" pitchFamily="18" charset="0"/>
                                  </a:rPr>
                                </m:ctrlPr>
                              </m:sSupPr>
                              <m:e>
                                <m:acc>
                                  <m:accPr>
                                    <m:chr m:val="̅"/>
                                    <m:ctrlPr>
                                      <a:rPr lang="en-US" sz="3000" i="1">
                                        <a:latin typeface="Cambria Math" panose="02040503050406030204" pitchFamily="18" charset="0"/>
                                      </a:rPr>
                                    </m:ctrlPr>
                                  </m:accPr>
                                  <m:e>
                                    <m:r>
                                      <a:rPr lang="en-US" sz="3000" i="1">
                                        <a:latin typeface="Cambria Math" panose="02040503050406030204" pitchFamily="18" charset="0"/>
                                      </a:rPr>
                                      <m:t>𝑢</m:t>
                                    </m:r>
                                  </m:e>
                                </m:acc>
                              </m:e>
                              <m:sup>
                                <m:r>
                                  <a:rPr lang="en-US" sz="3000" i="1">
                                    <a:latin typeface="Cambria Math" panose="02040503050406030204" pitchFamily="18" charset="0"/>
                                  </a:rPr>
                                  <m:t>2</m:t>
                                </m:r>
                              </m:sup>
                            </m:sSup>
                          </m:den>
                        </m:f>
                      </m:oMath>
                    </m:oMathPara>
                  </a14:m>
                  <a:endParaRPr lang="en-US" sz="3000" dirty="0"/>
                </a:p>
                <a:p>
                  <a:pPr algn="just">
                    <a:lnSpc>
                      <a:spcPct val="150000"/>
                    </a:lnSpc>
                  </a:pPr>
                  <a:r>
                    <a:rPr lang="en-US" sz="3200" dirty="0" smtClean="0"/>
                    <a:t>And the normalized Von Karman (theoretical) spectra is:</a:t>
                  </a:r>
                </a:p>
                <a:p>
                  <a:pPr algn="just">
                    <a:lnSpc>
                      <a:spcPct val="150000"/>
                    </a:lnSpc>
                  </a:pPr>
                  <a14:m>
                    <m:oMathPara xmlns:m="http://schemas.openxmlformats.org/officeDocument/2006/math">
                      <m:oMathParaPr>
                        <m:jc m:val="centerGroup"/>
                      </m:oMathParaPr>
                      <m:oMath xmlns:m="http://schemas.openxmlformats.org/officeDocument/2006/math">
                        <m:f>
                          <m:fPr>
                            <m:ctrlPr>
                              <a:rPr lang="en-US" sz="3000" i="1">
                                <a:latin typeface="Cambria Math" panose="02040503050406030204" pitchFamily="18" charset="0"/>
                              </a:rPr>
                            </m:ctrlPr>
                          </m:fPr>
                          <m:num>
                            <m:r>
                              <a:rPr lang="en-US" sz="3000" i="1">
                                <a:latin typeface="Cambria Math" panose="02040503050406030204" pitchFamily="18" charset="0"/>
                              </a:rPr>
                              <m:t>𝑓</m:t>
                            </m:r>
                            <m:sSub>
                              <m:sSubPr>
                                <m:ctrlPr>
                                  <a:rPr lang="en-US" sz="3000" i="1">
                                    <a:latin typeface="Cambria Math" panose="02040503050406030204" pitchFamily="18" charset="0"/>
                                  </a:rPr>
                                </m:ctrlPr>
                              </m:sSubPr>
                              <m:e>
                                <m:r>
                                  <a:rPr lang="en-US" sz="3000" i="1">
                                    <a:latin typeface="Cambria Math" panose="02040503050406030204" pitchFamily="18" charset="0"/>
                                  </a:rPr>
                                  <m:t>𝑆</m:t>
                                </m:r>
                              </m:e>
                              <m:sub>
                                <m:r>
                                  <a:rPr lang="en-US" sz="3000" i="1">
                                    <a:latin typeface="Cambria Math" panose="02040503050406030204" pitchFamily="18" charset="0"/>
                                  </a:rPr>
                                  <m:t>𝑛</m:t>
                                </m:r>
                              </m:sub>
                            </m:sSub>
                            <m:r>
                              <a:rPr lang="en-US" sz="3000" i="1">
                                <a:latin typeface="Cambria Math" panose="02040503050406030204" pitchFamily="18" charset="0"/>
                              </a:rPr>
                              <m:t>(</m:t>
                            </m:r>
                            <m:r>
                              <a:rPr lang="en-US" sz="3000" i="1">
                                <a:latin typeface="Cambria Math" panose="02040503050406030204" pitchFamily="18" charset="0"/>
                              </a:rPr>
                              <m:t>𝑧</m:t>
                            </m:r>
                            <m:r>
                              <a:rPr lang="en-US" sz="3000" i="1">
                                <a:latin typeface="Cambria Math" panose="02040503050406030204" pitchFamily="18" charset="0"/>
                              </a:rPr>
                              <m:t>,</m:t>
                            </m:r>
                            <m:r>
                              <a:rPr lang="en-US" sz="3000" i="1">
                                <a:latin typeface="Cambria Math" panose="02040503050406030204" pitchFamily="18" charset="0"/>
                              </a:rPr>
                              <m:t>𝑓</m:t>
                            </m:r>
                            <m:r>
                              <a:rPr lang="en-US" sz="3000" i="1">
                                <a:latin typeface="Cambria Math" panose="02040503050406030204" pitchFamily="18" charset="0"/>
                              </a:rPr>
                              <m:t>)</m:t>
                            </m:r>
                          </m:num>
                          <m:den>
                            <m:sSup>
                              <m:sSupPr>
                                <m:ctrlPr>
                                  <a:rPr lang="en-US" sz="3000" i="1">
                                    <a:latin typeface="Cambria Math" panose="02040503050406030204" pitchFamily="18" charset="0"/>
                                  </a:rPr>
                                </m:ctrlPr>
                              </m:sSupPr>
                              <m:e>
                                <m:r>
                                  <a:rPr lang="en-US" sz="3000" i="1">
                                    <a:latin typeface="Cambria Math" panose="02040503050406030204" pitchFamily="18" charset="0"/>
                                  </a:rPr>
                                  <m:t>𝜎</m:t>
                                </m:r>
                              </m:e>
                              <m:sup>
                                <m:r>
                                  <a:rPr lang="en-US" sz="3000" i="1">
                                    <a:latin typeface="Cambria Math" panose="02040503050406030204" pitchFamily="18" charset="0"/>
                                  </a:rPr>
                                  <m:t>2</m:t>
                                </m:r>
                              </m:sup>
                            </m:sSup>
                          </m:den>
                        </m:f>
                        <m:r>
                          <a:rPr lang="en-US" sz="3000" i="1">
                            <a:latin typeface="Cambria Math" panose="02040503050406030204" pitchFamily="18" charset="0"/>
                          </a:rPr>
                          <m:t>=</m:t>
                        </m:r>
                        <m:f>
                          <m:fPr>
                            <m:ctrlPr>
                              <a:rPr lang="en-US" sz="3000" i="1">
                                <a:latin typeface="Cambria Math" panose="02040503050406030204" pitchFamily="18" charset="0"/>
                              </a:rPr>
                            </m:ctrlPr>
                          </m:fPr>
                          <m:num>
                            <m:r>
                              <a:rPr lang="en-US" sz="3000" i="1">
                                <a:latin typeface="Cambria Math" panose="02040503050406030204" pitchFamily="18" charset="0"/>
                              </a:rPr>
                              <m:t>4</m:t>
                            </m:r>
                            <m:sSup>
                              <m:sSupPr>
                                <m:ctrlPr>
                                  <a:rPr lang="en-US" sz="3000" i="1">
                                    <a:latin typeface="Cambria Math" panose="02040503050406030204" pitchFamily="18" charset="0"/>
                                  </a:rPr>
                                </m:ctrlPr>
                              </m:sSupPr>
                              <m:e>
                                <m:r>
                                  <a:rPr lang="en-US" sz="3000" i="1">
                                    <a:latin typeface="Cambria Math" panose="02040503050406030204" pitchFamily="18" charset="0"/>
                                  </a:rPr>
                                  <m:t>𝑓</m:t>
                                </m:r>
                              </m:e>
                              <m:sup>
                                <m:r>
                                  <a:rPr lang="en-US" sz="3000" i="1">
                                    <a:latin typeface="Cambria Math" panose="02040503050406030204" pitchFamily="18" charset="0"/>
                                  </a:rPr>
                                  <m:t>𝑥</m:t>
                                </m:r>
                              </m:sup>
                            </m:sSup>
                            <m:sSub>
                              <m:sSubPr>
                                <m:ctrlPr>
                                  <a:rPr lang="en-US" sz="3000" i="1">
                                    <a:latin typeface="Cambria Math" panose="02040503050406030204" pitchFamily="18" charset="0"/>
                                  </a:rPr>
                                </m:ctrlPr>
                              </m:sSubPr>
                              <m:e>
                                <m:r>
                                  <a:rPr lang="en-US" sz="3000" i="1">
                                    <a:latin typeface="Cambria Math" panose="02040503050406030204" pitchFamily="18" charset="0"/>
                                  </a:rPr>
                                  <m:t>𝐿</m:t>
                                </m:r>
                              </m:e>
                              <m:sub>
                                <m:r>
                                  <a:rPr lang="en-US" sz="3000" i="1">
                                    <a:latin typeface="Cambria Math" panose="02040503050406030204" pitchFamily="18" charset="0"/>
                                  </a:rPr>
                                  <m:t>𝑛</m:t>
                                </m:r>
                              </m:sub>
                            </m:sSub>
                            <m:r>
                              <a:rPr lang="en-US" sz="3000" i="1">
                                <a:latin typeface="Cambria Math" panose="02040503050406030204" pitchFamily="18" charset="0"/>
                              </a:rPr>
                              <m:t>/</m:t>
                            </m:r>
                            <m:r>
                              <a:rPr lang="en-US" sz="3000" i="1">
                                <a:latin typeface="Cambria Math" panose="02040503050406030204" pitchFamily="18" charset="0"/>
                              </a:rPr>
                              <m:t>𝑈</m:t>
                            </m:r>
                          </m:num>
                          <m:den>
                            <m:sSup>
                              <m:sSupPr>
                                <m:ctrlPr>
                                  <a:rPr lang="en-US" sz="3000" i="1">
                                    <a:latin typeface="Cambria Math" panose="02040503050406030204" pitchFamily="18" charset="0"/>
                                  </a:rPr>
                                </m:ctrlPr>
                              </m:sSupPr>
                              <m:e>
                                <m:r>
                                  <a:rPr lang="en-US" sz="3000" i="1">
                                    <a:latin typeface="Cambria Math" panose="02040503050406030204" pitchFamily="18" charset="0"/>
                                  </a:rPr>
                                  <m:t>[1+70.8</m:t>
                                </m:r>
                                <m:sSup>
                                  <m:sSupPr>
                                    <m:ctrlPr>
                                      <a:rPr lang="en-US" sz="3000" i="1">
                                        <a:latin typeface="Cambria Math" panose="02040503050406030204" pitchFamily="18" charset="0"/>
                                      </a:rPr>
                                    </m:ctrlPr>
                                  </m:sSupPr>
                                  <m:e>
                                    <m:r>
                                      <a:rPr lang="en-US" sz="3000" i="1">
                                        <a:latin typeface="Cambria Math" panose="02040503050406030204" pitchFamily="18" charset="0"/>
                                      </a:rPr>
                                      <m:t>(</m:t>
                                    </m:r>
                                    <m:sSup>
                                      <m:sSupPr>
                                        <m:ctrlPr>
                                          <a:rPr lang="en-US" sz="3000" i="1">
                                            <a:latin typeface="Cambria Math" panose="02040503050406030204" pitchFamily="18" charset="0"/>
                                          </a:rPr>
                                        </m:ctrlPr>
                                      </m:sSupPr>
                                      <m:e>
                                        <m:r>
                                          <a:rPr lang="en-US" sz="3000" i="1">
                                            <a:latin typeface="Cambria Math" panose="02040503050406030204" pitchFamily="18" charset="0"/>
                                          </a:rPr>
                                          <m:t>𝑓</m:t>
                                        </m:r>
                                      </m:e>
                                      <m:sup>
                                        <m:r>
                                          <a:rPr lang="en-US" sz="3000" i="1">
                                            <a:latin typeface="Cambria Math" panose="02040503050406030204" pitchFamily="18" charset="0"/>
                                          </a:rPr>
                                          <m:t>𝑥</m:t>
                                        </m:r>
                                      </m:sup>
                                    </m:sSup>
                                    <m:sSub>
                                      <m:sSubPr>
                                        <m:ctrlPr>
                                          <a:rPr lang="en-US" sz="3000" i="1">
                                            <a:latin typeface="Cambria Math" panose="02040503050406030204" pitchFamily="18" charset="0"/>
                                          </a:rPr>
                                        </m:ctrlPr>
                                      </m:sSubPr>
                                      <m:e>
                                        <m:r>
                                          <a:rPr lang="en-US" sz="3000" i="1">
                                            <a:latin typeface="Cambria Math" panose="02040503050406030204" pitchFamily="18" charset="0"/>
                                          </a:rPr>
                                          <m:t>𝐿</m:t>
                                        </m:r>
                                      </m:e>
                                      <m:sub>
                                        <m:r>
                                          <a:rPr lang="en-US" sz="3000" i="1">
                                            <a:latin typeface="Cambria Math" panose="02040503050406030204" pitchFamily="18" charset="0"/>
                                          </a:rPr>
                                          <m:t>𝑛</m:t>
                                        </m:r>
                                      </m:sub>
                                    </m:sSub>
                                    <m:r>
                                      <a:rPr lang="en-US" sz="3000" i="1">
                                        <a:latin typeface="Cambria Math" panose="02040503050406030204" pitchFamily="18" charset="0"/>
                                      </a:rPr>
                                      <m:t>/</m:t>
                                    </m:r>
                                    <m:r>
                                      <a:rPr lang="en-US" sz="3000" i="1">
                                        <a:latin typeface="Cambria Math" panose="02040503050406030204" pitchFamily="18" charset="0"/>
                                      </a:rPr>
                                      <m:t>𝑈</m:t>
                                    </m:r>
                                    <m:r>
                                      <a:rPr lang="en-US" sz="3000" i="1">
                                        <a:latin typeface="Cambria Math" panose="02040503050406030204" pitchFamily="18" charset="0"/>
                                      </a:rPr>
                                      <m:t>)</m:t>
                                    </m:r>
                                  </m:e>
                                  <m:sup>
                                    <m:r>
                                      <a:rPr lang="en-US" sz="3000" i="1">
                                        <a:latin typeface="Cambria Math" panose="02040503050406030204" pitchFamily="18" charset="0"/>
                                      </a:rPr>
                                      <m:t>2</m:t>
                                    </m:r>
                                  </m:sup>
                                </m:sSup>
                                <m:r>
                                  <a:rPr lang="en-US" sz="3000" i="1">
                                    <a:latin typeface="Cambria Math" panose="02040503050406030204" pitchFamily="18" charset="0"/>
                                  </a:rPr>
                                  <m:t>]</m:t>
                                </m:r>
                              </m:e>
                              <m:sup>
                                <m:r>
                                  <a:rPr lang="en-US" sz="3000" i="1">
                                    <a:latin typeface="Cambria Math" panose="02040503050406030204" pitchFamily="18" charset="0"/>
                                  </a:rPr>
                                  <m:t>5/6</m:t>
                                </m:r>
                              </m:sup>
                            </m:sSup>
                          </m:den>
                        </m:f>
                      </m:oMath>
                    </m:oMathPara>
                  </a14:m>
                  <a:endParaRPr lang="en-US" sz="3200" dirty="0" smtClean="0"/>
                </a:p>
                <a:p>
                  <a:pPr algn="just">
                    <a:lnSpc>
                      <a:spcPct val="150000"/>
                    </a:lnSpc>
                  </a:pPr>
                  <a:r>
                    <a:rPr lang="en-US" sz="3200" dirty="0" smtClean="0"/>
                    <a:t>  The American Society of Civil Engineers (ASCE) uses the above theories to define standards for experimental atmospheric boundary layer simulations.</a:t>
                  </a:r>
                  <a:r>
                    <a:rPr lang="en-US" sz="2000" dirty="0">
                      <a:solidFill>
                        <a:prstClr val="black"/>
                      </a:solidFill>
                    </a:rPr>
                    <a:t> </a:t>
                  </a:r>
                  <a:r>
                    <a:rPr lang="en-US" sz="2000" dirty="0" smtClean="0">
                      <a:solidFill>
                        <a:prstClr val="black"/>
                      </a:solidFill>
                    </a:rPr>
                    <a:t> </a:t>
                  </a:r>
                  <a:r>
                    <a:rPr lang="en-US" sz="3200" dirty="0"/>
                    <a:t>[1]</a:t>
                  </a:r>
                </a:p>
                <a:p>
                  <a:pPr lvl="0" algn="ctr">
                    <a:lnSpc>
                      <a:spcPct val="150000"/>
                    </a:lnSpc>
                  </a:pPr>
                  <a:r>
                    <a:rPr lang="en-US" sz="2000" dirty="0">
                      <a:solidFill>
                        <a:prstClr val="black"/>
                      </a:solidFill>
                    </a:rPr>
                    <a:t>T</a:t>
                  </a:r>
                  <a:r>
                    <a:rPr lang="en-US" sz="2000" dirty="0" smtClean="0">
                      <a:solidFill>
                        <a:prstClr val="black"/>
                      </a:solidFill>
                    </a:rPr>
                    <a:t>able 1: Boundary Layer Parameters Set In ASCE 49-12  [1]</a:t>
                  </a:r>
                  <a:endParaRPr lang="en-US" sz="2000" dirty="0">
                    <a:solidFill>
                      <a:prstClr val="black"/>
                    </a:solidFill>
                  </a:endParaRPr>
                </a:p>
                <a:p>
                  <a:pPr algn="just">
                    <a:lnSpc>
                      <a:spcPct val="150000"/>
                    </a:lnSpc>
                  </a:pPr>
                  <a:endParaRPr lang="en-US" sz="3200" dirty="0" smtClean="0"/>
                </a:p>
                <a:p>
                  <a:pPr algn="just">
                    <a:lnSpc>
                      <a:spcPct val="150000"/>
                    </a:lnSpc>
                  </a:pPr>
                  <a:endParaRPr lang="en-US" sz="3200" dirty="0"/>
                </a:p>
                <a:p>
                  <a:pPr algn="just">
                    <a:lnSpc>
                      <a:spcPct val="150000"/>
                    </a:lnSpc>
                  </a:pPr>
                  <a:endParaRPr lang="en-US" sz="3200" dirty="0"/>
                </a:p>
                <a:p>
                  <a:pPr algn="just">
                    <a:lnSpc>
                      <a:spcPct val="150000"/>
                    </a:lnSpc>
                  </a:pPr>
                  <a:endParaRPr lang="en-US" sz="3200" dirty="0" smtClean="0"/>
                </a:p>
                <a:p>
                  <a:pPr algn="just">
                    <a:lnSpc>
                      <a:spcPct val="150000"/>
                    </a:lnSpc>
                  </a:pPr>
                  <a:endParaRPr lang="en-US" sz="3200" dirty="0"/>
                </a:p>
                <a:p>
                  <a:pPr algn="just">
                    <a:lnSpc>
                      <a:spcPct val="150000"/>
                    </a:lnSpc>
                  </a:pPr>
                  <a:endParaRPr lang="en-US" sz="3200" dirty="0" smtClean="0"/>
                </a:p>
                <a:p>
                  <a:pPr algn="just">
                    <a:lnSpc>
                      <a:spcPct val="150000"/>
                    </a:lnSpc>
                  </a:pPr>
                  <a:endParaRPr lang="en-US" sz="3200" dirty="0"/>
                </a:p>
                <a:p>
                  <a:pPr algn="just">
                    <a:lnSpc>
                      <a:spcPct val="150000"/>
                    </a:lnSpc>
                  </a:pPr>
                  <a:r>
                    <a:rPr lang="en-US" sz="3200" dirty="0" smtClean="0"/>
                    <a:t>  </a:t>
                  </a:r>
                </a:p>
                <a:p>
                  <a:pPr algn="just">
                    <a:lnSpc>
                      <a:spcPct val="150000"/>
                    </a:lnSpc>
                  </a:pPr>
                  <a:endParaRPr lang="en-US" sz="2400" dirty="0"/>
                </a:p>
                <a:p>
                  <a:pPr algn="just">
                    <a:lnSpc>
                      <a:spcPct val="150000"/>
                    </a:lnSpc>
                  </a:pPr>
                  <a:endParaRPr lang="en-US" sz="2400" dirty="0" smtClean="0"/>
                </a:p>
                <a:p>
                  <a:pPr algn="just">
                    <a:lnSpc>
                      <a:spcPct val="150000"/>
                    </a:lnSpc>
                  </a:pPr>
                  <a:endParaRPr lang="en-US" sz="3200" dirty="0"/>
                </a:p>
                <a:p>
                  <a:pPr algn="just">
                    <a:lnSpc>
                      <a:spcPct val="150000"/>
                    </a:lnSpc>
                  </a:pPr>
                  <a:endParaRPr lang="en-US" sz="3200" dirty="0"/>
                </a:p>
                <a:p>
                  <a:pPr algn="just">
                    <a:lnSpc>
                      <a:spcPct val="150000"/>
                    </a:lnSpc>
                  </a:pPr>
                  <a:endParaRPr lang="en-US" sz="3200" dirty="0"/>
                </a:p>
                <a:p>
                  <a:pPr algn="just">
                    <a:lnSpc>
                      <a:spcPct val="150000"/>
                    </a:lnSpc>
                  </a:pPr>
                  <a:endParaRPr lang="en-US" sz="800" dirty="0" smtClean="0"/>
                </a:p>
                <a:p>
                  <a:pPr algn="just">
                    <a:lnSpc>
                      <a:spcPct val="150000"/>
                    </a:lnSpc>
                  </a:pPr>
                  <a:endParaRPr lang="en-US" sz="1800" dirty="0"/>
                </a:p>
                <a:p>
                  <a:pPr algn="just">
                    <a:lnSpc>
                      <a:spcPct val="150000"/>
                    </a:lnSpc>
                  </a:pPr>
                  <a:endParaRPr lang="en-US" sz="800" dirty="0" smtClean="0"/>
                </a:p>
                <a:p>
                  <a:pPr algn="just">
                    <a:lnSpc>
                      <a:spcPct val="150000"/>
                    </a:lnSpc>
                  </a:pPr>
                  <a:endParaRPr lang="en-US" sz="1800" dirty="0" smtClean="0"/>
                </a:p>
                <a:p>
                  <a:pPr algn="just">
                    <a:lnSpc>
                      <a:spcPct val="150000"/>
                    </a:lnSpc>
                  </a:pPr>
                  <a:endParaRPr lang="en-US" sz="1600" dirty="0"/>
                </a:p>
              </p:txBody>
            </p:sp>
          </mc:Choice>
          <mc:Fallback>
            <p:sp>
              <p:nvSpPr>
                <p:cNvPr id="8" name="TextBox 7"/>
                <p:cNvSpPr txBox="1">
                  <a:spLocks noRot="1" noChangeAspect="1" noMove="1" noResize="1" noEditPoints="1" noAdjustHandles="1" noChangeArrowheads="1" noChangeShapeType="1" noTextEdit="1"/>
                </p:cNvSpPr>
                <p:nvPr/>
              </p:nvSpPr>
              <p:spPr>
                <a:xfrm>
                  <a:off x="15227426" y="5313611"/>
                  <a:ext cx="13239207" cy="28833094"/>
                </a:xfrm>
                <a:prstGeom prst="rect">
                  <a:avLst/>
                </a:prstGeom>
                <a:blipFill rotWithShape="0">
                  <a:blip r:embed="rId4"/>
                  <a:stretch>
                    <a:fillRect l="-1150" r="-1104"/>
                  </a:stretch>
                </a:blipFill>
              </p:spPr>
              <p:txBody>
                <a:bodyPr/>
                <a:lstStyle/>
                <a:p>
                  <a:r>
                    <a:rPr lang="en-US">
                      <a:noFill/>
                    </a:rPr>
                    <a:t> </a:t>
                  </a:r>
                </a:p>
              </p:txBody>
            </p:sp>
          </mc:Fallback>
        </mc:AlternateContent>
      </p:grpSp>
      <p:graphicFrame>
        <p:nvGraphicFramePr>
          <p:cNvPr id="13" name="Table 12"/>
          <p:cNvGraphicFramePr>
            <a:graphicFrameLocks noGrp="1" noChangeAspect="1"/>
          </p:cNvGraphicFramePr>
          <p:nvPr>
            <p:extLst>
              <p:ext uri="{D42A27DB-BD31-4B8C-83A1-F6EECF244321}">
                <p14:modId xmlns:p14="http://schemas.microsoft.com/office/powerpoint/2010/main" val="2443677098"/>
              </p:ext>
            </p:extLst>
          </p:nvPr>
        </p:nvGraphicFramePr>
        <p:xfrm>
          <a:off x="15383010" y="21136307"/>
          <a:ext cx="12928041" cy="4162982"/>
        </p:xfrm>
        <a:graphic>
          <a:graphicData uri="http://schemas.openxmlformats.org/drawingml/2006/table">
            <a:tbl>
              <a:tblPr firstRow="1" firstCol="1" bandRow="1">
                <a:tableStyleId>{69CF1AB2-1976-4502-BF36-3FF5EA218861}</a:tableStyleId>
              </a:tblPr>
              <a:tblGrid>
                <a:gridCol w="1066619">
                  <a:extLst>
                    <a:ext uri="{9D8B030D-6E8A-4147-A177-3AD203B41FA5}">
                      <a16:colId xmlns:a16="http://schemas.microsoft.com/office/drawing/2014/main" xmlns="" val="20000"/>
                    </a:ext>
                  </a:extLst>
                </a:gridCol>
                <a:gridCol w="6513946">
                  <a:extLst>
                    <a:ext uri="{9D8B030D-6E8A-4147-A177-3AD203B41FA5}">
                      <a16:colId xmlns:a16="http://schemas.microsoft.com/office/drawing/2014/main" xmlns="" val="20001"/>
                    </a:ext>
                  </a:extLst>
                </a:gridCol>
                <a:gridCol w="1699621">
                  <a:extLst>
                    <a:ext uri="{9D8B030D-6E8A-4147-A177-3AD203B41FA5}">
                      <a16:colId xmlns:a16="http://schemas.microsoft.com/office/drawing/2014/main" xmlns="" val="20002"/>
                    </a:ext>
                  </a:extLst>
                </a:gridCol>
                <a:gridCol w="1793643">
                  <a:extLst>
                    <a:ext uri="{9D8B030D-6E8A-4147-A177-3AD203B41FA5}">
                      <a16:colId xmlns:a16="http://schemas.microsoft.com/office/drawing/2014/main" xmlns="" val="20003"/>
                    </a:ext>
                  </a:extLst>
                </a:gridCol>
                <a:gridCol w="1854212">
                  <a:extLst>
                    <a:ext uri="{9D8B030D-6E8A-4147-A177-3AD203B41FA5}">
                      <a16:colId xmlns:a16="http://schemas.microsoft.com/office/drawing/2014/main" xmlns="" val="20004"/>
                    </a:ext>
                  </a:extLst>
                </a:gridCol>
              </a:tblGrid>
              <a:tr h="527281">
                <a:tc>
                  <a:txBody>
                    <a:bodyPr/>
                    <a:lstStyle/>
                    <a:p>
                      <a:pPr marL="0" marR="0" algn="ctr">
                        <a:lnSpc>
                          <a:spcPct val="106000"/>
                        </a:lnSpc>
                        <a:spcBef>
                          <a:spcPts val="0"/>
                        </a:spcBef>
                        <a:spcAft>
                          <a:spcPts val="0"/>
                        </a:spcAft>
                      </a:pPr>
                      <a:r>
                        <a:rPr lang="en-US" sz="2800" dirty="0">
                          <a:effectLst/>
                        </a:rPr>
                        <a:t>Class</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06000"/>
                        </a:lnSpc>
                        <a:spcBef>
                          <a:spcPts val="0"/>
                        </a:spcBef>
                        <a:spcAft>
                          <a:spcPts val="0"/>
                        </a:spcAft>
                      </a:pPr>
                      <a:r>
                        <a:rPr lang="en-US" sz="2800" dirty="0">
                          <a:effectLst/>
                        </a:rPr>
                        <a:t>Terrain Description</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06000"/>
                        </a:lnSpc>
                        <a:spcBef>
                          <a:spcPts val="0"/>
                        </a:spcBef>
                        <a:spcAft>
                          <a:spcPts val="0"/>
                        </a:spcAft>
                      </a:pPr>
                      <a:r>
                        <a:rPr lang="en-US" sz="2800" dirty="0">
                          <a:effectLst/>
                        </a:rPr>
                        <a:t>(z</a:t>
                      </a:r>
                      <a:r>
                        <a:rPr lang="en-US" sz="2800" baseline="-25000" dirty="0">
                          <a:effectLst/>
                        </a:rPr>
                        <a:t>o</a:t>
                      </a:r>
                      <a:r>
                        <a:rPr lang="en-US" sz="2800" dirty="0">
                          <a:effectLst/>
                        </a:rPr>
                        <a:t>)</a:t>
                      </a:r>
                      <a:r>
                        <a:rPr lang="en-US" sz="2800" baseline="-25000" dirty="0">
                          <a:effectLst/>
                        </a:rPr>
                        <a:t>r</a:t>
                      </a:r>
                      <a:r>
                        <a:rPr lang="en-US" sz="2800" baseline="30000" dirty="0">
                          <a:effectLst/>
                        </a:rPr>
                        <a:t>n</a:t>
                      </a:r>
                      <a:r>
                        <a:rPr lang="en-US" sz="2800" dirty="0">
                          <a:effectLst/>
                        </a:rPr>
                        <a:t> (m)</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06000"/>
                        </a:lnSpc>
                        <a:spcBef>
                          <a:spcPts val="0"/>
                        </a:spcBef>
                        <a:spcAft>
                          <a:spcPts val="0"/>
                        </a:spcAft>
                      </a:pPr>
                      <a:r>
                        <a:rPr lang="en-US" sz="2800" dirty="0">
                          <a:effectLst/>
                        </a:rPr>
                        <a:t>n</a:t>
                      </a:r>
                      <a:r>
                        <a:rPr lang="en-US" sz="2800" baseline="30000" dirty="0">
                          <a:effectLst/>
                        </a:rPr>
                        <a:t>b</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06000"/>
                        </a:lnSpc>
                        <a:spcBef>
                          <a:spcPts val="0"/>
                        </a:spcBef>
                        <a:spcAft>
                          <a:spcPts val="0"/>
                        </a:spcAft>
                      </a:pPr>
                      <a:r>
                        <a:rPr lang="en-US" sz="2800" dirty="0">
                          <a:effectLst/>
                        </a:rPr>
                        <a:t>Exposure</a:t>
                      </a:r>
                      <a:r>
                        <a:rPr lang="en-US" sz="2800" baseline="30000" dirty="0">
                          <a:effectLst/>
                        </a:rPr>
                        <a:t>f</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0000"/>
                  </a:ext>
                </a:extLst>
              </a:tr>
              <a:tr h="305281">
                <a:tc>
                  <a:txBody>
                    <a:bodyPr/>
                    <a:lstStyle/>
                    <a:p>
                      <a:pPr marL="0" marR="0" algn="ctr">
                        <a:lnSpc>
                          <a:spcPct val="106000"/>
                        </a:lnSpc>
                        <a:spcBef>
                          <a:spcPts val="0"/>
                        </a:spcBef>
                        <a:spcAft>
                          <a:spcPts val="0"/>
                        </a:spcAft>
                      </a:pPr>
                      <a:r>
                        <a:rPr lang="en-US" sz="2800" dirty="0">
                          <a:effectLst/>
                        </a:rPr>
                        <a:t>1</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l">
                        <a:lnSpc>
                          <a:spcPct val="106000"/>
                        </a:lnSpc>
                        <a:spcBef>
                          <a:spcPts val="0"/>
                        </a:spcBef>
                        <a:spcAft>
                          <a:spcPts val="0"/>
                        </a:spcAft>
                      </a:pPr>
                      <a:r>
                        <a:rPr lang="en-US" sz="2800" dirty="0">
                          <a:effectLst/>
                        </a:rPr>
                        <a:t>Open Sea, fetch at least 3 miles</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06000"/>
                        </a:lnSpc>
                        <a:spcBef>
                          <a:spcPts val="0"/>
                        </a:spcBef>
                        <a:spcAft>
                          <a:spcPts val="0"/>
                        </a:spcAft>
                      </a:pPr>
                      <a:r>
                        <a:rPr lang="en-US" sz="2800" dirty="0">
                          <a:effectLst/>
                        </a:rPr>
                        <a:t>~0.0002</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06000"/>
                        </a:lnSpc>
                        <a:spcBef>
                          <a:spcPts val="0"/>
                        </a:spcBef>
                        <a:spcAft>
                          <a:spcPts val="0"/>
                        </a:spcAft>
                      </a:pPr>
                      <a:r>
                        <a:rPr lang="en-US" sz="2800" dirty="0">
                          <a:effectLst/>
                        </a:rPr>
                        <a:t>0.10</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06000"/>
                        </a:lnSpc>
                        <a:spcBef>
                          <a:spcPts val="0"/>
                        </a:spcBef>
                        <a:spcAft>
                          <a:spcPts val="0"/>
                        </a:spcAft>
                      </a:pPr>
                      <a:r>
                        <a:rPr lang="en-US" sz="2800" dirty="0">
                          <a:effectLst/>
                        </a:rPr>
                        <a:t>D</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0001"/>
                  </a:ext>
                </a:extLst>
              </a:tr>
              <a:tr h="305281">
                <a:tc>
                  <a:txBody>
                    <a:bodyPr/>
                    <a:lstStyle/>
                    <a:p>
                      <a:pPr marL="0" marR="0" algn="ctr">
                        <a:lnSpc>
                          <a:spcPct val="106000"/>
                        </a:lnSpc>
                        <a:spcBef>
                          <a:spcPts val="0"/>
                        </a:spcBef>
                        <a:spcAft>
                          <a:spcPts val="0"/>
                        </a:spcAft>
                      </a:pPr>
                      <a:r>
                        <a:rPr lang="en-US" sz="2800" dirty="0">
                          <a:effectLst/>
                        </a:rPr>
                        <a:t>2</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l">
                        <a:lnSpc>
                          <a:spcPct val="106000"/>
                        </a:lnSpc>
                        <a:spcBef>
                          <a:spcPts val="0"/>
                        </a:spcBef>
                        <a:spcAft>
                          <a:spcPts val="0"/>
                        </a:spcAft>
                      </a:pPr>
                      <a:r>
                        <a:rPr lang="en-US" sz="2800" dirty="0">
                          <a:effectLst/>
                        </a:rPr>
                        <a:t>Mud flats, snow; no</a:t>
                      </a:r>
                      <a:r>
                        <a:rPr lang="en-US" sz="2800" baseline="0" dirty="0">
                          <a:effectLst/>
                        </a:rPr>
                        <a:t> obstacles</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06000"/>
                        </a:lnSpc>
                        <a:spcBef>
                          <a:spcPts val="0"/>
                        </a:spcBef>
                        <a:spcAft>
                          <a:spcPts val="0"/>
                        </a:spcAft>
                      </a:pPr>
                      <a:r>
                        <a:rPr lang="en-US" sz="2800" dirty="0">
                          <a:effectLst/>
                        </a:rPr>
                        <a:t>0.005</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06000"/>
                        </a:lnSpc>
                        <a:spcBef>
                          <a:spcPts val="0"/>
                        </a:spcBef>
                        <a:spcAft>
                          <a:spcPts val="0"/>
                        </a:spcAft>
                      </a:pPr>
                      <a:r>
                        <a:rPr lang="en-US" sz="2800" dirty="0">
                          <a:effectLst/>
                        </a:rPr>
                        <a:t>0.13</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06000"/>
                        </a:lnSpc>
                        <a:spcBef>
                          <a:spcPts val="0"/>
                        </a:spcBef>
                        <a:spcAft>
                          <a:spcPts val="0"/>
                        </a:spcAft>
                      </a:pPr>
                      <a:r>
                        <a:rPr lang="en-US" sz="2800" dirty="0">
                          <a:effectLst/>
                        </a:rPr>
                        <a:t>----</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AEFF7"/>
                    </a:solidFill>
                  </a:tcPr>
                </a:tc>
                <a:extLst>
                  <a:ext uri="{0D108BD9-81ED-4DB2-BD59-A6C34878D82A}">
                    <a16:rowId xmlns:a16="http://schemas.microsoft.com/office/drawing/2014/main" xmlns="" val="10002"/>
                  </a:ext>
                </a:extLst>
              </a:tr>
              <a:tr h="305281">
                <a:tc>
                  <a:txBody>
                    <a:bodyPr/>
                    <a:lstStyle/>
                    <a:p>
                      <a:pPr marL="0" marR="0" algn="ctr">
                        <a:lnSpc>
                          <a:spcPct val="106000"/>
                        </a:lnSpc>
                        <a:spcBef>
                          <a:spcPts val="0"/>
                        </a:spcBef>
                        <a:spcAft>
                          <a:spcPts val="0"/>
                        </a:spcAft>
                      </a:pPr>
                      <a:r>
                        <a:rPr lang="en-US" sz="2800" dirty="0">
                          <a:effectLst/>
                        </a:rPr>
                        <a:t>3</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l">
                        <a:lnSpc>
                          <a:spcPct val="106000"/>
                        </a:lnSpc>
                        <a:spcBef>
                          <a:spcPts val="0"/>
                        </a:spcBef>
                        <a:spcAft>
                          <a:spcPts val="0"/>
                        </a:spcAft>
                      </a:pPr>
                      <a:r>
                        <a:rPr lang="en-US" sz="2800" dirty="0">
                          <a:effectLst/>
                        </a:rPr>
                        <a:t>Open flat terrain; grass</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06000"/>
                        </a:lnSpc>
                        <a:spcBef>
                          <a:spcPts val="0"/>
                        </a:spcBef>
                        <a:spcAft>
                          <a:spcPts val="0"/>
                        </a:spcAft>
                      </a:pPr>
                      <a:r>
                        <a:rPr lang="en-US" sz="2800" dirty="0">
                          <a:effectLst/>
                        </a:rPr>
                        <a:t>0.03</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06000"/>
                        </a:lnSpc>
                        <a:spcBef>
                          <a:spcPts val="0"/>
                        </a:spcBef>
                        <a:spcAft>
                          <a:spcPts val="0"/>
                        </a:spcAft>
                      </a:pPr>
                      <a:r>
                        <a:rPr lang="en-US" sz="2800" dirty="0">
                          <a:effectLst/>
                        </a:rPr>
                        <a:t>0.14</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06000"/>
                        </a:lnSpc>
                        <a:spcBef>
                          <a:spcPts val="0"/>
                        </a:spcBef>
                        <a:spcAft>
                          <a:spcPts val="0"/>
                        </a:spcAft>
                      </a:pPr>
                      <a:r>
                        <a:rPr lang="en-US" sz="2800" dirty="0">
                          <a:effectLst/>
                        </a:rPr>
                        <a:t>C</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2DEEF"/>
                    </a:solidFill>
                  </a:tcPr>
                </a:tc>
                <a:extLst>
                  <a:ext uri="{0D108BD9-81ED-4DB2-BD59-A6C34878D82A}">
                    <a16:rowId xmlns:a16="http://schemas.microsoft.com/office/drawing/2014/main" xmlns="" val="10003"/>
                  </a:ext>
                </a:extLst>
              </a:tr>
              <a:tr h="469524">
                <a:tc>
                  <a:txBody>
                    <a:bodyPr/>
                    <a:lstStyle/>
                    <a:p>
                      <a:pPr marL="0" marR="0" algn="ctr">
                        <a:lnSpc>
                          <a:spcPct val="106000"/>
                        </a:lnSpc>
                        <a:spcBef>
                          <a:spcPts val="0"/>
                        </a:spcBef>
                        <a:spcAft>
                          <a:spcPts val="0"/>
                        </a:spcAft>
                      </a:pPr>
                      <a:r>
                        <a:rPr lang="en-US" sz="2800" dirty="0">
                          <a:effectLst/>
                        </a:rPr>
                        <a:t>4</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l">
                        <a:lnSpc>
                          <a:spcPct val="106000"/>
                        </a:lnSpc>
                        <a:spcBef>
                          <a:spcPts val="0"/>
                        </a:spcBef>
                        <a:spcAft>
                          <a:spcPts val="0"/>
                        </a:spcAft>
                      </a:pPr>
                      <a:r>
                        <a:rPr lang="en-US" sz="2800" dirty="0">
                          <a:effectLst/>
                        </a:rPr>
                        <a:t>Low crops; occasional large obstacles</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06000"/>
                        </a:lnSpc>
                        <a:spcBef>
                          <a:spcPts val="0"/>
                        </a:spcBef>
                        <a:spcAft>
                          <a:spcPts val="0"/>
                        </a:spcAft>
                      </a:pPr>
                      <a:r>
                        <a:rPr lang="en-US" sz="2800" dirty="0">
                          <a:effectLst/>
                        </a:rPr>
                        <a:t>0.10</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06000"/>
                        </a:lnSpc>
                        <a:spcBef>
                          <a:spcPts val="0"/>
                        </a:spcBef>
                        <a:spcAft>
                          <a:spcPts val="0"/>
                        </a:spcAft>
                      </a:pPr>
                      <a:r>
                        <a:rPr lang="en-US" sz="2800" dirty="0">
                          <a:effectLst/>
                        </a:rPr>
                        <a:t>0.18</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06000"/>
                        </a:lnSpc>
                        <a:spcBef>
                          <a:spcPts val="0"/>
                        </a:spcBef>
                        <a:spcAft>
                          <a:spcPts val="0"/>
                        </a:spcAft>
                      </a:pPr>
                      <a:r>
                        <a:rPr lang="en-US" sz="2800" dirty="0">
                          <a:effectLst/>
                        </a:rPr>
                        <a:t>----</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0004"/>
                  </a:ext>
                </a:extLst>
              </a:tr>
              <a:tr h="305281">
                <a:tc>
                  <a:txBody>
                    <a:bodyPr/>
                    <a:lstStyle/>
                    <a:p>
                      <a:pPr marL="0" marR="0" algn="ctr">
                        <a:lnSpc>
                          <a:spcPct val="106000"/>
                        </a:lnSpc>
                        <a:spcBef>
                          <a:spcPts val="0"/>
                        </a:spcBef>
                        <a:spcAft>
                          <a:spcPts val="0"/>
                        </a:spcAft>
                      </a:pPr>
                      <a:r>
                        <a:rPr lang="en-US" sz="2800" dirty="0">
                          <a:effectLst/>
                        </a:rPr>
                        <a:t>5</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l">
                        <a:lnSpc>
                          <a:spcPct val="106000"/>
                        </a:lnSpc>
                        <a:spcBef>
                          <a:spcPts val="0"/>
                        </a:spcBef>
                        <a:spcAft>
                          <a:spcPts val="0"/>
                        </a:spcAft>
                      </a:pPr>
                      <a:r>
                        <a:rPr lang="en-US" sz="2800" dirty="0">
                          <a:effectLst/>
                        </a:rPr>
                        <a:t>High crops; scattered obstacles</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06000"/>
                        </a:lnSpc>
                        <a:spcBef>
                          <a:spcPts val="0"/>
                        </a:spcBef>
                        <a:spcAft>
                          <a:spcPts val="0"/>
                        </a:spcAft>
                      </a:pPr>
                      <a:r>
                        <a:rPr lang="en-US" sz="2800" dirty="0">
                          <a:effectLst/>
                        </a:rPr>
                        <a:t>0.25</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06000"/>
                        </a:lnSpc>
                        <a:spcBef>
                          <a:spcPts val="0"/>
                        </a:spcBef>
                        <a:spcAft>
                          <a:spcPts val="0"/>
                        </a:spcAft>
                      </a:pPr>
                      <a:r>
                        <a:rPr lang="en-US" sz="2800" dirty="0">
                          <a:effectLst/>
                        </a:rPr>
                        <a:t>0.22</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06000"/>
                        </a:lnSpc>
                        <a:spcBef>
                          <a:spcPts val="0"/>
                        </a:spcBef>
                        <a:spcAft>
                          <a:spcPts val="0"/>
                        </a:spcAft>
                      </a:pPr>
                      <a:r>
                        <a:rPr lang="en-US" sz="2800" dirty="0">
                          <a:effectLst/>
                        </a:rPr>
                        <a:t>B</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0005"/>
                  </a:ext>
                </a:extLst>
              </a:tr>
              <a:tr h="405066">
                <a:tc>
                  <a:txBody>
                    <a:bodyPr/>
                    <a:lstStyle/>
                    <a:p>
                      <a:pPr marL="0" marR="0" algn="ctr">
                        <a:lnSpc>
                          <a:spcPct val="106000"/>
                        </a:lnSpc>
                        <a:spcBef>
                          <a:spcPts val="0"/>
                        </a:spcBef>
                        <a:spcAft>
                          <a:spcPts val="0"/>
                        </a:spcAft>
                      </a:pPr>
                      <a:r>
                        <a:rPr lang="en-US" sz="2800" dirty="0">
                          <a:effectLst/>
                        </a:rPr>
                        <a:t>6</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l">
                        <a:lnSpc>
                          <a:spcPct val="106000"/>
                        </a:lnSpc>
                        <a:spcBef>
                          <a:spcPts val="0"/>
                        </a:spcBef>
                        <a:spcAft>
                          <a:spcPts val="0"/>
                        </a:spcAft>
                      </a:pPr>
                      <a:r>
                        <a:rPr lang="en-US" sz="2800" dirty="0">
                          <a:effectLst/>
                        </a:rPr>
                        <a:t>Parkland, bushes: numerous obstacles</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06000"/>
                        </a:lnSpc>
                        <a:spcBef>
                          <a:spcPts val="0"/>
                        </a:spcBef>
                        <a:spcAft>
                          <a:spcPts val="0"/>
                        </a:spcAft>
                      </a:pPr>
                      <a:r>
                        <a:rPr lang="en-US" sz="2800" dirty="0">
                          <a:effectLst/>
                        </a:rPr>
                        <a:t>0.5</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06000"/>
                        </a:lnSpc>
                        <a:spcBef>
                          <a:spcPts val="0"/>
                        </a:spcBef>
                        <a:spcAft>
                          <a:spcPts val="0"/>
                        </a:spcAft>
                      </a:pPr>
                      <a:r>
                        <a:rPr lang="en-US" sz="2800" dirty="0">
                          <a:effectLst/>
                        </a:rPr>
                        <a:t>0.29</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06000"/>
                        </a:lnSpc>
                        <a:spcBef>
                          <a:spcPts val="0"/>
                        </a:spcBef>
                        <a:spcAft>
                          <a:spcPts val="0"/>
                        </a:spcAft>
                      </a:pPr>
                      <a:r>
                        <a:rPr lang="en-US" sz="2800" dirty="0">
                          <a:effectLst/>
                        </a:rPr>
                        <a:t>----</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0006"/>
                  </a:ext>
                </a:extLst>
              </a:tr>
              <a:tr h="305281">
                <a:tc>
                  <a:txBody>
                    <a:bodyPr/>
                    <a:lstStyle/>
                    <a:p>
                      <a:pPr marL="0" marR="0" algn="ctr">
                        <a:lnSpc>
                          <a:spcPct val="106000"/>
                        </a:lnSpc>
                        <a:spcBef>
                          <a:spcPts val="0"/>
                        </a:spcBef>
                        <a:spcAft>
                          <a:spcPts val="0"/>
                        </a:spcAft>
                      </a:pPr>
                      <a:r>
                        <a:rPr lang="en-US" sz="2800" dirty="0">
                          <a:effectLst/>
                        </a:rPr>
                        <a:t>7</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l">
                        <a:lnSpc>
                          <a:spcPct val="106000"/>
                        </a:lnSpc>
                        <a:spcBef>
                          <a:spcPts val="0"/>
                        </a:spcBef>
                        <a:spcAft>
                          <a:spcPts val="0"/>
                        </a:spcAft>
                      </a:pPr>
                      <a:r>
                        <a:rPr lang="en-US" sz="2800" dirty="0">
                          <a:effectLst/>
                        </a:rPr>
                        <a:t>Suburb/Forest</a:t>
                      </a:r>
                      <a:r>
                        <a:rPr lang="en-US" sz="2800" baseline="0" dirty="0">
                          <a:effectLst/>
                        </a:rPr>
                        <a:t> </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06000"/>
                        </a:lnSpc>
                        <a:spcBef>
                          <a:spcPts val="0"/>
                        </a:spcBef>
                        <a:spcAft>
                          <a:spcPts val="0"/>
                        </a:spcAft>
                      </a:pPr>
                      <a:r>
                        <a:rPr lang="en-US" sz="2800" dirty="0">
                          <a:effectLst/>
                        </a:rPr>
                        <a:t>1.0-2.0</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06000"/>
                        </a:lnSpc>
                        <a:spcBef>
                          <a:spcPts val="0"/>
                        </a:spcBef>
                        <a:spcAft>
                          <a:spcPts val="0"/>
                        </a:spcAft>
                      </a:pPr>
                      <a:r>
                        <a:rPr lang="en-US" sz="2800" dirty="0">
                          <a:effectLst/>
                        </a:rPr>
                        <a:t>0.33</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06000"/>
                        </a:lnSpc>
                        <a:spcBef>
                          <a:spcPts val="0"/>
                        </a:spcBef>
                        <a:spcAft>
                          <a:spcPts val="0"/>
                        </a:spcAft>
                      </a:pPr>
                      <a:r>
                        <a:rPr lang="en-US" sz="2800" dirty="0">
                          <a:effectLst/>
                        </a:rPr>
                        <a:t>A</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0007"/>
                  </a:ext>
                </a:extLst>
              </a:tr>
              <a:tr h="415098">
                <a:tc>
                  <a:txBody>
                    <a:bodyPr/>
                    <a:lstStyle/>
                    <a:p>
                      <a:pPr marL="0" marR="0" algn="ctr">
                        <a:lnSpc>
                          <a:spcPct val="106000"/>
                        </a:lnSpc>
                        <a:spcBef>
                          <a:spcPts val="0"/>
                        </a:spcBef>
                        <a:spcAft>
                          <a:spcPts val="0"/>
                        </a:spcAft>
                      </a:pPr>
                      <a:r>
                        <a:rPr lang="en-US" sz="2800" dirty="0">
                          <a:effectLst/>
                        </a:rPr>
                        <a:t>8</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l">
                        <a:lnSpc>
                          <a:spcPct val="106000"/>
                        </a:lnSpc>
                        <a:spcBef>
                          <a:spcPts val="0"/>
                        </a:spcBef>
                        <a:spcAft>
                          <a:spcPts val="0"/>
                        </a:spcAft>
                      </a:pPr>
                      <a:r>
                        <a:rPr lang="en-US" sz="2800" dirty="0">
                          <a:effectLst/>
                        </a:rPr>
                        <a:t>City - high- and low-rise buildings</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06000"/>
                        </a:lnSpc>
                        <a:spcBef>
                          <a:spcPts val="0"/>
                        </a:spcBef>
                        <a:spcAft>
                          <a:spcPts val="0"/>
                        </a:spcAft>
                      </a:pPr>
                      <a:r>
                        <a:rPr lang="en-US" sz="2800" dirty="0">
                          <a:effectLst/>
                        </a:rPr>
                        <a:t>&gt;2</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06000"/>
                        </a:lnSpc>
                        <a:spcBef>
                          <a:spcPts val="0"/>
                        </a:spcBef>
                        <a:spcAft>
                          <a:spcPts val="0"/>
                        </a:spcAft>
                      </a:pPr>
                      <a:r>
                        <a:rPr lang="en-US" sz="2800" dirty="0">
                          <a:effectLst/>
                        </a:rPr>
                        <a:t>0.40-0.67</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06000"/>
                        </a:lnSpc>
                        <a:spcBef>
                          <a:spcPts val="0"/>
                        </a:spcBef>
                        <a:spcAft>
                          <a:spcPts val="0"/>
                        </a:spcAft>
                      </a:pPr>
                      <a:r>
                        <a:rPr lang="en-US" sz="2800" dirty="0">
                          <a:effectLst/>
                        </a:rPr>
                        <a:t>----</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0008"/>
                  </a:ext>
                </a:extLst>
              </a:tr>
            </a:tbl>
          </a:graphicData>
        </a:graphic>
      </p:graphicFrame>
      <p:grpSp>
        <p:nvGrpSpPr>
          <p:cNvPr id="9" name="Group 8"/>
          <p:cNvGrpSpPr/>
          <p:nvPr/>
        </p:nvGrpSpPr>
        <p:grpSpPr>
          <a:xfrm>
            <a:off x="914670" y="4390281"/>
            <a:ext cx="13239208" cy="9494224"/>
            <a:chOff x="901333" y="4390281"/>
            <a:chExt cx="13239208" cy="9494224"/>
          </a:xfrm>
        </p:grpSpPr>
        <p:sp>
          <p:nvSpPr>
            <p:cNvPr id="6" name="TextBox 5"/>
            <p:cNvSpPr txBox="1"/>
            <p:nvPr/>
          </p:nvSpPr>
          <p:spPr>
            <a:xfrm>
              <a:off x="901334" y="4390281"/>
              <a:ext cx="13239207" cy="923330"/>
            </a:xfrm>
            <a:prstGeom prst="rect">
              <a:avLst/>
            </a:prstGeom>
            <a:solidFill>
              <a:schemeClr val="accent1">
                <a:lumMod val="40000"/>
                <a:lumOff val="60000"/>
              </a:schemeClr>
            </a:solidFill>
          </p:spPr>
          <p:style>
            <a:lnRef idx="2">
              <a:schemeClr val="accent5"/>
            </a:lnRef>
            <a:fillRef idx="1">
              <a:schemeClr val="lt1"/>
            </a:fillRef>
            <a:effectRef idx="0">
              <a:schemeClr val="accent5"/>
            </a:effectRef>
            <a:fontRef idx="minor">
              <a:schemeClr val="dk1"/>
            </a:fontRef>
          </p:style>
          <p:txBody>
            <a:bodyPr wrap="square" rtlCol="0">
              <a:spAutoFit/>
            </a:bodyPr>
            <a:lstStyle/>
            <a:p>
              <a:r>
                <a:rPr lang="en-US" sz="5400" dirty="0"/>
                <a:t>Background</a:t>
              </a:r>
              <a:endParaRPr lang="en-US" sz="6600" dirty="0"/>
            </a:p>
          </p:txBody>
        </p:sp>
        <p:grpSp>
          <p:nvGrpSpPr>
            <p:cNvPr id="19" name="Group 18"/>
            <p:cNvGrpSpPr/>
            <p:nvPr/>
          </p:nvGrpSpPr>
          <p:grpSpPr>
            <a:xfrm>
              <a:off x="901333" y="5297539"/>
              <a:ext cx="13239207" cy="8586966"/>
              <a:chOff x="901334" y="5313611"/>
              <a:chExt cx="13239207" cy="8586966"/>
            </a:xfrm>
          </p:grpSpPr>
          <p:sp>
            <p:nvSpPr>
              <p:cNvPr id="3" name="TextBox 2"/>
              <p:cNvSpPr txBox="1"/>
              <p:nvPr/>
            </p:nvSpPr>
            <p:spPr>
              <a:xfrm>
                <a:off x="901334" y="5313611"/>
                <a:ext cx="13239207" cy="8586966"/>
              </a:xfrm>
              <a:prstGeom prst="rect">
                <a:avLst/>
              </a:prstGeom>
              <a:ln/>
            </p:spPr>
            <p:style>
              <a:lnRef idx="2">
                <a:schemeClr val="accent5"/>
              </a:lnRef>
              <a:fillRef idx="1">
                <a:schemeClr val="lt1"/>
              </a:fillRef>
              <a:effectRef idx="0">
                <a:schemeClr val="accent5"/>
              </a:effectRef>
              <a:fontRef idx="minor">
                <a:schemeClr val="dk1"/>
              </a:fontRef>
            </p:style>
            <p:txBody>
              <a:bodyPr wrap="square" rtlCol="0" anchor="t">
                <a:spAutoFit/>
              </a:bodyPr>
              <a:lstStyle/>
              <a:p>
                <a:pPr algn="just">
                  <a:lnSpc>
                    <a:spcPct val="150000"/>
                  </a:lnSpc>
                </a:pPr>
                <a:r>
                  <a:rPr lang="en-US" sz="3200" dirty="0" smtClean="0"/>
                  <a:t>  The </a:t>
                </a:r>
                <a:r>
                  <a:rPr lang="en-US" sz="3200" dirty="0"/>
                  <a:t>Atmospheric Boundary Layer (ABL) is the lowest part of the atmosphere, and it is formed when air flows over the earth’s surface. The </a:t>
                </a:r>
                <a:r>
                  <a:rPr lang="en-US" sz="3200" dirty="0" smtClean="0"/>
                  <a:t>ABL wind profile </a:t>
                </a:r>
                <a:r>
                  <a:rPr lang="en-US" sz="3200" dirty="0"/>
                  <a:t>is the reason that wind speeds are faster at higher altitudes. </a:t>
                </a:r>
              </a:p>
              <a:p>
                <a:pPr algn="just">
                  <a:lnSpc>
                    <a:spcPct val="150000"/>
                  </a:lnSpc>
                </a:pPr>
                <a:endParaRPr lang="en-US" sz="3600" dirty="0"/>
              </a:p>
              <a:p>
                <a:pPr algn="just">
                  <a:lnSpc>
                    <a:spcPct val="150000"/>
                  </a:lnSpc>
                </a:pPr>
                <a:endParaRPr lang="en-US" sz="3600" dirty="0"/>
              </a:p>
              <a:p>
                <a:pPr algn="just">
                  <a:lnSpc>
                    <a:spcPct val="150000"/>
                  </a:lnSpc>
                </a:pPr>
                <a:endParaRPr lang="en-US" sz="3600" dirty="0"/>
              </a:p>
              <a:p>
                <a:pPr algn="just">
                  <a:lnSpc>
                    <a:spcPct val="150000"/>
                  </a:lnSpc>
                </a:pPr>
                <a:endParaRPr lang="en-US" sz="3600" dirty="0"/>
              </a:p>
              <a:p>
                <a:pPr algn="just">
                  <a:lnSpc>
                    <a:spcPct val="150000"/>
                  </a:lnSpc>
                </a:pPr>
                <a:r>
                  <a:rPr lang="en-US" sz="3200" dirty="0"/>
                  <a:t> </a:t>
                </a:r>
                <a:r>
                  <a:rPr lang="en-US" sz="3200" dirty="0" smtClean="0"/>
                  <a:t> Obstacles </a:t>
                </a:r>
                <a:r>
                  <a:rPr lang="en-US" sz="3200" dirty="0"/>
                  <a:t>like cities, forests, and hills affect the shape of the ABL, and these different shapes can be modeled in a wind tunnel. When using scale models to design tall </a:t>
                </a:r>
                <a:r>
                  <a:rPr lang="en-US" sz="3200" dirty="0" smtClean="0"/>
                  <a:t>structures </a:t>
                </a:r>
                <a:r>
                  <a:rPr lang="en-US" sz="3200" dirty="0"/>
                  <a:t>or predict local wind speeds, it is necessary to ensure the </a:t>
                </a:r>
                <a:r>
                  <a:rPr lang="en-US" sz="3200" dirty="0" smtClean="0"/>
                  <a:t>approaching </a:t>
                </a:r>
                <a:r>
                  <a:rPr lang="en-US" sz="3200" dirty="0"/>
                  <a:t>flow has the same </a:t>
                </a:r>
                <a:r>
                  <a:rPr lang="en-US" sz="3200" dirty="0" smtClean="0"/>
                  <a:t>characteristics </a:t>
                </a:r>
                <a:r>
                  <a:rPr lang="en-US" sz="3200" dirty="0"/>
                  <a:t>as the ABL. </a:t>
                </a:r>
              </a:p>
            </p:txBody>
          </p:sp>
          <p:grpSp>
            <p:nvGrpSpPr>
              <p:cNvPr id="18" name="Group 17"/>
              <p:cNvGrpSpPr/>
              <p:nvPr/>
            </p:nvGrpSpPr>
            <p:grpSpPr>
              <a:xfrm>
                <a:off x="4210051" y="7712400"/>
                <a:ext cx="6648450" cy="3322664"/>
                <a:chOff x="4210051" y="7712400"/>
                <a:chExt cx="6648450" cy="3322664"/>
              </a:xfrm>
            </p:grpSpPr>
            <p:pic>
              <p:nvPicPr>
                <p:cNvPr id="7" name="Picture 2" descr="https://septiankmasdi.files.wordpress.com/2012/05/profil-kecepatan.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46984" y="7712400"/>
                  <a:ext cx="6347905" cy="2867138"/>
                </a:xfrm>
                <a:prstGeom prst="rect">
                  <a:avLst/>
                </a:prstGeom>
                <a:ln>
                  <a:solidFill>
                    <a:schemeClr val="accent1">
                      <a:lumMod val="75000"/>
                    </a:schemeClr>
                  </a:solidFill>
                </a:ln>
              </p:spPr>
              <p:style>
                <a:lnRef idx="2">
                  <a:schemeClr val="accent5"/>
                </a:lnRef>
                <a:fillRef idx="1">
                  <a:schemeClr val="lt1"/>
                </a:fillRef>
                <a:effectRef idx="0">
                  <a:schemeClr val="accent5"/>
                </a:effectRef>
                <a:fontRef idx="minor">
                  <a:schemeClr val="dk1"/>
                </a:fontRef>
              </p:style>
            </p:pic>
            <p:sp>
              <p:nvSpPr>
                <p:cNvPr id="10" name="TextBox 9"/>
                <p:cNvSpPr txBox="1"/>
                <p:nvPr/>
              </p:nvSpPr>
              <p:spPr>
                <a:xfrm>
                  <a:off x="4210051" y="10634954"/>
                  <a:ext cx="6648450" cy="400110"/>
                </a:xfrm>
                <a:prstGeom prst="rect">
                  <a:avLst/>
                </a:prstGeom>
                <a:ln>
                  <a:noFill/>
                </a:ln>
              </p:spPr>
              <p:style>
                <a:lnRef idx="2">
                  <a:schemeClr val="accent5"/>
                </a:lnRef>
                <a:fillRef idx="1">
                  <a:schemeClr val="lt1"/>
                </a:fillRef>
                <a:effectRef idx="0">
                  <a:schemeClr val="accent5"/>
                </a:effectRef>
                <a:fontRef idx="minor">
                  <a:schemeClr val="dk1"/>
                </a:fontRef>
              </p:style>
              <p:txBody>
                <a:bodyPr wrap="square" rtlCol="0">
                  <a:spAutoFit/>
                </a:bodyPr>
                <a:lstStyle/>
                <a:p>
                  <a:r>
                    <a:rPr lang="en-US" sz="2000" dirty="0" smtClean="0"/>
                    <a:t>Figure 1: Atmospheric Boundary Layers on Varying Terrain [3]</a:t>
                  </a:r>
                  <a:endParaRPr lang="en-US" sz="2000" dirty="0"/>
                </a:p>
              </p:txBody>
            </p:sp>
          </p:grpSp>
        </p:grpSp>
      </p:grpSp>
      <p:grpSp>
        <p:nvGrpSpPr>
          <p:cNvPr id="12" name="Group 11"/>
          <p:cNvGrpSpPr/>
          <p:nvPr/>
        </p:nvGrpSpPr>
        <p:grpSpPr>
          <a:xfrm>
            <a:off x="914667" y="14379610"/>
            <a:ext cx="13239207" cy="5783312"/>
            <a:chOff x="901332" y="26931036"/>
            <a:chExt cx="13239207" cy="5909310"/>
          </a:xfrm>
        </p:grpSpPr>
        <p:sp>
          <p:nvSpPr>
            <p:cNvPr id="33" name="TextBox 32"/>
            <p:cNvSpPr txBox="1"/>
            <p:nvPr/>
          </p:nvSpPr>
          <p:spPr>
            <a:xfrm>
              <a:off x="901332" y="26931036"/>
              <a:ext cx="13239207" cy="943446"/>
            </a:xfrm>
            <a:prstGeom prst="rect">
              <a:avLst/>
            </a:prstGeom>
            <a:solidFill>
              <a:schemeClr val="accent1">
                <a:lumMod val="40000"/>
                <a:lumOff val="60000"/>
              </a:schemeClr>
            </a:solidFill>
          </p:spPr>
          <p:style>
            <a:lnRef idx="2">
              <a:schemeClr val="accent5"/>
            </a:lnRef>
            <a:fillRef idx="1">
              <a:schemeClr val="lt1"/>
            </a:fillRef>
            <a:effectRef idx="0">
              <a:schemeClr val="accent5"/>
            </a:effectRef>
            <a:fontRef idx="minor">
              <a:schemeClr val="dk1"/>
            </a:fontRef>
          </p:style>
          <p:txBody>
            <a:bodyPr wrap="square" rtlCol="0">
              <a:spAutoFit/>
            </a:bodyPr>
            <a:lstStyle/>
            <a:p>
              <a:r>
                <a:rPr lang="en-US" sz="5400" dirty="0" smtClean="0"/>
                <a:t>Research Objectives</a:t>
              </a:r>
              <a:endParaRPr lang="en-US" sz="6600" dirty="0"/>
            </a:p>
          </p:txBody>
        </p:sp>
        <p:sp>
          <p:nvSpPr>
            <p:cNvPr id="20" name="TextBox 19"/>
            <p:cNvSpPr txBox="1"/>
            <p:nvPr/>
          </p:nvSpPr>
          <p:spPr>
            <a:xfrm>
              <a:off x="901332" y="27854366"/>
              <a:ext cx="13239207" cy="4985980"/>
            </a:xfrm>
            <a:prstGeom prst="rect">
              <a:avLst/>
            </a:prstGeom>
          </p:spPr>
          <p:style>
            <a:lnRef idx="2">
              <a:schemeClr val="accent5"/>
            </a:lnRef>
            <a:fillRef idx="1">
              <a:schemeClr val="lt1"/>
            </a:fillRef>
            <a:effectRef idx="0">
              <a:schemeClr val="accent5"/>
            </a:effectRef>
            <a:fontRef idx="minor">
              <a:schemeClr val="dk1"/>
            </a:fontRef>
          </p:style>
          <p:txBody>
            <a:bodyPr wrap="square" rtlCol="0">
              <a:spAutoFit/>
            </a:bodyPr>
            <a:lstStyle/>
            <a:p>
              <a:pPr algn="just">
                <a:lnSpc>
                  <a:spcPct val="150000"/>
                </a:lnSpc>
              </a:pPr>
              <a:r>
                <a:rPr lang="en-US" sz="3200" dirty="0"/>
                <a:t> </a:t>
              </a:r>
              <a:r>
                <a:rPr lang="en-US" sz="3200" dirty="0" smtClean="0"/>
                <a:t> </a:t>
              </a:r>
              <a:r>
                <a:rPr lang="en-US" sz="3200" b="1" dirty="0" smtClean="0"/>
                <a:t>The overall objectives of this study are to: </a:t>
              </a:r>
            </a:p>
            <a:p>
              <a:pPr marL="457200" indent="-457200" algn="just">
                <a:lnSpc>
                  <a:spcPct val="150000"/>
                </a:lnSpc>
                <a:buFont typeface="Wingdings" panose="05000000000000000000" pitchFamily="2" charset="2"/>
                <a:buChar char="§"/>
              </a:pPr>
              <a:r>
                <a:rPr lang="en-US" sz="3200" b="1" dirty="0" smtClean="0"/>
                <a:t>Generate </a:t>
              </a:r>
              <a:r>
                <a:rPr lang="en-US" sz="3200" b="1" dirty="0"/>
                <a:t>different types of </a:t>
              </a:r>
              <a:r>
                <a:rPr lang="en-US" sz="3200" b="1" dirty="0" smtClean="0"/>
                <a:t>scale models of the ABL for </a:t>
              </a:r>
              <a:r>
                <a:rPr lang="en-US" sz="3200" b="1" dirty="0"/>
                <a:t>testing in the UNH Flow Physics </a:t>
              </a:r>
              <a:r>
                <a:rPr lang="en-US" sz="3200" b="1" dirty="0" smtClean="0"/>
                <a:t>Facility. These models are developed through the </a:t>
              </a:r>
              <a:r>
                <a:rPr lang="en-US" sz="3200" b="1" dirty="0"/>
                <a:t>design and construction of </a:t>
              </a:r>
              <a:r>
                <a:rPr lang="en-US" sz="3200" b="1" dirty="0" smtClean="0"/>
                <a:t>various roughness </a:t>
              </a:r>
              <a:r>
                <a:rPr lang="en-US" sz="3200" b="1" dirty="0" smtClean="0"/>
                <a:t>elements.</a:t>
              </a:r>
              <a:endParaRPr lang="en-US" sz="3200" b="1" dirty="0"/>
            </a:p>
            <a:p>
              <a:pPr marL="457200" indent="-457200" algn="just">
                <a:lnSpc>
                  <a:spcPct val="150000"/>
                </a:lnSpc>
                <a:buFont typeface="Wingdings" panose="05000000000000000000" pitchFamily="2" charset="2"/>
                <a:buChar char="§"/>
              </a:pPr>
              <a:r>
                <a:rPr lang="en-US" sz="3200" b="1" dirty="0" smtClean="0"/>
                <a:t>Measure the </a:t>
              </a:r>
              <a:r>
                <a:rPr lang="en-US" sz="3200" b="1" dirty="0"/>
                <a:t>resulting boundary </a:t>
              </a:r>
              <a:r>
                <a:rPr lang="en-US" sz="3200" b="1" dirty="0" smtClean="0"/>
                <a:t>layer properties </a:t>
              </a:r>
              <a:r>
                <a:rPr lang="en-US" sz="3200" b="1" dirty="0"/>
                <a:t>and </a:t>
              </a:r>
              <a:r>
                <a:rPr lang="en-US" sz="3200" b="1" dirty="0" smtClean="0"/>
                <a:t>compare these </a:t>
              </a:r>
              <a:r>
                <a:rPr lang="en-US" sz="3200" b="1" dirty="0"/>
                <a:t>to </a:t>
              </a:r>
              <a:r>
                <a:rPr lang="en-US" sz="3200" b="1" dirty="0" smtClean="0"/>
                <a:t>existing wind engineering </a:t>
              </a:r>
              <a:r>
                <a:rPr lang="en-US" sz="3200" b="1" dirty="0" smtClean="0"/>
                <a:t>standards.</a:t>
              </a:r>
              <a:endParaRPr lang="en-US" sz="3200" b="1" dirty="0" smtClean="0"/>
            </a:p>
            <a:p>
              <a:pPr algn="just">
                <a:lnSpc>
                  <a:spcPct val="150000"/>
                </a:lnSpc>
              </a:pPr>
              <a:endParaRPr lang="en-US" sz="1100" dirty="0" smtClean="0"/>
            </a:p>
          </p:txBody>
        </p:sp>
      </p:grpSp>
      <p:grpSp>
        <p:nvGrpSpPr>
          <p:cNvPr id="40" name="Group 39"/>
          <p:cNvGrpSpPr/>
          <p:nvPr/>
        </p:nvGrpSpPr>
        <p:grpSpPr>
          <a:xfrm>
            <a:off x="29540177" y="4390281"/>
            <a:ext cx="13239216" cy="16463355"/>
            <a:chOff x="29672259" y="4390281"/>
            <a:chExt cx="13239216" cy="16463355"/>
          </a:xfrm>
        </p:grpSpPr>
        <p:grpSp>
          <p:nvGrpSpPr>
            <p:cNvPr id="27" name="Group 26"/>
            <p:cNvGrpSpPr/>
            <p:nvPr/>
          </p:nvGrpSpPr>
          <p:grpSpPr>
            <a:xfrm>
              <a:off x="29672259" y="5313611"/>
              <a:ext cx="13239214" cy="15540025"/>
              <a:chOff x="29672268" y="5297539"/>
              <a:chExt cx="13239214" cy="15788938"/>
            </a:xfrm>
          </p:grpSpPr>
          <p:sp>
            <p:nvSpPr>
              <p:cNvPr id="25" name="TextBox 24"/>
              <p:cNvSpPr txBox="1"/>
              <p:nvPr/>
            </p:nvSpPr>
            <p:spPr>
              <a:xfrm>
                <a:off x="29672268" y="5297539"/>
                <a:ext cx="13239213" cy="15788938"/>
              </a:xfrm>
              <a:prstGeom prst="rect">
                <a:avLst/>
              </a:prstGeom>
            </p:spPr>
            <p:style>
              <a:lnRef idx="2">
                <a:schemeClr val="accent5"/>
              </a:lnRef>
              <a:fillRef idx="1">
                <a:schemeClr val="lt1"/>
              </a:fillRef>
              <a:effectRef idx="0">
                <a:schemeClr val="accent5"/>
              </a:effectRef>
              <a:fontRef idx="minor">
                <a:schemeClr val="dk1"/>
              </a:fontRef>
            </p:style>
            <p:txBody>
              <a:bodyPr wrap="square" rtlCol="0">
                <a:spAutoFit/>
              </a:bodyPr>
              <a:lstStyle/>
              <a:p>
                <a:pPr>
                  <a:lnSpc>
                    <a:spcPct val="150000"/>
                  </a:lnSpc>
                </a:pPr>
                <a:r>
                  <a:rPr lang="en-US" sz="3200" dirty="0" smtClean="0"/>
                  <a:t> </a:t>
                </a:r>
                <a:endParaRPr lang="en-US" sz="3200" dirty="0"/>
              </a:p>
              <a:p>
                <a:endParaRPr lang="en-US" sz="2000" dirty="0" smtClean="0"/>
              </a:p>
              <a:p>
                <a:endParaRPr lang="en-US" sz="2000" dirty="0"/>
              </a:p>
              <a:p>
                <a:endParaRPr lang="en-US" sz="2000" dirty="0" smtClean="0"/>
              </a:p>
              <a:p>
                <a:endParaRPr lang="en-US" sz="2000" dirty="0"/>
              </a:p>
              <a:p>
                <a:endParaRPr lang="en-US" sz="2000" dirty="0" smtClean="0"/>
              </a:p>
              <a:p>
                <a:endParaRPr lang="en-US" sz="2000" dirty="0"/>
              </a:p>
              <a:p>
                <a:endParaRPr lang="en-US" sz="2000" dirty="0" smtClean="0"/>
              </a:p>
              <a:p>
                <a:endParaRPr lang="en-US" sz="2000" dirty="0"/>
              </a:p>
              <a:p>
                <a:endParaRPr lang="en-US" sz="2000" dirty="0" smtClean="0"/>
              </a:p>
              <a:p>
                <a:endParaRPr lang="en-US" sz="2000" dirty="0"/>
              </a:p>
              <a:p>
                <a:endParaRPr lang="en-US" sz="2000" dirty="0" smtClean="0"/>
              </a:p>
              <a:p>
                <a:endParaRPr lang="en-US" sz="2000" dirty="0"/>
              </a:p>
              <a:p>
                <a:endParaRPr lang="en-US" sz="2000" dirty="0" smtClean="0"/>
              </a:p>
              <a:p>
                <a:endParaRPr lang="en-US" sz="2000" dirty="0"/>
              </a:p>
              <a:p>
                <a:endParaRPr lang="en-US" sz="2000" dirty="0" smtClean="0"/>
              </a:p>
              <a:p>
                <a:endParaRPr lang="en-US" sz="2000" dirty="0"/>
              </a:p>
              <a:p>
                <a:endParaRPr lang="en-US" sz="2000" dirty="0" smtClean="0"/>
              </a:p>
              <a:p>
                <a:endParaRPr lang="en-US" sz="2000" dirty="0"/>
              </a:p>
              <a:p>
                <a:endParaRPr lang="en-US" sz="2000" dirty="0" smtClean="0"/>
              </a:p>
              <a:p>
                <a:endParaRPr lang="en-US" sz="2000" dirty="0"/>
              </a:p>
              <a:p>
                <a:endParaRPr lang="en-US" sz="2000" dirty="0" smtClean="0"/>
              </a:p>
              <a:p>
                <a:endParaRPr lang="en-US" sz="2000" dirty="0"/>
              </a:p>
              <a:p>
                <a:endParaRPr lang="en-US" sz="2000" dirty="0" smtClean="0"/>
              </a:p>
              <a:p>
                <a:endParaRPr lang="en-US" sz="2000" dirty="0"/>
              </a:p>
              <a:p>
                <a:endParaRPr lang="en-US" sz="2000" dirty="0" smtClean="0"/>
              </a:p>
              <a:p>
                <a:endParaRPr lang="en-US" sz="2000" dirty="0"/>
              </a:p>
              <a:p>
                <a:endParaRPr lang="en-US" sz="2000" dirty="0" smtClean="0"/>
              </a:p>
              <a:p>
                <a:endParaRPr lang="en-US" sz="2000" dirty="0"/>
              </a:p>
              <a:p>
                <a:endParaRPr lang="en-US" sz="2000" dirty="0" smtClean="0"/>
              </a:p>
              <a:p>
                <a:endParaRPr lang="en-US" sz="2000" dirty="0"/>
              </a:p>
              <a:p>
                <a:endParaRPr lang="en-US" sz="2000" dirty="0" smtClean="0"/>
              </a:p>
              <a:p>
                <a:endParaRPr lang="en-US" sz="2000" dirty="0"/>
              </a:p>
              <a:p>
                <a:endParaRPr lang="en-US" sz="2000" dirty="0" smtClean="0"/>
              </a:p>
              <a:p>
                <a:endParaRPr lang="en-US" sz="2000" dirty="0"/>
              </a:p>
              <a:p>
                <a:endParaRPr lang="en-US" sz="2000" dirty="0" smtClean="0"/>
              </a:p>
              <a:p>
                <a:endParaRPr lang="en-US" sz="2000" dirty="0"/>
              </a:p>
              <a:p>
                <a:endParaRPr lang="en-US" sz="2000" dirty="0" smtClean="0"/>
              </a:p>
              <a:p>
                <a:endParaRPr lang="en-US" sz="2000" dirty="0"/>
              </a:p>
              <a:p>
                <a:endParaRPr lang="en-US" sz="2000" dirty="0" smtClean="0"/>
              </a:p>
              <a:p>
                <a:endParaRPr lang="en-US" sz="2000" dirty="0"/>
              </a:p>
              <a:p>
                <a:endParaRPr lang="en-US" sz="2000" dirty="0" smtClean="0"/>
              </a:p>
              <a:p>
                <a:endParaRPr lang="en-US" sz="2000" dirty="0"/>
              </a:p>
              <a:p>
                <a:endParaRPr lang="en-US" sz="2000" dirty="0" smtClean="0"/>
              </a:p>
              <a:p>
                <a:endParaRPr lang="en-US" sz="2000" dirty="0"/>
              </a:p>
              <a:p>
                <a:endParaRPr lang="en-US" sz="2000" dirty="0" smtClean="0"/>
              </a:p>
              <a:p>
                <a:endParaRPr lang="en-US" sz="2000" dirty="0"/>
              </a:p>
              <a:p>
                <a:endParaRPr lang="en-US" sz="2000" dirty="0" smtClean="0"/>
              </a:p>
              <a:p>
                <a:endParaRPr lang="en-US" sz="2000" dirty="0"/>
              </a:p>
              <a:p>
                <a:endParaRPr lang="en-US" sz="2000" dirty="0" smtClean="0"/>
              </a:p>
            </p:txBody>
          </p:sp>
          <p:pic>
            <p:nvPicPr>
              <p:cNvPr id="34" name="Picture 33"/>
              <p:cNvPicPr>
                <a:picLocks noChangeAspect="1"/>
              </p:cNvPicPr>
              <p:nvPr/>
            </p:nvPicPr>
            <p:blipFill>
              <a:blip r:embed="rId6"/>
              <a:stretch>
                <a:fillRect/>
              </a:stretch>
            </p:blipFill>
            <p:spPr>
              <a:xfrm>
                <a:off x="37660417" y="17015712"/>
                <a:ext cx="5251064" cy="3938298"/>
              </a:xfrm>
              <a:prstGeom prst="rect">
                <a:avLst/>
              </a:prstGeom>
            </p:spPr>
          </p:pic>
          <p:pic>
            <p:nvPicPr>
              <p:cNvPr id="35" name="Picture 3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7660417" y="13065119"/>
                <a:ext cx="5251064" cy="3938298"/>
              </a:xfrm>
              <a:prstGeom prst="rect">
                <a:avLst/>
              </a:prstGeom>
            </p:spPr>
          </p:pic>
          <p:pic>
            <p:nvPicPr>
              <p:cNvPr id="36" name="Picture 3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7660417" y="9140247"/>
                <a:ext cx="5251064" cy="3938299"/>
              </a:xfrm>
              <a:prstGeom prst="rect">
                <a:avLst/>
              </a:prstGeom>
            </p:spPr>
          </p:pic>
          <p:pic>
            <p:nvPicPr>
              <p:cNvPr id="37" name="Picture 36"/>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7761216" y="5349715"/>
                <a:ext cx="5150266" cy="3862700"/>
              </a:xfrm>
              <a:prstGeom prst="rect">
                <a:avLst/>
              </a:prstGeom>
            </p:spPr>
          </p:pic>
        </p:grpSp>
        <p:sp>
          <p:nvSpPr>
            <p:cNvPr id="43" name="TextBox 42"/>
            <p:cNvSpPr txBox="1"/>
            <p:nvPr/>
          </p:nvSpPr>
          <p:spPr>
            <a:xfrm>
              <a:off x="29672268" y="4390281"/>
              <a:ext cx="13239207" cy="923330"/>
            </a:xfrm>
            <a:prstGeom prst="rect">
              <a:avLst/>
            </a:prstGeom>
            <a:solidFill>
              <a:schemeClr val="accent1">
                <a:lumMod val="40000"/>
                <a:lumOff val="60000"/>
              </a:schemeClr>
            </a:solidFill>
          </p:spPr>
          <p:style>
            <a:lnRef idx="2">
              <a:schemeClr val="accent5"/>
            </a:lnRef>
            <a:fillRef idx="1">
              <a:schemeClr val="lt1"/>
            </a:fillRef>
            <a:effectRef idx="0">
              <a:schemeClr val="accent5"/>
            </a:effectRef>
            <a:fontRef idx="minor">
              <a:schemeClr val="dk1"/>
            </a:fontRef>
          </p:style>
          <p:txBody>
            <a:bodyPr wrap="square" rtlCol="0">
              <a:spAutoFit/>
            </a:bodyPr>
            <a:lstStyle/>
            <a:p>
              <a:r>
                <a:rPr lang="en-US" sz="5400" dirty="0" smtClean="0"/>
                <a:t>Results</a:t>
              </a:r>
              <a:endParaRPr lang="en-US" sz="5400" dirty="0"/>
            </a:p>
          </p:txBody>
        </p:sp>
        <p:sp>
          <p:nvSpPr>
            <p:cNvPr id="38" name="TextBox 37"/>
            <p:cNvSpPr txBox="1"/>
            <p:nvPr/>
          </p:nvSpPr>
          <p:spPr>
            <a:xfrm>
              <a:off x="29722661" y="5461141"/>
              <a:ext cx="7988155" cy="11633954"/>
            </a:xfrm>
            <a:prstGeom prst="rect">
              <a:avLst/>
            </a:prstGeom>
            <a:ln>
              <a:noFill/>
            </a:ln>
          </p:spPr>
          <p:style>
            <a:lnRef idx="2">
              <a:schemeClr val="accent5"/>
            </a:lnRef>
            <a:fillRef idx="1">
              <a:schemeClr val="lt1"/>
            </a:fillRef>
            <a:effectRef idx="0">
              <a:schemeClr val="accent5"/>
            </a:effectRef>
            <a:fontRef idx="minor">
              <a:schemeClr val="dk1"/>
            </a:fontRef>
          </p:style>
          <p:txBody>
            <a:bodyPr wrap="square" rtlCol="0">
              <a:spAutoFit/>
            </a:bodyPr>
            <a:lstStyle/>
            <a:p>
              <a:pPr algn="just">
                <a:lnSpc>
                  <a:spcPct val="150000"/>
                </a:lnSpc>
              </a:pPr>
              <a:r>
                <a:rPr lang="en-US" sz="3200" dirty="0" smtClean="0"/>
                <a:t>  The figures show examples of a power law fit, a logarithmic law fit, and a comparison of the measured and theoretical power spectra</a:t>
              </a:r>
              <a:r>
                <a:rPr lang="en-US" sz="3200" dirty="0"/>
                <a:t>. They fit the data very well for the entire boundary layer. </a:t>
              </a:r>
              <a:r>
                <a:rPr lang="en-US" sz="3200" dirty="0" smtClean="0"/>
                <a:t>The flow outside of the boundary layer is the freestream velocity and no longer increases exponentially. The regions in which the experimental spectra were comparable to the theoretical were determined using root mean square difference (RMSD) criteria. The table below lists the calculated parameters, including the regions where the power law and power density spectral density methods are applicable.</a:t>
              </a:r>
            </a:p>
            <a:p>
              <a:pPr lvl="0" algn="ctr">
                <a:lnSpc>
                  <a:spcPct val="150000"/>
                </a:lnSpc>
              </a:pPr>
              <a:r>
                <a:rPr lang="en-US" sz="2000" dirty="0">
                  <a:solidFill>
                    <a:prstClr val="black"/>
                  </a:solidFill>
                </a:rPr>
                <a:t>Table </a:t>
              </a:r>
              <a:r>
                <a:rPr lang="en-US" sz="2000" dirty="0" smtClean="0">
                  <a:solidFill>
                    <a:prstClr val="black"/>
                  </a:solidFill>
                </a:rPr>
                <a:t>2: Experimental Results from March 2016 Data</a:t>
              </a:r>
              <a:endParaRPr lang="en-US" sz="2000" dirty="0">
                <a:solidFill>
                  <a:prstClr val="black"/>
                </a:solidFill>
              </a:endParaRPr>
            </a:p>
            <a:p>
              <a:pPr algn="just">
                <a:lnSpc>
                  <a:spcPct val="150000"/>
                </a:lnSpc>
              </a:pPr>
              <a:endParaRPr lang="en-US" sz="3200" dirty="0"/>
            </a:p>
          </p:txBody>
        </p:sp>
      </p:grpSp>
      <p:graphicFrame>
        <p:nvGraphicFramePr>
          <p:cNvPr id="39" name="Table 38"/>
          <p:cNvGraphicFramePr>
            <a:graphicFrameLocks noGrp="1"/>
          </p:cNvGraphicFramePr>
          <p:nvPr>
            <p:extLst>
              <p:ext uri="{D42A27DB-BD31-4B8C-83A1-F6EECF244321}">
                <p14:modId xmlns:p14="http://schemas.microsoft.com/office/powerpoint/2010/main" val="968190112"/>
              </p:ext>
            </p:extLst>
          </p:nvPr>
        </p:nvGraphicFramePr>
        <p:xfrm>
          <a:off x="29660324" y="16278975"/>
          <a:ext cx="7968801" cy="4186273"/>
        </p:xfrm>
        <a:graphic>
          <a:graphicData uri="http://schemas.openxmlformats.org/drawingml/2006/table">
            <a:tbl>
              <a:tblPr>
                <a:tableStyleId>{22838BEF-8BB2-4498-84A7-C5851F593DF1}</a:tableStyleId>
              </a:tblPr>
              <a:tblGrid>
                <a:gridCol w="305849"/>
                <a:gridCol w="894018"/>
                <a:gridCol w="1323382"/>
                <a:gridCol w="729330"/>
                <a:gridCol w="682276"/>
                <a:gridCol w="1082233"/>
                <a:gridCol w="1435135"/>
                <a:gridCol w="1516578"/>
              </a:tblGrid>
              <a:tr h="903889">
                <a:tc>
                  <a:txBody>
                    <a:bodyPr/>
                    <a:lstStyle/>
                    <a:p>
                      <a:pPr algn="ctr" fontAlgn="ctr"/>
                      <a:r>
                        <a:rPr lang="en-US" sz="2000" u="none" strike="noStrike" dirty="0">
                          <a:effectLst/>
                        </a:rPr>
                        <a:t> </a:t>
                      </a:r>
                      <a:endParaRPr lang="en-US" sz="2000" b="0"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AEFF7"/>
                    </a:solidFill>
                  </a:tcPr>
                </a:tc>
                <a:tc>
                  <a:txBody>
                    <a:bodyPr/>
                    <a:lstStyle/>
                    <a:p>
                      <a:pPr algn="ctr" fontAlgn="ctr"/>
                      <a:r>
                        <a:rPr lang="en-US" sz="2000" b="1" u="none" strike="noStrike" dirty="0">
                          <a:effectLst/>
                        </a:rPr>
                        <a:t>Fetch Length</a:t>
                      </a:r>
                      <a:endParaRPr lang="en-US" sz="2000" b="1"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AEFF7"/>
                    </a:solidFill>
                  </a:tcPr>
                </a:tc>
                <a:tc>
                  <a:txBody>
                    <a:bodyPr/>
                    <a:lstStyle/>
                    <a:p>
                      <a:pPr algn="ctr" fontAlgn="ctr"/>
                      <a:r>
                        <a:rPr lang="en-US" sz="2000" b="1" u="none" strike="noStrike" dirty="0">
                          <a:effectLst/>
                        </a:rPr>
                        <a:t>Power Law Exponent</a:t>
                      </a:r>
                      <a:endParaRPr lang="en-US" sz="2000" b="1"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AEFF7"/>
                    </a:solidFill>
                  </a:tcPr>
                </a:tc>
                <a:tc>
                  <a:txBody>
                    <a:bodyPr/>
                    <a:lstStyle/>
                    <a:p>
                      <a:pPr algn="ctr" fontAlgn="ctr"/>
                      <a:r>
                        <a:rPr lang="en-US" sz="2400" b="1" u="none" strike="noStrike" dirty="0">
                          <a:effectLst/>
                        </a:rPr>
                        <a:t>u</a:t>
                      </a:r>
                      <a:r>
                        <a:rPr lang="el-GR" sz="2400" b="1" u="none" strike="noStrike" baseline="-25000" dirty="0">
                          <a:effectLst/>
                        </a:rPr>
                        <a:t>τ</a:t>
                      </a:r>
                      <a:r>
                        <a:rPr lang="el-GR" sz="2400" b="1" u="none" strike="noStrike" dirty="0">
                          <a:effectLst/>
                        </a:rPr>
                        <a:t> (</a:t>
                      </a:r>
                      <a:r>
                        <a:rPr lang="en-US" sz="2400" b="1" u="none" strike="noStrike" dirty="0">
                          <a:effectLst/>
                        </a:rPr>
                        <a:t>m/s)</a:t>
                      </a:r>
                      <a:endParaRPr lang="en-US" sz="2400" b="1"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AEFF7"/>
                    </a:solidFill>
                  </a:tcPr>
                </a:tc>
                <a:tc>
                  <a:txBody>
                    <a:bodyPr/>
                    <a:lstStyle/>
                    <a:p>
                      <a:pPr algn="ctr" fontAlgn="ctr"/>
                      <a:r>
                        <a:rPr lang="el-GR" sz="2400" b="1" u="none" strike="noStrike" dirty="0">
                          <a:effectLst/>
                        </a:rPr>
                        <a:t>δ</a:t>
                      </a:r>
                      <a:r>
                        <a:rPr lang="el-GR" sz="2400" b="1" u="none" strike="noStrike" baseline="-25000" dirty="0">
                          <a:effectLst/>
                        </a:rPr>
                        <a:t>99</a:t>
                      </a:r>
                      <a:r>
                        <a:rPr lang="el-GR" sz="2400" b="1" u="none" strike="noStrike" dirty="0">
                          <a:effectLst/>
                        </a:rPr>
                        <a:t> (</a:t>
                      </a:r>
                      <a:r>
                        <a:rPr lang="en-US" sz="2400" b="1" u="none" strike="noStrike" dirty="0">
                          <a:effectLst/>
                        </a:rPr>
                        <a:t>m)</a:t>
                      </a:r>
                      <a:endParaRPr lang="en-US" sz="2400" b="1"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AEFF7"/>
                    </a:solidFill>
                  </a:tcPr>
                </a:tc>
                <a:tc>
                  <a:txBody>
                    <a:bodyPr/>
                    <a:lstStyle/>
                    <a:p>
                      <a:pPr algn="ctr" fontAlgn="ctr"/>
                      <a:r>
                        <a:rPr lang="en-US" sz="2400" b="1" u="none" strike="noStrike" dirty="0" smtClean="0">
                          <a:effectLst/>
                        </a:rPr>
                        <a:t>y</a:t>
                      </a:r>
                      <a:r>
                        <a:rPr lang="en-US" sz="2400" b="1" u="none" strike="noStrike" baseline="-25000" dirty="0" smtClean="0">
                          <a:effectLst/>
                        </a:rPr>
                        <a:t>0</a:t>
                      </a:r>
                      <a:r>
                        <a:rPr lang="en-US" sz="2400" b="1" u="none" strike="noStrike" dirty="0" smtClean="0">
                          <a:effectLst/>
                        </a:rPr>
                        <a:t> </a:t>
                      </a:r>
                      <a:r>
                        <a:rPr lang="en-US" sz="2400" b="1" u="none" strike="noStrike" dirty="0">
                          <a:effectLst/>
                        </a:rPr>
                        <a:t>(m)</a:t>
                      </a:r>
                      <a:endParaRPr lang="en-US" sz="2400" b="1"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AEFF7"/>
                    </a:solidFill>
                  </a:tcPr>
                </a:tc>
                <a:tc>
                  <a:txBody>
                    <a:bodyPr/>
                    <a:lstStyle/>
                    <a:p>
                      <a:pPr algn="ctr" fontAlgn="ctr"/>
                      <a:r>
                        <a:rPr lang="en-US" sz="2400" b="1" u="none" strike="noStrike" dirty="0">
                          <a:effectLst/>
                        </a:rPr>
                        <a:t>Power Law Region (m)</a:t>
                      </a:r>
                      <a:endParaRPr lang="en-US" sz="2400" b="1"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AEFF7"/>
                    </a:solidFill>
                  </a:tcPr>
                </a:tc>
                <a:tc>
                  <a:txBody>
                    <a:bodyPr/>
                    <a:lstStyle/>
                    <a:p>
                      <a:pPr algn="ctr" fontAlgn="ctr"/>
                      <a:r>
                        <a:rPr lang="en-US" sz="2400" b="1" u="none" strike="noStrike" dirty="0">
                          <a:effectLst/>
                        </a:rPr>
                        <a:t>Spectral Region (m)</a:t>
                      </a:r>
                      <a:endParaRPr lang="en-US" sz="2400" b="1"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AEFF7"/>
                    </a:solidFill>
                  </a:tcPr>
                </a:tc>
              </a:tr>
              <a:tr h="410298">
                <a:tc rowSpan="4">
                  <a:txBody>
                    <a:bodyPr/>
                    <a:lstStyle/>
                    <a:p>
                      <a:pPr algn="ctr" fontAlgn="ctr"/>
                      <a:r>
                        <a:rPr lang="en-US" sz="2000" b="1" u="none" strike="noStrike" dirty="0">
                          <a:effectLst/>
                        </a:rPr>
                        <a:t>Hot Wire</a:t>
                      </a:r>
                      <a:endParaRPr lang="en-US" sz="2000" b="1" i="0" u="none" strike="noStrike" dirty="0">
                        <a:solidFill>
                          <a:srgbClr val="000000"/>
                        </a:solidFill>
                        <a:effectLst/>
                        <a:latin typeface="Calibri" panose="020F0502020204030204" pitchFamily="34" charset="0"/>
                      </a:endParaRPr>
                    </a:p>
                  </a:txBody>
                  <a:tcPr marL="9525" marR="9525" marT="9525" marB="0"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AEFF7"/>
                    </a:solidFill>
                  </a:tcPr>
                </a:tc>
                <a:tc>
                  <a:txBody>
                    <a:bodyPr/>
                    <a:lstStyle/>
                    <a:p>
                      <a:pPr algn="ctr" fontAlgn="ctr"/>
                      <a:r>
                        <a:rPr lang="en-US" sz="2000" u="none" strike="noStrike" dirty="0">
                          <a:effectLst/>
                        </a:rPr>
                        <a:t>0 m </a:t>
                      </a:r>
                      <a:endParaRPr lang="en-US" sz="2000" b="0"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2DEEF"/>
                    </a:solidFill>
                  </a:tcPr>
                </a:tc>
                <a:tc>
                  <a:txBody>
                    <a:bodyPr/>
                    <a:lstStyle/>
                    <a:p>
                      <a:pPr algn="ctr" fontAlgn="ctr"/>
                      <a:r>
                        <a:rPr lang="en-US" sz="2000" u="none" strike="noStrike" dirty="0">
                          <a:effectLst/>
                        </a:rPr>
                        <a:t>0.174</a:t>
                      </a:r>
                      <a:endParaRPr lang="en-US" sz="2000" b="0"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2DEEF"/>
                    </a:solidFill>
                  </a:tcPr>
                </a:tc>
                <a:tc>
                  <a:txBody>
                    <a:bodyPr/>
                    <a:lstStyle/>
                    <a:p>
                      <a:pPr algn="ctr" fontAlgn="ctr"/>
                      <a:r>
                        <a:rPr lang="en-US" sz="2000" u="none" strike="noStrike" dirty="0">
                          <a:effectLst/>
                        </a:rPr>
                        <a:t>0.36</a:t>
                      </a:r>
                      <a:endParaRPr lang="en-US" sz="2000" b="0"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2DEEF"/>
                    </a:solidFill>
                  </a:tcPr>
                </a:tc>
                <a:tc>
                  <a:txBody>
                    <a:bodyPr/>
                    <a:lstStyle/>
                    <a:p>
                      <a:pPr algn="ctr" fontAlgn="ctr"/>
                      <a:r>
                        <a:rPr lang="en-US" sz="2000" u="none" strike="noStrike" dirty="0">
                          <a:effectLst/>
                        </a:rPr>
                        <a:t>0.24</a:t>
                      </a:r>
                      <a:endParaRPr lang="en-US" sz="2000" b="0"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2DEEF"/>
                    </a:solidFill>
                  </a:tcPr>
                </a:tc>
                <a:tc>
                  <a:txBody>
                    <a:bodyPr/>
                    <a:lstStyle/>
                    <a:p>
                      <a:pPr algn="ctr" fontAlgn="ctr"/>
                      <a:r>
                        <a:rPr lang="en-US" sz="2000" u="none" strike="noStrike" dirty="0">
                          <a:effectLst/>
                        </a:rPr>
                        <a:t>3.44E-04</a:t>
                      </a:r>
                      <a:endParaRPr lang="en-US" sz="2000" b="0"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2DEEF"/>
                    </a:solidFill>
                  </a:tcPr>
                </a:tc>
                <a:tc>
                  <a:txBody>
                    <a:bodyPr/>
                    <a:lstStyle/>
                    <a:p>
                      <a:pPr algn="ctr" fontAlgn="ctr"/>
                      <a:r>
                        <a:rPr lang="en-US" sz="2000" u="none" strike="noStrike" dirty="0">
                          <a:effectLst/>
                        </a:rPr>
                        <a:t>0-0.24</a:t>
                      </a:r>
                      <a:endParaRPr lang="en-US" sz="2000" b="0"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2DEEF"/>
                    </a:solidFill>
                  </a:tcPr>
                </a:tc>
                <a:tc>
                  <a:txBody>
                    <a:bodyPr/>
                    <a:lstStyle/>
                    <a:p>
                      <a:pPr algn="ctr" fontAlgn="ctr"/>
                      <a:r>
                        <a:rPr lang="en-US" sz="2000" u="none" strike="noStrike" dirty="0">
                          <a:effectLst/>
                        </a:rPr>
                        <a:t>0.021-0.087</a:t>
                      </a:r>
                      <a:endParaRPr lang="en-US" sz="2000" b="0"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2DEEF"/>
                    </a:solidFill>
                  </a:tcPr>
                </a:tc>
              </a:tr>
              <a:tr h="410298">
                <a:tc vMerge="1">
                  <a:txBody>
                    <a:bodyPr/>
                    <a:lstStyle/>
                    <a:p>
                      <a:endParaRPr lang="en-US"/>
                    </a:p>
                  </a:txBody>
                  <a:tcPr/>
                </a:tc>
                <a:tc>
                  <a:txBody>
                    <a:bodyPr/>
                    <a:lstStyle/>
                    <a:p>
                      <a:pPr algn="ctr" fontAlgn="ctr"/>
                      <a:r>
                        <a:rPr lang="en-US" sz="2000" u="none" strike="noStrike" dirty="0">
                          <a:effectLst/>
                        </a:rPr>
                        <a:t>1 m</a:t>
                      </a:r>
                      <a:endParaRPr lang="en-US" sz="2000" b="0"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AEFF7"/>
                    </a:solidFill>
                  </a:tcPr>
                </a:tc>
                <a:tc>
                  <a:txBody>
                    <a:bodyPr/>
                    <a:lstStyle/>
                    <a:p>
                      <a:pPr algn="ctr" fontAlgn="ctr"/>
                      <a:r>
                        <a:rPr lang="en-US" sz="2000" u="none" strike="noStrike" dirty="0">
                          <a:effectLst/>
                        </a:rPr>
                        <a:t>0.124</a:t>
                      </a:r>
                      <a:endParaRPr lang="en-US" sz="2000" b="0"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AEFF7"/>
                    </a:solidFill>
                  </a:tcPr>
                </a:tc>
                <a:tc>
                  <a:txBody>
                    <a:bodyPr/>
                    <a:lstStyle/>
                    <a:p>
                      <a:pPr algn="ctr" fontAlgn="ctr"/>
                      <a:r>
                        <a:rPr lang="en-US" sz="2000" u="none" strike="noStrike" dirty="0">
                          <a:effectLst/>
                        </a:rPr>
                        <a:t>0.32</a:t>
                      </a:r>
                      <a:endParaRPr lang="en-US" sz="2000" b="0"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AEFF7"/>
                    </a:solidFill>
                  </a:tcPr>
                </a:tc>
                <a:tc>
                  <a:txBody>
                    <a:bodyPr/>
                    <a:lstStyle/>
                    <a:p>
                      <a:pPr algn="ctr" fontAlgn="ctr"/>
                      <a:r>
                        <a:rPr lang="en-US" sz="2000" u="none" strike="noStrike" dirty="0">
                          <a:effectLst/>
                        </a:rPr>
                        <a:t>0.37</a:t>
                      </a:r>
                      <a:endParaRPr lang="en-US" sz="2000" b="0"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AEFF7"/>
                    </a:solidFill>
                  </a:tcPr>
                </a:tc>
                <a:tc>
                  <a:txBody>
                    <a:bodyPr/>
                    <a:lstStyle/>
                    <a:p>
                      <a:pPr algn="ctr" fontAlgn="ctr"/>
                      <a:r>
                        <a:rPr lang="en-US" sz="2000" u="none" strike="noStrike" dirty="0">
                          <a:effectLst/>
                        </a:rPr>
                        <a:t>4.55E-05</a:t>
                      </a:r>
                      <a:endParaRPr lang="en-US" sz="2000" b="0"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AEFF7"/>
                    </a:solidFill>
                  </a:tcPr>
                </a:tc>
                <a:tc>
                  <a:txBody>
                    <a:bodyPr/>
                    <a:lstStyle/>
                    <a:p>
                      <a:pPr algn="ctr" fontAlgn="ctr"/>
                      <a:r>
                        <a:rPr lang="en-US" sz="2000" u="none" strike="noStrike" dirty="0">
                          <a:effectLst/>
                        </a:rPr>
                        <a:t>0-0.37</a:t>
                      </a:r>
                      <a:endParaRPr lang="en-US" sz="2000" b="0"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AEFF7"/>
                    </a:solidFill>
                  </a:tcPr>
                </a:tc>
                <a:tc>
                  <a:txBody>
                    <a:bodyPr/>
                    <a:lstStyle/>
                    <a:p>
                      <a:pPr algn="ctr" fontAlgn="ctr"/>
                      <a:r>
                        <a:rPr lang="en-US" sz="2000" u="none" strike="noStrike" dirty="0">
                          <a:effectLst/>
                        </a:rPr>
                        <a:t>0.018-0.19</a:t>
                      </a:r>
                      <a:endParaRPr lang="en-US" sz="2000" b="0"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AEFF7"/>
                    </a:solidFill>
                  </a:tcPr>
                </a:tc>
              </a:tr>
              <a:tr h="410298">
                <a:tc vMerge="1">
                  <a:txBody>
                    <a:bodyPr/>
                    <a:lstStyle/>
                    <a:p>
                      <a:endParaRPr lang="en-US"/>
                    </a:p>
                  </a:txBody>
                  <a:tcPr/>
                </a:tc>
                <a:tc>
                  <a:txBody>
                    <a:bodyPr/>
                    <a:lstStyle/>
                    <a:p>
                      <a:pPr algn="ctr" fontAlgn="ctr"/>
                      <a:r>
                        <a:rPr lang="en-US" sz="2000" u="none" strike="noStrike" dirty="0">
                          <a:effectLst/>
                        </a:rPr>
                        <a:t>3 m</a:t>
                      </a:r>
                      <a:endParaRPr lang="en-US" sz="2000" b="0"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2DEEF"/>
                    </a:solidFill>
                  </a:tcPr>
                </a:tc>
                <a:tc>
                  <a:txBody>
                    <a:bodyPr/>
                    <a:lstStyle/>
                    <a:p>
                      <a:pPr algn="ctr" fontAlgn="ctr"/>
                      <a:r>
                        <a:rPr lang="en-US" sz="2000" u="none" strike="noStrike" dirty="0">
                          <a:effectLst/>
                        </a:rPr>
                        <a:t>0.145</a:t>
                      </a:r>
                      <a:endParaRPr lang="en-US" sz="2000" b="0"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2DEEF"/>
                    </a:solidFill>
                  </a:tcPr>
                </a:tc>
                <a:tc>
                  <a:txBody>
                    <a:bodyPr/>
                    <a:lstStyle/>
                    <a:p>
                      <a:pPr algn="ctr" fontAlgn="ctr"/>
                      <a:r>
                        <a:rPr lang="en-US" sz="2000" u="none" strike="noStrike" dirty="0">
                          <a:effectLst/>
                        </a:rPr>
                        <a:t>0.25</a:t>
                      </a:r>
                      <a:endParaRPr lang="en-US" sz="2000" b="0"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2DEEF"/>
                    </a:solidFill>
                  </a:tcPr>
                </a:tc>
                <a:tc>
                  <a:txBody>
                    <a:bodyPr/>
                    <a:lstStyle/>
                    <a:p>
                      <a:pPr algn="ctr" fontAlgn="ctr"/>
                      <a:r>
                        <a:rPr lang="en-US" sz="2000" u="none" strike="noStrike" dirty="0">
                          <a:effectLst/>
                        </a:rPr>
                        <a:t>0.46</a:t>
                      </a:r>
                      <a:endParaRPr lang="en-US" sz="2000" b="0"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2DEEF"/>
                    </a:solidFill>
                  </a:tcPr>
                </a:tc>
                <a:tc>
                  <a:txBody>
                    <a:bodyPr/>
                    <a:lstStyle/>
                    <a:p>
                      <a:pPr algn="ctr" fontAlgn="ctr"/>
                      <a:r>
                        <a:rPr lang="en-US" sz="2000" u="none" strike="noStrike" dirty="0">
                          <a:effectLst/>
                        </a:rPr>
                        <a:t>1.74E-04</a:t>
                      </a:r>
                      <a:endParaRPr lang="en-US" sz="2000" b="0"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2DEEF"/>
                    </a:solidFill>
                  </a:tcPr>
                </a:tc>
                <a:tc>
                  <a:txBody>
                    <a:bodyPr/>
                    <a:lstStyle/>
                    <a:p>
                      <a:pPr algn="ctr" fontAlgn="ctr"/>
                      <a:r>
                        <a:rPr lang="en-US" sz="2000" u="none" strike="noStrike" dirty="0">
                          <a:effectLst/>
                        </a:rPr>
                        <a:t>0-0.46</a:t>
                      </a:r>
                      <a:endParaRPr lang="en-US" sz="2000" b="0"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2DEEF"/>
                    </a:solidFill>
                  </a:tcPr>
                </a:tc>
                <a:tc>
                  <a:txBody>
                    <a:bodyPr/>
                    <a:lstStyle/>
                    <a:p>
                      <a:pPr algn="ctr" fontAlgn="ctr"/>
                      <a:r>
                        <a:rPr lang="en-US" sz="2000" u="none" strike="noStrike" dirty="0">
                          <a:effectLst/>
                        </a:rPr>
                        <a:t>0.020-0.21</a:t>
                      </a:r>
                      <a:endParaRPr lang="en-US" sz="2000" b="0"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2DEEF"/>
                    </a:solidFill>
                  </a:tcPr>
                </a:tc>
              </a:tr>
              <a:tr h="410298">
                <a:tc vMerge="1">
                  <a:txBody>
                    <a:bodyPr/>
                    <a:lstStyle/>
                    <a:p>
                      <a:endParaRPr lang="en-US"/>
                    </a:p>
                  </a:txBody>
                  <a:tcPr/>
                </a:tc>
                <a:tc>
                  <a:txBody>
                    <a:bodyPr/>
                    <a:lstStyle/>
                    <a:p>
                      <a:pPr algn="ctr" fontAlgn="ctr"/>
                      <a:r>
                        <a:rPr lang="en-US" sz="2000" u="none" strike="noStrike" dirty="0">
                          <a:effectLst/>
                        </a:rPr>
                        <a:t>6 m</a:t>
                      </a:r>
                      <a:endParaRPr lang="en-US" sz="2000" b="0"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AEFF7"/>
                    </a:solidFill>
                  </a:tcPr>
                </a:tc>
                <a:tc>
                  <a:txBody>
                    <a:bodyPr/>
                    <a:lstStyle/>
                    <a:p>
                      <a:pPr algn="ctr" fontAlgn="ctr"/>
                      <a:r>
                        <a:rPr lang="en-US" sz="2000" u="none" strike="noStrike" dirty="0">
                          <a:effectLst/>
                        </a:rPr>
                        <a:t>0.158</a:t>
                      </a:r>
                      <a:endParaRPr lang="en-US" sz="2000" b="0"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AEFF7"/>
                    </a:solidFill>
                  </a:tcPr>
                </a:tc>
                <a:tc>
                  <a:txBody>
                    <a:bodyPr/>
                    <a:lstStyle/>
                    <a:p>
                      <a:pPr algn="ctr" fontAlgn="ctr"/>
                      <a:r>
                        <a:rPr lang="en-US" sz="2000" u="none" strike="noStrike" dirty="0">
                          <a:effectLst/>
                        </a:rPr>
                        <a:t>0.24</a:t>
                      </a:r>
                      <a:endParaRPr lang="en-US" sz="2000" b="0"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AEFF7"/>
                    </a:solidFill>
                  </a:tcPr>
                </a:tc>
                <a:tc>
                  <a:txBody>
                    <a:bodyPr/>
                    <a:lstStyle/>
                    <a:p>
                      <a:pPr algn="ctr" fontAlgn="ctr"/>
                      <a:r>
                        <a:rPr lang="en-US" sz="2000" u="none" strike="noStrike" dirty="0">
                          <a:effectLst/>
                        </a:rPr>
                        <a:t>0.46</a:t>
                      </a:r>
                      <a:endParaRPr lang="en-US" sz="2000" b="0"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AEFF7"/>
                    </a:solidFill>
                  </a:tcPr>
                </a:tc>
                <a:tc>
                  <a:txBody>
                    <a:bodyPr/>
                    <a:lstStyle/>
                    <a:p>
                      <a:pPr algn="ctr" fontAlgn="ctr"/>
                      <a:r>
                        <a:rPr lang="en-US" sz="2000" u="none" strike="noStrike" dirty="0">
                          <a:effectLst/>
                        </a:rPr>
                        <a:t>3.16E-04</a:t>
                      </a:r>
                      <a:endParaRPr lang="en-US" sz="2000" b="0"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AEFF7"/>
                    </a:solidFill>
                  </a:tcPr>
                </a:tc>
                <a:tc>
                  <a:txBody>
                    <a:bodyPr/>
                    <a:lstStyle/>
                    <a:p>
                      <a:pPr algn="ctr" fontAlgn="ctr"/>
                      <a:r>
                        <a:rPr lang="en-US" sz="2000" u="none" strike="noStrike" dirty="0">
                          <a:effectLst/>
                        </a:rPr>
                        <a:t>0-0.46</a:t>
                      </a:r>
                      <a:endParaRPr lang="en-US" sz="2000" b="0"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AEFF7"/>
                    </a:solidFill>
                  </a:tcPr>
                </a:tc>
                <a:tc>
                  <a:txBody>
                    <a:bodyPr/>
                    <a:lstStyle/>
                    <a:p>
                      <a:pPr algn="ctr" fontAlgn="ctr"/>
                      <a:r>
                        <a:rPr lang="en-US" sz="2000" u="none" strike="noStrike" dirty="0">
                          <a:effectLst/>
                        </a:rPr>
                        <a:t>0.022-0.31</a:t>
                      </a:r>
                      <a:endParaRPr lang="en-US" sz="2000" b="0"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AEFF7"/>
                    </a:solidFill>
                  </a:tcPr>
                </a:tc>
              </a:tr>
              <a:tr h="410298">
                <a:tc rowSpan="4">
                  <a:txBody>
                    <a:bodyPr/>
                    <a:lstStyle/>
                    <a:p>
                      <a:pPr algn="ctr" fontAlgn="ctr"/>
                      <a:r>
                        <a:rPr lang="en-US" sz="2000" b="1" u="none" strike="noStrike" dirty="0">
                          <a:effectLst/>
                        </a:rPr>
                        <a:t>Pitot Tube</a:t>
                      </a:r>
                      <a:endParaRPr lang="en-US" sz="2000" b="1" i="0" u="none" strike="noStrike" dirty="0">
                        <a:solidFill>
                          <a:srgbClr val="000000"/>
                        </a:solidFill>
                        <a:effectLst/>
                        <a:latin typeface="Calibri" panose="020F0502020204030204" pitchFamily="34" charset="0"/>
                      </a:endParaRPr>
                    </a:p>
                  </a:txBody>
                  <a:tcPr marL="9525" marR="9525" marT="9525" marB="0"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AEFF7"/>
                    </a:solidFill>
                  </a:tcPr>
                </a:tc>
                <a:tc>
                  <a:txBody>
                    <a:bodyPr/>
                    <a:lstStyle/>
                    <a:p>
                      <a:pPr algn="ctr" fontAlgn="ctr"/>
                      <a:r>
                        <a:rPr lang="en-US" sz="2000" u="none" strike="noStrike" dirty="0">
                          <a:effectLst/>
                        </a:rPr>
                        <a:t>0 m </a:t>
                      </a:r>
                      <a:endParaRPr lang="en-US" sz="2000" b="0"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2DEEF"/>
                    </a:solidFill>
                  </a:tcPr>
                </a:tc>
                <a:tc>
                  <a:txBody>
                    <a:bodyPr/>
                    <a:lstStyle/>
                    <a:p>
                      <a:pPr algn="ctr" fontAlgn="ctr"/>
                      <a:r>
                        <a:rPr lang="en-US" sz="2000" u="none" strike="noStrike" dirty="0">
                          <a:effectLst/>
                        </a:rPr>
                        <a:t>0.158</a:t>
                      </a:r>
                      <a:endParaRPr lang="en-US" sz="2000" b="0"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2DEEF"/>
                    </a:solidFill>
                  </a:tcPr>
                </a:tc>
                <a:tc>
                  <a:txBody>
                    <a:bodyPr/>
                    <a:lstStyle/>
                    <a:p>
                      <a:pPr algn="ctr" fontAlgn="ctr"/>
                      <a:r>
                        <a:rPr lang="en-US" sz="2000" u="none" strike="noStrike" dirty="0">
                          <a:effectLst/>
                        </a:rPr>
                        <a:t>0.32</a:t>
                      </a:r>
                      <a:endParaRPr lang="en-US" sz="2000" b="0"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2DEEF"/>
                    </a:solidFill>
                  </a:tcPr>
                </a:tc>
                <a:tc>
                  <a:txBody>
                    <a:bodyPr/>
                    <a:lstStyle/>
                    <a:p>
                      <a:pPr algn="ctr" fontAlgn="ctr"/>
                      <a:r>
                        <a:rPr lang="en-US" sz="2000" u="none" strike="noStrike" dirty="0">
                          <a:effectLst/>
                        </a:rPr>
                        <a:t>0.20</a:t>
                      </a:r>
                      <a:endParaRPr lang="en-US" sz="2000" b="0"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2DEEF"/>
                    </a:solidFill>
                  </a:tcPr>
                </a:tc>
                <a:tc>
                  <a:txBody>
                    <a:bodyPr/>
                    <a:lstStyle/>
                    <a:p>
                      <a:pPr algn="ctr" fontAlgn="ctr"/>
                      <a:r>
                        <a:rPr lang="en-US" sz="2000" u="none" strike="noStrike" dirty="0">
                          <a:effectLst/>
                        </a:rPr>
                        <a:t>2.22E-04</a:t>
                      </a:r>
                      <a:endParaRPr lang="en-US" sz="2000" b="0"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2DEEF"/>
                    </a:solidFill>
                  </a:tcPr>
                </a:tc>
                <a:tc>
                  <a:txBody>
                    <a:bodyPr/>
                    <a:lstStyle/>
                    <a:p>
                      <a:pPr algn="ctr" fontAlgn="ctr"/>
                      <a:r>
                        <a:rPr lang="en-US" sz="2000" u="none" strike="noStrike" dirty="0">
                          <a:effectLst/>
                        </a:rPr>
                        <a:t>0-0.20</a:t>
                      </a:r>
                      <a:endParaRPr lang="en-US" sz="2000" b="0"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2DEEF"/>
                    </a:solidFill>
                  </a:tcPr>
                </a:tc>
                <a:tc>
                  <a:txBody>
                    <a:bodyPr/>
                    <a:lstStyle/>
                    <a:p>
                      <a:pPr algn="ctr" fontAlgn="ctr"/>
                      <a:r>
                        <a:rPr lang="en-US" sz="2000" u="none" strike="noStrike" dirty="0">
                          <a:effectLst/>
                        </a:rPr>
                        <a:t>-</a:t>
                      </a:r>
                      <a:endParaRPr lang="en-US" sz="2000" b="0"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2DEEF"/>
                    </a:solidFill>
                  </a:tcPr>
                </a:tc>
              </a:tr>
              <a:tr h="410298">
                <a:tc vMerge="1">
                  <a:txBody>
                    <a:bodyPr/>
                    <a:lstStyle/>
                    <a:p>
                      <a:endParaRPr lang="en-US"/>
                    </a:p>
                  </a:txBody>
                  <a:tcPr/>
                </a:tc>
                <a:tc>
                  <a:txBody>
                    <a:bodyPr/>
                    <a:lstStyle/>
                    <a:p>
                      <a:pPr algn="ctr" fontAlgn="ctr"/>
                      <a:r>
                        <a:rPr lang="en-US" sz="2000" u="none" strike="noStrike" dirty="0">
                          <a:effectLst/>
                        </a:rPr>
                        <a:t>1 m</a:t>
                      </a:r>
                      <a:endParaRPr lang="en-US" sz="2000" b="0"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AEFF7"/>
                    </a:solidFill>
                  </a:tcPr>
                </a:tc>
                <a:tc>
                  <a:txBody>
                    <a:bodyPr/>
                    <a:lstStyle/>
                    <a:p>
                      <a:pPr algn="ctr" fontAlgn="ctr"/>
                      <a:r>
                        <a:rPr lang="en-US" sz="2000" u="none" strike="noStrike" dirty="0">
                          <a:effectLst/>
                        </a:rPr>
                        <a:t>0.131</a:t>
                      </a:r>
                      <a:endParaRPr lang="en-US" sz="2000" b="0"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AEFF7"/>
                    </a:solidFill>
                  </a:tcPr>
                </a:tc>
                <a:tc>
                  <a:txBody>
                    <a:bodyPr/>
                    <a:lstStyle/>
                    <a:p>
                      <a:pPr algn="ctr" fontAlgn="ctr"/>
                      <a:r>
                        <a:rPr lang="en-US" sz="2000" u="none" strike="noStrike" dirty="0">
                          <a:effectLst/>
                        </a:rPr>
                        <a:t>0.31</a:t>
                      </a:r>
                      <a:endParaRPr lang="en-US" sz="2000" b="0"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AEFF7"/>
                    </a:solidFill>
                  </a:tcPr>
                </a:tc>
                <a:tc>
                  <a:txBody>
                    <a:bodyPr/>
                    <a:lstStyle/>
                    <a:p>
                      <a:pPr algn="ctr" fontAlgn="ctr"/>
                      <a:r>
                        <a:rPr lang="en-US" sz="2000" u="none" strike="noStrike" dirty="0">
                          <a:effectLst/>
                        </a:rPr>
                        <a:t>0.29</a:t>
                      </a:r>
                      <a:endParaRPr lang="en-US" sz="2000" b="0"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AEFF7"/>
                    </a:solidFill>
                  </a:tcPr>
                </a:tc>
                <a:tc>
                  <a:txBody>
                    <a:bodyPr/>
                    <a:lstStyle/>
                    <a:p>
                      <a:pPr algn="ctr" fontAlgn="ctr"/>
                      <a:r>
                        <a:rPr lang="en-US" sz="2000" u="none" strike="noStrike" dirty="0">
                          <a:effectLst/>
                        </a:rPr>
                        <a:t>6.31E-05</a:t>
                      </a:r>
                      <a:endParaRPr lang="en-US" sz="2000" b="0"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AEFF7"/>
                    </a:solidFill>
                  </a:tcPr>
                </a:tc>
                <a:tc>
                  <a:txBody>
                    <a:bodyPr/>
                    <a:lstStyle/>
                    <a:p>
                      <a:pPr algn="ctr" fontAlgn="ctr"/>
                      <a:r>
                        <a:rPr lang="en-US" sz="2000" u="none" strike="noStrike" dirty="0">
                          <a:effectLst/>
                        </a:rPr>
                        <a:t>0-0.29</a:t>
                      </a:r>
                      <a:endParaRPr lang="en-US" sz="2000" b="0"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AEFF7"/>
                    </a:solidFill>
                  </a:tcPr>
                </a:tc>
                <a:tc>
                  <a:txBody>
                    <a:bodyPr/>
                    <a:lstStyle/>
                    <a:p>
                      <a:pPr algn="ctr" fontAlgn="ctr"/>
                      <a:r>
                        <a:rPr lang="en-US" sz="2000" u="none" strike="noStrike" dirty="0">
                          <a:effectLst/>
                        </a:rPr>
                        <a:t>-</a:t>
                      </a:r>
                      <a:endParaRPr lang="en-US" sz="2000" b="0"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AEFF7"/>
                    </a:solidFill>
                  </a:tcPr>
                </a:tc>
              </a:tr>
              <a:tr h="410298">
                <a:tc vMerge="1">
                  <a:txBody>
                    <a:bodyPr/>
                    <a:lstStyle/>
                    <a:p>
                      <a:endParaRPr lang="en-US"/>
                    </a:p>
                  </a:txBody>
                  <a:tcPr/>
                </a:tc>
                <a:tc>
                  <a:txBody>
                    <a:bodyPr/>
                    <a:lstStyle/>
                    <a:p>
                      <a:pPr algn="ctr" fontAlgn="ctr"/>
                      <a:r>
                        <a:rPr lang="en-US" sz="2000" u="none" strike="noStrike" dirty="0">
                          <a:effectLst/>
                        </a:rPr>
                        <a:t>3 m</a:t>
                      </a:r>
                      <a:endParaRPr lang="en-US" sz="2000" b="0"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2DEEF"/>
                    </a:solidFill>
                  </a:tcPr>
                </a:tc>
                <a:tc>
                  <a:txBody>
                    <a:bodyPr/>
                    <a:lstStyle/>
                    <a:p>
                      <a:pPr algn="ctr" fontAlgn="ctr"/>
                      <a:r>
                        <a:rPr lang="en-US" sz="2000" u="none" strike="noStrike" dirty="0">
                          <a:effectLst/>
                        </a:rPr>
                        <a:t>0.145</a:t>
                      </a:r>
                      <a:endParaRPr lang="en-US" sz="2000" b="0"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2DEEF"/>
                    </a:solidFill>
                  </a:tcPr>
                </a:tc>
                <a:tc>
                  <a:txBody>
                    <a:bodyPr/>
                    <a:lstStyle/>
                    <a:p>
                      <a:pPr algn="ctr" fontAlgn="ctr"/>
                      <a:r>
                        <a:rPr lang="en-US" sz="2000" u="none" strike="noStrike" dirty="0">
                          <a:effectLst/>
                        </a:rPr>
                        <a:t>0.33</a:t>
                      </a:r>
                      <a:endParaRPr lang="en-US" sz="2000" b="0"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2DEEF"/>
                    </a:solidFill>
                  </a:tcPr>
                </a:tc>
                <a:tc>
                  <a:txBody>
                    <a:bodyPr/>
                    <a:lstStyle/>
                    <a:p>
                      <a:pPr algn="ctr" fontAlgn="ctr"/>
                      <a:r>
                        <a:rPr lang="en-US" sz="2000" u="none" strike="noStrike" dirty="0">
                          <a:effectLst/>
                        </a:rPr>
                        <a:t>0.39</a:t>
                      </a:r>
                      <a:endParaRPr lang="en-US" sz="2000" b="0"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2DEEF"/>
                    </a:solidFill>
                  </a:tcPr>
                </a:tc>
                <a:tc>
                  <a:txBody>
                    <a:bodyPr/>
                    <a:lstStyle/>
                    <a:p>
                      <a:pPr algn="ctr" fontAlgn="ctr"/>
                      <a:r>
                        <a:rPr lang="en-US" sz="2000" u="none" strike="noStrike" dirty="0">
                          <a:effectLst/>
                        </a:rPr>
                        <a:t>3.79E-05</a:t>
                      </a:r>
                      <a:endParaRPr lang="en-US" sz="2000" b="0"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2DEEF"/>
                    </a:solidFill>
                  </a:tcPr>
                </a:tc>
                <a:tc>
                  <a:txBody>
                    <a:bodyPr/>
                    <a:lstStyle/>
                    <a:p>
                      <a:pPr algn="ctr" fontAlgn="ctr"/>
                      <a:r>
                        <a:rPr lang="en-US" sz="2000" u="none" strike="noStrike" dirty="0">
                          <a:effectLst/>
                        </a:rPr>
                        <a:t>0-0.39</a:t>
                      </a:r>
                      <a:endParaRPr lang="en-US" sz="2000" b="0"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2DEEF"/>
                    </a:solidFill>
                  </a:tcPr>
                </a:tc>
                <a:tc>
                  <a:txBody>
                    <a:bodyPr/>
                    <a:lstStyle/>
                    <a:p>
                      <a:pPr algn="ctr" fontAlgn="ctr"/>
                      <a:r>
                        <a:rPr lang="en-US" sz="2000" u="none" strike="noStrike" dirty="0">
                          <a:effectLst/>
                        </a:rPr>
                        <a:t>-</a:t>
                      </a:r>
                      <a:endParaRPr lang="en-US" sz="2000" b="0"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2DEEF"/>
                    </a:solidFill>
                  </a:tcPr>
                </a:tc>
              </a:tr>
              <a:tr h="410298">
                <a:tc vMerge="1">
                  <a:txBody>
                    <a:bodyPr/>
                    <a:lstStyle/>
                    <a:p>
                      <a:endParaRPr lang="en-US"/>
                    </a:p>
                  </a:txBody>
                  <a:tcPr/>
                </a:tc>
                <a:tc>
                  <a:txBody>
                    <a:bodyPr/>
                    <a:lstStyle/>
                    <a:p>
                      <a:pPr algn="ctr" fontAlgn="ctr"/>
                      <a:r>
                        <a:rPr lang="en-US" sz="2000" u="none" strike="noStrike" dirty="0">
                          <a:effectLst/>
                        </a:rPr>
                        <a:t>6 m</a:t>
                      </a:r>
                      <a:endParaRPr lang="en-US" sz="2000" b="0"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AEFF7"/>
                    </a:solidFill>
                  </a:tcPr>
                </a:tc>
                <a:tc>
                  <a:txBody>
                    <a:bodyPr/>
                    <a:lstStyle/>
                    <a:p>
                      <a:pPr algn="ctr" fontAlgn="ctr"/>
                      <a:r>
                        <a:rPr lang="en-US" sz="2000" u="none" strike="noStrike" dirty="0">
                          <a:effectLst/>
                        </a:rPr>
                        <a:t>0.132</a:t>
                      </a:r>
                      <a:endParaRPr lang="en-US" sz="2000" b="0"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AEFF7"/>
                    </a:solidFill>
                  </a:tcPr>
                </a:tc>
                <a:tc>
                  <a:txBody>
                    <a:bodyPr/>
                    <a:lstStyle/>
                    <a:p>
                      <a:pPr algn="ctr" fontAlgn="ctr"/>
                      <a:r>
                        <a:rPr lang="en-US" sz="2000" u="none" strike="noStrike" dirty="0">
                          <a:effectLst/>
                        </a:rPr>
                        <a:t>0.32</a:t>
                      </a:r>
                      <a:endParaRPr lang="en-US" sz="2000" b="0"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AEFF7"/>
                    </a:solidFill>
                  </a:tcPr>
                </a:tc>
                <a:tc>
                  <a:txBody>
                    <a:bodyPr/>
                    <a:lstStyle/>
                    <a:p>
                      <a:pPr algn="ctr" fontAlgn="ctr"/>
                      <a:r>
                        <a:rPr lang="en-US" sz="2000" u="none" strike="noStrike" dirty="0">
                          <a:effectLst/>
                        </a:rPr>
                        <a:t>0.47</a:t>
                      </a:r>
                      <a:endParaRPr lang="en-US" sz="2000" b="0"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AEFF7"/>
                    </a:solidFill>
                  </a:tcPr>
                </a:tc>
                <a:tc>
                  <a:txBody>
                    <a:bodyPr/>
                    <a:lstStyle/>
                    <a:p>
                      <a:pPr algn="ctr" fontAlgn="ctr"/>
                      <a:r>
                        <a:rPr lang="en-US" sz="2000" u="none" strike="noStrike" dirty="0">
                          <a:effectLst/>
                        </a:rPr>
                        <a:t>9.94E-05</a:t>
                      </a:r>
                      <a:endParaRPr lang="en-US" sz="2000" b="0"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AEFF7"/>
                    </a:solidFill>
                  </a:tcPr>
                </a:tc>
                <a:tc>
                  <a:txBody>
                    <a:bodyPr/>
                    <a:lstStyle/>
                    <a:p>
                      <a:pPr algn="ctr" fontAlgn="ctr"/>
                      <a:r>
                        <a:rPr lang="en-US" sz="2000" u="none" strike="noStrike" dirty="0">
                          <a:effectLst/>
                        </a:rPr>
                        <a:t>0-0.47</a:t>
                      </a:r>
                      <a:endParaRPr lang="en-US" sz="2000" b="0"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AEFF7"/>
                    </a:solidFill>
                  </a:tcPr>
                </a:tc>
                <a:tc>
                  <a:txBody>
                    <a:bodyPr/>
                    <a:lstStyle/>
                    <a:p>
                      <a:pPr algn="ctr" fontAlgn="ctr"/>
                      <a:r>
                        <a:rPr lang="en-US" sz="2000" u="none" strike="noStrike" dirty="0">
                          <a:effectLst/>
                        </a:rPr>
                        <a:t>-</a:t>
                      </a:r>
                      <a:endParaRPr lang="en-US" sz="2000" b="0"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AEFF7"/>
                    </a:solidFill>
                  </a:tcPr>
                </a:tc>
              </a:tr>
            </a:tbl>
          </a:graphicData>
        </a:graphic>
      </p:graphicFrame>
      <p:grpSp>
        <p:nvGrpSpPr>
          <p:cNvPr id="45" name="Group 44"/>
          <p:cNvGrpSpPr/>
          <p:nvPr/>
        </p:nvGrpSpPr>
        <p:grpSpPr>
          <a:xfrm>
            <a:off x="29540169" y="20982664"/>
            <a:ext cx="13239215" cy="7663637"/>
            <a:chOff x="29672267" y="20954010"/>
            <a:chExt cx="13239215" cy="7663637"/>
          </a:xfrm>
        </p:grpSpPr>
        <p:sp>
          <p:nvSpPr>
            <p:cNvPr id="32" name="TextBox 31"/>
            <p:cNvSpPr txBox="1"/>
            <p:nvPr/>
          </p:nvSpPr>
          <p:spPr>
            <a:xfrm>
              <a:off x="29672275" y="20954010"/>
              <a:ext cx="13239207" cy="923330"/>
            </a:xfrm>
            <a:prstGeom prst="rect">
              <a:avLst/>
            </a:prstGeom>
            <a:solidFill>
              <a:schemeClr val="accent1">
                <a:lumMod val="40000"/>
                <a:lumOff val="60000"/>
              </a:schemeClr>
            </a:solidFill>
          </p:spPr>
          <p:style>
            <a:lnRef idx="2">
              <a:schemeClr val="accent5"/>
            </a:lnRef>
            <a:fillRef idx="1">
              <a:schemeClr val="lt1"/>
            </a:fillRef>
            <a:effectRef idx="0">
              <a:schemeClr val="accent5"/>
            </a:effectRef>
            <a:fontRef idx="minor">
              <a:schemeClr val="dk1"/>
            </a:fontRef>
          </p:style>
          <p:txBody>
            <a:bodyPr wrap="square" rtlCol="0">
              <a:spAutoFit/>
            </a:bodyPr>
            <a:lstStyle/>
            <a:p>
              <a:r>
                <a:rPr lang="en-US" sz="5400" dirty="0" smtClean="0"/>
                <a:t>Conclusions and Future Work</a:t>
              </a:r>
              <a:endParaRPr lang="en-US" sz="5400" dirty="0"/>
            </a:p>
          </p:txBody>
        </p:sp>
        <p:sp>
          <p:nvSpPr>
            <p:cNvPr id="44" name="TextBox 43"/>
            <p:cNvSpPr txBox="1"/>
            <p:nvPr/>
          </p:nvSpPr>
          <p:spPr>
            <a:xfrm>
              <a:off x="29672267" y="21877340"/>
              <a:ext cx="13239207" cy="6740307"/>
            </a:xfrm>
            <a:prstGeom prst="rect">
              <a:avLst/>
            </a:prstGeom>
          </p:spPr>
          <p:style>
            <a:lnRef idx="2">
              <a:schemeClr val="accent5"/>
            </a:lnRef>
            <a:fillRef idx="1">
              <a:schemeClr val="lt1"/>
            </a:fillRef>
            <a:effectRef idx="0">
              <a:schemeClr val="accent5"/>
            </a:effectRef>
            <a:fontRef idx="minor">
              <a:schemeClr val="dk1"/>
            </a:fontRef>
          </p:style>
          <p:txBody>
            <a:bodyPr wrap="square" rtlCol="0">
              <a:spAutoFit/>
            </a:bodyPr>
            <a:lstStyle/>
            <a:p>
              <a:pPr marL="457200" indent="-457200" algn="just">
                <a:lnSpc>
                  <a:spcPct val="150000"/>
                </a:lnSpc>
                <a:buFont typeface="Wingdings" panose="05000000000000000000" pitchFamily="2" charset="2"/>
                <a:buChar char="§"/>
              </a:pPr>
              <a:r>
                <a:rPr lang="en-US" sz="3200" dirty="0"/>
                <a:t>Power Laws </a:t>
              </a:r>
              <a:r>
                <a:rPr lang="en-US" sz="3200" dirty="0" smtClean="0"/>
                <a:t>fit the mean profile data in the rough-wall FPF boundary </a:t>
              </a:r>
              <a:r>
                <a:rPr lang="en-US" sz="3200" dirty="0" smtClean="0"/>
                <a:t>layer. </a:t>
              </a:r>
              <a:endParaRPr lang="en-US" sz="3200" dirty="0" smtClean="0"/>
            </a:p>
            <a:p>
              <a:pPr marL="457200" indent="-457200" algn="just">
                <a:lnSpc>
                  <a:spcPct val="150000"/>
                </a:lnSpc>
                <a:buFont typeface="Wingdings" panose="05000000000000000000" pitchFamily="2" charset="2"/>
                <a:buChar char="§"/>
              </a:pPr>
              <a:r>
                <a:rPr lang="en-US" sz="3200" dirty="0" smtClean="0"/>
                <a:t>The experimental </a:t>
              </a:r>
              <a:r>
                <a:rPr lang="en-US" sz="3200" dirty="0"/>
                <a:t>power density </a:t>
              </a:r>
              <a:r>
                <a:rPr lang="en-US" sz="3200" dirty="0" smtClean="0"/>
                <a:t>spectra showed excellent </a:t>
              </a:r>
              <a:r>
                <a:rPr lang="en-US" sz="3200" dirty="0"/>
                <a:t>agreement with </a:t>
              </a:r>
              <a:r>
                <a:rPr lang="en-US" sz="3200" dirty="0" smtClean="0"/>
                <a:t>the Von </a:t>
              </a:r>
              <a:r>
                <a:rPr lang="en-US" sz="3200" dirty="0"/>
                <a:t>Karman spectra </a:t>
              </a:r>
              <a:r>
                <a:rPr lang="en-US" sz="3200" dirty="0" smtClean="0"/>
                <a:t>(theoretical spectra</a:t>
              </a:r>
              <a:r>
                <a:rPr lang="en-US" sz="3200" dirty="0" smtClean="0"/>
                <a:t>).</a:t>
              </a:r>
              <a:endParaRPr lang="en-US" sz="3200" dirty="0" smtClean="0"/>
            </a:p>
            <a:p>
              <a:pPr marL="457200" indent="-457200" algn="just">
                <a:lnSpc>
                  <a:spcPct val="150000"/>
                </a:lnSpc>
                <a:buFont typeface="Wingdings" panose="05000000000000000000" pitchFamily="2" charset="2"/>
                <a:buChar char="§"/>
              </a:pPr>
              <a:r>
                <a:rPr lang="en-US" sz="3200" dirty="0" smtClean="0"/>
                <a:t>Consistent with known ABL behaviors, the regions where the power law and spectra agree increases with additional </a:t>
              </a:r>
              <a:r>
                <a:rPr lang="en-US" sz="3200" dirty="0"/>
                <a:t>roughness </a:t>
              </a:r>
              <a:r>
                <a:rPr lang="en-US" sz="3200" dirty="0" smtClean="0"/>
                <a:t>elements.</a:t>
              </a:r>
              <a:endParaRPr lang="en-US" sz="3200" dirty="0" smtClean="0"/>
            </a:p>
            <a:p>
              <a:pPr marL="457200" indent="-457200" algn="just">
                <a:lnSpc>
                  <a:spcPct val="150000"/>
                </a:lnSpc>
                <a:buFont typeface="Wingdings" panose="05000000000000000000" pitchFamily="2" charset="2"/>
                <a:buChar char="§"/>
              </a:pPr>
              <a:r>
                <a:rPr lang="en-US" sz="3200" dirty="0" smtClean="0"/>
                <a:t>From our </a:t>
              </a:r>
              <a:r>
                <a:rPr lang="en-US" sz="3200" dirty="0" smtClean="0"/>
                <a:t>experiments, </a:t>
              </a:r>
              <a:r>
                <a:rPr lang="en-US" sz="3200" dirty="0" smtClean="0"/>
                <a:t>we conclude that the FPF wind tunnel can be configured to generate an accurate model of the ABL for wind engineering purposes.  We recommend that future studies explore a broader range of roughness conditions.</a:t>
              </a:r>
            </a:p>
          </p:txBody>
        </p:sp>
      </p:grpSp>
      <p:sp>
        <p:nvSpPr>
          <p:cNvPr id="15" name="TextBox 14"/>
          <p:cNvSpPr txBox="1"/>
          <p:nvPr/>
        </p:nvSpPr>
        <p:spPr>
          <a:xfrm>
            <a:off x="15346162" y="25087837"/>
            <a:ext cx="12964890" cy="3785652"/>
          </a:xfrm>
          <a:prstGeom prst="rect">
            <a:avLst/>
          </a:prstGeom>
          <a:noFill/>
        </p:spPr>
        <p:txBody>
          <a:bodyPr wrap="square" rtlCol="0">
            <a:spAutoFit/>
          </a:bodyPr>
          <a:lstStyle/>
          <a:p>
            <a:pPr algn="just">
              <a:lnSpc>
                <a:spcPct val="150000"/>
              </a:lnSpc>
            </a:pPr>
            <a:r>
              <a:rPr lang="en-US" sz="3200" dirty="0" smtClean="0"/>
              <a:t>The </a:t>
            </a:r>
            <a:r>
              <a:rPr lang="en-US" sz="3200" dirty="0"/>
              <a:t>most commonly used method for ABL simulation is to create a roughness array upstream of the test area. In this project, an array of </a:t>
            </a:r>
            <a:r>
              <a:rPr lang="en-US" sz="3200" dirty="0" smtClean="0"/>
              <a:t>roughness elements </a:t>
            </a:r>
            <a:r>
              <a:rPr lang="en-US" sz="3200" dirty="0"/>
              <a:t>with an average height of 0.38mm was placed in a regular array from the start of the FPF test section. Methods </a:t>
            </a:r>
            <a:r>
              <a:rPr lang="en-US" sz="3200" dirty="0" smtClean="0"/>
              <a:t>following Counihan </a:t>
            </a:r>
            <a:r>
              <a:rPr lang="en-US" sz="3200" dirty="0"/>
              <a:t>can be used to calculate the density of </a:t>
            </a:r>
            <a:r>
              <a:rPr lang="en-US" sz="3200" dirty="0" smtClean="0"/>
              <a:t>the</a:t>
            </a:r>
            <a:endParaRPr lang="en-US" sz="3200" dirty="0"/>
          </a:p>
        </p:txBody>
      </p:sp>
      <p:sp>
        <p:nvSpPr>
          <p:cNvPr id="17" name="TextBox 16"/>
          <p:cNvSpPr txBox="1"/>
          <p:nvPr/>
        </p:nvSpPr>
        <p:spPr>
          <a:xfrm>
            <a:off x="15346154" y="28691015"/>
            <a:ext cx="6046996" cy="3785652"/>
          </a:xfrm>
          <a:prstGeom prst="rect">
            <a:avLst/>
          </a:prstGeom>
          <a:noFill/>
        </p:spPr>
        <p:txBody>
          <a:bodyPr wrap="square" rtlCol="0">
            <a:spAutoFit/>
          </a:bodyPr>
          <a:lstStyle/>
          <a:p>
            <a:pPr lvl="0" algn="just">
              <a:lnSpc>
                <a:spcPct val="150000"/>
              </a:lnSpc>
            </a:pPr>
            <a:r>
              <a:rPr lang="en-US" sz="3200" dirty="0">
                <a:solidFill>
                  <a:prstClr val="black"/>
                </a:solidFill>
              </a:rPr>
              <a:t>elements. [2] Velocity profiles were measured at 16m downstream of the inlet for roughness fetch lengths of 1m, 3m, 6m, and for  a smooth surface. </a:t>
            </a:r>
          </a:p>
        </p:txBody>
      </p:sp>
      <p:pic>
        <p:nvPicPr>
          <p:cNvPr id="22" name="Picture 21"/>
          <p:cNvPicPr>
            <a:picLocks noChangeAspect="1"/>
          </p:cNvPicPr>
          <p:nvPr/>
        </p:nvPicPr>
        <p:blipFill>
          <a:blip r:embed="rId10"/>
          <a:stretch>
            <a:fillRect/>
          </a:stretch>
        </p:blipFill>
        <p:spPr>
          <a:xfrm>
            <a:off x="21662909" y="28205645"/>
            <a:ext cx="6533967" cy="3675357"/>
          </a:xfrm>
          <a:prstGeom prst="rect">
            <a:avLst/>
          </a:prstGeom>
        </p:spPr>
      </p:pic>
      <p:sp>
        <p:nvSpPr>
          <p:cNvPr id="23" name="TextBox 22"/>
          <p:cNvSpPr txBox="1"/>
          <p:nvPr/>
        </p:nvSpPr>
        <p:spPr>
          <a:xfrm>
            <a:off x="21876345" y="31954569"/>
            <a:ext cx="6107094" cy="506292"/>
          </a:xfrm>
          <a:prstGeom prst="rect">
            <a:avLst/>
          </a:prstGeom>
          <a:noFill/>
        </p:spPr>
        <p:txBody>
          <a:bodyPr wrap="square" rtlCol="0">
            <a:spAutoFit/>
          </a:bodyPr>
          <a:lstStyle/>
          <a:p>
            <a:pPr lvl="0" algn="ctr">
              <a:lnSpc>
                <a:spcPct val="150000"/>
              </a:lnSpc>
            </a:pPr>
            <a:r>
              <a:rPr lang="en-US" sz="2000" dirty="0">
                <a:solidFill>
                  <a:prstClr val="black"/>
                </a:solidFill>
              </a:rPr>
              <a:t>Figure </a:t>
            </a:r>
            <a:r>
              <a:rPr lang="en-US" sz="2000" dirty="0" smtClean="0">
                <a:solidFill>
                  <a:prstClr val="black"/>
                </a:solidFill>
              </a:rPr>
              <a:t>3: Roughness Elements in the FPF (Fetch of 6m)</a:t>
            </a:r>
            <a:endParaRPr lang="en-US" sz="2000" dirty="0">
              <a:solidFill>
                <a:prstClr val="black"/>
              </a:solidFill>
            </a:endParaRPr>
          </a:p>
        </p:txBody>
      </p:sp>
      <p:pic>
        <p:nvPicPr>
          <p:cNvPr id="46" name="Picture 45"/>
          <p:cNvPicPr>
            <a:picLocks noChangeAspect="1" noChangeArrowheads="1"/>
          </p:cNvPicPr>
          <p:nvPr/>
        </p:nvPicPr>
        <p:blipFill>
          <a:blip r:embed="rId11" cstate="print"/>
          <a:srcRect b="20467"/>
          <a:stretch>
            <a:fillRect/>
          </a:stretch>
        </p:blipFill>
        <p:spPr bwMode="auto">
          <a:xfrm>
            <a:off x="1042663" y="21819667"/>
            <a:ext cx="13009897" cy="6114781"/>
          </a:xfrm>
          <a:prstGeom prst="rect">
            <a:avLst/>
          </a:prstGeom>
          <a:noFill/>
          <a:ln>
            <a:solidFill>
              <a:schemeClr val="accent1">
                <a:lumMod val="75000"/>
              </a:schemeClr>
            </a:solidFill>
          </a:ln>
        </p:spPr>
      </p:pic>
    </p:spTree>
    <p:extLst>
      <p:ext uri="{BB962C8B-B14F-4D97-AF65-F5344CB8AC3E}">
        <p14:creationId xmlns:p14="http://schemas.microsoft.com/office/powerpoint/2010/main" val="135460700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486</TotalTime>
  <Words>845</Words>
  <Application>Microsoft Office PowerPoint</Application>
  <PresentationFormat>Custom</PresentationFormat>
  <Paragraphs>235</Paragraphs>
  <Slides>1</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Arial</vt:lpstr>
      <vt:lpstr>Calibri</vt:lpstr>
      <vt:lpstr>Calibri Light</vt:lpstr>
      <vt:lpstr>Cambria Math</vt:lpstr>
      <vt:lpstr>Times New Roman</vt:lpstr>
      <vt:lpstr>Wingdings</vt:lpstr>
      <vt:lpstr>Office Theme</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Stephanie Gilooly</dc:creator>
  <cp:lastModifiedBy>Stephanie E Gilooly</cp:lastModifiedBy>
  <cp:revision>77</cp:revision>
  <dcterms:created xsi:type="dcterms:W3CDTF">2016-04-08T16:43:42Z</dcterms:created>
  <dcterms:modified xsi:type="dcterms:W3CDTF">2016-04-15T17:52:40Z</dcterms:modified>
</cp:coreProperties>
</file>