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tiff" ContentType="image/tiff"/>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handoutMasterIdLst>
    <p:handoutMasterId r:id="rId4"/>
  </p:handoutMasterIdLst>
  <p:sldIdLst>
    <p:sldId id="259" r:id="rId2"/>
  </p:sldIdLst>
  <p:sldSz cx="38404800" cy="42062400"/>
  <p:notesSz cx="7315200" cy="9601200"/>
  <p:defaultTextStyle>
    <a:defPPr>
      <a:defRPr lang="en-US"/>
    </a:defPPr>
    <a:lvl1pPr algn="l" defTabSz="4597400" rtl="0" fontAlgn="base">
      <a:spcBef>
        <a:spcPct val="0"/>
      </a:spcBef>
      <a:spcAft>
        <a:spcPct val="0"/>
      </a:spcAft>
      <a:defRPr sz="9100" kern="1200">
        <a:solidFill>
          <a:schemeClr val="tx1"/>
        </a:solidFill>
        <a:latin typeface="Arial" charset="0"/>
        <a:ea typeface="+mn-ea"/>
        <a:cs typeface="Arial" charset="0"/>
      </a:defRPr>
    </a:lvl1pPr>
    <a:lvl2pPr marL="2298700" indent="-1841500" algn="l" defTabSz="4597400" rtl="0" fontAlgn="base">
      <a:spcBef>
        <a:spcPct val="0"/>
      </a:spcBef>
      <a:spcAft>
        <a:spcPct val="0"/>
      </a:spcAft>
      <a:defRPr sz="9100" kern="1200">
        <a:solidFill>
          <a:schemeClr val="tx1"/>
        </a:solidFill>
        <a:latin typeface="Arial" charset="0"/>
        <a:ea typeface="+mn-ea"/>
        <a:cs typeface="Arial" charset="0"/>
      </a:defRPr>
    </a:lvl2pPr>
    <a:lvl3pPr marL="4597400" indent="-3683000" algn="l" defTabSz="4597400" rtl="0" fontAlgn="base">
      <a:spcBef>
        <a:spcPct val="0"/>
      </a:spcBef>
      <a:spcAft>
        <a:spcPct val="0"/>
      </a:spcAft>
      <a:defRPr sz="9100" kern="1200">
        <a:solidFill>
          <a:schemeClr val="tx1"/>
        </a:solidFill>
        <a:latin typeface="Arial" charset="0"/>
        <a:ea typeface="+mn-ea"/>
        <a:cs typeface="Arial" charset="0"/>
      </a:defRPr>
    </a:lvl3pPr>
    <a:lvl4pPr marL="6896100" indent="-5524500" algn="l" defTabSz="4597400" rtl="0" fontAlgn="base">
      <a:spcBef>
        <a:spcPct val="0"/>
      </a:spcBef>
      <a:spcAft>
        <a:spcPct val="0"/>
      </a:spcAft>
      <a:defRPr sz="9100" kern="1200">
        <a:solidFill>
          <a:schemeClr val="tx1"/>
        </a:solidFill>
        <a:latin typeface="Arial" charset="0"/>
        <a:ea typeface="+mn-ea"/>
        <a:cs typeface="Arial" charset="0"/>
      </a:defRPr>
    </a:lvl4pPr>
    <a:lvl5pPr marL="9194800" indent="-7366000" algn="l" defTabSz="4597400" rtl="0" fontAlgn="base">
      <a:spcBef>
        <a:spcPct val="0"/>
      </a:spcBef>
      <a:spcAft>
        <a:spcPct val="0"/>
      </a:spcAft>
      <a:defRPr sz="9100" kern="1200">
        <a:solidFill>
          <a:schemeClr val="tx1"/>
        </a:solidFill>
        <a:latin typeface="Arial" charset="0"/>
        <a:ea typeface="+mn-ea"/>
        <a:cs typeface="Arial" charset="0"/>
      </a:defRPr>
    </a:lvl5pPr>
    <a:lvl6pPr marL="2286000" algn="l" defTabSz="914400" rtl="0" eaLnBrk="1" latinLnBrk="0" hangingPunct="1">
      <a:defRPr sz="9100" kern="1200">
        <a:solidFill>
          <a:schemeClr val="tx1"/>
        </a:solidFill>
        <a:latin typeface="Arial" charset="0"/>
        <a:ea typeface="+mn-ea"/>
        <a:cs typeface="Arial" charset="0"/>
      </a:defRPr>
    </a:lvl6pPr>
    <a:lvl7pPr marL="2743200" algn="l" defTabSz="914400" rtl="0" eaLnBrk="1" latinLnBrk="0" hangingPunct="1">
      <a:defRPr sz="9100" kern="1200">
        <a:solidFill>
          <a:schemeClr val="tx1"/>
        </a:solidFill>
        <a:latin typeface="Arial" charset="0"/>
        <a:ea typeface="+mn-ea"/>
        <a:cs typeface="Arial" charset="0"/>
      </a:defRPr>
    </a:lvl7pPr>
    <a:lvl8pPr marL="3200400" algn="l" defTabSz="914400" rtl="0" eaLnBrk="1" latinLnBrk="0" hangingPunct="1">
      <a:defRPr sz="9100" kern="1200">
        <a:solidFill>
          <a:schemeClr val="tx1"/>
        </a:solidFill>
        <a:latin typeface="Arial" charset="0"/>
        <a:ea typeface="+mn-ea"/>
        <a:cs typeface="Arial" charset="0"/>
      </a:defRPr>
    </a:lvl8pPr>
    <a:lvl9pPr marL="3657600" algn="l" defTabSz="914400" rtl="0" eaLnBrk="1" latinLnBrk="0" hangingPunct="1">
      <a:defRPr sz="9100"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13248">
          <p15:clr>
            <a:srgbClr val="A4A3A4"/>
          </p15:clr>
        </p15:guide>
        <p15:guide id="2" pos="12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3591"/>
    <a:srgbClr val="00539E"/>
    <a:srgbClr val="004A8E"/>
    <a:srgbClr val="004F96"/>
    <a:srgbClr val="000000"/>
    <a:srgbClr val="0055A2"/>
    <a:srgbClr val="0000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849" autoAdjust="0"/>
  </p:normalViewPr>
  <p:slideViewPr>
    <p:cSldViewPr>
      <p:cViewPr>
        <p:scale>
          <a:sx n="40" d="100"/>
          <a:sy n="40" d="100"/>
        </p:scale>
        <p:origin x="-114" y="-138"/>
      </p:cViewPr>
      <p:guideLst>
        <p:guide orient="horz" pos="13248"/>
        <p:guide pos="12096"/>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79425"/>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sz="quarter" idx="1"/>
          </p:nvPr>
        </p:nvSpPr>
        <p:spPr>
          <a:xfrm>
            <a:off x="4143375" y="0"/>
            <a:ext cx="3170238" cy="479425"/>
          </a:xfrm>
          <a:prstGeom prst="rect">
            <a:avLst/>
          </a:prstGeom>
        </p:spPr>
        <p:txBody>
          <a:bodyPr vert="horz" lIns="91440" tIns="45720" rIns="91440" bIns="45720" rtlCol="0"/>
          <a:lstStyle>
            <a:lvl1pPr algn="r">
              <a:defRPr sz="1200"/>
            </a:lvl1pPr>
          </a:lstStyle>
          <a:p>
            <a:pPr>
              <a:defRPr/>
            </a:pPr>
            <a:fld id="{3304EE3B-B312-4727-91E6-E618A8B3DDD9}" type="datetimeFigureOut">
              <a:rPr lang="en-US"/>
              <a:pPr>
                <a:defRPr/>
              </a:pPr>
              <a:t>4/15/2016</a:t>
            </a:fld>
            <a:endParaRPr lang="en-US"/>
          </a:p>
        </p:txBody>
      </p:sp>
      <p:sp>
        <p:nvSpPr>
          <p:cNvPr id="4" name="Footer Placeholder 3"/>
          <p:cNvSpPr>
            <a:spLocks noGrp="1"/>
          </p:cNvSpPr>
          <p:nvPr>
            <p:ph type="ftr" sz="quarter" idx="2"/>
          </p:nvPr>
        </p:nvSpPr>
        <p:spPr>
          <a:xfrm>
            <a:off x="0" y="9120188"/>
            <a:ext cx="3170238" cy="479425"/>
          </a:xfrm>
          <a:prstGeom prst="rect">
            <a:avLst/>
          </a:prstGeom>
        </p:spPr>
        <p:txBody>
          <a:bodyPr vert="horz" lIns="91440" tIns="45720" rIns="91440" bIns="45720" rtlCol="0" anchor="b"/>
          <a:lstStyle>
            <a:lvl1pPr algn="l">
              <a:defRPr sz="1200"/>
            </a:lvl1pPr>
          </a:lstStyle>
          <a:p>
            <a:pPr>
              <a:defRPr/>
            </a:pPr>
            <a:endParaRPr lang="en-US"/>
          </a:p>
        </p:txBody>
      </p:sp>
      <p:sp>
        <p:nvSpPr>
          <p:cNvPr id="5" name="Slide Number Placeholder 4"/>
          <p:cNvSpPr>
            <a:spLocks noGrp="1"/>
          </p:cNvSpPr>
          <p:nvPr>
            <p:ph type="sldNum" sz="quarter" idx="3"/>
          </p:nvPr>
        </p:nvSpPr>
        <p:spPr>
          <a:xfrm>
            <a:off x="4143375" y="9120188"/>
            <a:ext cx="3170238" cy="479425"/>
          </a:xfrm>
          <a:prstGeom prst="rect">
            <a:avLst/>
          </a:prstGeom>
        </p:spPr>
        <p:txBody>
          <a:bodyPr vert="horz" lIns="91440" tIns="45720" rIns="91440" bIns="45720" rtlCol="0" anchor="b"/>
          <a:lstStyle>
            <a:lvl1pPr algn="r">
              <a:defRPr sz="1200"/>
            </a:lvl1pPr>
          </a:lstStyle>
          <a:p>
            <a:pPr>
              <a:defRPr/>
            </a:pPr>
            <a:fld id="{7F81DE1F-E792-47FB-B2BE-8152B1BDE6D3}" type="slidenum">
              <a:rPr lang="en-US"/>
              <a:pPr>
                <a:defRPr/>
              </a:pPr>
              <a:t>‹#›</a:t>
            </a:fld>
            <a:endParaRPr lang="en-US"/>
          </a:p>
        </p:txBody>
      </p:sp>
    </p:spTree>
    <p:extLst>
      <p:ext uri="{BB962C8B-B14F-4D97-AF65-F5344CB8AC3E}">
        <p14:creationId xmlns:p14="http://schemas.microsoft.com/office/powerpoint/2010/main" xmlns="" val="1997618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79425"/>
          </a:xfrm>
          <a:prstGeom prst="rect">
            <a:avLst/>
          </a:prstGeom>
        </p:spPr>
        <p:txBody>
          <a:bodyPr vert="horz" lIns="96661" tIns="48331" rIns="96661" bIns="48331" rtlCol="0"/>
          <a:lstStyle>
            <a:lvl1pPr algn="l" defTabSz="4598060" fontAlgn="auto">
              <a:spcBef>
                <a:spcPts val="0"/>
              </a:spcBef>
              <a:spcAft>
                <a:spcPts val="0"/>
              </a:spcAft>
              <a:defRPr sz="1300">
                <a:latin typeface="+mn-lt"/>
                <a:cs typeface="+mn-cs"/>
              </a:defRPr>
            </a:lvl1pPr>
          </a:lstStyle>
          <a:p>
            <a:pPr>
              <a:defRPr/>
            </a:pPr>
            <a:endParaRPr lang="en-US"/>
          </a:p>
        </p:txBody>
      </p:sp>
      <p:sp>
        <p:nvSpPr>
          <p:cNvPr id="3" name="Date Placeholder 2"/>
          <p:cNvSpPr>
            <a:spLocks noGrp="1"/>
          </p:cNvSpPr>
          <p:nvPr>
            <p:ph type="dt" idx="1"/>
          </p:nvPr>
        </p:nvSpPr>
        <p:spPr>
          <a:xfrm>
            <a:off x="4143375" y="0"/>
            <a:ext cx="3170238" cy="479425"/>
          </a:xfrm>
          <a:prstGeom prst="rect">
            <a:avLst/>
          </a:prstGeom>
        </p:spPr>
        <p:txBody>
          <a:bodyPr vert="horz" lIns="96661" tIns="48331" rIns="96661" bIns="48331" rtlCol="0"/>
          <a:lstStyle>
            <a:lvl1pPr algn="r" defTabSz="4598060" fontAlgn="auto">
              <a:spcBef>
                <a:spcPts val="0"/>
              </a:spcBef>
              <a:spcAft>
                <a:spcPts val="0"/>
              </a:spcAft>
              <a:defRPr sz="1300">
                <a:latin typeface="+mn-lt"/>
                <a:cs typeface="+mn-cs"/>
              </a:defRPr>
            </a:lvl1pPr>
          </a:lstStyle>
          <a:p>
            <a:pPr>
              <a:defRPr/>
            </a:pPr>
            <a:fld id="{A8D5C862-3A01-47E6-A5BB-D610E91215E3}" type="datetimeFigureOut">
              <a:rPr lang="en-US"/>
              <a:pPr>
                <a:defRPr/>
              </a:pPr>
              <a:t>4/15/2016</a:t>
            </a:fld>
            <a:endParaRPr lang="en-US"/>
          </a:p>
        </p:txBody>
      </p:sp>
      <p:sp>
        <p:nvSpPr>
          <p:cNvPr id="4" name="Slide Image Placeholder 3"/>
          <p:cNvSpPr>
            <a:spLocks noGrp="1" noRot="1" noChangeAspect="1"/>
          </p:cNvSpPr>
          <p:nvPr>
            <p:ph type="sldImg" idx="2"/>
          </p:nvPr>
        </p:nvSpPr>
        <p:spPr>
          <a:xfrm>
            <a:off x="2014538" y="720725"/>
            <a:ext cx="3286125" cy="3600450"/>
          </a:xfrm>
          <a:prstGeom prst="rect">
            <a:avLst/>
          </a:prstGeom>
          <a:noFill/>
          <a:ln w="12700">
            <a:solidFill>
              <a:prstClr val="black"/>
            </a:solidFill>
          </a:ln>
        </p:spPr>
        <p:txBody>
          <a:bodyPr vert="horz" lIns="96661" tIns="48331" rIns="96661" bIns="48331" rtlCol="0" anchor="ctr"/>
          <a:lstStyle/>
          <a:p>
            <a:pPr lvl="0"/>
            <a:endParaRPr lang="en-US" noProof="0" smtClean="0"/>
          </a:p>
        </p:txBody>
      </p:sp>
      <p:sp>
        <p:nvSpPr>
          <p:cNvPr id="5" name="Notes Placeholder 4"/>
          <p:cNvSpPr>
            <a:spLocks noGrp="1"/>
          </p:cNvSpPr>
          <p:nvPr>
            <p:ph type="body" sz="quarter" idx="3"/>
          </p:nvPr>
        </p:nvSpPr>
        <p:spPr>
          <a:xfrm>
            <a:off x="731838" y="4560888"/>
            <a:ext cx="5851525" cy="4319587"/>
          </a:xfrm>
          <a:prstGeom prst="rect">
            <a:avLst/>
          </a:prstGeom>
        </p:spPr>
        <p:txBody>
          <a:bodyPr vert="horz" lIns="96661" tIns="48331" rIns="96661" bIns="48331"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9120188"/>
            <a:ext cx="3170238" cy="479425"/>
          </a:xfrm>
          <a:prstGeom prst="rect">
            <a:avLst/>
          </a:prstGeom>
        </p:spPr>
        <p:txBody>
          <a:bodyPr vert="horz" lIns="96661" tIns="48331" rIns="96661" bIns="48331" rtlCol="0" anchor="b"/>
          <a:lstStyle>
            <a:lvl1pPr algn="l" defTabSz="4598060" fontAlgn="auto">
              <a:spcBef>
                <a:spcPts val="0"/>
              </a:spcBef>
              <a:spcAft>
                <a:spcPts val="0"/>
              </a:spcAft>
              <a:defRPr sz="13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4143375" y="9120188"/>
            <a:ext cx="3170238" cy="479425"/>
          </a:xfrm>
          <a:prstGeom prst="rect">
            <a:avLst/>
          </a:prstGeom>
        </p:spPr>
        <p:txBody>
          <a:bodyPr vert="horz" lIns="96661" tIns="48331" rIns="96661" bIns="48331" rtlCol="0" anchor="b"/>
          <a:lstStyle>
            <a:lvl1pPr algn="r" defTabSz="4598060" fontAlgn="auto">
              <a:spcBef>
                <a:spcPts val="0"/>
              </a:spcBef>
              <a:spcAft>
                <a:spcPts val="0"/>
              </a:spcAft>
              <a:defRPr sz="1300">
                <a:latin typeface="+mn-lt"/>
                <a:cs typeface="+mn-cs"/>
              </a:defRPr>
            </a:lvl1pPr>
          </a:lstStyle>
          <a:p>
            <a:pPr>
              <a:defRPr/>
            </a:pPr>
            <a:fld id="{FCCD4B46-4F93-4F46-AF9E-B21F2153698F}" type="slidenum">
              <a:rPr lang="en-US"/>
              <a:pPr>
                <a:defRPr/>
              </a:pPr>
              <a:t>‹#›</a:t>
            </a:fld>
            <a:endParaRPr lang="en-US"/>
          </a:p>
        </p:txBody>
      </p:sp>
    </p:spTree>
    <p:extLst>
      <p:ext uri="{BB962C8B-B14F-4D97-AF65-F5344CB8AC3E}">
        <p14:creationId xmlns:p14="http://schemas.microsoft.com/office/powerpoint/2010/main" xmlns="" val="1988843665"/>
      </p:ext>
    </p:extLst>
  </p:cSld>
  <p:clrMap bg1="lt1" tx1="dk1" bg2="lt2" tx2="dk2" accent1="accent1" accent2="accent2" accent3="accent3" accent4="accent4" accent5="accent5" accent6="accent6" hlink="hlink" folHlink="folHlink"/>
  <p:notesStyle>
    <a:lvl1pPr algn="l" defTabSz="4597400" rtl="0" eaLnBrk="0" fontAlgn="base" hangingPunct="0">
      <a:spcBef>
        <a:spcPct val="30000"/>
      </a:spcBef>
      <a:spcAft>
        <a:spcPct val="0"/>
      </a:spcAft>
      <a:defRPr sz="6000" kern="1200">
        <a:solidFill>
          <a:schemeClr val="tx1"/>
        </a:solidFill>
        <a:latin typeface="+mn-lt"/>
        <a:ea typeface="+mn-ea"/>
        <a:cs typeface="+mn-cs"/>
      </a:defRPr>
    </a:lvl1pPr>
    <a:lvl2pPr marL="2298700" algn="l" defTabSz="4597400" rtl="0" eaLnBrk="0" fontAlgn="base" hangingPunct="0">
      <a:spcBef>
        <a:spcPct val="30000"/>
      </a:spcBef>
      <a:spcAft>
        <a:spcPct val="0"/>
      </a:spcAft>
      <a:defRPr sz="6000" kern="1200">
        <a:solidFill>
          <a:schemeClr val="tx1"/>
        </a:solidFill>
        <a:latin typeface="+mn-lt"/>
        <a:ea typeface="+mn-ea"/>
        <a:cs typeface="+mn-cs"/>
      </a:defRPr>
    </a:lvl2pPr>
    <a:lvl3pPr marL="4597400" algn="l" defTabSz="4597400" rtl="0" eaLnBrk="0" fontAlgn="base" hangingPunct="0">
      <a:spcBef>
        <a:spcPct val="30000"/>
      </a:spcBef>
      <a:spcAft>
        <a:spcPct val="0"/>
      </a:spcAft>
      <a:defRPr sz="6000" kern="1200">
        <a:solidFill>
          <a:schemeClr val="tx1"/>
        </a:solidFill>
        <a:latin typeface="+mn-lt"/>
        <a:ea typeface="+mn-ea"/>
        <a:cs typeface="+mn-cs"/>
      </a:defRPr>
    </a:lvl3pPr>
    <a:lvl4pPr marL="6896100" algn="l" defTabSz="4597400" rtl="0" eaLnBrk="0" fontAlgn="base" hangingPunct="0">
      <a:spcBef>
        <a:spcPct val="30000"/>
      </a:spcBef>
      <a:spcAft>
        <a:spcPct val="0"/>
      </a:spcAft>
      <a:defRPr sz="6000" kern="1200">
        <a:solidFill>
          <a:schemeClr val="tx1"/>
        </a:solidFill>
        <a:latin typeface="+mn-lt"/>
        <a:ea typeface="+mn-ea"/>
        <a:cs typeface="+mn-cs"/>
      </a:defRPr>
    </a:lvl4pPr>
    <a:lvl5pPr marL="9194800" algn="l" defTabSz="4597400" rtl="0" eaLnBrk="0" fontAlgn="base" hangingPunct="0">
      <a:spcBef>
        <a:spcPct val="30000"/>
      </a:spcBef>
      <a:spcAft>
        <a:spcPct val="0"/>
      </a:spcAft>
      <a:defRPr sz="6000" kern="1200">
        <a:solidFill>
          <a:schemeClr val="tx1"/>
        </a:solidFill>
        <a:latin typeface="+mn-lt"/>
        <a:ea typeface="+mn-ea"/>
        <a:cs typeface="+mn-cs"/>
      </a:defRPr>
    </a:lvl5pPr>
    <a:lvl6pPr marL="11495151" algn="l" defTabSz="4598060" rtl="0" eaLnBrk="1" latinLnBrk="0" hangingPunct="1">
      <a:defRPr sz="6000" kern="1200">
        <a:solidFill>
          <a:schemeClr val="tx1"/>
        </a:solidFill>
        <a:latin typeface="+mn-lt"/>
        <a:ea typeface="+mn-ea"/>
        <a:cs typeface="+mn-cs"/>
      </a:defRPr>
    </a:lvl6pPr>
    <a:lvl7pPr marL="13794181" algn="l" defTabSz="4598060" rtl="0" eaLnBrk="1" latinLnBrk="0" hangingPunct="1">
      <a:defRPr sz="6000" kern="1200">
        <a:solidFill>
          <a:schemeClr val="tx1"/>
        </a:solidFill>
        <a:latin typeface="+mn-lt"/>
        <a:ea typeface="+mn-ea"/>
        <a:cs typeface="+mn-cs"/>
      </a:defRPr>
    </a:lvl7pPr>
    <a:lvl8pPr marL="16093211" algn="l" defTabSz="4598060" rtl="0" eaLnBrk="1" latinLnBrk="0" hangingPunct="1">
      <a:defRPr sz="6000" kern="1200">
        <a:solidFill>
          <a:schemeClr val="tx1"/>
        </a:solidFill>
        <a:latin typeface="+mn-lt"/>
        <a:ea typeface="+mn-ea"/>
        <a:cs typeface="+mn-cs"/>
      </a:defRPr>
    </a:lvl8pPr>
    <a:lvl9pPr marL="18392242" algn="l" defTabSz="4598060" rtl="0" eaLnBrk="1" latinLnBrk="0" hangingPunct="1">
      <a:defRPr sz="6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defTabSz="4597400" fontAlgn="base">
              <a:spcBef>
                <a:spcPct val="0"/>
              </a:spcBef>
              <a:spcAft>
                <a:spcPct val="0"/>
              </a:spcAft>
              <a:defRPr/>
            </a:pPr>
            <a:fld id="{1E9029D4-B587-4B97-BC93-CB3E994D2BCB}" type="slidenum">
              <a:rPr lang="en-US" smtClean="0">
                <a:solidFill>
                  <a:srgbClr val="000000"/>
                </a:solidFill>
              </a:rPr>
              <a:pPr defTabSz="4597400" fontAlgn="base">
                <a:spcBef>
                  <a:spcPct val="0"/>
                </a:spcBef>
                <a:spcAft>
                  <a:spcPct val="0"/>
                </a:spcAft>
                <a:defRPr/>
              </a:pPr>
              <a:t>1</a:t>
            </a:fld>
            <a:endParaRPr lang="en-US" smtClean="0">
              <a:solidFill>
                <a:srgbClr val="000000"/>
              </a:solidFill>
            </a:endParaRPr>
          </a:p>
        </p:txBody>
      </p:sp>
      <p:sp>
        <p:nvSpPr>
          <p:cNvPr id="1843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843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z="3800" smtClean="0">
              <a:latin typeface="Times New Roman" pitchFamily="18" charset="0"/>
            </a:endParaRPr>
          </a:p>
        </p:txBody>
      </p:sp>
    </p:spTree>
    <p:extLst>
      <p:ext uri="{BB962C8B-B14F-4D97-AF65-F5344CB8AC3E}">
        <p14:creationId xmlns:p14="http://schemas.microsoft.com/office/powerpoint/2010/main" xmlns="" val="3421152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127" y="13067422"/>
            <a:ext cx="32644555" cy="9014528"/>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248" y="23834554"/>
            <a:ext cx="26884313" cy="10750905"/>
          </a:xfrm>
        </p:spPr>
        <p:txBody>
          <a:bodyPr/>
          <a:lstStyle>
            <a:lvl1pPr marL="0" indent="0" algn="ctr">
              <a:buNone/>
              <a:defRPr/>
            </a:lvl1pPr>
            <a:lvl2pPr marL="437273" indent="0" algn="ctr">
              <a:buNone/>
              <a:defRPr/>
            </a:lvl2pPr>
            <a:lvl3pPr marL="874552" indent="0" algn="ctr">
              <a:buNone/>
              <a:defRPr/>
            </a:lvl3pPr>
            <a:lvl4pPr marL="1311825" indent="0" algn="ctr">
              <a:buNone/>
              <a:defRPr/>
            </a:lvl4pPr>
            <a:lvl5pPr marL="1749103" indent="0" algn="ctr">
              <a:buNone/>
              <a:defRPr/>
            </a:lvl5pPr>
            <a:lvl6pPr marL="2186377" indent="0" algn="ctr">
              <a:buNone/>
              <a:defRPr/>
            </a:lvl6pPr>
            <a:lvl7pPr marL="2623655" indent="0" algn="ctr">
              <a:buNone/>
              <a:defRPr/>
            </a:lvl7pPr>
            <a:lvl8pPr marL="3060928" indent="0" algn="ctr">
              <a:buNone/>
              <a:defRPr/>
            </a:lvl8pPr>
            <a:lvl9pPr marL="3498207"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n-US"/>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AED39CD2-7A98-4EA3-B3C3-D38D3B569804}"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n-US"/>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1728594C-1C95-45FE-BC7D-42CA52A8752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7" y="27029401"/>
            <a:ext cx="32644555" cy="83532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7" y="17828245"/>
            <a:ext cx="32644555" cy="9201153"/>
          </a:xfrm>
        </p:spPr>
        <p:txBody>
          <a:bodyPr anchor="b"/>
          <a:lstStyle>
            <a:lvl1pPr marL="0" indent="0">
              <a:buNone/>
              <a:defRPr sz="2000"/>
            </a:lvl1pPr>
            <a:lvl2pPr marL="437273" indent="0">
              <a:buNone/>
              <a:defRPr sz="1500"/>
            </a:lvl2pPr>
            <a:lvl3pPr marL="874552" indent="0">
              <a:buNone/>
              <a:defRPr sz="1500"/>
            </a:lvl3pPr>
            <a:lvl4pPr marL="1311825" indent="0">
              <a:buNone/>
              <a:defRPr sz="1500"/>
            </a:lvl4pPr>
            <a:lvl5pPr marL="1749103" indent="0">
              <a:buNone/>
              <a:defRPr sz="1500"/>
            </a:lvl5pPr>
            <a:lvl6pPr marL="2186377" indent="0">
              <a:buNone/>
              <a:defRPr sz="1500"/>
            </a:lvl6pPr>
            <a:lvl7pPr marL="2623655" indent="0">
              <a:buNone/>
              <a:defRPr sz="1500"/>
            </a:lvl7pPr>
            <a:lvl8pPr marL="3060928" indent="0">
              <a:buNone/>
              <a:defRPr sz="1500"/>
            </a:lvl8pPr>
            <a:lvl9pPr marL="3498207" indent="0">
              <a:buNone/>
              <a:defRPr sz="15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n-US"/>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0E4DD33F-CA60-4FFC-8741-018E30B5A8F8}"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919291" y="9815775"/>
            <a:ext cx="17225964" cy="27757614"/>
          </a:xfrm>
        </p:spPr>
        <p:txBody>
          <a:bodyPr/>
          <a:lstStyle>
            <a:lvl1pPr>
              <a:defRPr sz="2500"/>
            </a:lvl1pPr>
            <a:lvl2pPr>
              <a:defRPr sz="2500"/>
            </a:lvl2pPr>
            <a:lvl3pPr>
              <a:defRPr sz="20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9259554" y="9815775"/>
            <a:ext cx="17225964" cy="27757614"/>
          </a:xfrm>
        </p:spPr>
        <p:txBody>
          <a:bodyPr/>
          <a:lstStyle>
            <a:lvl1pPr>
              <a:defRPr sz="2500"/>
            </a:lvl1pPr>
            <a:lvl2pPr>
              <a:defRPr sz="2500"/>
            </a:lvl2pPr>
            <a:lvl3pPr>
              <a:defRPr sz="20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n-US"/>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44215E4C-47C5-4C20-9B6C-CFA6FBE75447}"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482" y="1683631"/>
            <a:ext cx="34563845" cy="7010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479" y="9416175"/>
            <a:ext cx="16968790" cy="3923064"/>
          </a:xfrm>
        </p:spPr>
        <p:txBody>
          <a:bodyPr anchor="b"/>
          <a:lstStyle>
            <a:lvl1pPr marL="0" indent="0">
              <a:buNone/>
              <a:defRPr sz="2500" b="1"/>
            </a:lvl1pPr>
            <a:lvl2pPr marL="437273" indent="0">
              <a:buNone/>
              <a:defRPr sz="2000" b="1"/>
            </a:lvl2pPr>
            <a:lvl3pPr marL="874552" indent="0">
              <a:buNone/>
              <a:defRPr sz="1500" b="1"/>
            </a:lvl3pPr>
            <a:lvl4pPr marL="1311825" indent="0">
              <a:buNone/>
              <a:defRPr sz="1500" b="1"/>
            </a:lvl4pPr>
            <a:lvl5pPr marL="1749103" indent="0">
              <a:buNone/>
              <a:defRPr sz="1500" b="1"/>
            </a:lvl5pPr>
            <a:lvl6pPr marL="2186377" indent="0">
              <a:buNone/>
              <a:defRPr sz="1500" b="1"/>
            </a:lvl6pPr>
            <a:lvl7pPr marL="2623655" indent="0">
              <a:buNone/>
              <a:defRPr sz="1500" b="1"/>
            </a:lvl7pPr>
            <a:lvl8pPr marL="3060928" indent="0">
              <a:buNone/>
              <a:defRPr sz="1500" b="1"/>
            </a:lvl8pPr>
            <a:lvl9pPr marL="3498207" indent="0">
              <a:buNone/>
              <a:defRPr sz="1500" b="1"/>
            </a:lvl9pPr>
          </a:lstStyle>
          <a:p>
            <a:pPr lvl="0"/>
            <a:r>
              <a:rPr lang="en-US" smtClean="0"/>
              <a:t>Click to edit Master text styles</a:t>
            </a:r>
          </a:p>
        </p:txBody>
      </p:sp>
      <p:sp>
        <p:nvSpPr>
          <p:cNvPr id="4" name="Content Placeholder 3"/>
          <p:cNvSpPr>
            <a:spLocks noGrp="1"/>
          </p:cNvSpPr>
          <p:nvPr>
            <p:ph sz="half" idx="2"/>
          </p:nvPr>
        </p:nvSpPr>
        <p:spPr>
          <a:xfrm>
            <a:off x="1920479" y="13339237"/>
            <a:ext cx="16968790" cy="24234155"/>
          </a:xfrm>
        </p:spPr>
        <p:txBody>
          <a:bodyPr/>
          <a:lstStyle>
            <a:lvl1pPr>
              <a:defRPr sz="2500"/>
            </a:lvl1pPr>
            <a:lvl2pPr>
              <a:defRPr sz="2000"/>
            </a:lvl2pPr>
            <a:lvl3pPr>
              <a:defRPr sz="15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582" y="9416175"/>
            <a:ext cx="16974741" cy="3923064"/>
          </a:xfrm>
        </p:spPr>
        <p:txBody>
          <a:bodyPr anchor="b"/>
          <a:lstStyle>
            <a:lvl1pPr marL="0" indent="0">
              <a:buNone/>
              <a:defRPr sz="2500" b="1"/>
            </a:lvl1pPr>
            <a:lvl2pPr marL="437273" indent="0">
              <a:buNone/>
              <a:defRPr sz="2000" b="1"/>
            </a:lvl2pPr>
            <a:lvl3pPr marL="874552" indent="0">
              <a:buNone/>
              <a:defRPr sz="1500" b="1"/>
            </a:lvl3pPr>
            <a:lvl4pPr marL="1311825" indent="0">
              <a:buNone/>
              <a:defRPr sz="1500" b="1"/>
            </a:lvl4pPr>
            <a:lvl5pPr marL="1749103" indent="0">
              <a:buNone/>
              <a:defRPr sz="1500" b="1"/>
            </a:lvl5pPr>
            <a:lvl6pPr marL="2186377" indent="0">
              <a:buNone/>
              <a:defRPr sz="1500" b="1"/>
            </a:lvl6pPr>
            <a:lvl7pPr marL="2623655" indent="0">
              <a:buNone/>
              <a:defRPr sz="1500" b="1"/>
            </a:lvl7pPr>
            <a:lvl8pPr marL="3060928" indent="0">
              <a:buNone/>
              <a:defRPr sz="1500" b="1"/>
            </a:lvl8pPr>
            <a:lvl9pPr marL="3498207" indent="0">
              <a:buNone/>
              <a:defRPr sz="1500" b="1"/>
            </a:lvl9pPr>
          </a:lstStyle>
          <a:p>
            <a:pPr lvl="0"/>
            <a:r>
              <a:rPr lang="en-US" smtClean="0"/>
              <a:t>Click to edit Master text styles</a:t>
            </a:r>
          </a:p>
        </p:txBody>
      </p:sp>
      <p:sp>
        <p:nvSpPr>
          <p:cNvPr id="6" name="Content Placeholder 5"/>
          <p:cNvSpPr>
            <a:spLocks noGrp="1"/>
          </p:cNvSpPr>
          <p:nvPr>
            <p:ph sz="quarter" idx="4"/>
          </p:nvPr>
        </p:nvSpPr>
        <p:spPr>
          <a:xfrm>
            <a:off x="19509582" y="13339237"/>
            <a:ext cx="16974741" cy="24234155"/>
          </a:xfrm>
        </p:spPr>
        <p:txBody>
          <a:bodyPr/>
          <a:lstStyle>
            <a:lvl1pPr>
              <a:defRPr sz="2500"/>
            </a:lvl1pPr>
            <a:lvl2pPr>
              <a:defRPr sz="2000"/>
            </a:lvl2pPr>
            <a:lvl3pPr>
              <a:defRPr sz="15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n-US"/>
          </a:p>
        </p:txBody>
      </p:sp>
      <p:sp>
        <p:nvSpPr>
          <p:cNvPr id="8"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
        <p:nvSpPr>
          <p:cNvPr id="9"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0FB5E783-7D7D-482C-80F8-BDA2B2801FA4}"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n-US"/>
          </a:p>
        </p:txBody>
      </p:sp>
      <p:sp>
        <p:nvSpPr>
          <p:cNvPr id="4"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32614213-ACBE-4040-B6F7-5F6AA00597D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n-US"/>
          </a:p>
        </p:txBody>
      </p:sp>
      <p:sp>
        <p:nvSpPr>
          <p:cNvPr id="3"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
        <p:nvSpPr>
          <p:cNvPr id="4"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FEEB4F44-7425-4D05-810A-B6D014909BA9}"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481" y="1675516"/>
            <a:ext cx="12634915" cy="7126026"/>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5014971" y="1675516"/>
            <a:ext cx="21469350" cy="35897873"/>
          </a:xfrm>
        </p:spPr>
        <p:txBody>
          <a:bodyPr/>
          <a:lstStyle>
            <a:lvl1pPr>
              <a:defRPr sz="3000"/>
            </a:lvl1pPr>
            <a:lvl2pPr>
              <a:defRPr sz="2500"/>
            </a:lvl2pPr>
            <a:lvl3pPr>
              <a:defRPr sz="25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481" y="8801545"/>
            <a:ext cx="12634915" cy="28771853"/>
          </a:xfrm>
        </p:spPr>
        <p:txBody>
          <a:bodyPr/>
          <a:lstStyle>
            <a:lvl1pPr marL="0" indent="0">
              <a:buNone/>
              <a:defRPr sz="1500"/>
            </a:lvl1pPr>
            <a:lvl2pPr marL="437273" indent="0">
              <a:buNone/>
              <a:defRPr sz="1000"/>
            </a:lvl2pPr>
            <a:lvl3pPr marL="874552" indent="0">
              <a:buNone/>
              <a:defRPr sz="1000"/>
            </a:lvl3pPr>
            <a:lvl4pPr marL="1311825" indent="0">
              <a:buNone/>
              <a:defRPr sz="1000"/>
            </a:lvl4pPr>
            <a:lvl5pPr marL="1749103" indent="0">
              <a:buNone/>
              <a:defRPr sz="1000"/>
            </a:lvl5pPr>
            <a:lvl6pPr marL="2186377" indent="0">
              <a:buNone/>
              <a:defRPr sz="1000"/>
            </a:lvl6pPr>
            <a:lvl7pPr marL="2623655" indent="0">
              <a:buNone/>
              <a:defRPr sz="1000"/>
            </a:lvl7pPr>
            <a:lvl8pPr marL="3060928" indent="0">
              <a:buNone/>
              <a:defRPr sz="1000"/>
            </a:lvl8pPr>
            <a:lvl9pPr marL="3498207"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n-US"/>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E813A2C4-E043-40BA-8521-1FC693FC5CB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137" y="29443281"/>
            <a:ext cx="23043355" cy="3476803"/>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527137" y="3758768"/>
            <a:ext cx="23043355" cy="25236219"/>
          </a:xfrm>
        </p:spPr>
        <p:txBody>
          <a:bodyPr/>
          <a:lstStyle>
            <a:lvl1pPr marL="0" indent="0">
              <a:buNone/>
              <a:defRPr sz="3000"/>
            </a:lvl1pPr>
            <a:lvl2pPr marL="437273" indent="0">
              <a:buNone/>
              <a:defRPr sz="2500"/>
            </a:lvl2pPr>
            <a:lvl3pPr marL="874552" indent="0">
              <a:buNone/>
              <a:defRPr sz="2500"/>
            </a:lvl3pPr>
            <a:lvl4pPr marL="1311825" indent="0">
              <a:buNone/>
              <a:defRPr sz="2000"/>
            </a:lvl4pPr>
            <a:lvl5pPr marL="1749103" indent="0">
              <a:buNone/>
              <a:defRPr sz="2000"/>
            </a:lvl5pPr>
            <a:lvl6pPr marL="2186377" indent="0">
              <a:buNone/>
              <a:defRPr sz="2000"/>
            </a:lvl6pPr>
            <a:lvl7pPr marL="2623655" indent="0">
              <a:buNone/>
              <a:defRPr sz="2000"/>
            </a:lvl7pPr>
            <a:lvl8pPr marL="3060928" indent="0">
              <a:buNone/>
              <a:defRPr sz="2000"/>
            </a:lvl8pPr>
            <a:lvl9pPr marL="3498207" indent="0">
              <a:buNone/>
              <a:defRPr sz="2000"/>
            </a:lvl9pPr>
          </a:lstStyle>
          <a:p>
            <a:pPr lvl="0"/>
            <a:endParaRPr lang="en-US" noProof="0" smtClean="0"/>
          </a:p>
        </p:txBody>
      </p:sp>
      <p:sp>
        <p:nvSpPr>
          <p:cNvPr id="4" name="Text Placeholder 3"/>
          <p:cNvSpPr>
            <a:spLocks noGrp="1"/>
          </p:cNvSpPr>
          <p:nvPr>
            <p:ph type="body" sz="half" idx="2"/>
          </p:nvPr>
        </p:nvSpPr>
        <p:spPr>
          <a:xfrm>
            <a:off x="7527137" y="32920078"/>
            <a:ext cx="23043355" cy="4935273"/>
          </a:xfrm>
        </p:spPr>
        <p:txBody>
          <a:bodyPr/>
          <a:lstStyle>
            <a:lvl1pPr marL="0" indent="0">
              <a:buNone/>
              <a:defRPr sz="1500"/>
            </a:lvl1pPr>
            <a:lvl2pPr marL="437273" indent="0">
              <a:buNone/>
              <a:defRPr sz="1000"/>
            </a:lvl2pPr>
            <a:lvl3pPr marL="874552" indent="0">
              <a:buNone/>
              <a:defRPr sz="1000"/>
            </a:lvl3pPr>
            <a:lvl4pPr marL="1311825" indent="0">
              <a:buNone/>
              <a:defRPr sz="1000"/>
            </a:lvl4pPr>
            <a:lvl5pPr marL="1749103" indent="0">
              <a:buNone/>
              <a:defRPr sz="1000"/>
            </a:lvl5pPr>
            <a:lvl6pPr marL="2186377" indent="0">
              <a:buNone/>
              <a:defRPr sz="1000"/>
            </a:lvl6pPr>
            <a:lvl7pPr marL="2623655" indent="0">
              <a:buNone/>
              <a:defRPr sz="1000"/>
            </a:lvl7pPr>
            <a:lvl8pPr marL="3060928" indent="0">
              <a:buNone/>
              <a:defRPr sz="1000"/>
            </a:lvl8pPr>
            <a:lvl9pPr marL="3498207"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n-US"/>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7BF67F71-3AB1-463D-902F-832D1D9E802B}"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n-US"/>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17F445F7-341C-46DF-AB02-7A9153426689}"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843961" y="1685661"/>
            <a:ext cx="8641555" cy="3588772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919291" y="1685661"/>
            <a:ext cx="25810369" cy="3588772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n-US"/>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B158DCCF-1B4D-4E55-AB00-4DC27EDD7A3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919288" y="1685925"/>
            <a:ext cx="34566225" cy="7010400"/>
          </a:xfrm>
          <a:prstGeom prst="rect">
            <a:avLst/>
          </a:prstGeom>
          <a:noFill/>
          <a:ln w="9525">
            <a:noFill/>
            <a:miter lim="800000"/>
            <a:headEnd/>
            <a:tailEnd/>
          </a:ln>
        </p:spPr>
        <p:txBody>
          <a:bodyPr vert="horz" wrap="square" lIns="502604" tIns="251304" rIns="502604" bIns="251304"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1919288" y="9815513"/>
            <a:ext cx="34566225" cy="27757437"/>
          </a:xfrm>
          <a:prstGeom prst="rect">
            <a:avLst/>
          </a:prstGeom>
          <a:noFill/>
          <a:ln w="9525">
            <a:noFill/>
            <a:miter lim="800000"/>
            <a:headEnd/>
            <a:tailEnd/>
          </a:ln>
        </p:spPr>
        <p:txBody>
          <a:bodyPr vert="horz" wrap="square" lIns="502604" tIns="251304" rIns="502604" bIns="251304"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1919288" y="38303200"/>
            <a:ext cx="8963025" cy="2921000"/>
          </a:xfrm>
          <a:prstGeom prst="rect">
            <a:avLst/>
          </a:prstGeom>
          <a:noFill/>
          <a:ln w="9525">
            <a:noFill/>
            <a:miter lim="800000"/>
            <a:headEnd/>
            <a:tailEnd/>
          </a:ln>
          <a:effectLst/>
        </p:spPr>
        <p:txBody>
          <a:bodyPr vert="horz" wrap="square" lIns="502604" tIns="251304" rIns="502604" bIns="251304" numCol="1" anchor="t" anchorCtr="0" compatLnSpc="1">
            <a:prstTxWarp prst="textNoShape">
              <a:avLst/>
            </a:prstTxWarp>
          </a:bodyPr>
          <a:lstStyle>
            <a:lvl1pPr defTabSz="4598060">
              <a:defRPr sz="7500">
                <a:solidFill>
                  <a:srgbClr val="000000"/>
                </a:solidFill>
                <a:latin typeface="+mn-lt"/>
                <a:cs typeface="+mn-cs"/>
              </a:defRPr>
            </a:lvl1pPr>
          </a:lstStyle>
          <a:p>
            <a:pPr>
              <a:defRPr/>
            </a:pPr>
            <a:endParaRPr lang="en-US"/>
          </a:p>
        </p:txBody>
      </p:sp>
      <p:sp>
        <p:nvSpPr>
          <p:cNvPr id="1029" name="Rectangle 5"/>
          <p:cNvSpPr>
            <a:spLocks noGrp="1" noChangeArrowheads="1"/>
          </p:cNvSpPr>
          <p:nvPr>
            <p:ph type="ftr" sz="quarter" idx="3"/>
          </p:nvPr>
        </p:nvSpPr>
        <p:spPr bwMode="auto">
          <a:xfrm>
            <a:off x="13120688" y="38303200"/>
            <a:ext cx="12163425" cy="2921000"/>
          </a:xfrm>
          <a:prstGeom prst="rect">
            <a:avLst/>
          </a:prstGeom>
          <a:noFill/>
          <a:ln w="9525">
            <a:noFill/>
            <a:miter lim="800000"/>
            <a:headEnd/>
            <a:tailEnd/>
          </a:ln>
          <a:effectLst/>
        </p:spPr>
        <p:txBody>
          <a:bodyPr vert="horz" wrap="square" lIns="502604" tIns="251304" rIns="502604" bIns="251304" numCol="1" anchor="t" anchorCtr="0" compatLnSpc="1">
            <a:prstTxWarp prst="textNoShape">
              <a:avLst/>
            </a:prstTxWarp>
          </a:bodyPr>
          <a:lstStyle>
            <a:lvl1pPr algn="ctr" defTabSz="4598060">
              <a:defRPr sz="7500">
                <a:solidFill>
                  <a:srgbClr val="000000"/>
                </a:solidFill>
                <a:latin typeface="+mn-lt"/>
                <a:cs typeface="+mn-cs"/>
              </a:defRPr>
            </a:lvl1pPr>
          </a:lstStyle>
          <a:p>
            <a:pPr>
              <a:defRPr/>
            </a:pPr>
            <a:endParaRPr lang="en-US"/>
          </a:p>
        </p:txBody>
      </p:sp>
      <p:sp>
        <p:nvSpPr>
          <p:cNvPr id="1030" name="Rectangle 6"/>
          <p:cNvSpPr>
            <a:spLocks noGrp="1" noChangeArrowheads="1"/>
          </p:cNvSpPr>
          <p:nvPr>
            <p:ph type="sldNum" sz="quarter" idx="4"/>
          </p:nvPr>
        </p:nvSpPr>
        <p:spPr bwMode="auto">
          <a:xfrm>
            <a:off x="27522488" y="38303200"/>
            <a:ext cx="8963025" cy="2921000"/>
          </a:xfrm>
          <a:prstGeom prst="rect">
            <a:avLst/>
          </a:prstGeom>
          <a:noFill/>
          <a:ln w="9525">
            <a:noFill/>
            <a:miter lim="800000"/>
            <a:headEnd/>
            <a:tailEnd/>
          </a:ln>
          <a:effectLst/>
        </p:spPr>
        <p:txBody>
          <a:bodyPr vert="horz" wrap="square" lIns="502604" tIns="251304" rIns="502604" bIns="251304" numCol="1" anchor="t" anchorCtr="0" compatLnSpc="1">
            <a:prstTxWarp prst="textNoShape">
              <a:avLst/>
            </a:prstTxWarp>
          </a:bodyPr>
          <a:lstStyle>
            <a:lvl1pPr algn="r" defTabSz="4598060">
              <a:defRPr sz="7500">
                <a:solidFill>
                  <a:srgbClr val="000000"/>
                </a:solidFill>
                <a:latin typeface="+mn-lt"/>
                <a:cs typeface="+mn-cs"/>
              </a:defRPr>
            </a:lvl1pPr>
          </a:lstStyle>
          <a:p>
            <a:pPr>
              <a:defRPr/>
            </a:pPr>
            <a:fld id="{AEC69176-A2F1-4723-997C-DAD0516BC95A}"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903" r:id="rId1"/>
    <p:sldLayoutId id="2147483904" r:id="rId2"/>
    <p:sldLayoutId id="2147483905" r:id="rId3"/>
    <p:sldLayoutId id="2147483906" r:id="rId4"/>
    <p:sldLayoutId id="2147483907" r:id="rId5"/>
    <p:sldLayoutId id="2147483908" r:id="rId6"/>
    <p:sldLayoutId id="2147483909" r:id="rId7"/>
    <p:sldLayoutId id="2147483910" r:id="rId8"/>
    <p:sldLayoutId id="2147483911" r:id="rId9"/>
    <p:sldLayoutId id="2147483912" r:id="rId10"/>
    <p:sldLayoutId id="2147483913" r:id="rId11"/>
  </p:sldLayoutIdLst>
  <p:txStyles>
    <p:titleStyle>
      <a:lvl1pPr algn="ctr" defTabSz="5024438" rtl="0" eaLnBrk="0" fontAlgn="base" hangingPunct="0">
        <a:spcBef>
          <a:spcPct val="0"/>
        </a:spcBef>
        <a:spcAft>
          <a:spcPct val="0"/>
        </a:spcAft>
        <a:defRPr sz="24100">
          <a:solidFill>
            <a:schemeClr val="tx2"/>
          </a:solidFill>
          <a:latin typeface="+mj-lt"/>
          <a:ea typeface="+mj-ea"/>
          <a:cs typeface="+mj-cs"/>
        </a:defRPr>
      </a:lvl1pPr>
      <a:lvl2pPr algn="ctr" defTabSz="5024438" rtl="0" eaLnBrk="0" fontAlgn="base" hangingPunct="0">
        <a:spcBef>
          <a:spcPct val="0"/>
        </a:spcBef>
        <a:spcAft>
          <a:spcPct val="0"/>
        </a:spcAft>
        <a:defRPr sz="24100">
          <a:solidFill>
            <a:schemeClr val="tx2"/>
          </a:solidFill>
          <a:latin typeface="Arial" charset="0"/>
        </a:defRPr>
      </a:lvl2pPr>
      <a:lvl3pPr algn="ctr" defTabSz="5024438" rtl="0" eaLnBrk="0" fontAlgn="base" hangingPunct="0">
        <a:spcBef>
          <a:spcPct val="0"/>
        </a:spcBef>
        <a:spcAft>
          <a:spcPct val="0"/>
        </a:spcAft>
        <a:defRPr sz="24100">
          <a:solidFill>
            <a:schemeClr val="tx2"/>
          </a:solidFill>
          <a:latin typeface="Arial" charset="0"/>
        </a:defRPr>
      </a:lvl3pPr>
      <a:lvl4pPr algn="ctr" defTabSz="5024438" rtl="0" eaLnBrk="0" fontAlgn="base" hangingPunct="0">
        <a:spcBef>
          <a:spcPct val="0"/>
        </a:spcBef>
        <a:spcAft>
          <a:spcPct val="0"/>
        </a:spcAft>
        <a:defRPr sz="24100">
          <a:solidFill>
            <a:schemeClr val="tx2"/>
          </a:solidFill>
          <a:latin typeface="Arial" charset="0"/>
        </a:defRPr>
      </a:lvl4pPr>
      <a:lvl5pPr algn="ctr" defTabSz="5024438" rtl="0" eaLnBrk="0" fontAlgn="base" hangingPunct="0">
        <a:spcBef>
          <a:spcPct val="0"/>
        </a:spcBef>
        <a:spcAft>
          <a:spcPct val="0"/>
        </a:spcAft>
        <a:defRPr sz="24100">
          <a:solidFill>
            <a:schemeClr val="tx2"/>
          </a:solidFill>
          <a:latin typeface="Arial" charset="0"/>
        </a:defRPr>
      </a:lvl5pPr>
      <a:lvl6pPr marL="437273" algn="ctr" defTabSz="5025634" rtl="0" fontAlgn="base">
        <a:spcBef>
          <a:spcPct val="0"/>
        </a:spcBef>
        <a:spcAft>
          <a:spcPct val="0"/>
        </a:spcAft>
        <a:defRPr sz="24100">
          <a:solidFill>
            <a:schemeClr val="tx2"/>
          </a:solidFill>
          <a:latin typeface="Arial" charset="0"/>
        </a:defRPr>
      </a:lvl6pPr>
      <a:lvl7pPr marL="874552" algn="ctr" defTabSz="5025634" rtl="0" fontAlgn="base">
        <a:spcBef>
          <a:spcPct val="0"/>
        </a:spcBef>
        <a:spcAft>
          <a:spcPct val="0"/>
        </a:spcAft>
        <a:defRPr sz="24100">
          <a:solidFill>
            <a:schemeClr val="tx2"/>
          </a:solidFill>
          <a:latin typeface="Arial" charset="0"/>
        </a:defRPr>
      </a:lvl7pPr>
      <a:lvl8pPr marL="1311825" algn="ctr" defTabSz="5025634" rtl="0" fontAlgn="base">
        <a:spcBef>
          <a:spcPct val="0"/>
        </a:spcBef>
        <a:spcAft>
          <a:spcPct val="0"/>
        </a:spcAft>
        <a:defRPr sz="24100">
          <a:solidFill>
            <a:schemeClr val="tx2"/>
          </a:solidFill>
          <a:latin typeface="Arial" charset="0"/>
        </a:defRPr>
      </a:lvl8pPr>
      <a:lvl9pPr marL="1749103" algn="ctr" defTabSz="5025634" rtl="0" fontAlgn="base">
        <a:spcBef>
          <a:spcPct val="0"/>
        </a:spcBef>
        <a:spcAft>
          <a:spcPct val="0"/>
        </a:spcAft>
        <a:defRPr sz="24100">
          <a:solidFill>
            <a:schemeClr val="tx2"/>
          </a:solidFill>
          <a:latin typeface="Arial" charset="0"/>
        </a:defRPr>
      </a:lvl9pPr>
    </p:titleStyle>
    <p:bodyStyle>
      <a:lvl1pPr marL="515938" indent="-515938" algn="l" defTabSz="5024438" rtl="0" eaLnBrk="0" fontAlgn="base" hangingPunct="0">
        <a:spcBef>
          <a:spcPct val="20000"/>
        </a:spcBef>
        <a:spcAft>
          <a:spcPct val="0"/>
        </a:spcAft>
        <a:buChar char="•"/>
        <a:defRPr sz="17600">
          <a:solidFill>
            <a:schemeClr val="tx1"/>
          </a:solidFill>
          <a:latin typeface="+mn-lt"/>
          <a:ea typeface="+mn-ea"/>
          <a:cs typeface="+mn-cs"/>
        </a:defRPr>
      </a:lvl1pPr>
      <a:lvl2pPr marL="1408113" indent="-420688" algn="l" defTabSz="5024438" rtl="0" eaLnBrk="0" fontAlgn="base" hangingPunct="0">
        <a:spcBef>
          <a:spcPct val="20000"/>
        </a:spcBef>
        <a:spcAft>
          <a:spcPct val="0"/>
        </a:spcAft>
        <a:buChar char="–"/>
        <a:defRPr sz="15600">
          <a:solidFill>
            <a:schemeClr val="tx1"/>
          </a:solidFill>
          <a:latin typeface="+mn-lt"/>
        </a:defRPr>
      </a:lvl2pPr>
      <a:lvl3pPr marL="3663950" indent="-611188" algn="l" defTabSz="5024438" rtl="0" eaLnBrk="0" fontAlgn="base" hangingPunct="0">
        <a:spcBef>
          <a:spcPct val="20000"/>
        </a:spcBef>
        <a:spcAft>
          <a:spcPct val="0"/>
        </a:spcAft>
        <a:buChar char="•"/>
        <a:defRPr sz="13100">
          <a:solidFill>
            <a:schemeClr val="tx1"/>
          </a:solidFill>
          <a:latin typeface="+mn-lt"/>
        </a:defRPr>
      </a:lvl3pPr>
      <a:lvl4pPr marL="8794750" indent="-1255713" algn="l" defTabSz="5024438" rtl="0" eaLnBrk="0" fontAlgn="base" hangingPunct="0">
        <a:spcBef>
          <a:spcPct val="20000"/>
        </a:spcBef>
        <a:spcAft>
          <a:spcPct val="0"/>
        </a:spcAft>
        <a:buChar char="–"/>
        <a:defRPr sz="11100">
          <a:solidFill>
            <a:schemeClr val="tx1"/>
          </a:solidFill>
          <a:latin typeface="+mn-lt"/>
        </a:defRPr>
      </a:lvl4pPr>
      <a:lvl5pPr marL="11307763" indent="-1254125" algn="l" defTabSz="5024438" rtl="0" eaLnBrk="0" fontAlgn="base" hangingPunct="0">
        <a:spcBef>
          <a:spcPct val="20000"/>
        </a:spcBef>
        <a:spcAft>
          <a:spcPct val="0"/>
        </a:spcAft>
        <a:buChar char="»"/>
        <a:defRPr sz="11100">
          <a:solidFill>
            <a:schemeClr val="tx1"/>
          </a:solidFill>
          <a:latin typeface="+mn-lt"/>
        </a:defRPr>
      </a:lvl5pPr>
      <a:lvl6pPr marL="11745706" indent="-1255652" algn="l" defTabSz="5025634" rtl="0" fontAlgn="base">
        <a:spcBef>
          <a:spcPct val="20000"/>
        </a:spcBef>
        <a:spcAft>
          <a:spcPct val="0"/>
        </a:spcAft>
        <a:buChar char="»"/>
        <a:defRPr sz="11100">
          <a:solidFill>
            <a:schemeClr val="tx1"/>
          </a:solidFill>
          <a:latin typeface="+mn-lt"/>
        </a:defRPr>
      </a:lvl6pPr>
      <a:lvl7pPr marL="12182984" indent="-1255652" algn="l" defTabSz="5025634" rtl="0" fontAlgn="base">
        <a:spcBef>
          <a:spcPct val="20000"/>
        </a:spcBef>
        <a:spcAft>
          <a:spcPct val="0"/>
        </a:spcAft>
        <a:buChar char="»"/>
        <a:defRPr sz="11100">
          <a:solidFill>
            <a:schemeClr val="tx1"/>
          </a:solidFill>
          <a:latin typeface="+mn-lt"/>
        </a:defRPr>
      </a:lvl7pPr>
      <a:lvl8pPr marL="12620258" indent="-1255652" algn="l" defTabSz="5025634" rtl="0" fontAlgn="base">
        <a:spcBef>
          <a:spcPct val="20000"/>
        </a:spcBef>
        <a:spcAft>
          <a:spcPct val="0"/>
        </a:spcAft>
        <a:buChar char="»"/>
        <a:defRPr sz="11100">
          <a:solidFill>
            <a:schemeClr val="tx1"/>
          </a:solidFill>
          <a:latin typeface="+mn-lt"/>
        </a:defRPr>
      </a:lvl8pPr>
      <a:lvl9pPr marL="13057536" indent="-1255652" algn="l" defTabSz="5025634" rtl="0" fontAlgn="base">
        <a:spcBef>
          <a:spcPct val="20000"/>
        </a:spcBef>
        <a:spcAft>
          <a:spcPct val="0"/>
        </a:spcAft>
        <a:buChar char="»"/>
        <a:defRPr sz="11100">
          <a:solidFill>
            <a:schemeClr val="tx1"/>
          </a:solidFill>
          <a:latin typeface="+mn-lt"/>
        </a:defRPr>
      </a:lvl9pPr>
    </p:bodyStyle>
    <p:otherStyle>
      <a:defPPr>
        <a:defRPr lang="en-US"/>
      </a:defPPr>
      <a:lvl1pPr marL="0" algn="l" defTabSz="874552" rtl="0" eaLnBrk="1" latinLnBrk="0" hangingPunct="1">
        <a:defRPr sz="1500" kern="1200">
          <a:solidFill>
            <a:schemeClr val="tx1"/>
          </a:solidFill>
          <a:latin typeface="+mn-lt"/>
          <a:ea typeface="+mn-ea"/>
          <a:cs typeface="+mn-cs"/>
        </a:defRPr>
      </a:lvl1pPr>
      <a:lvl2pPr marL="437273" algn="l" defTabSz="874552" rtl="0" eaLnBrk="1" latinLnBrk="0" hangingPunct="1">
        <a:defRPr sz="1500" kern="1200">
          <a:solidFill>
            <a:schemeClr val="tx1"/>
          </a:solidFill>
          <a:latin typeface="+mn-lt"/>
          <a:ea typeface="+mn-ea"/>
          <a:cs typeface="+mn-cs"/>
        </a:defRPr>
      </a:lvl2pPr>
      <a:lvl3pPr marL="874552" algn="l" defTabSz="874552" rtl="0" eaLnBrk="1" latinLnBrk="0" hangingPunct="1">
        <a:defRPr sz="1500" kern="1200">
          <a:solidFill>
            <a:schemeClr val="tx1"/>
          </a:solidFill>
          <a:latin typeface="+mn-lt"/>
          <a:ea typeface="+mn-ea"/>
          <a:cs typeface="+mn-cs"/>
        </a:defRPr>
      </a:lvl3pPr>
      <a:lvl4pPr marL="1311825" algn="l" defTabSz="874552" rtl="0" eaLnBrk="1" latinLnBrk="0" hangingPunct="1">
        <a:defRPr sz="1500" kern="1200">
          <a:solidFill>
            <a:schemeClr val="tx1"/>
          </a:solidFill>
          <a:latin typeface="+mn-lt"/>
          <a:ea typeface="+mn-ea"/>
          <a:cs typeface="+mn-cs"/>
        </a:defRPr>
      </a:lvl4pPr>
      <a:lvl5pPr marL="1749103" algn="l" defTabSz="874552" rtl="0" eaLnBrk="1" latinLnBrk="0" hangingPunct="1">
        <a:defRPr sz="1500" kern="1200">
          <a:solidFill>
            <a:schemeClr val="tx1"/>
          </a:solidFill>
          <a:latin typeface="+mn-lt"/>
          <a:ea typeface="+mn-ea"/>
          <a:cs typeface="+mn-cs"/>
        </a:defRPr>
      </a:lvl5pPr>
      <a:lvl6pPr marL="2186377" algn="l" defTabSz="874552" rtl="0" eaLnBrk="1" latinLnBrk="0" hangingPunct="1">
        <a:defRPr sz="1500" kern="1200">
          <a:solidFill>
            <a:schemeClr val="tx1"/>
          </a:solidFill>
          <a:latin typeface="+mn-lt"/>
          <a:ea typeface="+mn-ea"/>
          <a:cs typeface="+mn-cs"/>
        </a:defRPr>
      </a:lvl6pPr>
      <a:lvl7pPr marL="2623655" algn="l" defTabSz="874552" rtl="0" eaLnBrk="1" latinLnBrk="0" hangingPunct="1">
        <a:defRPr sz="1500" kern="1200">
          <a:solidFill>
            <a:schemeClr val="tx1"/>
          </a:solidFill>
          <a:latin typeface="+mn-lt"/>
          <a:ea typeface="+mn-ea"/>
          <a:cs typeface="+mn-cs"/>
        </a:defRPr>
      </a:lvl7pPr>
      <a:lvl8pPr marL="3060928" algn="l" defTabSz="874552" rtl="0" eaLnBrk="1" latinLnBrk="0" hangingPunct="1">
        <a:defRPr sz="1500" kern="1200">
          <a:solidFill>
            <a:schemeClr val="tx1"/>
          </a:solidFill>
          <a:latin typeface="+mn-lt"/>
          <a:ea typeface="+mn-ea"/>
          <a:cs typeface="+mn-cs"/>
        </a:defRPr>
      </a:lvl8pPr>
      <a:lvl9pPr marL="3498207" algn="l" defTabSz="874552"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png"/><Relationship Id="rId18" Type="http://schemas.openxmlformats.org/officeDocument/2006/relationships/image" Target="../media/image16.jpeg"/><Relationship Id="rId3" Type="http://schemas.openxmlformats.org/officeDocument/2006/relationships/image" Target="../media/image1.png"/><Relationship Id="rId21" Type="http://schemas.openxmlformats.org/officeDocument/2006/relationships/image" Target="../media/image19.png"/><Relationship Id="rId7" Type="http://schemas.openxmlformats.org/officeDocument/2006/relationships/image" Target="../media/image5.jpeg"/><Relationship Id="rId12" Type="http://schemas.openxmlformats.org/officeDocument/2006/relationships/image" Target="../media/image10.png"/><Relationship Id="rId17" Type="http://schemas.openxmlformats.org/officeDocument/2006/relationships/image" Target="../media/image15.tiff"/><Relationship Id="rId2" Type="http://schemas.openxmlformats.org/officeDocument/2006/relationships/notesSlide" Target="../notesSlides/notesSlide1.xml"/><Relationship Id="rId16" Type="http://schemas.openxmlformats.org/officeDocument/2006/relationships/image" Target="../media/image14.jpeg"/><Relationship Id="rId20" Type="http://schemas.openxmlformats.org/officeDocument/2006/relationships/image" Target="../media/image18.jpe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jpeg"/><Relationship Id="rId23" Type="http://schemas.openxmlformats.org/officeDocument/2006/relationships/image" Target="../media/image21.jpeg"/><Relationship Id="rId10" Type="http://schemas.openxmlformats.org/officeDocument/2006/relationships/image" Target="../media/image8.png"/><Relationship Id="rId19" Type="http://schemas.openxmlformats.org/officeDocument/2006/relationships/image" Target="../media/image17.jpeg"/><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2.tiff"/><Relationship Id="rId22"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17"/>
          <p:cNvSpPr txBox="1">
            <a:spLocks noChangeArrowheads="1"/>
          </p:cNvSpPr>
          <p:nvPr/>
        </p:nvSpPr>
        <p:spPr bwMode="auto">
          <a:xfrm>
            <a:off x="533400" y="304800"/>
            <a:ext cx="37261800" cy="4419600"/>
          </a:xfrm>
          <a:prstGeom prst="rect">
            <a:avLst/>
          </a:prstGeom>
          <a:solidFill>
            <a:srgbClr val="003591"/>
          </a:solidFill>
          <a:ln w="9525">
            <a:noFill/>
            <a:miter lim="800000"/>
            <a:headEnd/>
            <a:tailEnd/>
          </a:ln>
        </p:spPr>
        <p:txBody>
          <a:bodyPr lIns="437228" tIns="56375" rIns="437228" bIns="56375" anchor="ctr"/>
          <a:lstStyle/>
          <a:p>
            <a:pPr algn="ctr" defTabSz="2055813" eaLnBrk="0" hangingPunct="0"/>
            <a:r>
              <a:rPr lang="en-US" altLang="en-US" sz="6600" b="1">
                <a:solidFill>
                  <a:srgbClr val="FFFFFF"/>
                </a:solidFill>
              </a:rPr>
              <a:t>Translating High-Throughput Nanofiber Fabrication Techniques for </a:t>
            </a:r>
          </a:p>
          <a:p>
            <a:pPr algn="ctr" defTabSz="2055813" eaLnBrk="0" hangingPunct="0"/>
            <a:r>
              <a:rPr lang="en-US" altLang="en-US" sz="6600" b="1">
                <a:solidFill>
                  <a:srgbClr val="FFFFFF"/>
                </a:solidFill>
              </a:rPr>
              <a:t>Electroactive Polymer-Protein Hybrid Textile Based Materials</a:t>
            </a:r>
            <a:endParaRPr lang="en-US" altLang="en-US" sz="6600">
              <a:solidFill>
                <a:srgbClr val="FFFFFF"/>
              </a:solidFill>
            </a:endParaRPr>
          </a:p>
          <a:p>
            <a:pPr algn="ctr" defTabSz="2055813" eaLnBrk="0" hangingPunct="0"/>
            <a:r>
              <a:rPr lang="en-US" altLang="en-US" sz="4400" b="1">
                <a:solidFill>
                  <a:srgbClr val="FFFFFF"/>
                </a:solidFill>
              </a:rPr>
              <a:t>Matthew A. Griswold, and Leila F. Deravi</a:t>
            </a:r>
            <a:endParaRPr lang="en-US" altLang="en-US" sz="4400">
              <a:solidFill>
                <a:srgbClr val="FFFFFF"/>
              </a:solidFill>
            </a:endParaRPr>
          </a:p>
          <a:p>
            <a:pPr algn="ctr" defTabSz="2055813" eaLnBrk="0" hangingPunct="0"/>
            <a:r>
              <a:rPr lang="en-US" altLang="en-US" sz="3200" b="1">
                <a:solidFill>
                  <a:srgbClr val="FFFFFF"/>
                </a:solidFill>
              </a:rPr>
              <a:t>Biomaterials Design Group, Department of Chemistry and Materials Science </a:t>
            </a:r>
          </a:p>
          <a:p>
            <a:pPr algn="ctr" defTabSz="2055813" eaLnBrk="0" hangingPunct="0"/>
            <a:r>
              <a:rPr lang="en-US" altLang="en-US" sz="3200" b="1">
                <a:solidFill>
                  <a:srgbClr val="FFFFFF"/>
                </a:solidFill>
              </a:rPr>
              <a:t>University of New Hampshire</a:t>
            </a:r>
          </a:p>
        </p:txBody>
      </p:sp>
      <p:sp>
        <p:nvSpPr>
          <p:cNvPr id="2354" name="Text Box 306"/>
          <p:cNvSpPr txBox="1">
            <a:spLocks noChangeArrowheads="1"/>
          </p:cNvSpPr>
          <p:nvPr/>
        </p:nvSpPr>
        <p:spPr bwMode="auto">
          <a:xfrm>
            <a:off x="533400" y="4876800"/>
            <a:ext cx="18288000" cy="1344613"/>
          </a:xfrm>
          <a:prstGeom prst="rect">
            <a:avLst/>
          </a:prstGeom>
          <a:gradFill flip="none" rotWithShape="1">
            <a:gsLst>
              <a:gs pos="0">
                <a:srgbClr val="003591">
                  <a:shade val="30000"/>
                  <a:satMod val="115000"/>
                </a:srgbClr>
              </a:gs>
              <a:gs pos="50000">
                <a:srgbClr val="003591">
                  <a:shade val="67500"/>
                  <a:satMod val="115000"/>
                </a:srgbClr>
              </a:gs>
              <a:gs pos="100000">
                <a:srgbClr val="003591">
                  <a:shade val="100000"/>
                  <a:satMod val="115000"/>
                </a:srgbClr>
              </a:gs>
            </a:gsLst>
            <a:lin ang="2700000" scaled="1"/>
            <a:tileRect/>
          </a:gradFill>
          <a:ln w="9525">
            <a:noFill/>
            <a:miter lim="800000"/>
            <a:headEnd/>
            <a:tailEnd/>
          </a:ln>
          <a:effectLst/>
        </p:spPr>
        <p:txBody>
          <a:bodyPr lIns="112754" tIns="56375" rIns="112754" bIns="56375">
            <a:spAutoFit/>
          </a:bodyPr>
          <a:lstStyle/>
          <a:p>
            <a:pPr defTabSz="1127998" eaLnBrk="0" hangingPunct="0">
              <a:defRPr/>
            </a:pPr>
            <a:r>
              <a:rPr lang="en-US" sz="8000" b="1" dirty="0" smtClean="0">
                <a:solidFill>
                  <a:srgbClr val="FFFFFF"/>
                </a:solidFill>
                <a:latin typeface="+mn-lt"/>
                <a:cs typeface="+mn-cs"/>
              </a:rPr>
              <a:t>Introduction</a:t>
            </a:r>
            <a:endParaRPr lang="en-US" sz="8000" b="1" dirty="0">
              <a:solidFill>
                <a:srgbClr val="FFFFFF"/>
              </a:solidFill>
              <a:latin typeface="+mn-lt"/>
              <a:cs typeface="+mn-cs"/>
            </a:endParaRPr>
          </a:p>
        </p:txBody>
      </p:sp>
      <p:sp>
        <p:nvSpPr>
          <p:cNvPr id="2358" name="Text Box 310"/>
          <p:cNvSpPr txBox="1">
            <a:spLocks noChangeArrowheads="1"/>
          </p:cNvSpPr>
          <p:nvPr/>
        </p:nvSpPr>
        <p:spPr bwMode="auto">
          <a:xfrm>
            <a:off x="19507200" y="4876800"/>
            <a:ext cx="18288000" cy="1344613"/>
          </a:xfrm>
          <a:prstGeom prst="rect">
            <a:avLst/>
          </a:prstGeom>
          <a:gradFill flip="none" rotWithShape="1">
            <a:gsLst>
              <a:gs pos="0">
                <a:srgbClr val="003591">
                  <a:shade val="30000"/>
                  <a:satMod val="115000"/>
                </a:srgbClr>
              </a:gs>
              <a:gs pos="50000">
                <a:srgbClr val="003591">
                  <a:shade val="67500"/>
                  <a:satMod val="115000"/>
                </a:srgbClr>
              </a:gs>
              <a:gs pos="100000">
                <a:srgbClr val="003591">
                  <a:shade val="100000"/>
                  <a:satMod val="115000"/>
                </a:srgbClr>
              </a:gs>
            </a:gsLst>
            <a:lin ang="2700000" scaled="1"/>
            <a:tileRect/>
          </a:gradFill>
          <a:ln w="9525">
            <a:noFill/>
            <a:miter lim="800000"/>
            <a:headEnd/>
            <a:tailEnd/>
          </a:ln>
          <a:effectLst/>
        </p:spPr>
        <p:txBody>
          <a:bodyPr lIns="112754" tIns="56375" rIns="112754" bIns="56375">
            <a:spAutoFit/>
          </a:bodyPr>
          <a:lstStyle/>
          <a:p>
            <a:pPr defTabSz="1127998" eaLnBrk="0" hangingPunct="0">
              <a:defRPr/>
            </a:pPr>
            <a:r>
              <a:rPr lang="en-US" sz="8000" b="1" dirty="0" smtClean="0">
                <a:solidFill>
                  <a:srgbClr val="FFFFFF"/>
                </a:solidFill>
                <a:latin typeface="+mn-lt"/>
                <a:cs typeface="+mn-cs"/>
              </a:rPr>
              <a:t>Results</a:t>
            </a:r>
            <a:endParaRPr lang="en-US" sz="7000" b="1" dirty="0">
              <a:solidFill>
                <a:srgbClr val="FFFFFF"/>
              </a:solidFill>
              <a:latin typeface="+mn-lt"/>
              <a:cs typeface="+mn-cs"/>
            </a:endParaRPr>
          </a:p>
        </p:txBody>
      </p:sp>
      <p:sp>
        <p:nvSpPr>
          <p:cNvPr id="2359" name="Text Box 311"/>
          <p:cNvSpPr txBox="1">
            <a:spLocks noChangeArrowheads="1"/>
          </p:cNvSpPr>
          <p:nvPr/>
        </p:nvSpPr>
        <p:spPr bwMode="auto">
          <a:xfrm>
            <a:off x="19507200" y="37719000"/>
            <a:ext cx="18288000" cy="1344613"/>
          </a:xfrm>
          <a:prstGeom prst="rect">
            <a:avLst/>
          </a:prstGeom>
          <a:gradFill flip="none" rotWithShape="1">
            <a:gsLst>
              <a:gs pos="0">
                <a:srgbClr val="003591">
                  <a:shade val="30000"/>
                  <a:satMod val="115000"/>
                </a:srgbClr>
              </a:gs>
              <a:gs pos="50000">
                <a:srgbClr val="003591">
                  <a:shade val="67500"/>
                  <a:satMod val="115000"/>
                </a:srgbClr>
              </a:gs>
              <a:gs pos="100000">
                <a:srgbClr val="003591">
                  <a:shade val="100000"/>
                  <a:satMod val="115000"/>
                </a:srgbClr>
              </a:gs>
            </a:gsLst>
            <a:lin ang="2700000" scaled="1"/>
            <a:tileRect/>
          </a:gradFill>
          <a:ln w="9525">
            <a:noFill/>
            <a:miter lim="800000"/>
            <a:headEnd/>
            <a:tailEnd/>
          </a:ln>
          <a:effectLst/>
        </p:spPr>
        <p:txBody>
          <a:bodyPr lIns="112754" tIns="56375" rIns="112754" bIns="56375">
            <a:spAutoFit/>
          </a:bodyPr>
          <a:lstStyle/>
          <a:p>
            <a:pPr defTabSz="1127998" eaLnBrk="0" hangingPunct="0">
              <a:defRPr/>
            </a:pPr>
            <a:r>
              <a:rPr lang="en-US" sz="8000" b="1" dirty="0">
                <a:solidFill>
                  <a:srgbClr val="FFFFFF"/>
                </a:solidFill>
                <a:latin typeface="+mn-lt"/>
                <a:cs typeface="+mn-cs"/>
              </a:rPr>
              <a:t>Acknowledgments</a:t>
            </a:r>
          </a:p>
        </p:txBody>
      </p:sp>
      <p:sp>
        <p:nvSpPr>
          <p:cNvPr id="2365" name="Text Box 317"/>
          <p:cNvSpPr txBox="1">
            <a:spLocks noChangeArrowheads="1"/>
          </p:cNvSpPr>
          <p:nvPr/>
        </p:nvSpPr>
        <p:spPr bwMode="auto">
          <a:xfrm>
            <a:off x="19507200" y="30327600"/>
            <a:ext cx="18288000" cy="1344613"/>
          </a:xfrm>
          <a:prstGeom prst="rect">
            <a:avLst/>
          </a:prstGeom>
          <a:gradFill flip="none" rotWithShape="1">
            <a:gsLst>
              <a:gs pos="0">
                <a:srgbClr val="003591">
                  <a:shade val="30000"/>
                  <a:satMod val="115000"/>
                </a:srgbClr>
              </a:gs>
              <a:gs pos="50000">
                <a:srgbClr val="003591">
                  <a:shade val="67500"/>
                  <a:satMod val="115000"/>
                </a:srgbClr>
              </a:gs>
              <a:gs pos="100000">
                <a:srgbClr val="003591">
                  <a:shade val="100000"/>
                  <a:satMod val="115000"/>
                </a:srgbClr>
              </a:gs>
            </a:gsLst>
            <a:lin ang="2700000" scaled="1"/>
            <a:tileRect/>
          </a:gradFill>
          <a:ln w="9525">
            <a:noFill/>
            <a:miter lim="800000"/>
            <a:headEnd/>
            <a:tailEnd/>
          </a:ln>
          <a:effectLst/>
        </p:spPr>
        <p:txBody>
          <a:bodyPr lIns="112754" tIns="56375" rIns="112754" bIns="56375">
            <a:spAutoFit/>
          </a:bodyPr>
          <a:lstStyle/>
          <a:p>
            <a:pPr defTabSz="1127998" eaLnBrk="0" hangingPunct="0">
              <a:defRPr/>
            </a:pPr>
            <a:r>
              <a:rPr lang="en-US" sz="8000" b="1" dirty="0">
                <a:solidFill>
                  <a:srgbClr val="FFFFFF"/>
                </a:solidFill>
                <a:latin typeface="+mn-lt"/>
                <a:cs typeface="+mn-cs"/>
              </a:rPr>
              <a:t>Future Work:</a:t>
            </a:r>
          </a:p>
        </p:txBody>
      </p:sp>
      <p:sp>
        <p:nvSpPr>
          <p:cNvPr id="2355" name="Text Box 307"/>
          <p:cNvSpPr txBox="1">
            <a:spLocks noChangeArrowheads="1"/>
          </p:cNvSpPr>
          <p:nvPr/>
        </p:nvSpPr>
        <p:spPr bwMode="auto">
          <a:xfrm>
            <a:off x="533400" y="12649200"/>
            <a:ext cx="18288000" cy="1344613"/>
          </a:xfrm>
          <a:prstGeom prst="rect">
            <a:avLst/>
          </a:prstGeom>
          <a:gradFill flip="none" rotWithShape="1">
            <a:gsLst>
              <a:gs pos="0">
                <a:srgbClr val="003591">
                  <a:shade val="30000"/>
                  <a:satMod val="115000"/>
                </a:srgbClr>
              </a:gs>
              <a:gs pos="50000">
                <a:srgbClr val="003591">
                  <a:shade val="67500"/>
                  <a:satMod val="115000"/>
                </a:srgbClr>
              </a:gs>
              <a:gs pos="100000">
                <a:srgbClr val="003591">
                  <a:shade val="100000"/>
                  <a:satMod val="115000"/>
                </a:srgbClr>
              </a:gs>
            </a:gsLst>
            <a:lin ang="2700000" scaled="1"/>
            <a:tileRect/>
          </a:gradFill>
          <a:ln w="9525">
            <a:noFill/>
            <a:miter lim="800000"/>
            <a:headEnd/>
            <a:tailEnd/>
          </a:ln>
          <a:effectLst/>
        </p:spPr>
        <p:txBody>
          <a:bodyPr lIns="112754" tIns="56375" rIns="112754" bIns="56375">
            <a:spAutoFit/>
          </a:bodyPr>
          <a:lstStyle/>
          <a:p>
            <a:pPr defTabSz="1127998" eaLnBrk="0" hangingPunct="0">
              <a:defRPr/>
            </a:pPr>
            <a:r>
              <a:rPr lang="en-US" sz="8000" b="1" dirty="0">
                <a:solidFill>
                  <a:srgbClr val="FFFFFF"/>
                </a:solidFill>
                <a:latin typeface="+mn-lt"/>
                <a:cs typeface="+mn-cs"/>
              </a:rPr>
              <a:t>Methods</a:t>
            </a:r>
          </a:p>
        </p:txBody>
      </p:sp>
      <p:sp>
        <p:nvSpPr>
          <p:cNvPr id="14345" name="TextBox 35"/>
          <p:cNvSpPr txBox="1">
            <a:spLocks noChangeArrowheads="1"/>
          </p:cNvSpPr>
          <p:nvPr/>
        </p:nvSpPr>
        <p:spPr bwMode="auto">
          <a:xfrm>
            <a:off x="19659600" y="25831800"/>
            <a:ext cx="18059400" cy="1015663"/>
          </a:xfrm>
          <a:prstGeom prst="rect">
            <a:avLst/>
          </a:prstGeom>
          <a:noFill/>
          <a:ln w="9525">
            <a:noFill/>
            <a:miter lim="800000"/>
            <a:headEnd/>
            <a:tailEnd/>
          </a:ln>
        </p:spPr>
        <p:txBody>
          <a:bodyPr>
            <a:spAutoFit/>
          </a:bodyPr>
          <a:lstStyle/>
          <a:p>
            <a:pPr marL="342900" indent="-342900" algn="just">
              <a:buFont typeface="Arial" panose="020B0604020202020204" pitchFamily="34" charset="0"/>
              <a:buChar char="•"/>
            </a:pPr>
            <a:r>
              <a:rPr lang="en-US" altLang="en-US" sz="3000" b="1" dirty="0" smtClean="0"/>
              <a:t>Collected </a:t>
            </a:r>
            <a:r>
              <a:rPr lang="en-US" altLang="en-US" sz="3000" b="1" dirty="0" err="1" smtClean="0"/>
              <a:t>Ppy</a:t>
            </a:r>
            <a:r>
              <a:rPr lang="en-US" altLang="en-US" sz="3000" b="1" dirty="0" smtClean="0"/>
              <a:t>-Gelatin hybrid fibers submersed in Phosphate Buffer Solution (PBS); 20 Volt potential difference applied; Scale bars 1 cm </a:t>
            </a:r>
            <a:endParaRPr lang="en-US" altLang="en-US" sz="3000" b="1" dirty="0"/>
          </a:p>
        </p:txBody>
      </p:sp>
      <p:sp>
        <p:nvSpPr>
          <p:cNvPr id="14346" name="Rectangle 53"/>
          <p:cNvSpPr>
            <a:spLocks noChangeArrowheads="1"/>
          </p:cNvSpPr>
          <p:nvPr/>
        </p:nvSpPr>
        <p:spPr bwMode="auto">
          <a:xfrm>
            <a:off x="539750" y="14035096"/>
            <a:ext cx="15445254" cy="646331"/>
          </a:xfrm>
          <a:prstGeom prst="rect">
            <a:avLst/>
          </a:prstGeom>
          <a:noFill/>
          <a:ln w="9525">
            <a:noFill/>
            <a:miter lim="800000"/>
            <a:headEnd/>
            <a:tailEnd/>
          </a:ln>
        </p:spPr>
        <p:txBody>
          <a:bodyPr wrap="none">
            <a:spAutoFit/>
          </a:bodyPr>
          <a:lstStyle/>
          <a:p>
            <a:r>
              <a:rPr lang="en-US" altLang="en-US" sz="3600" b="1" u="sng" dirty="0" smtClean="0"/>
              <a:t>Composition of Electroactive Polymer Solutions used in Pull Spinning</a:t>
            </a:r>
            <a:endParaRPr lang="en-US" altLang="en-US" sz="3600" u="sng" dirty="0"/>
          </a:p>
        </p:txBody>
      </p:sp>
      <p:sp>
        <p:nvSpPr>
          <p:cNvPr id="14347" name="Text Box 6"/>
          <p:cNvSpPr txBox="1">
            <a:spLocks noChangeArrowheads="1"/>
          </p:cNvSpPr>
          <p:nvPr/>
        </p:nvSpPr>
        <p:spPr bwMode="auto">
          <a:xfrm>
            <a:off x="19389725" y="39166800"/>
            <a:ext cx="18405475" cy="1981200"/>
          </a:xfrm>
          <a:prstGeom prst="rect">
            <a:avLst/>
          </a:prstGeom>
          <a:noFill/>
          <a:ln w="76200">
            <a:noFill/>
            <a:miter lim="800000"/>
            <a:headEnd/>
            <a:tailEnd/>
          </a:ln>
        </p:spPr>
        <p:txBody>
          <a:bodyPr lIns="58951" tIns="0" rIns="58951" bIns="0"/>
          <a:lstStyle/>
          <a:p>
            <a:pPr defTabSz="5383213"/>
            <a:r>
              <a:rPr lang="en-US" altLang="en-US" sz="2700" b="1" dirty="0"/>
              <a:t>The authors acknowledge all members of the Biomaterials Design Group, the University Instrumentation Center, and the CEPS machine shop.  Special acknowledgment is also given to Patrick Curley for the synthesis of a tractable doped </a:t>
            </a:r>
            <a:r>
              <a:rPr lang="en-US" altLang="en-US" sz="2700" b="1" dirty="0" err="1"/>
              <a:t>polypyrrole</a:t>
            </a:r>
            <a:r>
              <a:rPr lang="en-US" altLang="en-US" sz="2700" b="1" dirty="0"/>
              <a:t>. </a:t>
            </a:r>
            <a:endParaRPr lang="el-GR" altLang="en-US" sz="2700" b="1" dirty="0">
              <a:solidFill>
                <a:srgbClr val="000000"/>
              </a:solidFill>
              <a:sym typeface="Symbol" pitchFamily="18" charset="2"/>
            </a:endParaRPr>
          </a:p>
        </p:txBody>
      </p:sp>
      <p:sp>
        <p:nvSpPr>
          <p:cNvPr id="14348" name="Rectangle 165"/>
          <p:cNvSpPr>
            <a:spLocks noChangeArrowheads="1"/>
          </p:cNvSpPr>
          <p:nvPr/>
        </p:nvSpPr>
        <p:spPr bwMode="auto">
          <a:xfrm>
            <a:off x="19384963" y="40614600"/>
            <a:ext cx="10866437" cy="990600"/>
          </a:xfrm>
          <a:prstGeom prst="rect">
            <a:avLst/>
          </a:prstGeom>
          <a:noFill/>
          <a:ln w="9525">
            <a:noFill/>
            <a:miter lim="800000"/>
            <a:headEnd/>
            <a:tailEnd/>
          </a:ln>
        </p:spPr>
        <p:txBody>
          <a:bodyPr lIns="58951" tIns="0" rIns="58951" bIns="0"/>
          <a:lstStyle/>
          <a:p>
            <a:pPr marL="457200" indent="-457200" defTabSz="5254625">
              <a:lnSpc>
                <a:spcPct val="90000"/>
              </a:lnSpc>
              <a:spcBef>
                <a:spcPct val="20000"/>
              </a:spcBef>
              <a:buFontTx/>
              <a:buAutoNum type="arabicPeriod"/>
            </a:pPr>
            <a:r>
              <a:rPr lang="en-US" altLang="en-US" sz="1600" b="1" dirty="0"/>
              <a:t>Marshall KE &amp; </a:t>
            </a:r>
            <a:r>
              <a:rPr lang="en-US" altLang="en-US" sz="1600" b="1" dirty="0" err="1"/>
              <a:t>Serpell</a:t>
            </a:r>
            <a:r>
              <a:rPr lang="en-US" altLang="en-US" sz="1600" b="1" dirty="0"/>
              <a:t> LC (2009) Biochemical Society Transactions 37:671-676</a:t>
            </a:r>
          </a:p>
          <a:p>
            <a:pPr marL="457200" indent="-457200" defTabSz="5254625">
              <a:lnSpc>
                <a:spcPct val="90000"/>
              </a:lnSpc>
              <a:spcBef>
                <a:spcPct val="20000"/>
              </a:spcBef>
              <a:buFontTx/>
              <a:buAutoNum type="arabicPeriod"/>
            </a:pPr>
            <a:r>
              <a:rPr lang="en-US" altLang="en-US" sz="1600" b="1" dirty="0"/>
              <a:t>Erickson HP (2002) Journal of Muscle Research and Cell Motility 23(5-6):575-580</a:t>
            </a:r>
          </a:p>
          <a:p>
            <a:pPr marL="457200" indent="-457200" defTabSz="5254625">
              <a:lnSpc>
                <a:spcPct val="90000"/>
              </a:lnSpc>
              <a:spcBef>
                <a:spcPct val="20000"/>
              </a:spcBef>
              <a:buFontTx/>
              <a:buAutoNum type="arabicPeriod"/>
            </a:pPr>
            <a:r>
              <a:rPr lang="en-US" altLang="en-US" sz="1600" b="1" dirty="0"/>
              <a:t>Feinberg AW &amp; Parker KK (2010) </a:t>
            </a:r>
            <a:r>
              <a:rPr lang="en-US" altLang="en-US" sz="1600" b="1" dirty="0" err="1"/>
              <a:t>Nano</a:t>
            </a:r>
            <a:r>
              <a:rPr lang="en-US" altLang="en-US" sz="1600" b="1" dirty="0"/>
              <a:t> Letters 10(6):2184-2191</a:t>
            </a:r>
          </a:p>
        </p:txBody>
      </p:sp>
      <p:sp>
        <p:nvSpPr>
          <p:cNvPr id="14349" name="Rectangle 147"/>
          <p:cNvSpPr>
            <a:spLocks noChangeArrowheads="1"/>
          </p:cNvSpPr>
          <p:nvPr/>
        </p:nvSpPr>
        <p:spPr bwMode="auto">
          <a:xfrm>
            <a:off x="19507200" y="31851600"/>
            <a:ext cx="18059400" cy="6324600"/>
          </a:xfrm>
          <a:prstGeom prst="rect">
            <a:avLst/>
          </a:prstGeom>
          <a:noFill/>
          <a:ln w="9525">
            <a:noFill/>
            <a:miter lim="800000"/>
            <a:headEnd/>
            <a:tailEnd/>
          </a:ln>
        </p:spPr>
        <p:txBody>
          <a:bodyPr lIns="58951" tIns="0" rIns="58951" bIns="0"/>
          <a:lstStyle/>
          <a:p>
            <a:pPr marL="539750" indent="-539750" algn="just" defTabSz="5254625">
              <a:lnSpc>
                <a:spcPct val="90000"/>
              </a:lnSpc>
              <a:spcBef>
                <a:spcPct val="20000"/>
              </a:spcBef>
              <a:spcAft>
                <a:spcPct val="35000"/>
              </a:spcAft>
              <a:buFontTx/>
              <a:buChar char="•"/>
            </a:pPr>
            <a:r>
              <a:rPr lang="en-US" altLang="en-US" sz="3000" b="1" dirty="0" smtClean="0"/>
              <a:t>Determine relationship between elasticity and applied electrical potential difference, and/or relationship between applied potential difference and contractile forces   </a:t>
            </a:r>
          </a:p>
          <a:p>
            <a:pPr marL="539750" indent="-539750" algn="just" defTabSz="5254625">
              <a:lnSpc>
                <a:spcPct val="90000"/>
              </a:lnSpc>
              <a:spcBef>
                <a:spcPct val="20000"/>
              </a:spcBef>
              <a:spcAft>
                <a:spcPct val="35000"/>
              </a:spcAft>
              <a:buFontTx/>
              <a:buChar char="•"/>
            </a:pPr>
            <a:r>
              <a:rPr lang="en-US" altLang="en-US" sz="3000" b="1" dirty="0" smtClean="0"/>
              <a:t>Characterize polymer solution fluid mechanical properties; conduct series of optimization experiments to determine relationship between viscosity, surface </a:t>
            </a:r>
            <a:r>
              <a:rPr lang="en-US" altLang="en-US" sz="3000" b="1" dirty="0" smtClean="0"/>
              <a:t>tension, </a:t>
            </a:r>
            <a:r>
              <a:rPr lang="en-US" altLang="en-US" sz="3000" b="1" dirty="0" smtClean="0"/>
              <a:t>and fiber formation and characteristics </a:t>
            </a:r>
            <a:endParaRPr lang="en-US" altLang="en-US" sz="3000" b="1" i="1" dirty="0"/>
          </a:p>
          <a:p>
            <a:pPr marL="539750" indent="-539750" algn="just" defTabSz="5254625">
              <a:lnSpc>
                <a:spcPct val="90000"/>
              </a:lnSpc>
              <a:spcBef>
                <a:spcPct val="20000"/>
              </a:spcBef>
              <a:spcAft>
                <a:spcPct val="35000"/>
              </a:spcAft>
              <a:buFontTx/>
              <a:buChar char="•"/>
            </a:pPr>
            <a:r>
              <a:rPr lang="en-US" altLang="en-US" sz="3000" b="1" dirty="0" smtClean="0"/>
              <a:t>Conduct optimization experiments to determine relationships between spinning parameters, angular velocity of rotating bristle and collection mandrel, fluid extrusion rate, bristle diameter, distance from fiber formation to collection, etcetera. </a:t>
            </a:r>
          </a:p>
          <a:p>
            <a:pPr marL="539750" indent="-539750" algn="just" defTabSz="5254625">
              <a:lnSpc>
                <a:spcPct val="90000"/>
              </a:lnSpc>
              <a:spcBef>
                <a:spcPct val="20000"/>
              </a:spcBef>
              <a:spcAft>
                <a:spcPct val="35000"/>
              </a:spcAft>
              <a:buFontTx/>
              <a:buChar char="•"/>
            </a:pPr>
            <a:r>
              <a:rPr lang="en-US" altLang="en-US" sz="3000" b="1" dirty="0" smtClean="0"/>
              <a:t>Integrate controlled laminar air flow, fabricate mini-wind tunnel to direct fibers and reduce Raleigh instability; integrate coulomb forces into collection schemes</a:t>
            </a:r>
          </a:p>
          <a:p>
            <a:pPr marL="539750" indent="-539750" algn="just" defTabSz="5254625">
              <a:lnSpc>
                <a:spcPct val="90000"/>
              </a:lnSpc>
              <a:spcBef>
                <a:spcPct val="20000"/>
              </a:spcBef>
              <a:spcAft>
                <a:spcPct val="35000"/>
              </a:spcAft>
              <a:buFontTx/>
              <a:buChar char="•"/>
            </a:pPr>
            <a:r>
              <a:rPr lang="en-US" altLang="en-US" sz="3000" b="1" dirty="0" smtClean="0"/>
              <a:t>Develop novel </a:t>
            </a:r>
            <a:r>
              <a:rPr lang="en-US" altLang="en-US" sz="3000" b="1" dirty="0" err="1" smtClean="0"/>
              <a:t>nanofibrous</a:t>
            </a:r>
            <a:r>
              <a:rPr lang="en-US" altLang="en-US" sz="3000" b="1" dirty="0" smtClean="0"/>
              <a:t> materials from various polymer – protein combinations </a:t>
            </a:r>
          </a:p>
          <a:p>
            <a:pPr marL="539750" indent="-539750" algn="just" defTabSz="5254625">
              <a:lnSpc>
                <a:spcPct val="90000"/>
              </a:lnSpc>
              <a:spcBef>
                <a:spcPct val="20000"/>
              </a:spcBef>
              <a:spcAft>
                <a:spcPct val="35000"/>
              </a:spcAft>
              <a:buFontTx/>
              <a:buChar char="•"/>
            </a:pPr>
            <a:endParaRPr lang="en-US" altLang="en-US" sz="3000" b="1" dirty="0" smtClean="0"/>
          </a:p>
          <a:p>
            <a:pPr marL="539750" indent="-539750" algn="just" defTabSz="5254625">
              <a:lnSpc>
                <a:spcPct val="90000"/>
              </a:lnSpc>
              <a:spcBef>
                <a:spcPct val="20000"/>
              </a:spcBef>
              <a:spcAft>
                <a:spcPct val="35000"/>
              </a:spcAft>
              <a:buFontTx/>
              <a:buChar char="•"/>
            </a:pPr>
            <a:endParaRPr lang="en-US" altLang="en-US" sz="3000" b="1" dirty="0"/>
          </a:p>
        </p:txBody>
      </p:sp>
      <p:sp>
        <p:nvSpPr>
          <p:cNvPr id="14356" name="Rectangle 158"/>
          <p:cNvSpPr>
            <a:spLocks noChangeArrowheads="1"/>
          </p:cNvSpPr>
          <p:nvPr/>
        </p:nvSpPr>
        <p:spPr bwMode="auto">
          <a:xfrm>
            <a:off x="649467" y="6541742"/>
            <a:ext cx="9601200" cy="6172200"/>
          </a:xfrm>
          <a:prstGeom prst="rect">
            <a:avLst/>
          </a:prstGeom>
          <a:noFill/>
          <a:ln w="9525">
            <a:noFill/>
            <a:miter lim="800000"/>
            <a:headEnd/>
            <a:tailEnd/>
          </a:ln>
        </p:spPr>
        <p:txBody>
          <a:bodyPr lIns="58951" tIns="0" rIns="58951" bIns="0"/>
          <a:lstStyle/>
          <a:p>
            <a:pPr marL="457200" indent="-457200" defTabSz="5254625">
              <a:lnSpc>
                <a:spcPct val="90000"/>
              </a:lnSpc>
              <a:spcBef>
                <a:spcPct val="20000"/>
              </a:spcBef>
              <a:buFont typeface="Arial" panose="020B0604020202020204" pitchFamily="34" charset="0"/>
              <a:buChar char="•"/>
              <a:defRPr/>
            </a:pPr>
            <a:r>
              <a:rPr lang="en-US" sz="2800" b="1" dirty="0" smtClean="0"/>
              <a:t>Pull spinning is a recently </a:t>
            </a:r>
            <a:r>
              <a:rPr lang="en-US" sz="2800" b="1" dirty="0"/>
              <a:t>developed technique for rapidly fabricating </a:t>
            </a:r>
            <a:r>
              <a:rPr lang="en-US" sz="2800" b="1" dirty="0" err="1"/>
              <a:t>nanofibrous</a:t>
            </a:r>
            <a:r>
              <a:rPr lang="en-US" sz="2800" b="1" dirty="0"/>
              <a:t> materials from polymers, proteins, and composites </a:t>
            </a:r>
            <a:r>
              <a:rPr lang="en-US" sz="2800" b="1" dirty="0" smtClean="0"/>
              <a:t>thereof</a:t>
            </a:r>
          </a:p>
          <a:p>
            <a:pPr marL="457200" indent="-457200" defTabSz="5254625">
              <a:lnSpc>
                <a:spcPct val="90000"/>
              </a:lnSpc>
              <a:spcBef>
                <a:spcPct val="20000"/>
              </a:spcBef>
              <a:buFont typeface="Arial" panose="020B0604020202020204" pitchFamily="34" charset="0"/>
              <a:buChar char="•"/>
              <a:defRPr/>
            </a:pPr>
            <a:r>
              <a:rPr lang="en-US" sz="2800" b="1" dirty="0" smtClean="0"/>
              <a:t>It works using </a:t>
            </a:r>
            <a:r>
              <a:rPr lang="en-US" sz="2800" b="1" dirty="0"/>
              <a:t>a </a:t>
            </a:r>
            <a:r>
              <a:rPr lang="en-US" sz="2800" b="1" dirty="0" smtClean="0"/>
              <a:t>high-speed rotating </a:t>
            </a:r>
            <a:r>
              <a:rPr lang="en-US" sz="2800" b="1" dirty="0"/>
              <a:t>bristle </a:t>
            </a:r>
            <a:r>
              <a:rPr lang="en-US" sz="2800" b="1" dirty="0" smtClean="0"/>
              <a:t>that wicks </a:t>
            </a:r>
            <a:r>
              <a:rPr lang="en-US" sz="2800" b="1" dirty="0"/>
              <a:t>a polymer solution from a nozzle and </a:t>
            </a:r>
            <a:r>
              <a:rPr lang="en-US" sz="2800" b="1" i="1" dirty="0" smtClean="0"/>
              <a:t>pulls</a:t>
            </a:r>
            <a:r>
              <a:rPr lang="en-US" sz="2800" b="1" dirty="0" smtClean="0"/>
              <a:t> </a:t>
            </a:r>
            <a:r>
              <a:rPr lang="en-US" sz="2800" b="1" dirty="0"/>
              <a:t>it into a </a:t>
            </a:r>
            <a:r>
              <a:rPr lang="en-US" sz="2800" b="1" dirty="0" smtClean="0"/>
              <a:t>nanofiber</a:t>
            </a:r>
          </a:p>
          <a:p>
            <a:pPr marL="457200" indent="-457200" defTabSz="5254625">
              <a:lnSpc>
                <a:spcPct val="90000"/>
              </a:lnSpc>
              <a:spcBef>
                <a:spcPct val="20000"/>
              </a:spcBef>
              <a:buFont typeface="Arial" panose="020B0604020202020204" pitchFamily="34" charset="0"/>
              <a:buChar char="•"/>
              <a:defRPr/>
            </a:pPr>
            <a:r>
              <a:rPr lang="en-US" sz="2800" b="1" dirty="0" smtClean="0"/>
              <a:t>Pull </a:t>
            </a:r>
            <a:r>
              <a:rPr lang="en-US" sz="2800" b="1" dirty="0"/>
              <a:t>spinning offers significant productivity gains when compared to traditional </a:t>
            </a:r>
            <a:r>
              <a:rPr lang="en-US" sz="2800" b="1" dirty="0" smtClean="0"/>
              <a:t>methods, </a:t>
            </a:r>
            <a:r>
              <a:rPr lang="en-US" sz="2800" b="1" dirty="0"/>
              <a:t>such as </a:t>
            </a:r>
            <a:r>
              <a:rPr lang="en-US" sz="2800" b="1" dirty="0" err="1" smtClean="0"/>
              <a:t>electrospinning</a:t>
            </a:r>
            <a:r>
              <a:rPr lang="en-US" sz="2800" b="1" dirty="0" smtClean="0"/>
              <a:t>, operates </a:t>
            </a:r>
            <a:r>
              <a:rPr lang="en-US" sz="2800" b="1" dirty="0"/>
              <a:t>at ambient temperatures, in air, </a:t>
            </a:r>
            <a:r>
              <a:rPr lang="en-US" sz="2800" b="1" dirty="0" smtClean="0"/>
              <a:t>and without </a:t>
            </a:r>
            <a:r>
              <a:rPr lang="en-US" sz="2800" b="1" dirty="0"/>
              <a:t>the need for electric </a:t>
            </a:r>
            <a:r>
              <a:rPr lang="en-US" sz="2800" b="1" dirty="0" smtClean="0"/>
              <a:t>fields</a:t>
            </a:r>
          </a:p>
          <a:p>
            <a:pPr marL="457200" indent="-457200" defTabSz="5254625">
              <a:lnSpc>
                <a:spcPct val="90000"/>
              </a:lnSpc>
              <a:spcBef>
                <a:spcPct val="20000"/>
              </a:spcBef>
              <a:buFont typeface="Arial" panose="020B0604020202020204" pitchFamily="34" charset="0"/>
              <a:buChar char="•"/>
              <a:defRPr/>
            </a:pPr>
            <a:r>
              <a:rPr lang="en-US" sz="2800" b="1" dirty="0" smtClean="0"/>
              <a:t>In </a:t>
            </a:r>
            <a:r>
              <a:rPr lang="en-US" sz="2800" b="1" dirty="0"/>
              <a:t>this work, we report how </a:t>
            </a:r>
            <a:r>
              <a:rPr lang="en-US" sz="2800" b="1" dirty="0" smtClean="0"/>
              <a:t>electroactive nanofibers </a:t>
            </a:r>
            <a:r>
              <a:rPr lang="en-US" sz="2800" b="1" dirty="0"/>
              <a:t>can be manufactured using a custom-built </a:t>
            </a:r>
            <a:r>
              <a:rPr lang="en-US" sz="2800" b="1" dirty="0" smtClean="0"/>
              <a:t>pull spinning apparatus</a:t>
            </a:r>
            <a:endParaRPr lang="en-US" sz="2800" b="1" dirty="0" smtClean="0"/>
          </a:p>
        </p:txBody>
      </p:sp>
      <p:sp>
        <p:nvSpPr>
          <p:cNvPr id="14352" name="TextBox 107"/>
          <p:cNvSpPr txBox="1">
            <a:spLocks noChangeArrowheads="1"/>
          </p:cNvSpPr>
          <p:nvPr/>
        </p:nvSpPr>
        <p:spPr bwMode="auto">
          <a:xfrm>
            <a:off x="23850600" y="10363200"/>
            <a:ext cx="828675" cy="338138"/>
          </a:xfrm>
          <a:prstGeom prst="rect">
            <a:avLst/>
          </a:prstGeom>
          <a:noFill/>
          <a:ln w="9525">
            <a:noFill/>
            <a:miter lim="800000"/>
            <a:headEnd/>
            <a:tailEnd/>
          </a:ln>
        </p:spPr>
        <p:txBody>
          <a:bodyPr>
            <a:spAutoFit/>
          </a:bodyPr>
          <a:lstStyle/>
          <a:p>
            <a:r>
              <a:rPr lang="en-US" altLang="en-US" sz="1600" b="1">
                <a:solidFill>
                  <a:schemeClr val="bg1"/>
                </a:solidFill>
              </a:rPr>
              <a:t>50 µm</a:t>
            </a:r>
          </a:p>
        </p:txBody>
      </p:sp>
      <p:sp>
        <p:nvSpPr>
          <p:cNvPr id="14353" name="TextBox 108"/>
          <p:cNvSpPr txBox="1">
            <a:spLocks noChangeArrowheads="1"/>
          </p:cNvSpPr>
          <p:nvPr/>
        </p:nvSpPr>
        <p:spPr bwMode="auto">
          <a:xfrm>
            <a:off x="29937075" y="10287000"/>
            <a:ext cx="828675" cy="338138"/>
          </a:xfrm>
          <a:prstGeom prst="rect">
            <a:avLst/>
          </a:prstGeom>
          <a:noFill/>
          <a:ln w="9525">
            <a:noFill/>
            <a:miter lim="800000"/>
            <a:headEnd/>
            <a:tailEnd/>
          </a:ln>
        </p:spPr>
        <p:txBody>
          <a:bodyPr>
            <a:spAutoFit/>
          </a:bodyPr>
          <a:lstStyle/>
          <a:p>
            <a:r>
              <a:rPr lang="en-US" altLang="en-US" sz="1600" b="1">
                <a:solidFill>
                  <a:schemeClr val="bg1"/>
                </a:solidFill>
              </a:rPr>
              <a:t>50 µm</a:t>
            </a:r>
          </a:p>
        </p:txBody>
      </p:sp>
      <p:pic>
        <p:nvPicPr>
          <p:cNvPr id="14354" name="Picture 81" descr="C:\Users\Leila\Downloads\10_unhlogo_web_outline_hr.png"/>
          <p:cNvPicPr>
            <a:picLocks noChangeAspect="1" noChangeArrowheads="1"/>
          </p:cNvPicPr>
          <p:nvPr/>
        </p:nvPicPr>
        <p:blipFill>
          <a:blip r:embed="rId3" cstate="print"/>
          <a:srcRect l="38666" r="36237" b="33533"/>
          <a:stretch>
            <a:fillRect/>
          </a:stretch>
        </p:blipFill>
        <p:spPr bwMode="auto">
          <a:xfrm>
            <a:off x="533400" y="609600"/>
            <a:ext cx="4876800" cy="3810000"/>
          </a:xfrm>
          <a:prstGeom prst="rect">
            <a:avLst/>
          </a:prstGeom>
          <a:noFill/>
          <a:ln w="9525">
            <a:noFill/>
            <a:miter lim="800000"/>
            <a:headEnd/>
            <a:tailEnd/>
          </a:ln>
        </p:spPr>
      </p:pic>
      <p:grpSp>
        <p:nvGrpSpPr>
          <p:cNvPr id="2" name="Group 79"/>
          <p:cNvGrpSpPr>
            <a:grpSpLocks noChangeAspect="1"/>
          </p:cNvGrpSpPr>
          <p:nvPr/>
        </p:nvGrpSpPr>
        <p:grpSpPr bwMode="auto">
          <a:xfrm>
            <a:off x="155726" y="37109400"/>
            <a:ext cx="9140674" cy="3496797"/>
            <a:chOff x="3505200" y="15024100"/>
            <a:chExt cx="21917629" cy="8383553"/>
          </a:xfrm>
        </p:grpSpPr>
        <p:pic>
          <p:nvPicPr>
            <p:cNvPr id="14385" name="Picture 3" descr="C:\Users\BDg\Desktop\ps mech sch before contact.tif"/>
            <p:cNvPicPr>
              <a:picLocks noChangeAspect="1" noChangeArrowheads="1"/>
            </p:cNvPicPr>
            <p:nvPr/>
          </p:nvPicPr>
          <p:blipFill>
            <a:blip r:embed="rId4" cstate="print"/>
            <a:srcRect/>
            <a:stretch>
              <a:fillRect/>
            </a:stretch>
          </p:blipFill>
          <p:spPr bwMode="auto">
            <a:xfrm>
              <a:off x="3505200" y="15024100"/>
              <a:ext cx="13746104" cy="6845300"/>
            </a:xfrm>
            <a:prstGeom prst="rect">
              <a:avLst/>
            </a:prstGeom>
            <a:noFill/>
            <a:ln w="9525">
              <a:noFill/>
              <a:miter lim="800000"/>
              <a:headEnd/>
              <a:tailEnd/>
            </a:ln>
          </p:spPr>
        </p:pic>
        <p:pic>
          <p:nvPicPr>
            <p:cNvPr id="14386" name="Picture 4" descr="C:\Users\BDg\Desktop\contact wicking.tif"/>
            <p:cNvPicPr>
              <a:picLocks noChangeAspect="1" noChangeArrowheads="1"/>
            </p:cNvPicPr>
            <p:nvPr/>
          </p:nvPicPr>
          <p:blipFill>
            <a:blip r:embed="rId5" cstate="print"/>
            <a:srcRect l="37402" t="-645" r="32327" b="22459"/>
            <a:stretch>
              <a:fillRect/>
            </a:stretch>
          </p:blipFill>
          <p:spPr bwMode="auto">
            <a:xfrm>
              <a:off x="12877801" y="16471902"/>
              <a:ext cx="5279523" cy="6791209"/>
            </a:xfrm>
            <a:prstGeom prst="rect">
              <a:avLst/>
            </a:prstGeom>
            <a:noFill/>
            <a:ln w="9525">
              <a:noFill/>
              <a:miter lim="800000"/>
              <a:headEnd/>
              <a:tailEnd/>
            </a:ln>
          </p:spPr>
        </p:pic>
        <p:cxnSp>
          <p:nvCxnSpPr>
            <p:cNvPr id="14387" name="Straight Connector 84"/>
            <p:cNvCxnSpPr>
              <a:cxnSpLocks noChangeShapeType="1"/>
            </p:cNvCxnSpPr>
            <p:nvPr/>
          </p:nvCxnSpPr>
          <p:spPr bwMode="auto">
            <a:xfrm>
              <a:off x="11201400" y="21412200"/>
              <a:ext cx="1600200" cy="927100"/>
            </a:xfrm>
            <a:prstGeom prst="line">
              <a:avLst/>
            </a:prstGeom>
            <a:noFill/>
            <a:ln w="50800" algn="ctr">
              <a:solidFill>
                <a:schemeClr val="tx1"/>
              </a:solidFill>
              <a:prstDash val="dash"/>
              <a:round/>
              <a:headEnd/>
              <a:tailEnd/>
            </a:ln>
          </p:spPr>
        </p:cxnSp>
        <p:cxnSp>
          <p:nvCxnSpPr>
            <p:cNvPr id="14388" name="Straight Connector 85"/>
            <p:cNvCxnSpPr>
              <a:cxnSpLocks noChangeShapeType="1"/>
            </p:cNvCxnSpPr>
            <p:nvPr/>
          </p:nvCxnSpPr>
          <p:spPr bwMode="auto">
            <a:xfrm flipV="1">
              <a:off x="11201400" y="19596100"/>
              <a:ext cx="1524000" cy="977900"/>
            </a:xfrm>
            <a:prstGeom prst="line">
              <a:avLst/>
            </a:prstGeom>
            <a:noFill/>
            <a:ln w="50800" algn="ctr">
              <a:solidFill>
                <a:schemeClr val="tx1"/>
              </a:solidFill>
              <a:prstDash val="dash"/>
              <a:round/>
              <a:headEnd/>
              <a:tailEnd/>
            </a:ln>
          </p:spPr>
        </p:cxnSp>
        <p:sp>
          <p:nvSpPr>
            <p:cNvPr id="14389" name="Curved Up Arrow 86"/>
            <p:cNvSpPr>
              <a:spLocks noChangeArrowheads="1"/>
            </p:cNvSpPr>
            <p:nvPr/>
          </p:nvSpPr>
          <p:spPr bwMode="auto">
            <a:xfrm rot="5400000">
              <a:off x="5562600" y="16306800"/>
              <a:ext cx="3352800" cy="1371600"/>
            </a:xfrm>
            <a:prstGeom prst="curvedUpArrow">
              <a:avLst>
                <a:gd name="adj1" fmla="val 25010"/>
                <a:gd name="adj2" fmla="val 49998"/>
                <a:gd name="adj3" fmla="val 25000"/>
              </a:avLst>
            </a:prstGeom>
            <a:solidFill>
              <a:schemeClr val="tx1"/>
            </a:solidFill>
            <a:ln w="9525" algn="ctr">
              <a:solidFill>
                <a:schemeClr val="tx1"/>
              </a:solidFill>
              <a:round/>
              <a:headEnd/>
              <a:tailEnd/>
            </a:ln>
          </p:spPr>
          <p:txBody>
            <a:bodyPr/>
            <a:lstStyle/>
            <a:p>
              <a:pPr defTabSz="5254625"/>
              <a:endParaRPr lang="en-US" sz="10300"/>
            </a:p>
          </p:txBody>
        </p:sp>
        <p:pic>
          <p:nvPicPr>
            <p:cNvPr id="14390" name="Picture 5" descr="C:\Users\BDg\Desktop\intial strecthing.tif"/>
            <p:cNvPicPr>
              <a:picLocks noChangeAspect="1" noChangeArrowheads="1"/>
            </p:cNvPicPr>
            <p:nvPr/>
          </p:nvPicPr>
          <p:blipFill>
            <a:blip r:embed="rId6" cstate="print"/>
            <a:srcRect l="41434" t="11900" r="18649" b="6886"/>
            <a:stretch>
              <a:fillRect/>
            </a:stretch>
          </p:blipFill>
          <p:spPr bwMode="auto">
            <a:xfrm>
              <a:off x="18537620" y="16506496"/>
              <a:ext cx="6885209" cy="6901157"/>
            </a:xfrm>
            <a:prstGeom prst="rect">
              <a:avLst/>
            </a:prstGeom>
            <a:noFill/>
            <a:ln w="9525">
              <a:noFill/>
              <a:miter lim="800000"/>
              <a:headEnd/>
              <a:tailEnd/>
            </a:ln>
          </p:spPr>
        </p:pic>
      </p:grpSp>
      <p:pic>
        <p:nvPicPr>
          <p:cNvPr id="14357" name="Picture 4" descr="C:\Users\BDg\Desktop\Fibers_PCL_8wt-v_stub collected_2_7_cropped_5um SB.jpg"/>
          <p:cNvPicPr>
            <a:picLocks noChangeAspect="1" noChangeArrowheads="1"/>
          </p:cNvPicPr>
          <p:nvPr/>
        </p:nvPicPr>
        <p:blipFill>
          <a:blip r:embed="rId7" cstate="print"/>
          <a:srcRect/>
          <a:stretch>
            <a:fillRect/>
          </a:stretch>
        </p:blipFill>
        <p:spPr bwMode="auto">
          <a:xfrm>
            <a:off x="20421600" y="7046282"/>
            <a:ext cx="8009244" cy="5983918"/>
          </a:xfrm>
          <a:prstGeom prst="rect">
            <a:avLst/>
          </a:prstGeom>
          <a:noFill/>
          <a:ln w="9525">
            <a:noFill/>
            <a:miter lim="800000"/>
            <a:headEnd/>
            <a:tailEnd/>
          </a:ln>
        </p:spPr>
      </p:pic>
      <p:pic>
        <p:nvPicPr>
          <p:cNvPr id="14359" name="Picture 60" descr="C:\Users\BDg\Desktop\Gel-PPy_mandrel col_2_6_5um scale bar.jpg"/>
          <p:cNvPicPr>
            <a:picLocks noChangeAspect="1" noChangeArrowheads="1"/>
          </p:cNvPicPr>
          <p:nvPr/>
        </p:nvPicPr>
        <p:blipFill>
          <a:blip r:embed="rId8" cstate="print"/>
          <a:srcRect l="5457"/>
          <a:stretch>
            <a:fillRect/>
          </a:stretch>
        </p:blipFill>
        <p:spPr bwMode="auto">
          <a:xfrm>
            <a:off x="28964244" y="13487400"/>
            <a:ext cx="8001000" cy="6001780"/>
          </a:xfrm>
          <a:prstGeom prst="rect">
            <a:avLst/>
          </a:prstGeom>
          <a:noFill/>
          <a:ln w="9525">
            <a:noFill/>
            <a:miter lim="800000"/>
            <a:headEnd/>
            <a:tailEnd/>
          </a:ln>
        </p:spPr>
      </p:pic>
      <p:pic>
        <p:nvPicPr>
          <p:cNvPr id="14360" name="Picture 61" descr="C:\Users\BDg\Desktop\PPy-PCL_stub col_2_1_5umSB.jpg"/>
          <p:cNvPicPr>
            <a:picLocks noChangeAspect="1" noChangeArrowheads="1"/>
          </p:cNvPicPr>
          <p:nvPr/>
        </p:nvPicPr>
        <p:blipFill>
          <a:blip r:embed="rId9" cstate="print"/>
          <a:srcRect b="822"/>
          <a:stretch>
            <a:fillRect/>
          </a:stretch>
        </p:blipFill>
        <p:spPr bwMode="auto">
          <a:xfrm>
            <a:off x="28950504" y="7010401"/>
            <a:ext cx="8014740" cy="6001780"/>
          </a:xfrm>
          <a:prstGeom prst="rect">
            <a:avLst/>
          </a:prstGeom>
          <a:noFill/>
          <a:ln w="9525">
            <a:noFill/>
            <a:miter lim="800000"/>
            <a:headEnd/>
            <a:tailEnd/>
          </a:ln>
        </p:spPr>
      </p:pic>
      <p:sp>
        <p:nvSpPr>
          <p:cNvPr id="14362" name="Rectangle 158"/>
          <p:cNvSpPr>
            <a:spLocks noChangeArrowheads="1"/>
          </p:cNvSpPr>
          <p:nvPr/>
        </p:nvSpPr>
        <p:spPr bwMode="auto">
          <a:xfrm>
            <a:off x="457200" y="14782800"/>
            <a:ext cx="16916400" cy="884952"/>
          </a:xfrm>
          <a:prstGeom prst="rect">
            <a:avLst/>
          </a:prstGeom>
          <a:noFill/>
          <a:ln w="9525">
            <a:noFill/>
            <a:miter lim="800000"/>
            <a:headEnd/>
            <a:tailEnd/>
          </a:ln>
        </p:spPr>
        <p:txBody>
          <a:bodyPr lIns="58951" tIns="0" rIns="58951" bIns="0"/>
          <a:lstStyle/>
          <a:p>
            <a:pPr marL="539750" indent="-539750" algn="just" defTabSz="5254625">
              <a:lnSpc>
                <a:spcPct val="90000"/>
              </a:lnSpc>
              <a:spcBef>
                <a:spcPct val="20000"/>
              </a:spcBef>
              <a:buFontTx/>
              <a:buChar char="•"/>
            </a:pPr>
            <a:r>
              <a:rPr lang="en-US" altLang="en-US" sz="3000" b="1" dirty="0" err="1" smtClean="0"/>
              <a:t>Polypyrrole</a:t>
            </a:r>
            <a:r>
              <a:rPr lang="en-US" altLang="en-US" sz="3000" b="1" dirty="0" smtClean="0"/>
              <a:t> (</a:t>
            </a:r>
            <a:r>
              <a:rPr lang="en-US" altLang="en-US" sz="3000" b="1" dirty="0" err="1" smtClean="0"/>
              <a:t>Ppy</a:t>
            </a:r>
            <a:r>
              <a:rPr lang="en-US" altLang="en-US" sz="3000" b="1" dirty="0" smtClean="0"/>
              <a:t>) </a:t>
            </a:r>
            <a:r>
              <a:rPr lang="en-US" altLang="en-US" sz="3000" b="1" dirty="0"/>
              <a:t>with dopant di(</a:t>
            </a:r>
            <a:r>
              <a:rPr lang="en-US" altLang="en-US" sz="3000" b="1" dirty="0" err="1"/>
              <a:t>ethylhexyl</a:t>
            </a:r>
            <a:r>
              <a:rPr lang="en-US" altLang="en-US" sz="3000" b="1" dirty="0"/>
              <a:t>) sulfosuccinate (DEHS)  was synthesized</a:t>
            </a:r>
          </a:p>
          <a:p>
            <a:pPr marL="539750" indent="-539750" algn="just" defTabSz="5254625">
              <a:lnSpc>
                <a:spcPct val="90000"/>
              </a:lnSpc>
              <a:spcBef>
                <a:spcPct val="20000"/>
              </a:spcBef>
            </a:pPr>
            <a:endParaRPr lang="en-US" altLang="en-US" sz="3000" b="1" dirty="0"/>
          </a:p>
          <a:p>
            <a:pPr marL="539750" indent="-539750" algn="just" defTabSz="5254625">
              <a:lnSpc>
                <a:spcPct val="90000"/>
              </a:lnSpc>
              <a:spcBef>
                <a:spcPct val="20000"/>
              </a:spcBef>
              <a:buFontTx/>
              <a:buChar char="•"/>
            </a:pPr>
            <a:endParaRPr lang="en-US" altLang="en-US" sz="400" b="1" dirty="0"/>
          </a:p>
        </p:txBody>
      </p:sp>
      <p:sp>
        <p:nvSpPr>
          <p:cNvPr id="14363" name="AutoShape 68" descr="Image result for ammonium peroxydisulfate"/>
          <p:cNvSpPr>
            <a:spLocks noChangeAspect="1" noChangeArrowheads="1"/>
          </p:cNvSpPr>
          <p:nvPr/>
        </p:nvSpPr>
        <p:spPr bwMode="auto">
          <a:xfrm>
            <a:off x="412750" y="-693738"/>
            <a:ext cx="304800" cy="304800"/>
          </a:xfrm>
          <a:prstGeom prst="rect">
            <a:avLst/>
          </a:prstGeom>
          <a:noFill/>
          <a:ln w="9525">
            <a:noFill/>
            <a:miter lim="800000"/>
            <a:headEnd/>
            <a:tailEnd/>
          </a:ln>
        </p:spPr>
        <p:txBody>
          <a:bodyPr/>
          <a:lstStyle/>
          <a:p>
            <a:endParaRPr lang="en-US"/>
          </a:p>
        </p:txBody>
      </p:sp>
      <p:grpSp>
        <p:nvGrpSpPr>
          <p:cNvPr id="14364" name="Group 73"/>
          <p:cNvGrpSpPr>
            <a:grpSpLocks/>
          </p:cNvGrpSpPr>
          <p:nvPr/>
        </p:nvGrpSpPr>
        <p:grpSpPr bwMode="auto">
          <a:xfrm>
            <a:off x="1024495" y="15504700"/>
            <a:ext cx="10176905" cy="3192111"/>
            <a:chOff x="2103822" y="18138488"/>
            <a:chExt cx="9707178" cy="3045112"/>
          </a:xfrm>
        </p:grpSpPr>
        <p:pic>
          <p:nvPicPr>
            <p:cNvPr id="14378" name="Picture 66"/>
            <p:cNvPicPr>
              <a:picLocks noChangeAspect="1" noChangeArrowheads="1"/>
            </p:cNvPicPr>
            <p:nvPr/>
          </p:nvPicPr>
          <p:blipFill>
            <a:blip r:embed="rId10" cstate="print"/>
            <a:srcRect/>
            <a:stretch>
              <a:fillRect/>
            </a:stretch>
          </p:blipFill>
          <p:spPr bwMode="auto">
            <a:xfrm rot="10800000">
              <a:off x="2103822" y="18748088"/>
              <a:ext cx="1245113" cy="1600200"/>
            </a:xfrm>
            <a:prstGeom prst="rect">
              <a:avLst/>
            </a:prstGeom>
            <a:noFill/>
            <a:ln w="9525">
              <a:noFill/>
              <a:miter lim="800000"/>
              <a:headEnd/>
              <a:tailEnd/>
            </a:ln>
          </p:spPr>
        </p:pic>
        <p:pic>
          <p:nvPicPr>
            <p:cNvPr id="14379" name="Picture 69"/>
            <p:cNvPicPr>
              <a:picLocks noChangeAspect="1" noChangeArrowheads="1"/>
            </p:cNvPicPr>
            <p:nvPr/>
          </p:nvPicPr>
          <p:blipFill>
            <a:blip r:embed="rId11" cstate="print"/>
            <a:srcRect/>
            <a:stretch>
              <a:fillRect/>
            </a:stretch>
          </p:blipFill>
          <p:spPr bwMode="auto">
            <a:xfrm>
              <a:off x="8610600" y="18519488"/>
              <a:ext cx="3200400" cy="2362559"/>
            </a:xfrm>
            <a:prstGeom prst="rect">
              <a:avLst/>
            </a:prstGeom>
            <a:noFill/>
            <a:ln w="9525">
              <a:noFill/>
              <a:miter lim="800000"/>
              <a:headEnd/>
              <a:tailEnd/>
            </a:ln>
          </p:spPr>
        </p:pic>
        <p:pic>
          <p:nvPicPr>
            <p:cNvPr id="14381" name="Picture 63"/>
            <p:cNvPicPr>
              <a:picLocks noChangeAspect="1" noChangeArrowheads="1"/>
            </p:cNvPicPr>
            <p:nvPr/>
          </p:nvPicPr>
          <p:blipFill>
            <a:blip r:embed="rId12" cstate="print"/>
            <a:srcRect/>
            <a:stretch>
              <a:fillRect/>
            </a:stretch>
          </p:blipFill>
          <p:spPr bwMode="auto">
            <a:xfrm rot="5400000">
              <a:off x="4672855" y="18769855"/>
              <a:ext cx="3045112" cy="1782378"/>
            </a:xfrm>
            <a:prstGeom prst="rect">
              <a:avLst/>
            </a:prstGeom>
            <a:noFill/>
            <a:ln w="9525">
              <a:noFill/>
              <a:miter lim="800000"/>
              <a:headEnd/>
              <a:tailEnd/>
            </a:ln>
          </p:spPr>
        </p:pic>
      </p:grpSp>
      <p:sp>
        <p:nvSpPr>
          <p:cNvPr id="14365" name="Rectangle 158"/>
          <p:cNvSpPr>
            <a:spLocks noChangeArrowheads="1"/>
          </p:cNvSpPr>
          <p:nvPr/>
        </p:nvSpPr>
        <p:spPr bwMode="auto">
          <a:xfrm>
            <a:off x="-152400" y="19884196"/>
            <a:ext cx="13716000" cy="1676400"/>
          </a:xfrm>
          <a:prstGeom prst="rect">
            <a:avLst/>
          </a:prstGeom>
          <a:noFill/>
          <a:ln w="9525">
            <a:noFill/>
            <a:miter lim="800000"/>
            <a:headEnd/>
            <a:tailEnd/>
          </a:ln>
        </p:spPr>
        <p:txBody>
          <a:bodyPr lIns="58951" tIns="0" rIns="58951" bIns="0"/>
          <a:lstStyle/>
          <a:p>
            <a:pPr marL="539750" indent="-539750" algn="just" defTabSz="5254625">
              <a:lnSpc>
                <a:spcPct val="90000"/>
              </a:lnSpc>
              <a:spcBef>
                <a:spcPct val="20000"/>
              </a:spcBef>
              <a:buFontTx/>
              <a:buChar char="•"/>
            </a:pPr>
            <a:endParaRPr lang="en-US" altLang="en-US" sz="2400" b="1" dirty="0" smtClean="0"/>
          </a:p>
          <a:p>
            <a:pPr marL="539750" indent="-539750" algn="just" defTabSz="5254625">
              <a:lnSpc>
                <a:spcPct val="90000"/>
              </a:lnSpc>
              <a:spcBef>
                <a:spcPct val="20000"/>
              </a:spcBef>
              <a:buFontTx/>
              <a:buChar char="•"/>
            </a:pPr>
            <a:endParaRPr lang="en-US" altLang="en-US" sz="3000" b="1" dirty="0"/>
          </a:p>
          <a:p>
            <a:pPr marL="539750" indent="-539750" algn="just" defTabSz="5254625">
              <a:lnSpc>
                <a:spcPct val="90000"/>
              </a:lnSpc>
              <a:spcBef>
                <a:spcPct val="20000"/>
              </a:spcBef>
              <a:buFontTx/>
              <a:buChar char="•"/>
            </a:pPr>
            <a:endParaRPr lang="en-US" altLang="en-US" sz="3000" b="1" dirty="0"/>
          </a:p>
          <a:p>
            <a:pPr marL="539750" indent="-539750" algn="just" defTabSz="5254625">
              <a:lnSpc>
                <a:spcPct val="90000"/>
              </a:lnSpc>
              <a:spcBef>
                <a:spcPct val="20000"/>
              </a:spcBef>
              <a:buFontTx/>
              <a:buChar char="•"/>
            </a:pPr>
            <a:endParaRPr lang="en-US" altLang="en-US" sz="3000" b="1" dirty="0"/>
          </a:p>
          <a:p>
            <a:pPr marL="539750" indent="-539750" algn="just" defTabSz="5254625">
              <a:lnSpc>
                <a:spcPct val="90000"/>
              </a:lnSpc>
              <a:spcBef>
                <a:spcPct val="20000"/>
              </a:spcBef>
              <a:buFontTx/>
              <a:buChar char="•"/>
            </a:pPr>
            <a:endParaRPr lang="en-US" altLang="en-US" sz="3000" b="1" dirty="0"/>
          </a:p>
          <a:p>
            <a:pPr marL="539750" indent="-539750" algn="just" defTabSz="5254625">
              <a:lnSpc>
                <a:spcPct val="90000"/>
              </a:lnSpc>
              <a:spcBef>
                <a:spcPct val="20000"/>
              </a:spcBef>
            </a:pPr>
            <a:r>
              <a:rPr lang="en-US" altLang="en-US" sz="3000" b="1" dirty="0"/>
              <a:t>	</a:t>
            </a:r>
          </a:p>
          <a:p>
            <a:pPr marL="539750" indent="-539750" algn="just" defTabSz="5254625">
              <a:lnSpc>
                <a:spcPct val="90000"/>
              </a:lnSpc>
              <a:spcBef>
                <a:spcPct val="20000"/>
              </a:spcBef>
            </a:pPr>
            <a:endParaRPr lang="en-US" altLang="en-US" sz="3000" b="1" dirty="0"/>
          </a:p>
          <a:p>
            <a:pPr marL="539750" indent="-539750" algn="just" defTabSz="5254625">
              <a:lnSpc>
                <a:spcPct val="90000"/>
              </a:lnSpc>
              <a:spcBef>
                <a:spcPct val="20000"/>
              </a:spcBef>
              <a:buFontTx/>
              <a:buChar char="•"/>
            </a:pPr>
            <a:endParaRPr lang="en-US" altLang="en-US" sz="400" b="1" dirty="0"/>
          </a:p>
        </p:txBody>
      </p:sp>
      <p:sp>
        <p:nvSpPr>
          <p:cNvPr id="14366" name="Rectangle 53"/>
          <p:cNvSpPr>
            <a:spLocks noChangeArrowheads="1"/>
          </p:cNvSpPr>
          <p:nvPr/>
        </p:nvSpPr>
        <p:spPr bwMode="auto">
          <a:xfrm>
            <a:off x="539750" y="20497800"/>
            <a:ext cx="7083991" cy="646331"/>
          </a:xfrm>
          <a:prstGeom prst="rect">
            <a:avLst/>
          </a:prstGeom>
          <a:noFill/>
          <a:ln w="9525">
            <a:noFill/>
            <a:miter lim="800000"/>
            <a:headEnd/>
            <a:tailEnd/>
          </a:ln>
        </p:spPr>
        <p:txBody>
          <a:bodyPr wrap="none">
            <a:spAutoFit/>
          </a:bodyPr>
          <a:lstStyle/>
          <a:p>
            <a:r>
              <a:rPr lang="en-US" altLang="en-US" sz="3600" b="1" u="sng" dirty="0" smtClean="0"/>
              <a:t>Polymers used in Pull Spinning</a:t>
            </a:r>
            <a:endParaRPr lang="en-US" altLang="en-US" sz="3600" u="sng" dirty="0"/>
          </a:p>
        </p:txBody>
      </p:sp>
      <p:sp>
        <p:nvSpPr>
          <p:cNvPr id="14367" name="Rectangle 158"/>
          <p:cNvSpPr>
            <a:spLocks noChangeArrowheads="1"/>
          </p:cNvSpPr>
          <p:nvPr/>
        </p:nvSpPr>
        <p:spPr bwMode="auto">
          <a:xfrm>
            <a:off x="533400" y="21183600"/>
            <a:ext cx="16002000" cy="4828426"/>
          </a:xfrm>
          <a:prstGeom prst="rect">
            <a:avLst/>
          </a:prstGeom>
          <a:noFill/>
          <a:ln w="9525">
            <a:noFill/>
            <a:miter lim="800000"/>
            <a:headEnd/>
            <a:tailEnd/>
          </a:ln>
        </p:spPr>
        <p:txBody>
          <a:bodyPr lIns="58951" tIns="0" rIns="58951" bIns="0"/>
          <a:lstStyle/>
          <a:p>
            <a:pPr marL="539750" indent="-539750" algn="just" defTabSz="5254625">
              <a:lnSpc>
                <a:spcPct val="90000"/>
              </a:lnSpc>
              <a:spcBef>
                <a:spcPct val="20000"/>
              </a:spcBef>
              <a:buFontTx/>
              <a:buChar char="•"/>
            </a:pPr>
            <a:r>
              <a:rPr lang="en-US" altLang="en-US" sz="3000" b="1" i="1" dirty="0" smtClean="0"/>
              <a:t>Control polymer: </a:t>
            </a:r>
            <a:r>
              <a:rPr lang="en-US" altLang="en-US" sz="3000" b="1" dirty="0" smtClean="0"/>
              <a:t>A 8 </a:t>
            </a:r>
            <a:r>
              <a:rPr lang="en-US" altLang="en-US" sz="3000" b="1" dirty="0" err="1" smtClean="0"/>
              <a:t>wt</a:t>
            </a:r>
            <a:r>
              <a:rPr lang="en-US" altLang="en-US" sz="3000" b="1" dirty="0" smtClean="0"/>
              <a:t>/v % </a:t>
            </a:r>
            <a:r>
              <a:rPr lang="en-US" altLang="en-US" sz="3000" b="1" dirty="0" err="1" smtClean="0"/>
              <a:t>Polycapralactone</a:t>
            </a:r>
            <a:r>
              <a:rPr lang="en-US" altLang="en-US" sz="3000" b="1" dirty="0" smtClean="0"/>
              <a:t> </a:t>
            </a:r>
            <a:r>
              <a:rPr lang="en-US" altLang="en-US" sz="3000" b="1" dirty="0"/>
              <a:t>(PCL) </a:t>
            </a:r>
            <a:r>
              <a:rPr lang="en-US" altLang="en-US" sz="3000" b="1" dirty="0" smtClean="0"/>
              <a:t>in </a:t>
            </a:r>
            <a:r>
              <a:rPr lang="en-US" altLang="en-US" sz="3000" b="1" dirty="0" err="1"/>
              <a:t>Hexaflouroisopropanol</a:t>
            </a:r>
            <a:r>
              <a:rPr lang="en-US" altLang="en-US" sz="3000" b="1" dirty="0"/>
              <a:t> (HFIP) served as a model fluid due to it’s low cost and high degree of confidence in </a:t>
            </a:r>
            <a:r>
              <a:rPr lang="en-US" altLang="en-US" sz="3000" b="1" dirty="0" smtClean="0"/>
              <a:t>fiber formation</a:t>
            </a:r>
            <a:endParaRPr lang="en-US" altLang="en-US" sz="3000" b="1" dirty="0"/>
          </a:p>
          <a:p>
            <a:pPr marL="539750" indent="-539750" algn="just" defTabSz="5254625">
              <a:lnSpc>
                <a:spcPct val="90000"/>
              </a:lnSpc>
              <a:spcBef>
                <a:spcPct val="20000"/>
              </a:spcBef>
              <a:buFontTx/>
              <a:buChar char="•"/>
            </a:pPr>
            <a:endParaRPr lang="en-US" altLang="en-US" sz="3000" b="1" dirty="0"/>
          </a:p>
          <a:p>
            <a:pPr marL="539750" indent="-539750" algn="just" defTabSz="5254625">
              <a:lnSpc>
                <a:spcPct val="90000"/>
              </a:lnSpc>
              <a:spcBef>
                <a:spcPct val="20000"/>
              </a:spcBef>
              <a:buFontTx/>
              <a:buChar char="•"/>
            </a:pPr>
            <a:r>
              <a:rPr lang="en-US" altLang="en-US" sz="3000" b="1" i="1" dirty="0" smtClean="0"/>
              <a:t>Electroactive polymers: </a:t>
            </a:r>
            <a:r>
              <a:rPr lang="en-US" altLang="en-US" sz="3000" b="1" dirty="0" smtClean="0"/>
              <a:t>Two hybrid polymers were tested as </a:t>
            </a:r>
            <a:r>
              <a:rPr lang="en-US" altLang="en-US" sz="3000" b="1" dirty="0" err="1" smtClean="0"/>
              <a:t>Ppy</a:t>
            </a:r>
            <a:r>
              <a:rPr lang="en-US" altLang="en-US" sz="3000" b="1" dirty="0" smtClean="0"/>
              <a:t> alone could not make fibers. These are:</a:t>
            </a:r>
          </a:p>
          <a:p>
            <a:pPr marL="1385888" indent="-514350" algn="just" defTabSz="5254625">
              <a:lnSpc>
                <a:spcPct val="90000"/>
              </a:lnSpc>
              <a:spcBef>
                <a:spcPct val="20000"/>
              </a:spcBef>
              <a:buAutoNum type="arabicParenBoth"/>
            </a:pPr>
            <a:r>
              <a:rPr lang="en-US" altLang="en-US" sz="3000" b="1" dirty="0" smtClean="0"/>
              <a:t> 8 </a:t>
            </a:r>
            <a:r>
              <a:rPr lang="en-US" altLang="en-US" sz="3000" b="1" dirty="0" err="1" smtClean="0"/>
              <a:t>wt</a:t>
            </a:r>
            <a:r>
              <a:rPr lang="en-US" altLang="en-US" sz="3000" b="1" dirty="0" smtClean="0"/>
              <a:t>/v % DEHS-doped </a:t>
            </a:r>
            <a:r>
              <a:rPr lang="en-US" altLang="en-US" sz="3000" b="1" dirty="0" err="1"/>
              <a:t>PPy</a:t>
            </a:r>
            <a:r>
              <a:rPr lang="en-US" altLang="en-US" sz="3000" b="1" dirty="0"/>
              <a:t> in HFIP </a:t>
            </a:r>
            <a:r>
              <a:rPr lang="en-US" altLang="en-US" sz="3000" b="1" dirty="0" smtClean="0"/>
              <a:t>was </a:t>
            </a:r>
            <a:r>
              <a:rPr lang="en-US" altLang="en-US" sz="3000" b="1" dirty="0"/>
              <a:t>then mixed 1:1 with 8% wt/v PCL in </a:t>
            </a:r>
            <a:r>
              <a:rPr lang="en-US" altLang="en-US" sz="3000" b="1" dirty="0" smtClean="0"/>
              <a:t>HFIP;</a:t>
            </a:r>
          </a:p>
          <a:p>
            <a:pPr marL="1385888" indent="-514350" algn="just" defTabSz="5254625">
              <a:lnSpc>
                <a:spcPct val="90000"/>
              </a:lnSpc>
              <a:spcBef>
                <a:spcPct val="20000"/>
              </a:spcBef>
              <a:buAutoNum type="arabicParenBoth"/>
            </a:pPr>
            <a:r>
              <a:rPr lang="en-US" altLang="en-US" sz="3000" b="1" dirty="0" smtClean="0"/>
              <a:t> 8</a:t>
            </a:r>
            <a:r>
              <a:rPr lang="en-US" altLang="en-US" sz="3000" b="1" dirty="0"/>
              <a:t>% </a:t>
            </a:r>
            <a:r>
              <a:rPr lang="en-US" altLang="en-US" sz="3000" b="1" dirty="0" err="1"/>
              <a:t>wt</a:t>
            </a:r>
            <a:r>
              <a:rPr lang="en-US" altLang="en-US" sz="3000" b="1" dirty="0"/>
              <a:t>/v </a:t>
            </a:r>
            <a:r>
              <a:rPr lang="en-US" altLang="en-US" sz="3000" b="1" dirty="0" smtClean="0"/>
              <a:t>DEHS-doped </a:t>
            </a:r>
            <a:r>
              <a:rPr lang="en-US" altLang="en-US" sz="3000" b="1" dirty="0" err="1" smtClean="0"/>
              <a:t>PPy</a:t>
            </a:r>
            <a:r>
              <a:rPr lang="en-US" altLang="en-US" sz="3000" b="1" dirty="0" smtClean="0"/>
              <a:t>  </a:t>
            </a:r>
            <a:r>
              <a:rPr lang="en-US" altLang="en-US" sz="3000" b="1" dirty="0"/>
              <a:t>in HFIP was then mixed 1:1 with 8%wt/v Gelatin protein in </a:t>
            </a:r>
            <a:r>
              <a:rPr lang="en-US" altLang="en-US" sz="3000" b="1" dirty="0" smtClean="0"/>
              <a:t>HFIP</a:t>
            </a:r>
            <a:endParaRPr lang="en-US" altLang="en-US" sz="3000" b="1" dirty="0"/>
          </a:p>
          <a:p>
            <a:pPr marL="539750" indent="-539750" algn="just" defTabSz="5254625">
              <a:lnSpc>
                <a:spcPct val="90000"/>
              </a:lnSpc>
              <a:spcBef>
                <a:spcPct val="20000"/>
              </a:spcBef>
            </a:pPr>
            <a:endParaRPr lang="en-US" altLang="en-US" sz="3000" b="1" dirty="0"/>
          </a:p>
          <a:p>
            <a:pPr marL="539750" indent="-539750" algn="just" defTabSz="5254625">
              <a:lnSpc>
                <a:spcPct val="90000"/>
              </a:lnSpc>
              <a:spcBef>
                <a:spcPct val="20000"/>
              </a:spcBef>
              <a:buFontTx/>
              <a:buChar char="•"/>
            </a:pPr>
            <a:endParaRPr lang="en-US" altLang="en-US" sz="400" b="1" dirty="0"/>
          </a:p>
        </p:txBody>
      </p:sp>
      <p:sp>
        <p:nvSpPr>
          <p:cNvPr id="14368" name="Rectangle 53"/>
          <p:cNvSpPr>
            <a:spLocks noChangeArrowheads="1"/>
          </p:cNvSpPr>
          <p:nvPr/>
        </p:nvSpPr>
        <p:spPr bwMode="auto">
          <a:xfrm>
            <a:off x="539750" y="31814869"/>
            <a:ext cx="11854527" cy="646331"/>
          </a:xfrm>
          <a:prstGeom prst="rect">
            <a:avLst/>
          </a:prstGeom>
          <a:noFill/>
          <a:ln w="9525">
            <a:noFill/>
            <a:miter lim="800000"/>
            <a:headEnd/>
            <a:tailEnd/>
          </a:ln>
        </p:spPr>
        <p:txBody>
          <a:bodyPr wrap="none">
            <a:spAutoFit/>
          </a:bodyPr>
          <a:lstStyle/>
          <a:p>
            <a:r>
              <a:rPr lang="en-US" altLang="en-US" sz="3600" b="1" u="sng" dirty="0"/>
              <a:t>Nanofiber  </a:t>
            </a:r>
            <a:r>
              <a:rPr lang="en-US" altLang="en-US" sz="3600" b="1" u="sng" dirty="0" smtClean="0"/>
              <a:t>Production and collection </a:t>
            </a:r>
            <a:r>
              <a:rPr lang="en-US" altLang="en-US" sz="3600" b="1" u="sng" dirty="0"/>
              <a:t>–</a:t>
            </a:r>
            <a:r>
              <a:rPr lang="en-US" altLang="en-US" sz="3600" b="1" i="1" u="sng" dirty="0"/>
              <a:t> Pull Spinning</a:t>
            </a:r>
            <a:r>
              <a:rPr lang="en-US" altLang="en-US" sz="3600" b="1" u="sng" dirty="0"/>
              <a:t> </a:t>
            </a:r>
            <a:endParaRPr lang="en-US" altLang="en-US" sz="3600" u="sng" dirty="0"/>
          </a:p>
        </p:txBody>
      </p:sp>
      <p:sp>
        <p:nvSpPr>
          <p:cNvPr id="14392" name="AutoShape 56" descr="Displaying polypyrole PIC.JPG"/>
          <p:cNvSpPr>
            <a:spLocks noChangeAspect="1" noChangeArrowheads="1"/>
          </p:cNvSpPr>
          <p:nvPr/>
        </p:nvSpPr>
        <p:spPr bwMode="auto">
          <a:xfrm>
            <a:off x="412750" y="-6937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4393" name="Picture 57"/>
          <p:cNvPicPr>
            <a:picLocks noChangeAspect="1" noChangeArrowheads="1"/>
          </p:cNvPicPr>
          <p:nvPr/>
        </p:nvPicPr>
        <p:blipFill>
          <a:blip r:embed="rId13" cstate="print"/>
          <a:srcRect/>
          <a:stretch>
            <a:fillRect/>
          </a:stretch>
        </p:blipFill>
        <p:spPr bwMode="auto">
          <a:xfrm>
            <a:off x="11381177" y="15163800"/>
            <a:ext cx="6144823" cy="3873910"/>
          </a:xfrm>
          <a:prstGeom prst="rect">
            <a:avLst/>
          </a:prstGeom>
          <a:noFill/>
          <a:ln w="9525">
            <a:noFill/>
            <a:miter lim="800000"/>
            <a:headEnd/>
            <a:tailEnd/>
          </a:ln>
        </p:spPr>
      </p:pic>
      <p:cxnSp>
        <p:nvCxnSpPr>
          <p:cNvPr id="67" name="Straight Arrow Connector 66"/>
          <p:cNvCxnSpPr/>
          <p:nvPr/>
        </p:nvCxnSpPr>
        <p:spPr bwMode="auto">
          <a:xfrm>
            <a:off x="10764944" y="17100755"/>
            <a:ext cx="762000" cy="0"/>
          </a:xfrm>
          <a:prstGeom prst="straightConnector1">
            <a:avLst/>
          </a:prstGeom>
          <a:solidFill>
            <a:schemeClr val="accent1"/>
          </a:solidFill>
          <a:ln w="50800" cap="flat" cmpd="sng" algn="ctr">
            <a:solidFill>
              <a:schemeClr val="tx1"/>
            </a:solidFill>
            <a:prstDash val="solid"/>
            <a:round/>
            <a:headEnd type="none" w="med" len="med"/>
            <a:tailEnd type="triangle"/>
          </a:ln>
          <a:effectLst/>
        </p:spPr>
      </p:cxnSp>
      <p:sp>
        <p:nvSpPr>
          <p:cNvPr id="68" name="Rectangle 158"/>
          <p:cNvSpPr>
            <a:spLocks noChangeArrowheads="1"/>
          </p:cNvSpPr>
          <p:nvPr/>
        </p:nvSpPr>
        <p:spPr bwMode="auto">
          <a:xfrm>
            <a:off x="533400" y="32461200"/>
            <a:ext cx="7390472" cy="5715000"/>
          </a:xfrm>
          <a:prstGeom prst="rect">
            <a:avLst/>
          </a:prstGeom>
          <a:noFill/>
          <a:ln w="9525">
            <a:noFill/>
            <a:miter lim="800000"/>
            <a:headEnd/>
            <a:tailEnd/>
          </a:ln>
        </p:spPr>
        <p:txBody>
          <a:bodyPr lIns="58951" tIns="0" rIns="58951" bIns="0"/>
          <a:lstStyle/>
          <a:p>
            <a:pPr marL="539750" indent="-539750" algn="just" defTabSz="5254625">
              <a:lnSpc>
                <a:spcPct val="90000"/>
              </a:lnSpc>
              <a:spcBef>
                <a:spcPct val="20000"/>
              </a:spcBef>
              <a:buFont typeface="Arial" pitchFamily="34" charset="0"/>
              <a:buChar char="•"/>
            </a:pPr>
            <a:r>
              <a:rPr lang="en-US" altLang="en-US" sz="3000" b="1" dirty="0" smtClean="0"/>
              <a:t>Bristle rotation initiated at approximately 55,000 RPMs</a:t>
            </a:r>
          </a:p>
          <a:p>
            <a:pPr algn="just" defTabSz="5254625">
              <a:lnSpc>
                <a:spcPct val="90000"/>
              </a:lnSpc>
              <a:spcBef>
                <a:spcPct val="20000"/>
              </a:spcBef>
            </a:pPr>
            <a:endParaRPr lang="en-US" altLang="en-US" sz="3000" b="1" dirty="0"/>
          </a:p>
          <a:p>
            <a:pPr marL="539750" indent="-539750" algn="just" defTabSz="5254625">
              <a:lnSpc>
                <a:spcPct val="90000"/>
              </a:lnSpc>
              <a:spcBef>
                <a:spcPct val="20000"/>
              </a:spcBef>
              <a:buFont typeface="Arial" pitchFamily="34" charset="0"/>
              <a:buChar char="•"/>
            </a:pPr>
            <a:r>
              <a:rPr lang="en-US" altLang="en-US" sz="3000" b="1" dirty="0" smtClean="0"/>
              <a:t>Polymer/Protein solution extruded from nozzle by positive displacement (syringe) pump at 0.4ml per minute</a:t>
            </a:r>
          </a:p>
          <a:p>
            <a:pPr algn="just" defTabSz="5254625">
              <a:lnSpc>
                <a:spcPct val="90000"/>
              </a:lnSpc>
              <a:spcBef>
                <a:spcPct val="20000"/>
              </a:spcBef>
            </a:pPr>
            <a:endParaRPr lang="en-US" altLang="en-US" sz="3000" b="1" dirty="0"/>
          </a:p>
          <a:p>
            <a:pPr marL="539750" indent="-539750" algn="just" defTabSz="5254625">
              <a:lnSpc>
                <a:spcPct val="90000"/>
              </a:lnSpc>
              <a:spcBef>
                <a:spcPct val="20000"/>
              </a:spcBef>
              <a:buFont typeface="Arial" pitchFamily="34" charset="0"/>
              <a:buChar char="•"/>
            </a:pPr>
            <a:r>
              <a:rPr lang="en-US" altLang="en-US" sz="3000" b="1" dirty="0" smtClean="0"/>
              <a:t>Fibers collected by rotating mandrel </a:t>
            </a:r>
            <a:endParaRPr lang="en-US" altLang="en-US" sz="3000" b="1" dirty="0"/>
          </a:p>
          <a:p>
            <a:pPr marL="2838450" lvl="1" indent="-539750" algn="just" defTabSz="5254625">
              <a:lnSpc>
                <a:spcPct val="90000"/>
              </a:lnSpc>
              <a:spcBef>
                <a:spcPct val="20000"/>
              </a:spcBef>
              <a:buFontTx/>
              <a:buChar char="•"/>
            </a:pPr>
            <a:endParaRPr lang="en-US" altLang="en-US" sz="3000" b="1" dirty="0"/>
          </a:p>
          <a:p>
            <a:pPr marL="539750" indent="-539750" algn="just" defTabSz="5254625">
              <a:lnSpc>
                <a:spcPct val="90000"/>
              </a:lnSpc>
              <a:spcBef>
                <a:spcPct val="20000"/>
              </a:spcBef>
            </a:pPr>
            <a:endParaRPr lang="en-US" altLang="en-US" sz="3000" b="1" dirty="0"/>
          </a:p>
          <a:p>
            <a:pPr marL="539750" indent="-539750" algn="just" defTabSz="5254625">
              <a:lnSpc>
                <a:spcPct val="90000"/>
              </a:lnSpc>
              <a:spcBef>
                <a:spcPct val="20000"/>
              </a:spcBef>
              <a:buFontTx/>
              <a:buChar char="•"/>
            </a:pPr>
            <a:endParaRPr lang="en-US" altLang="en-US" sz="400" b="1" dirty="0"/>
          </a:p>
        </p:txBody>
      </p:sp>
      <p:grpSp>
        <p:nvGrpSpPr>
          <p:cNvPr id="93" name="Group 92"/>
          <p:cNvGrpSpPr/>
          <p:nvPr/>
        </p:nvGrpSpPr>
        <p:grpSpPr>
          <a:xfrm>
            <a:off x="6781800" y="31878228"/>
            <a:ext cx="11829879" cy="5891056"/>
            <a:chOff x="7123610" y="35706009"/>
            <a:chExt cx="9640126" cy="4800600"/>
          </a:xfrm>
        </p:grpSpPr>
        <p:grpSp>
          <p:nvGrpSpPr>
            <p:cNvPr id="75" name="Group 74"/>
            <p:cNvGrpSpPr>
              <a:grpSpLocks noChangeAspect="1"/>
            </p:cNvGrpSpPr>
            <p:nvPr/>
          </p:nvGrpSpPr>
          <p:grpSpPr>
            <a:xfrm>
              <a:off x="7123610" y="35706009"/>
              <a:ext cx="9640126" cy="4800600"/>
              <a:chOff x="-2209728" y="18294047"/>
              <a:chExt cx="19866821" cy="9893301"/>
            </a:xfrm>
          </p:grpSpPr>
          <p:sp>
            <p:nvSpPr>
              <p:cNvPr id="76" name="Curved Up Arrow 34"/>
              <p:cNvSpPr>
                <a:spLocks noChangeArrowheads="1"/>
              </p:cNvSpPr>
              <p:nvPr/>
            </p:nvSpPr>
            <p:spPr bwMode="auto">
              <a:xfrm rot="15556915">
                <a:off x="13954305" y="25373867"/>
                <a:ext cx="2209711" cy="609600"/>
              </a:xfrm>
              <a:prstGeom prst="curvedUpArrow">
                <a:avLst>
                  <a:gd name="adj1" fmla="val 24989"/>
                  <a:gd name="adj2" fmla="val 49995"/>
                  <a:gd name="adj3" fmla="val 25000"/>
                </a:avLst>
              </a:prstGeom>
              <a:solidFill>
                <a:schemeClr val="tx1"/>
              </a:solidFill>
              <a:ln w="9525" algn="ctr">
                <a:solidFill>
                  <a:schemeClr val="tx1"/>
                </a:solidFill>
                <a:round/>
                <a:headEnd/>
                <a:tailEnd/>
              </a:ln>
            </p:spPr>
            <p:txBody>
              <a:bodyPr/>
              <a:lstStyle/>
              <a:p>
                <a:pPr defTabSz="5254625"/>
                <a:endParaRPr lang="en-US" sz="10300"/>
              </a:p>
            </p:txBody>
          </p:sp>
          <p:sp>
            <p:nvSpPr>
              <p:cNvPr id="77" name="Curved Up Arrow 35"/>
              <p:cNvSpPr>
                <a:spLocks noChangeArrowheads="1"/>
              </p:cNvSpPr>
              <p:nvPr/>
            </p:nvSpPr>
            <p:spPr bwMode="auto">
              <a:xfrm rot="4491245">
                <a:off x="10141873" y="21601369"/>
                <a:ext cx="2362104" cy="717612"/>
              </a:xfrm>
              <a:prstGeom prst="curvedUpArrow">
                <a:avLst>
                  <a:gd name="adj1" fmla="val 24988"/>
                  <a:gd name="adj2" fmla="val 49992"/>
                  <a:gd name="adj3" fmla="val 25000"/>
                </a:avLst>
              </a:prstGeom>
              <a:solidFill>
                <a:schemeClr val="tx1"/>
              </a:solidFill>
              <a:ln w="9525" algn="ctr">
                <a:solidFill>
                  <a:schemeClr val="tx1"/>
                </a:solidFill>
                <a:round/>
                <a:headEnd/>
                <a:tailEnd/>
              </a:ln>
            </p:spPr>
            <p:txBody>
              <a:bodyPr/>
              <a:lstStyle/>
              <a:p>
                <a:pPr defTabSz="5254625"/>
                <a:endParaRPr lang="en-US" sz="10300"/>
              </a:p>
            </p:txBody>
          </p:sp>
          <p:cxnSp>
            <p:nvCxnSpPr>
              <p:cNvPr id="78" name="Straight Connector 36"/>
              <p:cNvCxnSpPr>
                <a:cxnSpLocks noChangeShapeType="1"/>
              </p:cNvCxnSpPr>
              <p:nvPr/>
            </p:nvCxnSpPr>
            <p:spPr bwMode="auto">
              <a:xfrm flipV="1">
                <a:off x="10210800" y="21869400"/>
                <a:ext cx="1752600" cy="152400"/>
              </a:xfrm>
              <a:prstGeom prst="line">
                <a:avLst/>
              </a:prstGeom>
              <a:noFill/>
              <a:ln w="50800" algn="ctr">
                <a:solidFill>
                  <a:schemeClr val="tx1"/>
                </a:solidFill>
                <a:prstDash val="dash"/>
                <a:round/>
                <a:headEnd/>
                <a:tailEnd/>
              </a:ln>
            </p:spPr>
          </p:cxnSp>
          <p:cxnSp>
            <p:nvCxnSpPr>
              <p:cNvPr id="79" name="Straight Connector 40"/>
              <p:cNvCxnSpPr>
                <a:cxnSpLocks noChangeShapeType="1"/>
              </p:cNvCxnSpPr>
              <p:nvPr/>
            </p:nvCxnSpPr>
            <p:spPr bwMode="auto">
              <a:xfrm flipH="1">
                <a:off x="14325601" y="25755601"/>
                <a:ext cx="1219200" cy="76200"/>
              </a:xfrm>
              <a:prstGeom prst="line">
                <a:avLst/>
              </a:prstGeom>
              <a:noFill/>
              <a:ln w="50800" algn="ctr">
                <a:solidFill>
                  <a:schemeClr val="tx1"/>
                </a:solidFill>
                <a:prstDash val="dash"/>
                <a:round/>
                <a:headEnd/>
                <a:tailEnd/>
              </a:ln>
            </p:spPr>
          </p:cxnSp>
          <p:pic>
            <p:nvPicPr>
              <p:cNvPr id="80" name="Picture 16" descr="C:\Users\BDg\Desktop\collection schematic.tif"/>
              <p:cNvPicPr>
                <a:picLocks noChangeAspect="1" noChangeArrowheads="1"/>
              </p:cNvPicPr>
              <p:nvPr/>
            </p:nvPicPr>
            <p:blipFill>
              <a:blip r:embed="rId14" cstate="print"/>
              <a:srcRect/>
              <a:stretch>
                <a:fillRect/>
              </a:stretch>
            </p:blipFill>
            <p:spPr bwMode="auto">
              <a:xfrm>
                <a:off x="-2209728" y="18294047"/>
                <a:ext cx="19866821" cy="9893301"/>
              </a:xfrm>
              <a:prstGeom prst="rect">
                <a:avLst/>
              </a:prstGeom>
              <a:noFill/>
            </p:spPr>
          </p:pic>
        </p:grpSp>
        <p:sp>
          <p:nvSpPr>
            <p:cNvPr id="82" name="Rectangle 53"/>
            <p:cNvSpPr>
              <a:spLocks noChangeArrowheads="1"/>
            </p:cNvSpPr>
            <p:nvPr/>
          </p:nvSpPr>
          <p:spPr bwMode="auto">
            <a:xfrm>
              <a:off x="12665459" y="39955211"/>
              <a:ext cx="2591923" cy="426370"/>
            </a:xfrm>
            <a:prstGeom prst="rect">
              <a:avLst/>
            </a:prstGeom>
            <a:noFill/>
            <a:ln w="9525">
              <a:noFill/>
              <a:miter lim="800000"/>
              <a:headEnd/>
              <a:tailEnd/>
            </a:ln>
          </p:spPr>
          <p:txBody>
            <a:bodyPr wrap="none">
              <a:spAutoFit/>
            </a:bodyPr>
            <a:lstStyle/>
            <a:p>
              <a:pPr algn="r"/>
              <a:r>
                <a:rPr lang="en-US" altLang="en-US" sz="2800" b="1" dirty="0"/>
                <a:t>Rotating “bristle”</a:t>
              </a:r>
              <a:endParaRPr lang="en-US" altLang="en-US" sz="2800" dirty="0"/>
            </a:p>
          </p:txBody>
        </p:sp>
        <p:cxnSp>
          <p:nvCxnSpPr>
            <p:cNvPr id="85" name="Straight Arrow Connector 89"/>
            <p:cNvCxnSpPr>
              <a:cxnSpLocks noChangeShapeType="1"/>
            </p:cNvCxnSpPr>
            <p:nvPr/>
          </p:nvCxnSpPr>
          <p:spPr bwMode="auto">
            <a:xfrm flipH="1">
              <a:off x="12775823" y="38358074"/>
              <a:ext cx="914337" cy="199126"/>
            </a:xfrm>
            <a:prstGeom prst="straightConnector1">
              <a:avLst/>
            </a:prstGeom>
            <a:noFill/>
            <a:ln w="38100" algn="ctr">
              <a:solidFill>
                <a:schemeClr val="tx1"/>
              </a:solidFill>
              <a:round/>
              <a:headEnd/>
              <a:tailEnd type="triangle" w="med" len="med"/>
            </a:ln>
          </p:spPr>
        </p:cxnSp>
        <p:sp>
          <p:nvSpPr>
            <p:cNvPr id="86" name="Rectangle 53"/>
            <p:cNvSpPr>
              <a:spLocks noChangeArrowheads="1"/>
            </p:cNvSpPr>
            <p:nvPr/>
          </p:nvSpPr>
          <p:spPr bwMode="auto">
            <a:xfrm>
              <a:off x="13623731" y="37998806"/>
              <a:ext cx="2184364" cy="426370"/>
            </a:xfrm>
            <a:prstGeom prst="rect">
              <a:avLst/>
            </a:prstGeom>
            <a:noFill/>
            <a:ln w="9525">
              <a:noFill/>
              <a:miter lim="800000"/>
              <a:headEnd/>
              <a:tailEnd/>
            </a:ln>
          </p:spPr>
          <p:txBody>
            <a:bodyPr wrap="none">
              <a:spAutoFit/>
            </a:bodyPr>
            <a:lstStyle/>
            <a:p>
              <a:pPr algn="r"/>
              <a:r>
                <a:rPr lang="en-US" altLang="en-US" sz="2800" b="1" dirty="0" smtClean="0"/>
                <a:t>Formed fibers </a:t>
              </a:r>
              <a:endParaRPr lang="en-US" altLang="en-US" sz="2800" dirty="0"/>
            </a:p>
          </p:txBody>
        </p:sp>
        <p:sp>
          <p:nvSpPr>
            <p:cNvPr id="89" name="Rectangle 53"/>
            <p:cNvSpPr>
              <a:spLocks noChangeArrowheads="1"/>
            </p:cNvSpPr>
            <p:nvPr/>
          </p:nvSpPr>
          <p:spPr bwMode="auto">
            <a:xfrm>
              <a:off x="11930151" y="36352878"/>
              <a:ext cx="2543591" cy="426370"/>
            </a:xfrm>
            <a:prstGeom prst="rect">
              <a:avLst/>
            </a:prstGeom>
            <a:noFill/>
            <a:ln w="9525">
              <a:noFill/>
              <a:miter lim="800000"/>
              <a:headEnd/>
              <a:tailEnd/>
            </a:ln>
          </p:spPr>
          <p:txBody>
            <a:bodyPr wrap="none">
              <a:spAutoFit/>
            </a:bodyPr>
            <a:lstStyle/>
            <a:p>
              <a:pPr algn="r"/>
              <a:r>
                <a:rPr lang="en-US" altLang="en-US" sz="2800" b="1" dirty="0"/>
                <a:t>Rotating </a:t>
              </a:r>
              <a:r>
                <a:rPr lang="en-US" altLang="en-US" sz="2800" b="1" dirty="0" smtClean="0"/>
                <a:t>Mandrel</a:t>
              </a:r>
              <a:endParaRPr lang="en-US" altLang="en-US" sz="2800" dirty="0"/>
            </a:p>
          </p:txBody>
        </p:sp>
        <p:cxnSp>
          <p:nvCxnSpPr>
            <p:cNvPr id="94" name="Straight Arrow Connector 89"/>
            <p:cNvCxnSpPr>
              <a:cxnSpLocks noChangeShapeType="1"/>
            </p:cNvCxnSpPr>
            <p:nvPr/>
          </p:nvCxnSpPr>
          <p:spPr bwMode="auto">
            <a:xfrm flipV="1">
              <a:off x="9906000" y="38100000"/>
              <a:ext cx="990600" cy="685800"/>
            </a:xfrm>
            <a:prstGeom prst="straightConnector1">
              <a:avLst/>
            </a:prstGeom>
            <a:noFill/>
            <a:ln w="38100" algn="ctr">
              <a:solidFill>
                <a:schemeClr val="tx1"/>
              </a:solidFill>
              <a:round/>
              <a:headEnd/>
              <a:tailEnd type="triangle" w="med" len="med"/>
            </a:ln>
          </p:spPr>
        </p:cxnSp>
        <p:sp>
          <p:nvSpPr>
            <p:cNvPr id="95" name="Rectangle 53"/>
            <p:cNvSpPr>
              <a:spLocks noChangeArrowheads="1"/>
            </p:cNvSpPr>
            <p:nvPr/>
          </p:nvSpPr>
          <p:spPr bwMode="auto">
            <a:xfrm>
              <a:off x="8291456" y="38937239"/>
              <a:ext cx="2702469" cy="426370"/>
            </a:xfrm>
            <a:prstGeom prst="rect">
              <a:avLst/>
            </a:prstGeom>
            <a:noFill/>
            <a:ln w="9525">
              <a:noFill/>
              <a:miter lim="800000"/>
              <a:headEnd/>
              <a:tailEnd/>
            </a:ln>
          </p:spPr>
          <p:txBody>
            <a:bodyPr wrap="square">
              <a:spAutoFit/>
            </a:bodyPr>
            <a:lstStyle/>
            <a:p>
              <a:pPr algn="r"/>
              <a:r>
                <a:rPr lang="en-US" altLang="en-US" sz="2800" b="1" dirty="0" smtClean="0"/>
                <a:t>Collected fibers </a:t>
              </a:r>
              <a:endParaRPr lang="en-US" altLang="en-US" sz="2800" dirty="0"/>
            </a:p>
          </p:txBody>
        </p:sp>
      </p:grpSp>
      <p:sp>
        <p:nvSpPr>
          <p:cNvPr id="104" name="Rectangle 53"/>
          <p:cNvSpPr>
            <a:spLocks noChangeArrowheads="1"/>
          </p:cNvSpPr>
          <p:nvPr/>
        </p:nvSpPr>
        <p:spPr bwMode="auto">
          <a:xfrm>
            <a:off x="19583400" y="6324600"/>
            <a:ext cx="7417415" cy="646331"/>
          </a:xfrm>
          <a:prstGeom prst="rect">
            <a:avLst/>
          </a:prstGeom>
          <a:noFill/>
          <a:ln w="9525">
            <a:noFill/>
            <a:miter lim="800000"/>
            <a:headEnd/>
            <a:tailEnd/>
          </a:ln>
        </p:spPr>
        <p:txBody>
          <a:bodyPr wrap="none">
            <a:spAutoFit/>
          </a:bodyPr>
          <a:lstStyle/>
          <a:p>
            <a:r>
              <a:rPr lang="en-US" altLang="en-US" sz="3600" b="1" u="sng" dirty="0" smtClean="0"/>
              <a:t>Nano-Scale Morphology of </a:t>
            </a:r>
            <a:r>
              <a:rPr lang="en-US" altLang="en-US" sz="3600" b="1" u="sng" dirty="0" smtClean="0"/>
              <a:t>fibers</a:t>
            </a:r>
            <a:endParaRPr lang="en-US" altLang="en-US" sz="3600" u="sng" dirty="0"/>
          </a:p>
        </p:txBody>
      </p:sp>
      <p:grpSp>
        <p:nvGrpSpPr>
          <p:cNvPr id="112" name="Group 111"/>
          <p:cNvGrpSpPr/>
          <p:nvPr/>
        </p:nvGrpSpPr>
        <p:grpSpPr>
          <a:xfrm>
            <a:off x="19583400" y="26965870"/>
            <a:ext cx="18212443" cy="2904530"/>
            <a:chOff x="19626616" y="24384000"/>
            <a:chExt cx="18212443" cy="2904530"/>
          </a:xfrm>
        </p:grpSpPr>
        <p:grpSp>
          <p:nvGrpSpPr>
            <p:cNvPr id="108" name="Group 107"/>
            <p:cNvGrpSpPr/>
            <p:nvPr/>
          </p:nvGrpSpPr>
          <p:grpSpPr>
            <a:xfrm>
              <a:off x="19626616" y="24384000"/>
              <a:ext cx="18059400" cy="2491540"/>
              <a:chOff x="19431000" y="24688800"/>
              <a:chExt cx="18059400" cy="2491540"/>
            </a:xfrm>
          </p:grpSpPr>
          <p:pic>
            <p:nvPicPr>
              <p:cNvPr id="14394" name="Picture 58" descr="C:\Users\BDg\Desktop\time zero_SB1cm.jpg"/>
              <p:cNvPicPr>
                <a:picLocks noChangeAspect="1" noChangeArrowheads="1"/>
              </p:cNvPicPr>
              <p:nvPr/>
            </p:nvPicPr>
            <p:blipFill>
              <a:blip r:embed="rId15" cstate="print"/>
              <a:srcRect/>
              <a:stretch>
                <a:fillRect/>
              </a:stretch>
            </p:blipFill>
            <p:spPr bwMode="auto">
              <a:xfrm>
                <a:off x="19431000" y="24688800"/>
                <a:ext cx="5861050" cy="2491540"/>
              </a:xfrm>
              <a:prstGeom prst="rect">
                <a:avLst/>
              </a:prstGeom>
              <a:noFill/>
            </p:spPr>
          </p:pic>
          <p:pic>
            <p:nvPicPr>
              <p:cNvPr id="14395" name="Picture 59" descr="C:\Users\BDg\Desktop\time ten minutes_SB1cm.jpg"/>
              <p:cNvPicPr>
                <a:picLocks noChangeAspect="1" noChangeArrowheads="1"/>
              </p:cNvPicPr>
              <p:nvPr/>
            </p:nvPicPr>
            <p:blipFill>
              <a:blip r:embed="rId16" cstate="print"/>
              <a:srcRect t="12121"/>
              <a:stretch>
                <a:fillRect/>
              </a:stretch>
            </p:blipFill>
            <p:spPr bwMode="auto">
              <a:xfrm>
                <a:off x="25559085" y="24688800"/>
                <a:ext cx="5943601" cy="2482492"/>
              </a:xfrm>
              <a:prstGeom prst="rect">
                <a:avLst/>
              </a:prstGeom>
              <a:noFill/>
            </p:spPr>
          </p:pic>
          <p:pic>
            <p:nvPicPr>
              <p:cNvPr id="14396" name="Picture 60" descr="C:\Users\BDg\Desktop\time twenty minutes_SB1cm.tif"/>
              <p:cNvPicPr>
                <a:picLocks noChangeAspect="1" noChangeArrowheads="1"/>
              </p:cNvPicPr>
              <p:nvPr/>
            </p:nvPicPr>
            <p:blipFill>
              <a:blip r:embed="rId17" cstate="print"/>
              <a:srcRect t="10798"/>
              <a:stretch>
                <a:fillRect/>
              </a:stretch>
            </p:blipFill>
            <p:spPr bwMode="auto">
              <a:xfrm>
                <a:off x="31775400" y="24688800"/>
                <a:ext cx="5715000" cy="2452667"/>
              </a:xfrm>
              <a:prstGeom prst="rect">
                <a:avLst/>
              </a:prstGeom>
              <a:noFill/>
            </p:spPr>
          </p:pic>
        </p:grpSp>
        <p:sp>
          <p:nvSpPr>
            <p:cNvPr id="109" name="Rectangle 53"/>
            <p:cNvSpPr>
              <a:spLocks noChangeArrowheads="1"/>
            </p:cNvSpPr>
            <p:nvPr/>
          </p:nvSpPr>
          <p:spPr bwMode="auto">
            <a:xfrm>
              <a:off x="24003000" y="26826865"/>
              <a:ext cx="1418209" cy="461665"/>
            </a:xfrm>
            <a:prstGeom prst="rect">
              <a:avLst/>
            </a:prstGeom>
            <a:noFill/>
            <a:ln w="9525">
              <a:noFill/>
              <a:miter lim="800000"/>
              <a:headEnd/>
              <a:tailEnd/>
            </a:ln>
          </p:spPr>
          <p:txBody>
            <a:bodyPr wrap="none">
              <a:spAutoFit/>
            </a:bodyPr>
            <a:lstStyle/>
            <a:p>
              <a:r>
                <a:rPr lang="en-US" altLang="en-US" sz="2400" b="1" dirty="0" smtClean="0"/>
                <a:t>Time = 0</a:t>
              </a:r>
              <a:endParaRPr lang="en-US" altLang="en-US" sz="2400" dirty="0"/>
            </a:p>
          </p:txBody>
        </p:sp>
        <p:sp>
          <p:nvSpPr>
            <p:cNvPr id="110" name="Rectangle 53"/>
            <p:cNvSpPr>
              <a:spLocks noChangeArrowheads="1"/>
            </p:cNvSpPr>
            <p:nvPr/>
          </p:nvSpPr>
          <p:spPr bwMode="auto">
            <a:xfrm>
              <a:off x="28912141" y="26826865"/>
              <a:ext cx="2939459" cy="461665"/>
            </a:xfrm>
            <a:prstGeom prst="rect">
              <a:avLst/>
            </a:prstGeom>
            <a:noFill/>
            <a:ln w="9525">
              <a:noFill/>
              <a:miter lim="800000"/>
              <a:headEnd/>
              <a:tailEnd/>
            </a:ln>
          </p:spPr>
          <p:txBody>
            <a:bodyPr wrap="none">
              <a:spAutoFit/>
            </a:bodyPr>
            <a:lstStyle/>
            <a:p>
              <a:r>
                <a:rPr lang="en-US" altLang="en-US" sz="2400" b="1" dirty="0" smtClean="0"/>
                <a:t>Time = 10 minutes </a:t>
              </a:r>
              <a:endParaRPr lang="en-US" altLang="en-US" sz="2400" dirty="0"/>
            </a:p>
          </p:txBody>
        </p:sp>
        <p:sp>
          <p:nvSpPr>
            <p:cNvPr id="111" name="Rectangle 53"/>
            <p:cNvSpPr>
              <a:spLocks noChangeArrowheads="1"/>
            </p:cNvSpPr>
            <p:nvPr/>
          </p:nvSpPr>
          <p:spPr bwMode="auto">
            <a:xfrm>
              <a:off x="34899600" y="26826865"/>
              <a:ext cx="2939459" cy="461665"/>
            </a:xfrm>
            <a:prstGeom prst="rect">
              <a:avLst/>
            </a:prstGeom>
            <a:noFill/>
            <a:ln w="9525">
              <a:noFill/>
              <a:miter lim="800000"/>
              <a:headEnd/>
              <a:tailEnd/>
            </a:ln>
          </p:spPr>
          <p:txBody>
            <a:bodyPr wrap="none">
              <a:spAutoFit/>
            </a:bodyPr>
            <a:lstStyle/>
            <a:p>
              <a:r>
                <a:rPr lang="en-US" altLang="en-US" sz="2400" b="1" dirty="0" smtClean="0"/>
                <a:t>Time = 20 minutes </a:t>
              </a:r>
              <a:endParaRPr lang="en-US" altLang="en-US" sz="2400" dirty="0"/>
            </a:p>
          </p:txBody>
        </p:sp>
      </p:grpSp>
      <p:sp>
        <p:nvSpPr>
          <p:cNvPr id="120" name="Rectangle 53"/>
          <p:cNvSpPr>
            <a:spLocks noChangeArrowheads="1"/>
          </p:cNvSpPr>
          <p:nvPr/>
        </p:nvSpPr>
        <p:spPr bwMode="auto">
          <a:xfrm>
            <a:off x="19583400" y="25261669"/>
            <a:ext cx="5237331" cy="646331"/>
          </a:xfrm>
          <a:prstGeom prst="rect">
            <a:avLst/>
          </a:prstGeom>
          <a:noFill/>
          <a:ln w="9525">
            <a:noFill/>
            <a:miter lim="800000"/>
            <a:headEnd/>
            <a:tailEnd/>
          </a:ln>
        </p:spPr>
        <p:txBody>
          <a:bodyPr wrap="none">
            <a:spAutoFit/>
          </a:bodyPr>
          <a:lstStyle/>
          <a:p>
            <a:r>
              <a:rPr lang="en-US" altLang="en-US" sz="3600" b="1" u="sng" dirty="0" err="1" smtClean="0"/>
              <a:t>Electroactive</a:t>
            </a:r>
            <a:r>
              <a:rPr lang="en-US" altLang="en-US" sz="3600" b="1" u="sng" dirty="0" smtClean="0"/>
              <a:t> actuation</a:t>
            </a:r>
            <a:endParaRPr lang="en-US" altLang="en-US" sz="3600" u="sng" dirty="0"/>
          </a:p>
        </p:txBody>
      </p:sp>
      <p:pic>
        <p:nvPicPr>
          <p:cNvPr id="14397" name="Picture 61" descr="C:\Users\BDg\Desktop\PPy-PCL_mand col_2_6_SB5um.jpg"/>
          <p:cNvPicPr>
            <a:picLocks noChangeAspect="1" noChangeArrowheads="1"/>
          </p:cNvPicPr>
          <p:nvPr/>
        </p:nvPicPr>
        <p:blipFill>
          <a:blip r:embed="rId18" cstate="print"/>
          <a:srcRect/>
          <a:stretch>
            <a:fillRect/>
          </a:stretch>
        </p:blipFill>
        <p:spPr bwMode="auto">
          <a:xfrm>
            <a:off x="19858076" y="19839006"/>
            <a:ext cx="4906924" cy="3877553"/>
          </a:xfrm>
          <a:prstGeom prst="rect">
            <a:avLst/>
          </a:prstGeom>
          <a:noFill/>
        </p:spPr>
      </p:pic>
      <p:pic>
        <p:nvPicPr>
          <p:cNvPr id="14398" name="Picture 62" descr="C:\Users\BDg\Desktop\PPy-PCL_stub col_3_8_SB1um.jpg"/>
          <p:cNvPicPr>
            <a:picLocks noChangeAspect="1" noChangeArrowheads="1"/>
          </p:cNvPicPr>
          <p:nvPr/>
        </p:nvPicPr>
        <p:blipFill>
          <a:blip r:embed="rId19" cstate="print"/>
          <a:srcRect/>
          <a:stretch>
            <a:fillRect/>
          </a:stretch>
        </p:blipFill>
        <p:spPr bwMode="auto">
          <a:xfrm>
            <a:off x="25772912" y="19840929"/>
            <a:ext cx="5191834" cy="3865453"/>
          </a:xfrm>
          <a:prstGeom prst="rect">
            <a:avLst/>
          </a:prstGeom>
          <a:noFill/>
        </p:spPr>
      </p:pic>
      <p:pic>
        <p:nvPicPr>
          <p:cNvPr id="14399" name="Picture 63" descr="C:\Users\BDg\Desktop\PPy-PCL_mand col_1_7_SB3um.jpg"/>
          <p:cNvPicPr>
            <a:picLocks noChangeAspect="1" noChangeArrowheads="1"/>
          </p:cNvPicPr>
          <p:nvPr/>
        </p:nvPicPr>
        <p:blipFill>
          <a:blip r:embed="rId20" cstate="print"/>
          <a:srcRect/>
          <a:stretch>
            <a:fillRect/>
          </a:stretch>
        </p:blipFill>
        <p:spPr bwMode="auto">
          <a:xfrm>
            <a:off x="31972658" y="19812000"/>
            <a:ext cx="4984342" cy="3896057"/>
          </a:xfrm>
          <a:prstGeom prst="rect">
            <a:avLst/>
          </a:prstGeom>
          <a:noFill/>
        </p:spPr>
      </p:pic>
      <p:grpSp>
        <p:nvGrpSpPr>
          <p:cNvPr id="3" name="Group 2"/>
          <p:cNvGrpSpPr/>
          <p:nvPr/>
        </p:nvGrpSpPr>
        <p:grpSpPr>
          <a:xfrm>
            <a:off x="11430000" y="5935436"/>
            <a:ext cx="6006294" cy="5799364"/>
            <a:chOff x="11735978" y="6240236"/>
            <a:chExt cx="6006294" cy="5799364"/>
          </a:xfrm>
        </p:grpSpPr>
        <p:pic>
          <p:nvPicPr>
            <p:cNvPr id="103" name="Picture 2" descr="C:\Users\BDg\Desktop\ps.tif"/>
            <p:cNvPicPr>
              <a:picLocks noChangeAspect="1" noChangeArrowheads="1"/>
            </p:cNvPicPr>
            <p:nvPr/>
          </p:nvPicPr>
          <p:blipFill rotWithShape="1">
            <a:blip r:embed="rId21" cstate="print"/>
            <a:srcRect l="38351" t="694" r="19460" b="17494"/>
            <a:stretch/>
          </p:blipFill>
          <p:spPr bwMode="auto">
            <a:xfrm>
              <a:off x="11735978" y="6240236"/>
              <a:ext cx="6006294" cy="5799364"/>
            </a:xfrm>
            <a:prstGeom prst="rect">
              <a:avLst/>
            </a:prstGeom>
            <a:noFill/>
            <a:ln w="9525">
              <a:noFill/>
              <a:miter lim="800000"/>
              <a:headEnd/>
              <a:tailEnd/>
            </a:ln>
          </p:spPr>
        </p:pic>
        <p:cxnSp>
          <p:nvCxnSpPr>
            <p:cNvPr id="107" name="Straight Arrow Connector 83"/>
            <p:cNvCxnSpPr>
              <a:cxnSpLocks noChangeShapeType="1"/>
            </p:cNvCxnSpPr>
            <p:nvPr/>
          </p:nvCxnSpPr>
          <p:spPr bwMode="auto">
            <a:xfrm>
              <a:off x="15925800" y="10968037"/>
              <a:ext cx="762000" cy="0"/>
            </a:xfrm>
            <a:prstGeom prst="straightConnector1">
              <a:avLst/>
            </a:prstGeom>
            <a:noFill/>
            <a:ln w="38100" algn="ctr">
              <a:solidFill>
                <a:schemeClr val="tx1"/>
              </a:solidFill>
              <a:round/>
              <a:headEnd/>
              <a:tailEnd type="triangle" w="med" len="med"/>
            </a:ln>
          </p:spPr>
        </p:cxnSp>
        <p:cxnSp>
          <p:nvCxnSpPr>
            <p:cNvPr id="121" name="Straight Arrow Connector 89"/>
            <p:cNvCxnSpPr>
              <a:cxnSpLocks noChangeShapeType="1"/>
            </p:cNvCxnSpPr>
            <p:nvPr/>
          </p:nvCxnSpPr>
          <p:spPr bwMode="auto">
            <a:xfrm flipV="1">
              <a:off x="15468600" y="9296400"/>
              <a:ext cx="1219200" cy="838200"/>
            </a:xfrm>
            <a:prstGeom prst="straightConnector1">
              <a:avLst/>
            </a:prstGeom>
            <a:noFill/>
            <a:ln w="38100" algn="ctr">
              <a:solidFill>
                <a:schemeClr val="tx1"/>
              </a:solidFill>
              <a:round/>
              <a:headEnd/>
              <a:tailEnd type="triangle" w="med" len="med"/>
            </a:ln>
          </p:spPr>
        </p:cxnSp>
        <p:cxnSp>
          <p:nvCxnSpPr>
            <p:cNvPr id="122" name="Straight Arrow Connector 96"/>
            <p:cNvCxnSpPr>
              <a:cxnSpLocks noChangeShapeType="1"/>
            </p:cNvCxnSpPr>
            <p:nvPr/>
          </p:nvCxnSpPr>
          <p:spPr bwMode="auto">
            <a:xfrm flipV="1">
              <a:off x="13031378" y="8221436"/>
              <a:ext cx="990600" cy="533400"/>
            </a:xfrm>
            <a:prstGeom prst="straightConnector1">
              <a:avLst/>
            </a:prstGeom>
            <a:noFill/>
            <a:ln w="38100" algn="ctr">
              <a:solidFill>
                <a:schemeClr val="tx1"/>
              </a:solidFill>
              <a:round/>
              <a:headEnd/>
              <a:tailEnd type="triangle" w="med" len="med"/>
            </a:ln>
          </p:spPr>
        </p:cxnSp>
        <p:sp>
          <p:nvSpPr>
            <p:cNvPr id="123" name="Rectangle 53"/>
            <p:cNvSpPr>
              <a:spLocks noChangeArrowheads="1"/>
            </p:cNvSpPr>
            <p:nvPr/>
          </p:nvSpPr>
          <p:spPr bwMode="auto">
            <a:xfrm>
              <a:off x="14706600" y="10739437"/>
              <a:ext cx="1158875" cy="461963"/>
            </a:xfrm>
            <a:prstGeom prst="rect">
              <a:avLst/>
            </a:prstGeom>
            <a:noFill/>
            <a:ln w="9525">
              <a:noFill/>
              <a:miter lim="800000"/>
              <a:headEnd/>
              <a:tailEnd/>
            </a:ln>
          </p:spPr>
          <p:txBody>
            <a:bodyPr wrap="none">
              <a:spAutoFit/>
            </a:bodyPr>
            <a:lstStyle/>
            <a:p>
              <a:r>
                <a:rPr lang="en-US" altLang="en-US" sz="2400" b="1" dirty="0"/>
                <a:t>Nozzle</a:t>
              </a:r>
              <a:endParaRPr lang="en-US" altLang="en-US" sz="2400" dirty="0"/>
            </a:p>
          </p:txBody>
        </p:sp>
        <p:sp>
          <p:nvSpPr>
            <p:cNvPr id="124" name="Rectangle 53"/>
            <p:cNvSpPr>
              <a:spLocks noChangeArrowheads="1"/>
            </p:cNvSpPr>
            <p:nvPr/>
          </p:nvSpPr>
          <p:spPr bwMode="auto">
            <a:xfrm>
              <a:off x="13258800" y="10210800"/>
              <a:ext cx="2851150" cy="461963"/>
            </a:xfrm>
            <a:prstGeom prst="rect">
              <a:avLst/>
            </a:prstGeom>
            <a:noFill/>
            <a:ln w="9525">
              <a:noFill/>
              <a:miter lim="800000"/>
              <a:headEnd/>
              <a:tailEnd/>
            </a:ln>
          </p:spPr>
          <p:txBody>
            <a:bodyPr wrap="none">
              <a:spAutoFit/>
            </a:bodyPr>
            <a:lstStyle/>
            <a:p>
              <a:r>
                <a:rPr lang="en-US" altLang="en-US" sz="2400" b="1" dirty="0"/>
                <a:t>Rotating “bristle”</a:t>
              </a:r>
              <a:endParaRPr lang="en-US" altLang="en-US" sz="2400" dirty="0"/>
            </a:p>
          </p:txBody>
        </p:sp>
        <p:sp>
          <p:nvSpPr>
            <p:cNvPr id="125" name="Rectangle 53"/>
            <p:cNvSpPr>
              <a:spLocks noChangeArrowheads="1"/>
            </p:cNvSpPr>
            <p:nvPr/>
          </p:nvSpPr>
          <p:spPr bwMode="auto">
            <a:xfrm>
              <a:off x="11977140" y="8781871"/>
              <a:ext cx="2119860" cy="1200329"/>
            </a:xfrm>
            <a:prstGeom prst="rect">
              <a:avLst/>
            </a:prstGeom>
            <a:noFill/>
            <a:ln w="9525">
              <a:noFill/>
              <a:miter lim="800000"/>
              <a:headEnd/>
              <a:tailEnd/>
            </a:ln>
          </p:spPr>
          <p:txBody>
            <a:bodyPr wrap="square">
              <a:spAutoFit/>
            </a:bodyPr>
            <a:lstStyle/>
            <a:p>
              <a:r>
                <a:rPr lang="en-US" altLang="en-US" sz="2400" b="1" dirty="0"/>
                <a:t>High speed pneumatic turbine</a:t>
              </a:r>
              <a:endParaRPr lang="en-US" altLang="en-US" sz="2400" dirty="0"/>
            </a:p>
          </p:txBody>
        </p:sp>
      </p:grpSp>
      <p:sp>
        <p:nvSpPr>
          <p:cNvPr id="126" name="Rectangle 53"/>
          <p:cNvSpPr>
            <a:spLocks noChangeArrowheads="1"/>
          </p:cNvSpPr>
          <p:nvPr/>
        </p:nvSpPr>
        <p:spPr bwMode="auto">
          <a:xfrm>
            <a:off x="11445089" y="11621869"/>
            <a:ext cx="6614311" cy="523220"/>
          </a:xfrm>
          <a:prstGeom prst="rect">
            <a:avLst/>
          </a:prstGeom>
          <a:noFill/>
          <a:ln w="9525">
            <a:noFill/>
            <a:miter lim="800000"/>
            <a:headEnd/>
            <a:tailEnd/>
          </a:ln>
        </p:spPr>
        <p:txBody>
          <a:bodyPr wrap="none">
            <a:spAutoFit/>
          </a:bodyPr>
          <a:lstStyle/>
          <a:p>
            <a:r>
              <a:rPr lang="en-US" altLang="en-US" sz="2800" b="1" dirty="0" smtClean="0"/>
              <a:t>Illustration of pull spinning apparatus</a:t>
            </a:r>
            <a:endParaRPr lang="en-US" altLang="en-US" sz="2800" dirty="0"/>
          </a:p>
        </p:txBody>
      </p:sp>
      <p:sp>
        <p:nvSpPr>
          <p:cNvPr id="5" name="TextBox 4"/>
          <p:cNvSpPr txBox="1"/>
          <p:nvPr/>
        </p:nvSpPr>
        <p:spPr>
          <a:xfrm>
            <a:off x="2696554" y="16500591"/>
            <a:ext cx="723275" cy="1200329"/>
          </a:xfrm>
          <a:prstGeom prst="rect">
            <a:avLst/>
          </a:prstGeom>
          <a:noFill/>
        </p:spPr>
        <p:txBody>
          <a:bodyPr wrap="none" rtlCol="0">
            <a:spAutoFit/>
          </a:bodyPr>
          <a:lstStyle/>
          <a:p>
            <a:r>
              <a:rPr lang="en-US" sz="7200" dirty="0" smtClean="0"/>
              <a:t>+</a:t>
            </a:r>
            <a:endParaRPr lang="en-US" sz="7200" dirty="0"/>
          </a:p>
        </p:txBody>
      </p:sp>
      <p:sp>
        <p:nvSpPr>
          <p:cNvPr id="127" name="TextBox 126"/>
          <p:cNvSpPr txBox="1"/>
          <p:nvPr/>
        </p:nvSpPr>
        <p:spPr>
          <a:xfrm>
            <a:off x="6412060" y="16500591"/>
            <a:ext cx="723275" cy="1200329"/>
          </a:xfrm>
          <a:prstGeom prst="rect">
            <a:avLst/>
          </a:prstGeom>
          <a:noFill/>
        </p:spPr>
        <p:txBody>
          <a:bodyPr wrap="none" rtlCol="0">
            <a:spAutoFit/>
          </a:bodyPr>
          <a:lstStyle/>
          <a:p>
            <a:r>
              <a:rPr lang="en-US" sz="7200" dirty="0" smtClean="0"/>
              <a:t>+</a:t>
            </a:r>
            <a:endParaRPr lang="en-US" sz="7200" dirty="0"/>
          </a:p>
        </p:txBody>
      </p:sp>
      <p:sp>
        <p:nvSpPr>
          <p:cNvPr id="6" name="TextBox 5"/>
          <p:cNvSpPr txBox="1"/>
          <p:nvPr/>
        </p:nvSpPr>
        <p:spPr>
          <a:xfrm>
            <a:off x="841221" y="19202400"/>
            <a:ext cx="1901979" cy="707886"/>
          </a:xfrm>
          <a:prstGeom prst="rect">
            <a:avLst/>
          </a:prstGeom>
          <a:noFill/>
        </p:spPr>
        <p:txBody>
          <a:bodyPr wrap="square" rtlCol="0">
            <a:spAutoFit/>
          </a:bodyPr>
          <a:lstStyle/>
          <a:p>
            <a:r>
              <a:rPr lang="en-US" sz="4000" b="1" dirty="0" err="1"/>
              <a:t>P</a:t>
            </a:r>
            <a:r>
              <a:rPr lang="en-US" sz="4000" b="1" dirty="0" err="1" smtClean="0"/>
              <a:t>yrole</a:t>
            </a:r>
            <a:endParaRPr lang="en-US" sz="4000" b="1" dirty="0"/>
          </a:p>
        </p:txBody>
      </p:sp>
      <p:sp>
        <p:nvSpPr>
          <p:cNvPr id="128" name="TextBox 127"/>
          <p:cNvSpPr txBox="1"/>
          <p:nvPr/>
        </p:nvSpPr>
        <p:spPr>
          <a:xfrm>
            <a:off x="4049860" y="19284123"/>
            <a:ext cx="1901979" cy="707886"/>
          </a:xfrm>
          <a:prstGeom prst="rect">
            <a:avLst/>
          </a:prstGeom>
          <a:noFill/>
        </p:spPr>
        <p:txBody>
          <a:bodyPr wrap="square" rtlCol="0">
            <a:spAutoFit/>
          </a:bodyPr>
          <a:lstStyle/>
          <a:p>
            <a:r>
              <a:rPr lang="en-US" sz="4000" b="1" dirty="0" smtClean="0"/>
              <a:t>DEHS</a:t>
            </a:r>
            <a:endParaRPr lang="en-US" sz="4000" b="1" dirty="0"/>
          </a:p>
        </p:txBody>
      </p:sp>
      <p:sp>
        <p:nvSpPr>
          <p:cNvPr id="129" name="TextBox 128"/>
          <p:cNvSpPr txBox="1"/>
          <p:nvPr/>
        </p:nvSpPr>
        <p:spPr>
          <a:xfrm>
            <a:off x="13041460" y="19284123"/>
            <a:ext cx="2771012" cy="707886"/>
          </a:xfrm>
          <a:prstGeom prst="rect">
            <a:avLst/>
          </a:prstGeom>
          <a:noFill/>
        </p:spPr>
        <p:txBody>
          <a:bodyPr wrap="square" rtlCol="0">
            <a:spAutoFit/>
          </a:bodyPr>
          <a:lstStyle/>
          <a:p>
            <a:r>
              <a:rPr lang="en-US" sz="4000" b="1" dirty="0" err="1" smtClean="0"/>
              <a:t>Ppy</a:t>
            </a:r>
            <a:r>
              <a:rPr lang="en-US" sz="4000" b="1" dirty="0" smtClean="0"/>
              <a:t>-DEHS</a:t>
            </a:r>
            <a:endParaRPr lang="en-US" sz="4000" b="1" dirty="0"/>
          </a:p>
        </p:txBody>
      </p:sp>
      <p:grpSp>
        <p:nvGrpSpPr>
          <p:cNvPr id="11" name="Group 10"/>
          <p:cNvGrpSpPr/>
          <p:nvPr/>
        </p:nvGrpSpPr>
        <p:grpSpPr>
          <a:xfrm>
            <a:off x="3358868" y="25984200"/>
            <a:ext cx="12109732" cy="5481498"/>
            <a:chOff x="3358868" y="26213698"/>
            <a:chExt cx="12109732" cy="5481498"/>
          </a:xfrm>
        </p:grpSpPr>
        <p:pic>
          <p:nvPicPr>
            <p:cNvPr id="1026" name="Picture 2" descr="C:\Users\BDg\Desktop\IMG_1153.JPG"/>
            <p:cNvPicPr>
              <a:picLocks noChangeAspect="1" noChangeArrowheads="1"/>
            </p:cNvPicPr>
            <p:nvPr/>
          </p:nvPicPr>
          <p:blipFill rotWithShape="1">
            <a:blip r:embed="rId22" cstate="print"/>
            <a:srcRect t="21569" b="21774"/>
            <a:stretch/>
          </p:blipFill>
          <p:spPr bwMode="auto">
            <a:xfrm rot="10800000">
              <a:off x="3358868" y="26213698"/>
              <a:ext cx="12109732" cy="5481498"/>
            </a:xfrm>
            <a:prstGeom prst="rect">
              <a:avLst/>
            </a:prstGeom>
            <a:noFill/>
          </p:spPr>
        </p:pic>
        <p:sp>
          <p:nvSpPr>
            <p:cNvPr id="10" name="TextBox 9"/>
            <p:cNvSpPr txBox="1"/>
            <p:nvPr/>
          </p:nvSpPr>
          <p:spPr>
            <a:xfrm>
              <a:off x="11281559" y="27496370"/>
              <a:ext cx="1755609" cy="584775"/>
            </a:xfrm>
            <a:prstGeom prst="rect">
              <a:avLst/>
            </a:prstGeom>
            <a:noFill/>
          </p:spPr>
          <p:txBody>
            <a:bodyPr wrap="none" rtlCol="0">
              <a:spAutoFit/>
            </a:bodyPr>
            <a:lstStyle/>
            <a:p>
              <a:r>
                <a:rPr lang="en-US" sz="3200" b="1" dirty="0" smtClean="0">
                  <a:solidFill>
                    <a:schemeClr val="bg1"/>
                  </a:solidFill>
                </a:rPr>
                <a:t>Mandrel</a:t>
              </a:r>
              <a:endParaRPr lang="en-US" sz="3200" b="1" dirty="0">
                <a:solidFill>
                  <a:schemeClr val="bg1"/>
                </a:solidFill>
              </a:endParaRPr>
            </a:p>
          </p:txBody>
        </p:sp>
        <p:sp>
          <p:nvSpPr>
            <p:cNvPr id="135" name="TextBox 134"/>
            <p:cNvSpPr txBox="1"/>
            <p:nvPr/>
          </p:nvSpPr>
          <p:spPr>
            <a:xfrm>
              <a:off x="4392571" y="29882464"/>
              <a:ext cx="2917786" cy="584775"/>
            </a:xfrm>
            <a:prstGeom prst="rect">
              <a:avLst/>
            </a:prstGeom>
            <a:noFill/>
          </p:spPr>
          <p:txBody>
            <a:bodyPr wrap="none" rtlCol="0">
              <a:spAutoFit/>
            </a:bodyPr>
            <a:lstStyle/>
            <a:p>
              <a:r>
                <a:rPr lang="en-US" sz="3200" b="1" dirty="0" smtClean="0">
                  <a:solidFill>
                    <a:schemeClr val="bg1"/>
                  </a:solidFill>
                </a:rPr>
                <a:t>Syringe pump</a:t>
              </a:r>
              <a:endParaRPr lang="en-US" sz="3200" b="1" dirty="0">
                <a:solidFill>
                  <a:schemeClr val="bg1"/>
                </a:solidFill>
              </a:endParaRPr>
            </a:p>
          </p:txBody>
        </p:sp>
        <p:sp>
          <p:nvSpPr>
            <p:cNvPr id="136" name="TextBox 135"/>
            <p:cNvSpPr txBox="1"/>
            <p:nvPr/>
          </p:nvSpPr>
          <p:spPr>
            <a:xfrm>
              <a:off x="3429000" y="26366098"/>
              <a:ext cx="6328977" cy="584775"/>
            </a:xfrm>
            <a:prstGeom prst="rect">
              <a:avLst/>
            </a:prstGeom>
            <a:noFill/>
          </p:spPr>
          <p:txBody>
            <a:bodyPr wrap="none" rtlCol="0">
              <a:spAutoFit/>
            </a:bodyPr>
            <a:lstStyle/>
            <a:p>
              <a:r>
                <a:rPr lang="en-US" sz="3200" b="1" dirty="0" smtClean="0">
                  <a:solidFill>
                    <a:schemeClr val="bg1"/>
                  </a:solidFill>
                </a:rPr>
                <a:t>Set-up for pull-spinning system</a:t>
              </a:r>
              <a:endParaRPr lang="en-US" sz="3200" b="1" dirty="0">
                <a:solidFill>
                  <a:schemeClr val="bg1"/>
                </a:solidFill>
              </a:endParaRPr>
            </a:p>
          </p:txBody>
        </p:sp>
        <p:sp>
          <p:nvSpPr>
            <p:cNvPr id="137" name="TextBox 136"/>
            <p:cNvSpPr txBox="1"/>
            <p:nvPr/>
          </p:nvSpPr>
          <p:spPr>
            <a:xfrm>
              <a:off x="9606771" y="28575000"/>
              <a:ext cx="2051829" cy="1077218"/>
            </a:xfrm>
            <a:prstGeom prst="rect">
              <a:avLst/>
            </a:prstGeom>
            <a:noFill/>
          </p:spPr>
          <p:txBody>
            <a:bodyPr wrap="square" rtlCol="0">
              <a:spAutoFit/>
            </a:bodyPr>
            <a:lstStyle/>
            <a:p>
              <a:r>
                <a:rPr lang="en-US" sz="3200" b="1" dirty="0" smtClean="0">
                  <a:solidFill>
                    <a:schemeClr val="bg1"/>
                  </a:solidFill>
                </a:rPr>
                <a:t>Polymer nozzle</a:t>
              </a:r>
              <a:endParaRPr lang="en-US" sz="3200" b="1" dirty="0">
                <a:solidFill>
                  <a:schemeClr val="bg1"/>
                </a:solidFill>
              </a:endParaRPr>
            </a:p>
          </p:txBody>
        </p:sp>
      </p:grpSp>
      <p:sp>
        <p:nvSpPr>
          <p:cNvPr id="138" name="TextBox 137"/>
          <p:cNvSpPr txBox="1"/>
          <p:nvPr/>
        </p:nvSpPr>
        <p:spPr>
          <a:xfrm>
            <a:off x="10235132" y="38311105"/>
            <a:ext cx="6909868" cy="1569660"/>
          </a:xfrm>
          <a:prstGeom prst="rect">
            <a:avLst/>
          </a:prstGeom>
          <a:noFill/>
        </p:spPr>
        <p:txBody>
          <a:bodyPr wrap="square" rtlCol="0">
            <a:spAutoFit/>
          </a:bodyPr>
          <a:lstStyle/>
          <a:p>
            <a:r>
              <a:rPr lang="en-US" sz="3200" b="1" dirty="0" smtClean="0"/>
              <a:t>Mechanism for fiber formation (left) and collection (top) using rotating mandrel</a:t>
            </a:r>
            <a:endParaRPr lang="en-US" sz="3200" b="1" dirty="0"/>
          </a:p>
        </p:txBody>
      </p:sp>
      <p:sp>
        <p:nvSpPr>
          <p:cNvPr id="139" name="TextBox 138"/>
          <p:cNvSpPr txBox="1"/>
          <p:nvPr/>
        </p:nvSpPr>
        <p:spPr>
          <a:xfrm>
            <a:off x="21484884" y="28265735"/>
            <a:ext cx="2213316" cy="830997"/>
          </a:xfrm>
          <a:prstGeom prst="rect">
            <a:avLst/>
          </a:prstGeom>
          <a:noFill/>
        </p:spPr>
        <p:txBody>
          <a:bodyPr wrap="square" rtlCol="0">
            <a:spAutoFit/>
          </a:bodyPr>
          <a:lstStyle/>
          <a:p>
            <a:pPr algn="ctr"/>
            <a:r>
              <a:rPr lang="en-US" sz="2400" b="1" dirty="0" smtClean="0"/>
              <a:t>Nanofiber network</a:t>
            </a:r>
            <a:endParaRPr lang="en-US" sz="2400" b="1" dirty="0"/>
          </a:p>
        </p:txBody>
      </p:sp>
      <p:sp>
        <p:nvSpPr>
          <p:cNvPr id="140" name="TextBox 139"/>
          <p:cNvSpPr txBox="1"/>
          <p:nvPr/>
        </p:nvSpPr>
        <p:spPr>
          <a:xfrm>
            <a:off x="19354800" y="26974800"/>
            <a:ext cx="2213316" cy="461665"/>
          </a:xfrm>
          <a:prstGeom prst="rect">
            <a:avLst/>
          </a:prstGeom>
          <a:noFill/>
        </p:spPr>
        <p:txBody>
          <a:bodyPr wrap="square" rtlCol="0">
            <a:spAutoFit/>
          </a:bodyPr>
          <a:lstStyle/>
          <a:p>
            <a:pPr algn="ctr"/>
            <a:r>
              <a:rPr lang="en-US" sz="2400" b="1" dirty="0" smtClean="0"/>
              <a:t>Pt </a:t>
            </a:r>
            <a:r>
              <a:rPr lang="en-US" sz="2400" b="1" dirty="0" smtClean="0"/>
              <a:t>electrode</a:t>
            </a:r>
            <a:endParaRPr lang="en-US" sz="2400" b="1" dirty="0"/>
          </a:p>
        </p:txBody>
      </p:sp>
      <p:sp>
        <p:nvSpPr>
          <p:cNvPr id="13" name="TextBox 12"/>
          <p:cNvSpPr txBox="1"/>
          <p:nvPr/>
        </p:nvSpPr>
        <p:spPr>
          <a:xfrm>
            <a:off x="28937950" y="27071995"/>
            <a:ext cx="484428" cy="707886"/>
          </a:xfrm>
          <a:prstGeom prst="rect">
            <a:avLst/>
          </a:prstGeom>
          <a:noFill/>
        </p:spPr>
        <p:txBody>
          <a:bodyPr wrap="none" rtlCol="0">
            <a:spAutoFit/>
          </a:bodyPr>
          <a:lstStyle/>
          <a:p>
            <a:r>
              <a:rPr lang="en-US" sz="4000" b="1" dirty="0" smtClean="0"/>
              <a:t>+</a:t>
            </a:r>
            <a:endParaRPr lang="en-US" sz="4000" b="1" dirty="0"/>
          </a:p>
        </p:txBody>
      </p:sp>
      <p:sp>
        <p:nvSpPr>
          <p:cNvPr id="142" name="TextBox 141"/>
          <p:cNvSpPr txBox="1"/>
          <p:nvPr/>
        </p:nvSpPr>
        <p:spPr>
          <a:xfrm>
            <a:off x="30605172" y="27122735"/>
            <a:ext cx="484428" cy="707886"/>
          </a:xfrm>
          <a:prstGeom prst="rect">
            <a:avLst/>
          </a:prstGeom>
          <a:noFill/>
        </p:spPr>
        <p:txBody>
          <a:bodyPr wrap="none" rtlCol="0">
            <a:spAutoFit/>
          </a:bodyPr>
          <a:lstStyle/>
          <a:p>
            <a:r>
              <a:rPr lang="en-US" sz="4000" b="1" dirty="0" smtClean="0"/>
              <a:t>+</a:t>
            </a:r>
            <a:endParaRPr lang="en-US" sz="4000" b="1" dirty="0"/>
          </a:p>
        </p:txBody>
      </p:sp>
      <p:sp>
        <p:nvSpPr>
          <p:cNvPr id="143" name="TextBox 142"/>
          <p:cNvSpPr txBox="1"/>
          <p:nvPr/>
        </p:nvSpPr>
        <p:spPr>
          <a:xfrm>
            <a:off x="26593800" y="27122735"/>
            <a:ext cx="356188" cy="707886"/>
          </a:xfrm>
          <a:prstGeom prst="rect">
            <a:avLst/>
          </a:prstGeom>
          <a:noFill/>
        </p:spPr>
        <p:txBody>
          <a:bodyPr wrap="none" rtlCol="0">
            <a:spAutoFit/>
          </a:bodyPr>
          <a:lstStyle/>
          <a:p>
            <a:r>
              <a:rPr lang="en-US" sz="4000" b="1" dirty="0"/>
              <a:t>-</a:t>
            </a:r>
          </a:p>
        </p:txBody>
      </p:sp>
      <p:sp>
        <p:nvSpPr>
          <p:cNvPr id="144" name="TextBox 143"/>
          <p:cNvSpPr txBox="1"/>
          <p:nvPr/>
        </p:nvSpPr>
        <p:spPr>
          <a:xfrm>
            <a:off x="35033950" y="27046535"/>
            <a:ext cx="484428" cy="707886"/>
          </a:xfrm>
          <a:prstGeom prst="rect">
            <a:avLst/>
          </a:prstGeom>
          <a:noFill/>
        </p:spPr>
        <p:txBody>
          <a:bodyPr wrap="none" rtlCol="0">
            <a:spAutoFit/>
          </a:bodyPr>
          <a:lstStyle/>
          <a:p>
            <a:r>
              <a:rPr lang="en-US" sz="4000" b="1" dirty="0" smtClean="0"/>
              <a:t>+</a:t>
            </a:r>
            <a:endParaRPr lang="en-US" sz="4000" b="1" dirty="0"/>
          </a:p>
        </p:txBody>
      </p:sp>
      <p:sp>
        <p:nvSpPr>
          <p:cNvPr id="145" name="TextBox 144"/>
          <p:cNvSpPr txBox="1"/>
          <p:nvPr/>
        </p:nvSpPr>
        <p:spPr>
          <a:xfrm>
            <a:off x="36701172" y="27097275"/>
            <a:ext cx="484428" cy="707886"/>
          </a:xfrm>
          <a:prstGeom prst="rect">
            <a:avLst/>
          </a:prstGeom>
          <a:noFill/>
        </p:spPr>
        <p:txBody>
          <a:bodyPr wrap="none" rtlCol="0">
            <a:spAutoFit/>
          </a:bodyPr>
          <a:lstStyle/>
          <a:p>
            <a:r>
              <a:rPr lang="en-US" sz="4000" b="1" dirty="0" smtClean="0"/>
              <a:t>+</a:t>
            </a:r>
            <a:endParaRPr lang="en-US" sz="4000" b="1" dirty="0"/>
          </a:p>
        </p:txBody>
      </p:sp>
      <p:sp>
        <p:nvSpPr>
          <p:cNvPr id="146" name="TextBox 145"/>
          <p:cNvSpPr txBox="1"/>
          <p:nvPr/>
        </p:nvSpPr>
        <p:spPr>
          <a:xfrm>
            <a:off x="32689800" y="27097275"/>
            <a:ext cx="356188" cy="707886"/>
          </a:xfrm>
          <a:prstGeom prst="rect">
            <a:avLst/>
          </a:prstGeom>
          <a:noFill/>
        </p:spPr>
        <p:txBody>
          <a:bodyPr wrap="none" rtlCol="0">
            <a:spAutoFit/>
          </a:bodyPr>
          <a:lstStyle/>
          <a:p>
            <a:r>
              <a:rPr lang="en-US" sz="4000" b="1" dirty="0"/>
              <a:t>-</a:t>
            </a:r>
          </a:p>
        </p:txBody>
      </p:sp>
      <p:cxnSp>
        <p:nvCxnSpPr>
          <p:cNvPr id="19" name="Straight Connector 18"/>
          <p:cNvCxnSpPr/>
          <p:nvPr/>
        </p:nvCxnSpPr>
        <p:spPr bwMode="auto">
          <a:xfrm flipH="1">
            <a:off x="22555200" y="27321826"/>
            <a:ext cx="76200" cy="872174"/>
          </a:xfrm>
          <a:prstGeom prst="line">
            <a:avLst/>
          </a:prstGeom>
          <a:solidFill>
            <a:schemeClr val="accent1"/>
          </a:solidFill>
          <a:ln w="38100" cap="flat" cmpd="sng" algn="ctr">
            <a:solidFill>
              <a:schemeClr val="bg1"/>
            </a:solidFill>
            <a:prstDash val="dash"/>
            <a:round/>
            <a:headEnd type="none" w="med" len="med"/>
            <a:tailEnd type="none" w="med" len="med"/>
          </a:ln>
          <a:effectLst/>
        </p:spPr>
      </p:cxnSp>
      <p:cxnSp>
        <p:nvCxnSpPr>
          <p:cNvPr id="21" name="Straight Connector 20"/>
          <p:cNvCxnSpPr/>
          <p:nvPr/>
        </p:nvCxnSpPr>
        <p:spPr bwMode="auto">
          <a:xfrm>
            <a:off x="19888200" y="28950637"/>
            <a:ext cx="0" cy="392316"/>
          </a:xfrm>
          <a:prstGeom prst="line">
            <a:avLst/>
          </a:prstGeom>
          <a:solidFill>
            <a:schemeClr val="accent1"/>
          </a:solidFill>
          <a:ln w="38100" cap="flat" cmpd="sng" algn="ctr">
            <a:solidFill>
              <a:schemeClr val="tx1"/>
            </a:solidFill>
            <a:prstDash val="solid"/>
            <a:round/>
            <a:headEnd type="none" w="med" len="med"/>
            <a:tailEnd type="none" w="med" len="med"/>
          </a:ln>
          <a:effectLst/>
        </p:spPr>
      </p:cxnSp>
      <p:cxnSp>
        <p:nvCxnSpPr>
          <p:cNvPr id="154" name="Straight Connector 153"/>
          <p:cNvCxnSpPr/>
          <p:nvPr/>
        </p:nvCxnSpPr>
        <p:spPr bwMode="auto">
          <a:xfrm>
            <a:off x="19888200" y="29323346"/>
            <a:ext cx="381000" cy="898"/>
          </a:xfrm>
          <a:prstGeom prst="line">
            <a:avLst/>
          </a:prstGeom>
          <a:solidFill>
            <a:schemeClr val="accent1"/>
          </a:solidFill>
          <a:ln w="38100" cap="flat" cmpd="sng" algn="ctr">
            <a:solidFill>
              <a:schemeClr val="tx1"/>
            </a:solidFill>
            <a:prstDash val="solid"/>
            <a:round/>
            <a:headEnd type="none" w="med" len="med"/>
            <a:tailEnd type="none" w="med" len="med"/>
          </a:ln>
          <a:effectLst/>
        </p:spPr>
      </p:cxnSp>
      <p:cxnSp>
        <p:nvCxnSpPr>
          <p:cNvPr id="156" name="Straight Connector 155"/>
          <p:cNvCxnSpPr/>
          <p:nvPr/>
        </p:nvCxnSpPr>
        <p:spPr bwMode="auto">
          <a:xfrm flipH="1">
            <a:off x="19888199" y="29151896"/>
            <a:ext cx="228600" cy="166167"/>
          </a:xfrm>
          <a:prstGeom prst="line">
            <a:avLst/>
          </a:prstGeom>
          <a:solidFill>
            <a:schemeClr val="accent1"/>
          </a:solidFill>
          <a:ln w="38100" cap="flat" cmpd="sng" algn="ctr">
            <a:solidFill>
              <a:schemeClr val="tx1"/>
            </a:solidFill>
            <a:prstDash val="solid"/>
            <a:round/>
            <a:headEnd type="none" w="med" len="med"/>
            <a:tailEnd type="none" w="med" len="med"/>
          </a:ln>
          <a:effectLst/>
        </p:spPr>
      </p:cxnSp>
      <p:sp>
        <p:nvSpPr>
          <p:cNvPr id="24" name="TextBox 23"/>
          <p:cNvSpPr txBox="1"/>
          <p:nvPr/>
        </p:nvSpPr>
        <p:spPr>
          <a:xfrm>
            <a:off x="20192463" y="29088078"/>
            <a:ext cx="312906" cy="369332"/>
          </a:xfrm>
          <a:prstGeom prst="rect">
            <a:avLst/>
          </a:prstGeom>
          <a:noFill/>
        </p:spPr>
        <p:txBody>
          <a:bodyPr wrap="none" rtlCol="0">
            <a:spAutoFit/>
          </a:bodyPr>
          <a:lstStyle/>
          <a:p>
            <a:r>
              <a:rPr lang="en-US" sz="1800" b="1" dirty="0" smtClean="0"/>
              <a:t>x</a:t>
            </a:r>
            <a:endParaRPr lang="en-US" sz="1800" b="1" dirty="0"/>
          </a:p>
        </p:txBody>
      </p:sp>
      <p:sp>
        <p:nvSpPr>
          <p:cNvPr id="159" name="TextBox 158"/>
          <p:cNvSpPr txBox="1"/>
          <p:nvPr/>
        </p:nvSpPr>
        <p:spPr>
          <a:xfrm>
            <a:off x="19765794" y="28619678"/>
            <a:ext cx="312906" cy="369332"/>
          </a:xfrm>
          <a:prstGeom prst="rect">
            <a:avLst/>
          </a:prstGeom>
          <a:noFill/>
        </p:spPr>
        <p:txBody>
          <a:bodyPr wrap="none" rtlCol="0">
            <a:spAutoFit/>
          </a:bodyPr>
          <a:lstStyle/>
          <a:p>
            <a:r>
              <a:rPr lang="en-US" sz="1800" b="1" dirty="0" smtClean="0"/>
              <a:t>y</a:t>
            </a:r>
            <a:endParaRPr lang="en-US" sz="1800" b="1" dirty="0"/>
          </a:p>
        </p:txBody>
      </p:sp>
      <p:sp>
        <p:nvSpPr>
          <p:cNvPr id="160" name="TextBox 159"/>
          <p:cNvSpPr txBox="1"/>
          <p:nvPr/>
        </p:nvSpPr>
        <p:spPr>
          <a:xfrm>
            <a:off x="20043608" y="28891873"/>
            <a:ext cx="300082" cy="369332"/>
          </a:xfrm>
          <a:prstGeom prst="rect">
            <a:avLst/>
          </a:prstGeom>
          <a:noFill/>
        </p:spPr>
        <p:txBody>
          <a:bodyPr wrap="none" rtlCol="0">
            <a:spAutoFit/>
          </a:bodyPr>
          <a:lstStyle/>
          <a:p>
            <a:r>
              <a:rPr lang="en-US" sz="1800" b="1" dirty="0"/>
              <a:t>z</a:t>
            </a:r>
          </a:p>
        </p:txBody>
      </p:sp>
      <p:sp>
        <p:nvSpPr>
          <p:cNvPr id="25" name="Rectangle 24"/>
          <p:cNvSpPr/>
          <p:nvPr/>
        </p:nvSpPr>
        <p:spPr>
          <a:xfrm>
            <a:off x="20547405" y="7156847"/>
            <a:ext cx="2388795" cy="615553"/>
          </a:xfrm>
          <a:prstGeom prst="rect">
            <a:avLst/>
          </a:prstGeom>
        </p:spPr>
        <p:txBody>
          <a:bodyPr wrap="none">
            <a:spAutoFit/>
          </a:bodyPr>
          <a:lstStyle/>
          <a:p>
            <a:r>
              <a:rPr lang="en-US" sz="3400" b="1" dirty="0">
                <a:solidFill>
                  <a:schemeClr val="bg1"/>
                </a:solidFill>
                <a:latin typeface="Tahoma" pitchFamily="34" charset="0"/>
                <a:cs typeface="Tahoma" pitchFamily="34" charset="0"/>
              </a:rPr>
              <a:t>PCL fibers</a:t>
            </a:r>
            <a:endParaRPr lang="en-US" sz="3400" dirty="0">
              <a:solidFill>
                <a:schemeClr val="bg1"/>
              </a:solidFill>
            </a:endParaRPr>
          </a:p>
        </p:txBody>
      </p:sp>
      <p:sp>
        <p:nvSpPr>
          <p:cNvPr id="162" name="Rectangle 161"/>
          <p:cNvSpPr/>
          <p:nvPr/>
        </p:nvSpPr>
        <p:spPr>
          <a:xfrm>
            <a:off x="29337000" y="7162800"/>
            <a:ext cx="3658374" cy="615553"/>
          </a:xfrm>
          <a:prstGeom prst="rect">
            <a:avLst/>
          </a:prstGeom>
        </p:spPr>
        <p:txBody>
          <a:bodyPr wrap="none">
            <a:spAutoFit/>
          </a:bodyPr>
          <a:lstStyle/>
          <a:p>
            <a:r>
              <a:rPr lang="en-US" sz="3400" b="1" dirty="0" smtClean="0">
                <a:solidFill>
                  <a:schemeClr val="bg1"/>
                </a:solidFill>
                <a:latin typeface="Tahoma" pitchFamily="34" charset="0"/>
                <a:cs typeface="Tahoma" pitchFamily="34" charset="0"/>
              </a:rPr>
              <a:t>PCL - </a:t>
            </a:r>
            <a:r>
              <a:rPr lang="en-US" sz="3400" b="1" dirty="0" err="1" smtClean="0">
                <a:solidFill>
                  <a:schemeClr val="bg1"/>
                </a:solidFill>
                <a:latin typeface="Tahoma" pitchFamily="34" charset="0"/>
                <a:cs typeface="Tahoma" pitchFamily="34" charset="0"/>
              </a:rPr>
              <a:t>PPy</a:t>
            </a:r>
            <a:r>
              <a:rPr lang="en-US" sz="3400" b="1" dirty="0" smtClean="0">
                <a:solidFill>
                  <a:schemeClr val="bg1"/>
                </a:solidFill>
                <a:latin typeface="Tahoma" pitchFamily="34" charset="0"/>
                <a:cs typeface="Tahoma" pitchFamily="34" charset="0"/>
              </a:rPr>
              <a:t> fibers</a:t>
            </a:r>
            <a:endParaRPr lang="en-US" sz="3400" dirty="0">
              <a:solidFill>
                <a:schemeClr val="bg1"/>
              </a:solidFill>
            </a:endParaRPr>
          </a:p>
        </p:txBody>
      </p:sp>
      <p:sp>
        <p:nvSpPr>
          <p:cNvPr id="163" name="Rectangle 162"/>
          <p:cNvSpPr/>
          <p:nvPr/>
        </p:nvSpPr>
        <p:spPr>
          <a:xfrm>
            <a:off x="29207554" y="13633847"/>
            <a:ext cx="4398961" cy="615553"/>
          </a:xfrm>
          <a:prstGeom prst="rect">
            <a:avLst/>
          </a:prstGeom>
        </p:spPr>
        <p:txBody>
          <a:bodyPr wrap="none">
            <a:spAutoFit/>
          </a:bodyPr>
          <a:lstStyle/>
          <a:p>
            <a:r>
              <a:rPr lang="en-US" sz="3400" b="1" dirty="0" err="1" smtClean="0">
                <a:solidFill>
                  <a:schemeClr val="bg1"/>
                </a:solidFill>
                <a:latin typeface="Tahoma" pitchFamily="34" charset="0"/>
                <a:cs typeface="Tahoma" pitchFamily="34" charset="0"/>
              </a:rPr>
              <a:t>PPy</a:t>
            </a:r>
            <a:r>
              <a:rPr lang="en-US" sz="3400" b="1" dirty="0" smtClean="0">
                <a:solidFill>
                  <a:schemeClr val="bg1"/>
                </a:solidFill>
                <a:latin typeface="Tahoma" pitchFamily="34" charset="0"/>
                <a:cs typeface="Tahoma" pitchFamily="34" charset="0"/>
              </a:rPr>
              <a:t> - Gelatin fibers</a:t>
            </a:r>
            <a:endParaRPr lang="en-US" sz="3400" dirty="0">
              <a:solidFill>
                <a:schemeClr val="bg1"/>
              </a:solidFill>
            </a:endParaRPr>
          </a:p>
        </p:txBody>
      </p:sp>
      <p:sp>
        <p:nvSpPr>
          <p:cNvPr id="164" name="Rectangle 163"/>
          <p:cNvSpPr/>
          <p:nvPr/>
        </p:nvSpPr>
        <p:spPr>
          <a:xfrm>
            <a:off x="26212800" y="11500247"/>
            <a:ext cx="1289135" cy="615553"/>
          </a:xfrm>
          <a:prstGeom prst="rect">
            <a:avLst/>
          </a:prstGeom>
        </p:spPr>
        <p:txBody>
          <a:bodyPr wrap="none">
            <a:spAutoFit/>
          </a:bodyPr>
          <a:lstStyle/>
          <a:p>
            <a:r>
              <a:rPr lang="en-US" sz="3400" b="1" dirty="0" smtClean="0">
                <a:solidFill>
                  <a:schemeClr val="bg1"/>
                </a:solidFill>
                <a:latin typeface="Tahoma" pitchFamily="34" charset="0"/>
                <a:cs typeface="Tahoma" pitchFamily="34" charset="0"/>
              </a:rPr>
              <a:t>5 µm</a:t>
            </a:r>
            <a:endParaRPr lang="en-US" sz="3400" dirty="0">
              <a:solidFill>
                <a:schemeClr val="bg1"/>
              </a:solidFill>
            </a:endParaRPr>
          </a:p>
        </p:txBody>
      </p:sp>
      <p:sp>
        <p:nvSpPr>
          <p:cNvPr id="168" name="Rectangle 167"/>
          <p:cNvSpPr/>
          <p:nvPr/>
        </p:nvSpPr>
        <p:spPr>
          <a:xfrm>
            <a:off x="35134465" y="11576447"/>
            <a:ext cx="1289135" cy="615553"/>
          </a:xfrm>
          <a:prstGeom prst="rect">
            <a:avLst/>
          </a:prstGeom>
        </p:spPr>
        <p:txBody>
          <a:bodyPr wrap="none">
            <a:spAutoFit/>
          </a:bodyPr>
          <a:lstStyle/>
          <a:p>
            <a:r>
              <a:rPr lang="en-US" sz="3400" b="1" dirty="0" smtClean="0">
                <a:solidFill>
                  <a:schemeClr val="bg1"/>
                </a:solidFill>
                <a:latin typeface="Tahoma" pitchFamily="34" charset="0"/>
                <a:cs typeface="Tahoma" pitchFamily="34" charset="0"/>
              </a:rPr>
              <a:t>5 µm</a:t>
            </a:r>
            <a:endParaRPr lang="en-US" sz="3400" dirty="0">
              <a:solidFill>
                <a:schemeClr val="bg1"/>
              </a:solidFill>
            </a:endParaRPr>
          </a:p>
        </p:txBody>
      </p:sp>
      <p:sp>
        <p:nvSpPr>
          <p:cNvPr id="169" name="Rectangle 168"/>
          <p:cNvSpPr/>
          <p:nvPr/>
        </p:nvSpPr>
        <p:spPr>
          <a:xfrm>
            <a:off x="35134464" y="17940129"/>
            <a:ext cx="1289135" cy="615553"/>
          </a:xfrm>
          <a:prstGeom prst="rect">
            <a:avLst/>
          </a:prstGeom>
        </p:spPr>
        <p:txBody>
          <a:bodyPr wrap="none">
            <a:spAutoFit/>
          </a:bodyPr>
          <a:lstStyle/>
          <a:p>
            <a:r>
              <a:rPr lang="en-US" sz="3400" b="1" dirty="0" smtClean="0">
                <a:solidFill>
                  <a:schemeClr val="bg1"/>
                </a:solidFill>
                <a:latin typeface="Tahoma" pitchFamily="34" charset="0"/>
                <a:cs typeface="Tahoma" pitchFamily="34" charset="0"/>
              </a:rPr>
              <a:t>5 µm</a:t>
            </a:r>
            <a:endParaRPr lang="en-US" sz="3400" dirty="0">
              <a:solidFill>
                <a:schemeClr val="bg1"/>
              </a:solidFill>
            </a:endParaRPr>
          </a:p>
        </p:txBody>
      </p:sp>
      <p:sp>
        <p:nvSpPr>
          <p:cNvPr id="147" name="Rectangle 146"/>
          <p:cNvSpPr/>
          <p:nvPr/>
        </p:nvSpPr>
        <p:spPr>
          <a:xfrm>
            <a:off x="35737801" y="22402800"/>
            <a:ext cx="1447799" cy="461665"/>
          </a:xfrm>
          <a:prstGeom prst="rect">
            <a:avLst/>
          </a:prstGeom>
        </p:spPr>
        <p:txBody>
          <a:bodyPr wrap="square">
            <a:spAutoFit/>
          </a:bodyPr>
          <a:lstStyle/>
          <a:p>
            <a:r>
              <a:rPr lang="en-US" sz="2400" b="1" dirty="0" smtClean="0">
                <a:solidFill>
                  <a:schemeClr val="bg1"/>
                </a:solidFill>
                <a:latin typeface="Tahoma" pitchFamily="34" charset="0"/>
                <a:cs typeface="Tahoma" pitchFamily="34" charset="0"/>
              </a:rPr>
              <a:t>3 </a:t>
            </a:r>
            <a:r>
              <a:rPr lang="en-US" sz="2400" b="1" dirty="0" smtClean="0">
                <a:solidFill>
                  <a:schemeClr val="bg1"/>
                </a:solidFill>
                <a:latin typeface="Tahoma" pitchFamily="34" charset="0"/>
                <a:cs typeface="Tahoma" pitchFamily="34" charset="0"/>
              </a:rPr>
              <a:t>µm</a:t>
            </a:r>
            <a:endParaRPr lang="en-US" sz="2400" dirty="0">
              <a:solidFill>
                <a:schemeClr val="bg1"/>
              </a:solidFill>
            </a:endParaRPr>
          </a:p>
        </p:txBody>
      </p:sp>
      <p:sp>
        <p:nvSpPr>
          <p:cNvPr id="152" name="Rectangle 151"/>
          <p:cNvSpPr/>
          <p:nvPr/>
        </p:nvSpPr>
        <p:spPr>
          <a:xfrm>
            <a:off x="29641800" y="22783800"/>
            <a:ext cx="1447799" cy="461665"/>
          </a:xfrm>
          <a:prstGeom prst="rect">
            <a:avLst/>
          </a:prstGeom>
        </p:spPr>
        <p:txBody>
          <a:bodyPr wrap="square">
            <a:spAutoFit/>
          </a:bodyPr>
          <a:lstStyle/>
          <a:p>
            <a:r>
              <a:rPr lang="en-US" sz="2400" b="1" dirty="0" smtClean="0">
                <a:solidFill>
                  <a:schemeClr val="bg1"/>
                </a:solidFill>
                <a:latin typeface="Tahoma" pitchFamily="34" charset="0"/>
                <a:cs typeface="Tahoma" pitchFamily="34" charset="0"/>
              </a:rPr>
              <a:t>1 </a:t>
            </a:r>
            <a:r>
              <a:rPr lang="en-US" sz="2400" b="1" dirty="0" smtClean="0">
                <a:solidFill>
                  <a:schemeClr val="bg1"/>
                </a:solidFill>
                <a:latin typeface="Tahoma" pitchFamily="34" charset="0"/>
                <a:cs typeface="Tahoma" pitchFamily="34" charset="0"/>
              </a:rPr>
              <a:t>µm</a:t>
            </a:r>
            <a:endParaRPr lang="en-US" sz="2400" dirty="0">
              <a:solidFill>
                <a:schemeClr val="bg1"/>
              </a:solidFill>
            </a:endParaRPr>
          </a:p>
        </p:txBody>
      </p:sp>
      <p:sp>
        <p:nvSpPr>
          <p:cNvPr id="153" name="Rectangle 152"/>
          <p:cNvSpPr/>
          <p:nvPr/>
        </p:nvSpPr>
        <p:spPr>
          <a:xfrm>
            <a:off x="23545800" y="22783800"/>
            <a:ext cx="1447799" cy="461665"/>
          </a:xfrm>
          <a:prstGeom prst="rect">
            <a:avLst/>
          </a:prstGeom>
        </p:spPr>
        <p:txBody>
          <a:bodyPr wrap="square">
            <a:spAutoFit/>
          </a:bodyPr>
          <a:lstStyle/>
          <a:p>
            <a:r>
              <a:rPr lang="en-US" sz="2400" b="1" dirty="0" smtClean="0">
                <a:solidFill>
                  <a:schemeClr val="bg1"/>
                </a:solidFill>
                <a:latin typeface="Tahoma" pitchFamily="34" charset="0"/>
                <a:cs typeface="Tahoma" pitchFamily="34" charset="0"/>
              </a:rPr>
              <a:t>10 </a:t>
            </a:r>
            <a:r>
              <a:rPr lang="en-US" sz="2400" b="1" dirty="0" smtClean="0">
                <a:solidFill>
                  <a:schemeClr val="bg1"/>
                </a:solidFill>
                <a:latin typeface="Tahoma" pitchFamily="34" charset="0"/>
                <a:cs typeface="Tahoma" pitchFamily="34" charset="0"/>
              </a:rPr>
              <a:t>µm</a:t>
            </a:r>
            <a:endParaRPr lang="en-US" sz="2400" dirty="0">
              <a:solidFill>
                <a:schemeClr val="bg1"/>
              </a:solidFill>
            </a:endParaRPr>
          </a:p>
        </p:txBody>
      </p:sp>
      <p:cxnSp>
        <p:nvCxnSpPr>
          <p:cNvPr id="155" name="Straight Connector 154"/>
          <p:cNvCxnSpPr/>
          <p:nvPr/>
        </p:nvCxnSpPr>
        <p:spPr bwMode="auto">
          <a:xfrm flipH="1">
            <a:off x="22174200" y="27279600"/>
            <a:ext cx="304800" cy="838200"/>
          </a:xfrm>
          <a:prstGeom prst="line">
            <a:avLst/>
          </a:prstGeom>
          <a:solidFill>
            <a:schemeClr val="accent1"/>
          </a:solidFill>
          <a:ln w="38100" cap="flat" cmpd="sng" algn="ctr">
            <a:solidFill>
              <a:schemeClr val="bg1"/>
            </a:solidFill>
            <a:prstDash val="dash"/>
            <a:round/>
            <a:headEnd type="none" w="med" len="med"/>
            <a:tailEnd type="none" w="med" len="med"/>
          </a:ln>
          <a:effectLst/>
        </p:spPr>
      </p:cxnSp>
      <p:cxnSp>
        <p:nvCxnSpPr>
          <p:cNvPr id="175" name="Straight Connector 174"/>
          <p:cNvCxnSpPr/>
          <p:nvPr/>
        </p:nvCxnSpPr>
        <p:spPr bwMode="auto">
          <a:xfrm flipH="1">
            <a:off x="28651200" y="27398026"/>
            <a:ext cx="76200" cy="872174"/>
          </a:xfrm>
          <a:prstGeom prst="line">
            <a:avLst/>
          </a:prstGeom>
          <a:solidFill>
            <a:schemeClr val="accent1"/>
          </a:solidFill>
          <a:ln w="38100" cap="flat" cmpd="sng" algn="ctr">
            <a:solidFill>
              <a:schemeClr val="bg1"/>
            </a:solidFill>
            <a:prstDash val="dash"/>
            <a:round/>
            <a:headEnd type="none" w="med" len="med"/>
            <a:tailEnd type="none" w="med" len="med"/>
          </a:ln>
          <a:effectLst/>
        </p:spPr>
      </p:cxnSp>
      <p:cxnSp>
        <p:nvCxnSpPr>
          <p:cNvPr id="176" name="Straight Connector 175"/>
          <p:cNvCxnSpPr/>
          <p:nvPr/>
        </p:nvCxnSpPr>
        <p:spPr bwMode="auto">
          <a:xfrm flipH="1">
            <a:off x="28270200" y="27355800"/>
            <a:ext cx="304800" cy="838200"/>
          </a:xfrm>
          <a:prstGeom prst="line">
            <a:avLst/>
          </a:prstGeom>
          <a:solidFill>
            <a:schemeClr val="accent1"/>
          </a:solidFill>
          <a:ln w="38100" cap="flat" cmpd="sng" algn="ctr">
            <a:solidFill>
              <a:schemeClr val="bg1"/>
            </a:solidFill>
            <a:prstDash val="dash"/>
            <a:round/>
            <a:headEnd type="none" w="med" len="med"/>
            <a:tailEnd type="none" w="med" len="med"/>
          </a:ln>
          <a:effectLst/>
        </p:spPr>
      </p:cxnSp>
      <p:cxnSp>
        <p:nvCxnSpPr>
          <p:cNvPr id="177" name="Straight Connector 176"/>
          <p:cNvCxnSpPr/>
          <p:nvPr/>
        </p:nvCxnSpPr>
        <p:spPr bwMode="auto">
          <a:xfrm flipH="1">
            <a:off x="34687830" y="27398026"/>
            <a:ext cx="76200" cy="872174"/>
          </a:xfrm>
          <a:prstGeom prst="line">
            <a:avLst/>
          </a:prstGeom>
          <a:solidFill>
            <a:schemeClr val="accent1"/>
          </a:solidFill>
          <a:ln w="38100" cap="flat" cmpd="sng" algn="ctr">
            <a:solidFill>
              <a:schemeClr val="bg1"/>
            </a:solidFill>
            <a:prstDash val="dash"/>
            <a:round/>
            <a:headEnd type="none" w="med" len="med"/>
            <a:tailEnd type="none" w="med" len="med"/>
          </a:ln>
          <a:effectLst/>
        </p:spPr>
      </p:cxnSp>
      <p:cxnSp>
        <p:nvCxnSpPr>
          <p:cNvPr id="178" name="Straight Connector 177"/>
          <p:cNvCxnSpPr/>
          <p:nvPr/>
        </p:nvCxnSpPr>
        <p:spPr bwMode="auto">
          <a:xfrm flipH="1">
            <a:off x="34306830" y="27355800"/>
            <a:ext cx="304800" cy="838200"/>
          </a:xfrm>
          <a:prstGeom prst="line">
            <a:avLst/>
          </a:prstGeom>
          <a:solidFill>
            <a:schemeClr val="accent1"/>
          </a:solidFill>
          <a:ln w="38100" cap="flat" cmpd="sng" algn="ctr">
            <a:solidFill>
              <a:schemeClr val="bg1"/>
            </a:solidFill>
            <a:prstDash val="dash"/>
            <a:round/>
            <a:headEnd type="none" w="med" len="med"/>
            <a:tailEnd type="none" w="med" len="med"/>
          </a:ln>
          <a:effectLst/>
        </p:spPr>
      </p:cxnSp>
      <p:pic>
        <p:nvPicPr>
          <p:cNvPr id="4" name="Picture 2" descr="C:\Users\BDg\Desktop\diameters.JPG"/>
          <p:cNvPicPr>
            <a:picLocks noChangeAspect="1" noChangeArrowheads="1"/>
          </p:cNvPicPr>
          <p:nvPr/>
        </p:nvPicPr>
        <p:blipFill>
          <a:blip r:embed="rId23" cstate="print"/>
          <a:srcRect/>
          <a:stretch>
            <a:fillRect/>
          </a:stretch>
        </p:blipFill>
        <p:spPr bwMode="auto">
          <a:xfrm>
            <a:off x="20955000" y="13563600"/>
            <a:ext cx="6705600" cy="4804699"/>
          </a:xfrm>
          <a:prstGeom prst="rect">
            <a:avLst/>
          </a:prstGeom>
          <a:noFill/>
        </p:spPr>
      </p:pic>
      <p:sp>
        <p:nvSpPr>
          <p:cNvPr id="179" name="Rectangle 158"/>
          <p:cNvSpPr>
            <a:spLocks noChangeArrowheads="1"/>
          </p:cNvSpPr>
          <p:nvPr/>
        </p:nvSpPr>
        <p:spPr bwMode="auto">
          <a:xfrm>
            <a:off x="20040600" y="23803848"/>
            <a:ext cx="16916400" cy="884952"/>
          </a:xfrm>
          <a:prstGeom prst="rect">
            <a:avLst/>
          </a:prstGeom>
          <a:noFill/>
          <a:ln w="9525">
            <a:noFill/>
            <a:miter lim="800000"/>
            <a:headEnd/>
            <a:tailEnd/>
          </a:ln>
        </p:spPr>
        <p:txBody>
          <a:bodyPr lIns="58951" tIns="0" rIns="58951" bIns="0"/>
          <a:lstStyle/>
          <a:p>
            <a:pPr marL="539750" indent="-539750" algn="just" defTabSz="5254625">
              <a:lnSpc>
                <a:spcPct val="90000"/>
              </a:lnSpc>
              <a:spcBef>
                <a:spcPct val="20000"/>
              </a:spcBef>
              <a:buFontTx/>
              <a:buChar char="•"/>
            </a:pPr>
            <a:r>
              <a:rPr lang="en-US" altLang="en-US" sz="2400" b="1" dirty="0" smtClean="0"/>
              <a:t>Common irregularities / “bugs”</a:t>
            </a:r>
            <a:r>
              <a:rPr lang="en-US" altLang="en-US" sz="2400" b="1" dirty="0" smtClean="0"/>
              <a:t>: beading, curling fibers</a:t>
            </a:r>
          </a:p>
          <a:p>
            <a:pPr marL="539750" indent="-539750" algn="just" defTabSz="5254625">
              <a:lnSpc>
                <a:spcPct val="90000"/>
              </a:lnSpc>
              <a:spcBef>
                <a:spcPct val="20000"/>
              </a:spcBef>
              <a:buFontTx/>
              <a:buChar char="•"/>
            </a:pPr>
            <a:r>
              <a:rPr lang="en-US" altLang="en-US" sz="2400" b="1" dirty="0" smtClean="0"/>
              <a:t>It is suspected that the smooth beads form as a result of Raleigh instability during solvent evaporation, and others the result of fiber curling while enough solvent remains to allow fusing</a:t>
            </a:r>
            <a:endParaRPr lang="en-US" altLang="en-US" sz="2400" b="1" dirty="0"/>
          </a:p>
          <a:p>
            <a:pPr marL="539750" indent="-539750" algn="just" defTabSz="5254625">
              <a:lnSpc>
                <a:spcPct val="90000"/>
              </a:lnSpc>
              <a:spcBef>
                <a:spcPct val="20000"/>
              </a:spcBef>
              <a:buFontTx/>
              <a:buChar char="•"/>
            </a:pPr>
            <a:endParaRPr lang="en-US" altLang="en-US" sz="400" b="1"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5254625" rtl="0" eaLnBrk="1" fontAlgn="base" latinLnBrk="0" hangingPunct="1">
          <a:lnSpc>
            <a:spcPct val="100000"/>
          </a:lnSpc>
          <a:spcBef>
            <a:spcPct val="0"/>
          </a:spcBef>
          <a:spcAft>
            <a:spcPct val="0"/>
          </a:spcAft>
          <a:buClrTx/>
          <a:buSzTx/>
          <a:buFontTx/>
          <a:buNone/>
          <a:tabLst/>
          <a:defRPr kumimoji="0" lang="en-US" sz="10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5254625" rtl="0" eaLnBrk="1" fontAlgn="base" latinLnBrk="0" hangingPunct="1">
          <a:lnSpc>
            <a:spcPct val="100000"/>
          </a:lnSpc>
          <a:spcBef>
            <a:spcPct val="0"/>
          </a:spcBef>
          <a:spcAft>
            <a:spcPct val="0"/>
          </a:spcAft>
          <a:buClrTx/>
          <a:buSzTx/>
          <a:buFontTx/>
          <a:buNone/>
          <a:tabLst/>
          <a:defRPr kumimoji="0" lang="en-US" sz="103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3798</TotalTime>
  <Words>653</Words>
  <Application>Microsoft Office PowerPoint</Application>
  <PresentationFormat>Custom</PresentationFormat>
  <Paragraphs>93</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Leila</dc:creator>
  <cp:lastModifiedBy>BDg</cp:lastModifiedBy>
  <cp:revision>132</cp:revision>
  <dcterms:created xsi:type="dcterms:W3CDTF">2010-11-10T19:46:33Z</dcterms:created>
  <dcterms:modified xsi:type="dcterms:W3CDTF">2016-04-15T16:21:55Z</dcterms:modified>
</cp:coreProperties>
</file>