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7004050" cy="9290050"/>
  <p:defaultTextStyle>
    <a:defPPr>
      <a:defRPr lang="en-US"/>
    </a:defPPr>
    <a:lvl1pPr marL="0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1pPr>
    <a:lvl2pPr marL="1645640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2pPr>
    <a:lvl3pPr marL="3291279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3pPr>
    <a:lvl4pPr marL="4936919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4pPr>
    <a:lvl5pPr marL="6582559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5pPr>
    <a:lvl6pPr marL="8228198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6pPr>
    <a:lvl7pPr marL="9873837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7pPr>
    <a:lvl8pPr marL="11519478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8pPr>
    <a:lvl9pPr marL="13165118" algn="l" defTabSz="3291279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008D"/>
    <a:srgbClr val="1274C8"/>
    <a:srgbClr val="1169B5"/>
    <a:srgbClr val="1266AF"/>
    <a:srgbClr val="FF0066"/>
    <a:srgbClr val="2B0694"/>
    <a:srgbClr val="FF3300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60" autoAdjust="0"/>
    <p:restoredTop sz="94434" autoAdjust="0"/>
  </p:normalViewPr>
  <p:slideViewPr>
    <p:cSldViewPr>
      <p:cViewPr>
        <p:scale>
          <a:sx n="14" d="100"/>
          <a:sy n="14" d="100"/>
        </p:scale>
        <p:origin x="-2496" y="-912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ikeP:Documents:Crude%20Oil%20Tests%20-%20Feb16th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v>111</c:v>
          </c:tx>
          <c:spPr>
            <a:ln w="57150" cmpd="sng">
              <a:solidFill>
                <a:srgbClr val="8D008D"/>
              </a:solidFill>
            </a:ln>
          </c:spPr>
          <c:marker>
            <c:symbol val="circle"/>
            <c:size val="15"/>
            <c:spPr>
              <a:solidFill>
                <a:srgbClr val="8D008D"/>
              </a:solidFill>
              <a:ln>
                <a:solidFill>
                  <a:srgbClr val="8D008D"/>
                </a:solidFill>
              </a:ln>
            </c:spPr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0.0</c:v>
                </c:pt>
                <c:pt idx="1">
                  <c:v>24.0</c:v>
                </c:pt>
                <c:pt idx="2">
                  <c:v>48.0</c:v>
                </c:pt>
                <c:pt idx="3">
                  <c:v>96.0</c:v>
                </c:pt>
                <c:pt idx="4">
                  <c:v>120.0</c:v>
                </c:pt>
                <c:pt idx="5">
                  <c:v>144.0</c:v>
                </c:pt>
              </c:numCache>
            </c:numRef>
          </c:xVal>
          <c:yVal>
            <c:numRef>
              <c:f>Sheet1!$B$3:$G$3</c:f>
              <c:numCache>
                <c:formatCode>General</c:formatCode>
                <c:ptCount val="6"/>
                <c:pt idx="0">
                  <c:v>0.05</c:v>
                </c:pt>
                <c:pt idx="1">
                  <c:v>0.11</c:v>
                </c:pt>
                <c:pt idx="2">
                  <c:v>0.07</c:v>
                </c:pt>
                <c:pt idx="3">
                  <c:v>0.14</c:v>
                </c:pt>
                <c:pt idx="4">
                  <c:v>0.14</c:v>
                </c:pt>
                <c:pt idx="5">
                  <c:v>0.13</c:v>
                </c:pt>
              </c:numCache>
            </c:numRef>
          </c:yVal>
          <c:smooth val="0"/>
        </c:ser>
        <c:ser>
          <c:idx val="2"/>
          <c:order val="1"/>
          <c:tx>
            <c:v>95</c:v>
          </c:tx>
          <c:spPr>
            <a:ln w="57150" cmpd="sng">
              <a:solidFill>
                <a:schemeClr val="tx1"/>
              </a:solidFill>
            </a:ln>
          </c:spPr>
          <c:marker>
            <c:symbol val="star"/>
            <c:size val="15"/>
            <c:spPr>
              <a:solidFill>
                <a:schemeClr val="tx1"/>
              </a:solidFill>
              <a:ln w="12700" cmpd="sng">
                <a:solidFill>
                  <a:schemeClr val="tx1"/>
                </a:solidFill>
              </a:ln>
            </c:spPr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0.0</c:v>
                </c:pt>
                <c:pt idx="1">
                  <c:v>24.0</c:v>
                </c:pt>
                <c:pt idx="2">
                  <c:v>48.0</c:v>
                </c:pt>
                <c:pt idx="3">
                  <c:v>96.0</c:v>
                </c:pt>
                <c:pt idx="4">
                  <c:v>120.0</c:v>
                </c:pt>
                <c:pt idx="5">
                  <c:v>144.0</c:v>
                </c:pt>
              </c:numCache>
            </c:numRef>
          </c:xVal>
          <c:yVal>
            <c:numRef>
              <c:f>Sheet1!$B$5:$G$5</c:f>
              <c:numCache>
                <c:formatCode>General</c:formatCode>
                <c:ptCount val="6"/>
                <c:pt idx="0">
                  <c:v>0.05</c:v>
                </c:pt>
                <c:pt idx="1">
                  <c:v>0.09</c:v>
                </c:pt>
                <c:pt idx="2">
                  <c:v>0.17</c:v>
                </c:pt>
                <c:pt idx="3">
                  <c:v>0.16</c:v>
                </c:pt>
                <c:pt idx="4">
                  <c:v>0.18</c:v>
                </c:pt>
                <c:pt idx="5">
                  <c:v>0.18</c:v>
                </c:pt>
              </c:numCache>
            </c:numRef>
          </c:yVal>
          <c:smooth val="0"/>
        </c:ser>
        <c:ser>
          <c:idx val="4"/>
          <c:order val="2"/>
          <c:tx>
            <c:v>104</c:v>
          </c:tx>
          <c:spPr>
            <a:ln w="57150" cmpd="sng">
              <a:solidFill>
                <a:srgbClr val="FF0000"/>
              </a:solidFill>
            </a:ln>
          </c:spPr>
          <c:marker>
            <c:symbol val="square"/>
            <c:size val="1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0.0</c:v>
                </c:pt>
                <c:pt idx="1">
                  <c:v>24.0</c:v>
                </c:pt>
                <c:pt idx="2">
                  <c:v>48.0</c:v>
                </c:pt>
                <c:pt idx="3">
                  <c:v>96.0</c:v>
                </c:pt>
                <c:pt idx="4">
                  <c:v>120.0</c:v>
                </c:pt>
                <c:pt idx="5">
                  <c:v>144.0</c:v>
                </c:pt>
              </c:numCache>
            </c:numRef>
          </c:xVal>
          <c:yVal>
            <c:numRef>
              <c:f>Sheet1!$B$7:$G$7</c:f>
              <c:numCache>
                <c:formatCode>General</c:formatCode>
                <c:ptCount val="6"/>
                <c:pt idx="0">
                  <c:v>0.05</c:v>
                </c:pt>
                <c:pt idx="1">
                  <c:v>0.19</c:v>
                </c:pt>
                <c:pt idx="2">
                  <c:v>0.2</c:v>
                </c:pt>
                <c:pt idx="3">
                  <c:v>0.28</c:v>
                </c:pt>
                <c:pt idx="4">
                  <c:v>0.18</c:v>
                </c:pt>
                <c:pt idx="5">
                  <c:v>0.18</c:v>
                </c:pt>
              </c:numCache>
            </c:numRef>
          </c:yVal>
          <c:smooth val="0"/>
        </c:ser>
        <c:ser>
          <c:idx val="6"/>
          <c:order val="3"/>
          <c:tx>
            <c:v>101</c:v>
          </c:tx>
          <c:spPr>
            <a:ln w="57150" cmpd="sng">
              <a:solidFill>
                <a:srgbClr val="008000"/>
              </a:solidFill>
            </a:ln>
          </c:spPr>
          <c:marker>
            <c:symbol val="diamond"/>
            <c:size val="15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0.0</c:v>
                </c:pt>
                <c:pt idx="1">
                  <c:v>24.0</c:v>
                </c:pt>
                <c:pt idx="2">
                  <c:v>48.0</c:v>
                </c:pt>
                <c:pt idx="3">
                  <c:v>96.0</c:v>
                </c:pt>
                <c:pt idx="4">
                  <c:v>120.0</c:v>
                </c:pt>
                <c:pt idx="5">
                  <c:v>144.0</c:v>
                </c:pt>
              </c:numCache>
            </c:numRef>
          </c:xVal>
          <c:yVal>
            <c:numRef>
              <c:f>Sheet1!$B$10:$G$10</c:f>
              <c:numCache>
                <c:formatCode>General</c:formatCode>
                <c:ptCount val="6"/>
                <c:pt idx="0">
                  <c:v>0.05</c:v>
                </c:pt>
                <c:pt idx="1">
                  <c:v>0.07</c:v>
                </c:pt>
                <c:pt idx="2">
                  <c:v>0.13</c:v>
                </c:pt>
                <c:pt idx="3">
                  <c:v>0.21</c:v>
                </c:pt>
                <c:pt idx="4">
                  <c:v>0.19</c:v>
                </c:pt>
                <c:pt idx="5">
                  <c:v>0.2</c:v>
                </c:pt>
              </c:numCache>
            </c:numRef>
          </c:yVal>
          <c:smooth val="0"/>
        </c:ser>
        <c:ser>
          <c:idx val="8"/>
          <c:order val="4"/>
          <c:tx>
            <c:v>92A2</c:v>
          </c:tx>
          <c:spPr>
            <a:ln w="57150" cmpd="sng">
              <a:solidFill>
                <a:srgbClr val="1274C8"/>
              </a:solidFill>
            </a:ln>
          </c:spPr>
          <c:marker>
            <c:symbol val="triangle"/>
            <c:size val="15"/>
            <c:spPr>
              <a:solidFill>
                <a:srgbClr val="1274C8"/>
              </a:solidFill>
              <a:ln w="28575" cmpd="sng">
                <a:solidFill>
                  <a:srgbClr val="1274C8"/>
                </a:solidFill>
              </a:ln>
            </c:spPr>
          </c:marker>
          <c:xVal>
            <c:numRef>
              <c:f>Sheet1!$B$1:$G$1</c:f>
              <c:numCache>
                <c:formatCode>General</c:formatCode>
                <c:ptCount val="6"/>
                <c:pt idx="0">
                  <c:v>0.0</c:v>
                </c:pt>
                <c:pt idx="1">
                  <c:v>24.0</c:v>
                </c:pt>
                <c:pt idx="2">
                  <c:v>48.0</c:v>
                </c:pt>
                <c:pt idx="3">
                  <c:v>96.0</c:v>
                </c:pt>
                <c:pt idx="4">
                  <c:v>120.0</c:v>
                </c:pt>
                <c:pt idx="5">
                  <c:v>144.0</c:v>
                </c:pt>
              </c:numCache>
            </c:numRef>
          </c:xVal>
          <c:yVal>
            <c:numRef>
              <c:f>Sheet1!$B$11:$G$11</c:f>
              <c:numCache>
                <c:formatCode>General</c:formatCode>
                <c:ptCount val="6"/>
                <c:pt idx="0">
                  <c:v>0.05</c:v>
                </c:pt>
                <c:pt idx="1">
                  <c:v>0.15</c:v>
                </c:pt>
                <c:pt idx="2">
                  <c:v>0.17</c:v>
                </c:pt>
                <c:pt idx="3">
                  <c:v>0.27</c:v>
                </c:pt>
                <c:pt idx="4">
                  <c:v>0.31</c:v>
                </c:pt>
                <c:pt idx="5">
                  <c:v>0.28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87953384"/>
        <c:axId val="2137997560"/>
      </c:scatterChart>
      <c:valAx>
        <c:axId val="-20879533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3600"/>
                </a:pPr>
                <a:r>
                  <a:rPr lang="en-US" sz="3600"/>
                  <a:t>Time (hours)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28575" cmpd="sng">
            <a:solidFill>
              <a:schemeClr val="tx1"/>
            </a:solidFill>
          </a:ln>
        </c:spPr>
        <c:txPr>
          <a:bodyPr/>
          <a:lstStyle/>
          <a:p>
            <a:pPr>
              <a:defRPr sz="3600" b="1" i="0"/>
            </a:pPr>
            <a:endParaRPr lang="en-US"/>
          </a:p>
        </c:txPr>
        <c:crossAx val="2137997560"/>
        <c:crosses val="autoZero"/>
        <c:crossBetween val="midCat"/>
        <c:majorUnit val="24.0"/>
      </c:valAx>
      <c:valAx>
        <c:axId val="213799756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3600"/>
                </a:pPr>
                <a:r>
                  <a:rPr lang="en-US" sz="3600" dirty="0" smtClean="0"/>
                  <a:t>OD</a:t>
                </a:r>
                <a:r>
                  <a:rPr lang="en-US" sz="3600" baseline="-25000" dirty="0" smtClean="0"/>
                  <a:t>600 nm</a:t>
                </a:r>
                <a:endParaRPr lang="en-US" sz="3600" dirty="0"/>
              </a:p>
            </c:rich>
          </c:tx>
          <c:layout>
            <c:manualLayout>
              <c:xMode val="edge"/>
              <c:yMode val="edge"/>
              <c:x val="0.00366300366300366"/>
              <c:y val="0.39102803421124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600" b="1" i="0"/>
            </a:pPr>
            <a:endParaRPr lang="en-US"/>
          </a:p>
        </c:txPr>
        <c:crossAx val="-2087953384"/>
        <c:crosses val="autoZero"/>
        <c:crossBetween val="midCat"/>
        <c:majorUnit val="0.1"/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902349413473898"/>
          <c:y val="0.239701646943378"/>
          <c:w val="0.0750915750915751"/>
          <c:h val="0.331055412254503"/>
        </c:manualLayout>
      </c:layout>
      <c:overlay val="0"/>
      <c:txPr>
        <a:bodyPr/>
        <a:lstStyle/>
        <a:p>
          <a:pPr>
            <a:defRPr sz="2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43159680" y="0"/>
            <a:ext cx="731520" cy="32918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-3" y="0"/>
            <a:ext cx="731520" cy="32918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0"/>
            <a:ext cx="43891200" cy="4114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0" y="28803600"/>
            <a:ext cx="43891200" cy="4114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endParaRPr lang="en-US" dirty="0"/>
          </a:p>
        </p:txBody>
      </p:sp>
      <p:sp>
        <p:nvSpPr>
          <p:cNvPr id="11" name="Instructions"/>
          <p:cNvSpPr/>
          <p:nvPr userDrawn="1"/>
        </p:nvSpPr>
        <p:spPr>
          <a:xfrm>
            <a:off x="-10515600" y="0"/>
            <a:ext cx="960120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1421" tIns="171421" rIns="171421" bIns="171421" rtlCol="0" anchor="t"/>
          <a:lstStyle>
            <a:defPPr>
              <a:defRPr lang="en-US"/>
            </a:defPPr>
            <a:lvl1pPr marL="0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1843430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3686861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5530291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737372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921715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106058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2904013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4747443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Poster Print Size:</a:t>
            </a:r>
            <a:endParaRPr sz="7200" dirty="0">
              <a:solidFill>
                <a:srgbClr val="7F7F7F"/>
              </a:solidFill>
              <a:latin typeface="Calibri" pitchFamily="34" charset="0"/>
              <a:cs typeface="Calibri" panose="020F0502020204030204" pitchFamily="34" charset="0"/>
            </a:endParaRP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This poster template is 36” high by 48” wide. It can be used to print any poster with a 3:4 aspect ratio.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Placeholders</a:t>
            </a:r>
            <a:r>
              <a:rPr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:</a:t>
            </a:r>
            <a:endParaRPr sz="7200" dirty="0">
              <a:solidFill>
                <a:srgbClr val="7F7F7F"/>
              </a:solidFill>
              <a:latin typeface="Calibri" pitchFamily="34" charset="0"/>
              <a:cs typeface="Calibri" panose="020F0502020204030204" pitchFamily="34" charset="0"/>
            </a:endParaRP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sz="49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The </a:t>
            </a: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various elements included</a:t>
            </a:r>
            <a:r>
              <a:rPr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</a:t>
            </a:r>
            <a:r>
              <a:rPr sz="49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in this </a:t>
            </a: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poster are ones</a:t>
            </a:r>
            <a:r>
              <a:rPr lang="en-US" sz="49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we often see in medical, research, and scientific posters.</a:t>
            </a:r>
            <a:r>
              <a:rPr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</a:t>
            </a: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Feel</a:t>
            </a:r>
            <a:r>
              <a:rPr lang="en-US" sz="49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free to edit, move,  add, and delete items, or change the layout to suit your needs. Always check with your conference organizer for specific requirements.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Image</a:t>
            </a:r>
            <a:r>
              <a:rPr lang="en-US" sz="72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Quality</a:t>
            </a: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: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You can place digital photos or logo art in your poster file by selecting the </a:t>
            </a:r>
            <a:r>
              <a:rPr lang="en-US" sz="4900" b="1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Insert, Picture</a:t>
            </a: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command, or by using standard copy &amp; paste. For best results, all graphic elements should be at least </a:t>
            </a:r>
            <a:r>
              <a:rPr lang="en-US" sz="4900" b="1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150-200 pixels per inch in their final printed size</a:t>
            </a: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. For instance, a 1600 x 1200 pixel</a:t>
            </a:r>
            <a:r>
              <a:rPr lang="en-US" sz="49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photo will usually look fine up to </a:t>
            </a: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8“-10” wide on your printed poster.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To preview the print quality of images, select a magnification of 100% when previewing your poster. This will give you a good idea of what it will look like in print. If you are laying out a large poster and using half-scale dimensions, be sure to preview your graphics at 200% to see them at their final printed size.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9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Please note that graphics from websites (such as the logo on your hospital's or university's home page) will only be 72dpi and not suitable for printing.</a:t>
            </a:r>
          </a:p>
          <a:p>
            <a:pPr lvl="0" algn="ctr">
              <a:spcBef>
                <a:spcPts val="0"/>
              </a:spcBef>
              <a:spcAft>
                <a:spcPts val="1800"/>
              </a:spcAft>
            </a:pPr>
            <a:r>
              <a:rPr lang="en-US" sz="36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/>
            </a:r>
            <a:br>
              <a:rPr lang="en-US" sz="36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</a:br>
            <a:r>
              <a:rPr lang="en-US" sz="36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[This sidebar area does not print.]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44805600" y="0"/>
            <a:ext cx="9601200" cy="32918400"/>
            <a:chOff x="33832800" y="0"/>
            <a:chExt cx="12801600" cy="43891200"/>
          </a:xfrm>
        </p:grpSpPr>
        <p:sp>
          <p:nvSpPr>
            <p:cNvPr id="13" name="Instructions"/>
            <p:cNvSpPr/>
            <p:nvPr userDrawn="1"/>
          </p:nvSpPr>
          <p:spPr>
            <a:xfrm>
              <a:off x="33832800" y="0"/>
              <a:ext cx="12801600" cy="43891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28600" tIns="228600" rIns="228600" bIns="228600" rtlCol="0" anchor="t"/>
            <a:lstStyle>
              <a:defPPr>
                <a:defRPr lang="en-US"/>
              </a:defPPr>
              <a:lvl1pPr marL="0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843430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3686861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5530291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737372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921715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106058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12904013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14747443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72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Change</a:t>
              </a:r>
              <a:r>
                <a:rPr lang="en-US" sz="72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Color Theme</a:t>
              </a:r>
              <a:r>
                <a:rPr lang="en-US" sz="72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:</a:t>
              </a:r>
              <a:endParaRPr sz="72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9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This template is designed to use the built-in color themes in</a:t>
              </a: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the newer versions of PowerPoint.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To change the color theme, select the </a:t>
              </a:r>
              <a:r>
                <a:rPr lang="en-US" sz="4900" b="1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Design</a:t>
              </a: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tab, then select the </a:t>
              </a:r>
              <a:r>
                <a:rPr lang="en-US" sz="4900" b="1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Colors</a:t>
              </a: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drop-down list.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The default color theme for this template is “Office”, so you can always return to that after trying some of the alternatives.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72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Printing Your Poster: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9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Once your poster file is ready, visit</a:t>
              </a: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</a:t>
              </a:r>
              <a:r>
                <a:rPr lang="en-US" sz="4900" b="1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www.genigraphics.com</a:t>
              </a: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to order a high-quality, affordable poster print. Every order receives a free design review and we can deliver as fast as next business day within the US and Canada. 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Genigraphics® has been producing output from PowerPoint® longer than anyone in the industry; dating back to when we helped Microsoft® design the PowerPoint® software. </a:t>
              </a:r>
            </a:p>
            <a:p>
              <a:pPr lvl="0">
                <a:spcBef>
                  <a:spcPts val="0"/>
                </a:spcBef>
                <a:spcAft>
                  <a:spcPts val="0"/>
                </a:spcAft>
              </a:pPr>
              <a:endParaRPr lang="en-US" sz="49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US and Canada:  1-800-790-4001</a:t>
              </a:r>
              <a:b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</a:br>
              <a:r>
                <a:rPr lang="en-US" sz="49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Email: info@genigraphics.com</a:t>
              </a:r>
            </a:p>
            <a:p>
              <a:pPr lvl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36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/>
              </a:r>
              <a:br>
                <a:rPr lang="en-US" sz="36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</a:br>
              <a:r>
                <a:rPr lang="en-US" sz="36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[This sidebar area does not print.]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81342" y="9260274"/>
              <a:ext cx="11904515" cy="1024692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00" y="32613600"/>
            <a:ext cx="5297435" cy="185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944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665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329128" tIns="164564" rIns="329128" bIns="164564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3"/>
          </a:xfrm>
          <a:prstGeom prst="rect">
            <a:avLst/>
          </a:prstGeom>
        </p:spPr>
        <p:txBody>
          <a:bodyPr vert="horz" lIns="329128" tIns="164564" rIns="329128" bIns="164564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3"/>
            <a:ext cx="10241280" cy="1752600"/>
          </a:xfrm>
          <a:prstGeom prst="rect">
            <a:avLst/>
          </a:prstGeom>
        </p:spPr>
        <p:txBody>
          <a:bodyPr vert="horz" lIns="329128" tIns="164564" rIns="329128" bIns="164564" rtlCol="0" anchor="ctr"/>
          <a:lstStyle>
            <a:lvl1pPr algn="l">
              <a:defRPr sz="4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D6BDF-9D0E-4E2B-85B8-D8F4790360C9}" type="datetimeFigureOut">
              <a:rPr lang="en-US" smtClean="0"/>
              <a:t>4/15/16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3"/>
            <a:ext cx="13898880" cy="1752600"/>
          </a:xfrm>
          <a:prstGeom prst="rect">
            <a:avLst/>
          </a:prstGeom>
        </p:spPr>
        <p:txBody>
          <a:bodyPr vert="horz" lIns="329128" tIns="164564" rIns="329128" bIns="164564" rtlCol="0" anchor="ctr"/>
          <a:lstStyle>
            <a:lvl1pPr algn="ctr">
              <a:defRPr sz="4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3"/>
            <a:ext cx="10241280" cy="1752600"/>
          </a:xfrm>
          <a:prstGeom prst="rect">
            <a:avLst/>
          </a:prstGeom>
        </p:spPr>
        <p:txBody>
          <a:bodyPr vert="horz" lIns="329128" tIns="164564" rIns="329128" bIns="164564" rtlCol="0" anchor="ctr"/>
          <a:lstStyle>
            <a:lvl1pPr algn="r">
              <a:defRPr sz="4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22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3291279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2" indent="-342842" algn="l" defTabSz="329127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3" indent="-342842" algn="l" defTabSz="329127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525" indent="-342842" algn="l" defTabSz="329127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6" indent="-342842" algn="l" defTabSz="329127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209" indent="-342842" algn="l" defTabSz="329127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9051018" indent="-822820" algn="l" defTabSz="3291279" rtl="0" eaLnBrk="1" latinLnBrk="0" hangingPunct="1">
        <a:spcBef>
          <a:spcPct val="20000"/>
        </a:spcBef>
        <a:buFont typeface="Arial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6658" indent="-822820" algn="l" defTabSz="3291279" rtl="0" eaLnBrk="1" latinLnBrk="0" hangingPunct="1">
        <a:spcBef>
          <a:spcPct val="20000"/>
        </a:spcBef>
        <a:buFont typeface="Arial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342297" indent="-822820" algn="l" defTabSz="3291279" rtl="0" eaLnBrk="1" latinLnBrk="0" hangingPunct="1">
        <a:spcBef>
          <a:spcPct val="20000"/>
        </a:spcBef>
        <a:buFont typeface="Arial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3987936" indent="-822820" algn="l" defTabSz="3291279" rtl="0" eaLnBrk="1" latinLnBrk="0" hangingPunct="1">
        <a:spcBef>
          <a:spcPct val="20000"/>
        </a:spcBef>
        <a:buFont typeface="Arial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1pPr>
      <a:lvl2pPr marL="1645640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2pPr>
      <a:lvl3pPr marL="3291279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4936919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4pPr>
      <a:lvl5pPr marL="6582559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5pPr>
      <a:lvl6pPr marL="8228198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6pPr>
      <a:lvl7pPr marL="9873837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7pPr>
      <a:lvl8pPr marL="11519478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8pPr>
      <a:lvl9pPr marL="13165118" algn="l" defTabSz="3291279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image" Target="../media/image4.png"/><Relationship Id="rId5" Type="http://schemas.microsoft.com/office/2007/relationships/hdphoto" Target="../media/hdphoto1.wdp"/><Relationship Id="rId6" Type="http://schemas.openxmlformats.org/officeDocument/2006/relationships/image" Target="../media/image5.png"/><Relationship Id="rId7" Type="http://schemas.microsoft.com/office/2007/relationships/hdphoto" Target="../media/hdphoto2.wdp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1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2"/>
          <p:cNvSpPr txBox="1">
            <a:spLocks noChangeArrowheads="1"/>
          </p:cNvSpPr>
          <p:nvPr/>
        </p:nvSpPr>
        <p:spPr bwMode="auto">
          <a:xfrm>
            <a:off x="3670281" y="553075"/>
            <a:ext cx="39147102" cy="1800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37" tIns="342842" rIns="137137" bIns="342842" anchor="ctr" anchorCtr="0">
            <a:spAutoFit/>
          </a:bodyPr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7200" dirty="0">
                <a:latin typeface="Helvetica"/>
                <a:cs typeface="Helvetica"/>
              </a:rPr>
              <a:t>Characterization of Hydrocarbon Degradation </a:t>
            </a:r>
            <a:r>
              <a:rPr lang="en-US" sz="7200" dirty="0" smtClean="0">
                <a:latin typeface="Helvetica"/>
                <a:cs typeface="Helvetica"/>
              </a:rPr>
              <a:t>by </a:t>
            </a:r>
            <a:r>
              <a:rPr lang="en-US" sz="7200" dirty="0" err="1" smtClean="0">
                <a:latin typeface="Helvetica"/>
                <a:cs typeface="Helvetica"/>
              </a:rPr>
              <a:t>Thermophilic</a:t>
            </a:r>
            <a:r>
              <a:rPr lang="en-US" sz="7200" dirty="0" smtClean="0">
                <a:latin typeface="Helvetica"/>
                <a:cs typeface="Helvetica"/>
              </a:rPr>
              <a:t> </a:t>
            </a:r>
            <a:r>
              <a:rPr lang="en-US" sz="7200" i="1" dirty="0" err="1">
                <a:latin typeface="Helvetica"/>
                <a:cs typeface="Helvetica"/>
              </a:rPr>
              <a:t>Geobacillus</a:t>
            </a:r>
            <a:r>
              <a:rPr lang="en-US" sz="7200" dirty="0">
                <a:latin typeface="Helvetica"/>
                <a:cs typeface="Helvetica"/>
              </a:rPr>
              <a:t> Strains</a:t>
            </a:r>
            <a:endParaRPr lang="en-US" sz="7200" b="1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5" name="Text Box 123"/>
          <p:cNvSpPr txBox="1">
            <a:spLocks noChangeArrowheads="1"/>
          </p:cNvSpPr>
          <p:nvPr/>
        </p:nvSpPr>
        <p:spPr bwMode="auto">
          <a:xfrm>
            <a:off x="5570839" y="2523595"/>
            <a:ext cx="329184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137" tIns="137137" rIns="137137" bIns="137137" anchor="ctr" anchorCtr="0"/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 dirty="0" smtClean="0">
                <a:solidFill>
                  <a:schemeClr val="bg1"/>
                </a:solidFill>
                <a:latin typeface="Helvetica"/>
                <a:cs typeface="Helvetica"/>
              </a:rPr>
              <a:t>Michael Pappas and Kang Wu</a:t>
            </a:r>
          </a:p>
          <a:p>
            <a:pPr algn="ctr" eaLnBrk="1" hangingPunct="1"/>
            <a:r>
              <a:rPr lang="en-US" sz="4000" dirty="0" smtClean="0">
                <a:solidFill>
                  <a:schemeClr val="bg1"/>
                </a:solidFill>
                <a:latin typeface="Helvetica"/>
                <a:cs typeface="Helvetica"/>
              </a:rPr>
              <a:t>Chemical Engineering Department, University of New Hampshire </a:t>
            </a:r>
            <a:endParaRPr lang="en-US" sz="4000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06881" y="30038039"/>
            <a:ext cx="5352919" cy="17927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lIns="68568" tIns="34284" rIns="68568" bIns="34284" rtlCol="0">
            <a:spAutoFit/>
          </a:bodyPr>
          <a:lstStyle/>
          <a:p>
            <a:r>
              <a:rPr lang="en-US" sz="2800" dirty="0" smtClean="0">
                <a:latin typeface="Helvetica"/>
                <a:cs typeface="Helvetica"/>
              </a:rPr>
              <a:t>Michael Pappas</a:t>
            </a:r>
          </a:p>
          <a:p>
            <a:r>
              <a:rPr lang="en-US" sz="2800" dirty="0" smtClean="0">
                <a:latin typeface="Helvetica"/>
                <a:cs typeface="Helvetica"/>
              </a:rPr>
              <a:t>University of New Hampshire</a:t>
            </a:r>
          </a:p>
          <a:p>
            <a:r>
              <a:rPr lang="en-US" sz="2800" dirty="0" smtClean="0">
                <a:latin typeface="Helvetica"/>
                <a:cs typeface="Helvetica"/>
              </a:rPr>
              <a:t>Chemical Engineering</a:t>
            </a:r>
            <a:endParaRPr lang="en-US" sz="2800" dirty="0">
              <a:latin typeface="Helvetica"/>
              <a:cs typeface="Helvetica"/>
            </a:endParaRPr>
          </a:p>
          <a:p>
            <a:r>
              <a:rPr lang="en-US" sz="2800" dirty="0">
                <a:latin typeface="Helvetica"/>
                <a:cs typeface="Helvetica"/>
              </a:rPr>
              <a:t>Email</a:t>
            </a:r>
            <a:r>
              <a:rPr lang="en-US" sz="2800" dirty="0" smtClean="0">
                <a:latin typeface="Helvetica"/>
                <a:cs typeface="Helvetica"/>
              </a:rPr>
              <a:t>:</a:t>
            </a:r>
            <a:r>
              <a:rPr lang="en-US" sz="2800" dirty="0">
                <a:latin typeface="Helvetica"/>
                <a:cs typeface="Helvetica"/>
              </a:rPr>
              <a:t> </a:t>
            </a:r>
            <a:r>
              <a:rPr lang="en-US" sz="2800" dirty="0" smtClean="0">
                <a:latin typeface="Helvetica"/>
                <a:cs typeface="Helvetica"/>
              </a:rPr>
              <a:t>mcq92@wildcats.unh.edu</a:t>
            </a:r>
            <a:endParaRPr lang="en-US" sz="2800" dirty="0">
              <a:latin typeface="Helvetica"/>
              <a:cs typeface="Helvetic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06880" y="29146502"/>
            <a:ext cx="2238735" cy="746346"/>
          </a:xfrm>
          <a:prstGeom prst="rect">
            <a:avLst/>
          </a:prstGeom>
          <a:noFill/>
        </p:spPr>
        <p:txBody>
          <a:bodyPr wrap="none" lIns="68568" tIns="34284" rIns="68568" bIns="34284" rtlCol="0">
            <a:spAutoFit/>
          </a:bodyPr>
          <a:lstStyle/>
          <a:p>
            <a:r>
              <a:rPr lang="en-US" sz="4400" b="1" dirty="0">
                <a:latin typeface="Helvetica"/>
                <a:cs typeface="Helvetica"/>
              </a:rPr>
              <a:t>Contact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945600" y="30038039"/>
            <a:ext cx="19507200" cy="2194560"/>
          </a:xfrm>
          <a:prstGeom prst="rect">
            <a:avLst/>
          </a:prstGeom>
          <a:noFill/>
        </p:spPr>
        <p:txBody>
          <a:bodyPr wrap="square" lIns="68568" tIns="68568" rIns="68568" bIns="68568" numCol="1" spcCol="342842" rtlCol="0">
            <a:noAutofit/>
          </a:bodyPr>
          <a:lstStyle/>
          <a:p>
            <a:pPr marL="342842" indent="-342842">
              <a:buFont typeface="+mj-lt"/>
              <a:buAutoNum type="arabicPeriod"/>
            </a:pPr>
            <a:r>
              <a:rPr lang="en-US" sz="2800" dirty="0" smtClean="0">
                <a:latin typeface="Helvetica"/>
                <a:cs typeface="Helvetica"/>
              </a:rPr>
              <a:t>Chemical Engineering </a:t>
            </a:r>
            <a:r>
              <a:rPr lang="en-US" sz="2800" dirty="0" err="1" smtClean="0">
                <a:latin typeface="Helvetica"/>
                <a:cs typeface="Helvetica"/>
              </a:rPr>
              <a:t>Dept</a:t>
            </a:r>
            <a:r>
              <a:rPr lang="en-US" sz="2800" dirty="0" smtClean="0">
                <a:latin typeface="Helvetica"/>
                <a:cs typeface="Helvetica"/>
              </a:rPr>
              <a:t>, UNH</a:t>
            </a:r>
            <a:endParaRPr lang="en-US" sz="2800" dirty="0">
              <a:latin typeface="Helvetica"/>
              <a:cs typeface="Helvetica"/>
            </a:endParaRPr>
          </a:p>
          <a:p>
            <a:pPr marL="342842" indent="-342842">
              <a:buFont typeface="+mj-lt"/>
              <a:buAutoNum type="arabicPeriod"/>
            </a:pPr>
            <a:r>
              <a:rPr lang="en-US" sz="2800" dirty="0">
                <a:latin typeface="Helvetica"/>
                <a:cs typeface="Helvetica"/>
              </a:rPr>
              <a:t> </a:t>
            </a:r>
            <a:r>
              <a:rPr lang="en-US" sz="2800" dirty="0" smtClean="0">
                <a:latin typeface="Helvetica"/>
                <a:cs typeface="Helvetica"/>
              </a:rPr>
              <a:t>Dr. Kang Wu</a:t>
            </a:r>
            <a:endParaRPr lang="en-US" sz="2800" dirty="0">
              <a:latin typeface="Helvetica"/>
              <a:cs typeface="Helvetica"/>
            </a:endParaRPr>
          </a:p>
          <a:p>
            <a:pPr marL="342842" indent="-342842">
              <a:buFont typeface="+mj-lt"/>
              <a:buAutoNum type="arabicPeriod"/>
            </a:pPr>
            <a:r>
              <a:rPr lang="en-US" sz="2800" dirty="0">
                <a:latin typeface="Helvetica"/>
                <a:cs typeface="Helvetica"/>
              </a:rPr>
              <a:t> Erin </a:t>
            </a:r>
            <a:r>
              <a:rPr lang="en-US" sz="2800" dirty="0" err="1" smtClean="0">
                <a:latin typeface="Helvetica"/>
                <a:cs typeface="Helvetica"/>
              </a:rPr>
              <a:t>Drufva</a:t>
            </a:r>
            <a:endParaRPr lang="en-US" sz="2800" dirty="0">
              <a:latin typeface="Helvetica"/>
              <a:cs typeface="Helvetica"/>
            </a:endParaRPr>
          </a:p>
          <a:p>
            <a:pPr marL="342842" indent="-342842">
              <a:buFont typeface="+mj-lt"/>
              <a:buAutoNum type="arabicPeriod"/>
            </a:pPr>
            <a:endParaRPr lang="en-US" sz="1400" dirty="0">
              <a:latin typeface="Helvetica"/>
              <a:cs typeface="Helvetica"/>
            </a:endParaRPr>
          </a:p>
          <a:p>
            <a:endParaRPr lang="en-US" sz="1400" dirty="0">
              <a:latin typeface="Helvetica"/>
              <a:cs typeface="Helvetica"/>
            </a:endParaRPr>
          </a:p>
          <a:p>
            <a:endParaRPr lang="en-US" sz="1400" dirty="0">
              <a:latin typeface="Helvetica"/>
              <a:cs typeface="Helvetica"/>
            </a:endParaRPr>
          </a:p>
          <a:p>
            <a:endParaRPr lang="en-US" sz="1400" dirty="0">
              <a:latin typeface="Helvetica"/>
              <a:cs typeface="Helvetica"/>
            </a:endParaRPr>
          </a:p>
          <a:p>
            <a:pPr marL="342842" indent="-342842">
              <a:buFont typeface="+mj-lt"/>
              <a:buAutoNum type="arabicPeriod"/>
            </a:pPr>
            <a:endParaRPr lang="en-US" sz="1400" dirty="0">
              <a:latin typeface="Helvetica"/>
              <a:cs typeface="Helvetic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945603" y="29146502"/>
            <a:ext cx="5437477" cy="746346"/>
          </a:xfrm>
          <a:prstGeom prst="rect">
            <a:avLst/>
          </a:prstGeom>
          <a:noFill/>
        </p:spPr>
        <p:txBody>
          <a:bodyPr wrap="none" lIns="68568" tIns="34284" rIns="68568" bIns="34284" rtlCol="0">
            <a:spAutoFit/>
          </a:bodyPr>
          <a:lstStyle/>
          <a:p>
            <a:r>
              <a:rPr lang="en-US" sz="4400" b="1" dirty="0" smtClean="0">
                <a:latin typeface="Helvetica"/>
                <a:cs typeface="Helvetica"/>
              </a:rPr>
              <a:t>Acknowledgements</a:t>
            </a:r>
            <a:endParaRPr lang="en-US" sz="4400" b="1" dirty="0">
              <a:latin typeface="Helvetica"/>
              <a:cs typeface="Helvetica"/>
            </a:endParaRPr>
          </a:p>
        </p:txBody>
      </p:sp>
      <p:sp>
        <p:nvSpPr>
          <p:cNvPr id="10" name="Text Box 189"/>
          <p:cNvSpPr txBox="1">
            <a:spLocks noChangeArrowheads="1"/>
          </p:cNvSpPr>
          <p:nvPr/>
        </p:nvSpPr>
        <p:spPr bwMode="auto">
          <a:xfrm>
            <a:off x="1463040" y="5431960"/>
            <a:ext cx="13167360" cy="10618247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lIns="137137" tIns="137137" rIns="137137" bIns="137137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i="1" dirty="0"/>
              <a:t>Geobacillus</a:t>
            </a:r>
            <a:r>
              <a:rPr lang="en-US" sz="3200" dirty="0"/>
              <a:t> is a genus of thermophilic </a:t>
            </a:r>
            <a:r>
              <a:rPr lang="en-US" sz="3200" dirty="0" smtClean="0"/>
              <a:t>bacteria that grow at 45-75 °C. They are </a:t>
            </a:r>
            <a:r>
              <a:rPr lang="en-US" sz="3200" dirty="0"/>
              <a:t>isolated from various geothermal environments, such as hot springs, soil, wastewater, and compost, and </a:t>
            </a:r>
            <a:r>
              <a:rPr lang="en-US" sz="3200" dirty="0" smtClean="0"/>
              <a:t>due to these harsh conditions of their habitats, many </a:t>
            </a:r>
            <a:r>
              <a:rPr lang="en-US" sz="3200" dirty="0"/>
              <a:t>of them have shown great potential for </a:t>
            </a:r>
            <a:r>
              <a:rPr lang="en-US" sz="3200" dirty="0" smtClean="0"/>
              <a:t>bioremediation</a:t>
            </a:r>
            <a:r>
              <a:rPr lang="en-US" sz="3200" dirty="0" smtClean="0">
                <a:latin typeface="Helvetica"/>
                <a:cs typeface="Helvetica"/>
              </a:rPr>
              <a:t>. </a:t>
            </a:r>
            <a:r>
              <a:rPr lang="en-US" sz="3200" dirty="0"/>
              <a:t>In this study, we characterized the ability of five </a:t>
            </a:r>
            <a:r>
              <a:rPr lang="en-US" sz="3200" i="1" dirty="0"/>
              <a:t>Geobacillus</a:t>
            </a:r>
            <a:r>
              <a:rPr lang="en-US" sz="3200" dirty="0"/>
              <a:t> strains isolated from oil contaminated soils and oilfields to degrade crude </a:t>
            </a:r>
            <a:r>
              <a:rPr lang="en-US" sz="3200" dirty="0" smtClean="0"/>
              <a:t>oil and selected one strain that is able to degrade n-alkanes with a wide spectrum of carbon numbers. </a:t>
            </a:r>
            <a:endParaRPr lang="en-US" sz="3200" dirty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  <a:p>
            <a:endParaRPr lang="en-US" sz="3200" dirty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  <a:p>
            <a:endParaRPr lang="en-US" sz="3200" dirty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  <a:p>
            <a:endParaRPr lang="en-US" sz="3200" dirty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  <a:p>
            <a:endParaRPr lang="en-US" sz="3200" dirty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  <a:p>
            <a:endParaRPr lang="en-US" sz="3200" dirty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  <a:p>
            <a:endParaRPr lang="en-US" sz="3200" dirty="0" smtClean="0">
              <a:latin typeface="Helvetica"/>
              <a:cs typeface="Helvetica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463040" y="4800600"/>
            <a:ext cx="13167360" cy="685800"/>
          </a:xfrm>
          <a:prstGeom prst="rect">
            <a:avLst/>
          </a:prstGeom>
          <a:solidFill>
            <a:srgbClr val="1274C8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Helvetica"/>
                <a:cs typeface="Helvetica"/>
              </a:rPr>
              <a:t>Background</a:t>
            </a:r>
            <a:endParaRPr lang="en-US" sz="4400" b="1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5006485" y="4800600"/>
            <a:ext cx="13868400" cy="709459"/>
          </a:xfrm>
          <a:prstGeom prst="rect">
            <a:avLst/>
          </a:prstGeom>
          <a:solidFill>
            <a:srgbClr val="1274C8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Helvetica"/>
                <a:cs typeface="Helvetica"/>
              </a:rPr>
              <a:t>Results</a:t>
            </a:r>
          </a:p>
        </p:txBody>
      </p:sp>
      <p:sp>
        <p:nvSpPr>
          <p:cNvPr id="13" name="Text Box 192"/>
          <p:cNvSpPr txBox="1">
            <a:spLocks noChangeArrowheads="1"/>
          </p:cNvSpPr>
          <p:nvPr/>
        </p:nvSpPr>
        <p:spPr bwMode="auto">
          <a:xfrm>
            <a:off x="15011400" y="5863046"/>
            <a:ext cx="13868399" cy="1194168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137" tIns="137137" rIns="137137" bIns="137137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b="1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r>
              <a:rPr lang="en-US" sz="3200" b="1" dirty="0" smtClean="0">
                <a:latin typeface="Helvetica"/>
                <a:cs typeface="Helvetica"/>
              </a:rPr>
              <a:t>Figure 1</a:t>
            </a:r>
            <a:r>
              <a:rPr lang="en-US" sz="3200" dirty="0" smtClean="0">
                <a:latin typeface="Helvetica"/>
                <a:cs typeface="Helvetica"/>
              </a:rPr>
              <a:t>.  Growth of strains W9A95 (Black square), W9A101 (Green diamond), W9A104 (Red square), W9A111 (Purple circle) and 92A2 (Blue triangle) in minimal media with 1% (w/v) of crude oil as sole carbon source. Cells were shaken and grown at 60°C.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38295"/>
            <a:ext cx="2319879" cy="2819741"/>
          </a:xfrm>
          <a:prstGeom prst="rect">
            <a:avLst/>
          </a:prstGeom>
        </p:spPr>
      </p:pic>
      <p:sp>
        <p:nvSpPr>
          <p:cNvPr id="117" name="TextBox 116"/>
          <p:cNvSpPr txBox="1"/>
          <p:nvPr/>
        </p:nvSpPr>
        <p:spPr>
          <a:xfrm>
            <a:off x="3840396" y="19812809"/>
            <a:ext cx="1846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>
              <a:latin typeface="Helvetica"/>
              <a:cs typeface="Helvetica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8080267" y="19812809"/>
            <a:ext cx="1846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>
              <a:latin typeface="Helvetica"/>
              <a:cs typeface="Helvetica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47800" y="16764000"/>
            <a:ext cx="13167360" cy="685800"/>
          </a:xfrm>
          <a:prstGeom prst="rect">
            <a:avLst/>
          </a:prstGeom>
          <a:solidFill>
            <a:srgbClr val="1274C8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Helvetica"/>
                <a:cs typeface="Helvetica"/>
              </a:rPr>
              <a:t>Methods</a:t>
            </a:r>
            <a:endParaRPr lang="en-US" sz="4400" b="1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29" name="Text Box 192"/>
          <p:cNvSpPr txBox="1">
            <a:spLocks noChangeArrowheads="1"/>
          </p:cNvSpPr>
          <p:nvPr/>
        </p:nvSpPr>
        <p:spPr bwMode="auto">
          <a:xfrm>
            <a:off x="1447801" y="17449801"/>
            <a:ext cx="13182600" cy="550915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137" tIns="137137" rIns="137137" bIns="137137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-Strains W9A95, W9A101, W9A104, W9A111 and 92A2 were grown overnight on TBAB plates at 60°C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-A single colony was selected from each plate and grown in overnight TGP media and shaken at 60°C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-Cells are then washed with minimal media and added to 100 mL of minimal media until the OD of the media was 0.05. 1% (w/v) of either crude oil or hydrocarbons are then added to the flask. For hydrocarbons greater than C22, 0.001% (w/v) </a:t>
            </a:r>
            <a:r>
              <a:rPr lang="en-US" sz="3200" dirty="0" err="1" smtClean="0">
                <a:latin typeface="Helvetica"/>
                <a:cs typeface="Helvetica"/>
              </a:rPr>
              <a:t>PLYsurf</a:t>
            </a:r>
            <a:r>
              <a:rPr lang="en-US" sz="3200" dirty="0" smtClean="0">
                <a:latin typeface="Helvetica"/>
                <a:cs typeface="Helvetica"/>
              </a:rPr>
              <a:t> was added as a dispersant.  The </a:t>
            </a:r>
            <a:r>
              <a:rPr lang="en-US" sz="3200" dirty="0" err="1" smtClean="0">
                <a:latin typeface="Helvetica"/>
                <a:cs typeface="Helvetica"/>
              </a:rPr>
              <a:t>innoculated</a:t>
            </a:r>
            <a:r>
              <a:rPr lang="en-US" sz="3200" dirty="0" smtClean="0">
                <a:latin typeface="Helvetica"/>
                <a:cs typeface="Helvetica"/>
              </a:rPr>
              <a:t> media is then shaken at 60°C for six days with OD readings taken every day. </a:t>
            </a:r>
          </a:p>
        </p:txBody>
      </p:sp>
      <p:sp>
        <p:nvSpPr>
          <p:cNvPr id="6" name="Rectangle 5"/>
          <p:cNvSpPr/>
          <p:nvPr/>
        </p:nvSpPr>
        <p:spPr>
          <a:xfrm>
            <a:off x="1447800" y="24003000"/>
            <a:ext cx="3810000" cy="3581400"/>
          </a:xfrm>
          <a:prstGeom prst="rect">
            <a:avLst/>
          </a:prstGeom>
          <a:solidFill>
            <a:srgbClr val="1274C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35" name="Text Box 192"/>
          <p:cNvSpPr txBox="1">
            <a:spLocks noChangeArrowheads="1"/>
          </p:cNvSpPr>
          <p:nvPr/>
        </p:nvSpPr>
        <p:spPr bwMode="auto">
          <a:xfrm>
            <a:off x="29184600" y="15773400"/>
            <a:ext cx="13182600" cy="353938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137" tIns="137137" rIns="137137" bIns="137137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-GC-MS and GC-FID tests to quantify the degradation of n-alkanes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-Directed evolution of the strain W9A104 to enhance its abilities to degrade hydrocarbons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-Sequence both </a:t>
            </a:r>
            <a:r>
              <a:rPr lang="en-US" sz="3200" dirty="0" err="1" smtClean="0">
                <a:latin typeface="Helvetica"/>
                <a:cs typeface="Helvetica"/>
              </a:rPr>
              <a:t>wildtype</a:t>
            </a:r>
            <a:r>
              <a:rPr lang="en-US" sz="3200" dirty="0" smtClean="0">
                <a:latin typeface="Helvetica"/>
                <a:cs typeface="Helvetica"/>
              </a:rPr>
              <a:t> W9A104 and evolved W9A104 to elucidate the pathway of n-alkanes metabolism and identify novel enzymes involved in hydrocarbon degradation. </a:t>
            </a:r>
          </a:p>
        </p:txBody>
      </p:sp>
      <p:graphicFrame>
        <p:nvGraphicFramePr>
          <p:cNvPr id="37" name="Chart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7554532"/>
              </p:ext>
            </p:extLst>
          </p:nvPr>
        </p:nvGraphicFramePr>
        <p:xfrm>
          <a:off x="15011402" y="5883336"/>
          <a:ext cx="14173197" cy="9204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725269"/>
              </p:ext>
            </p:extLst>
          </p:nvPr>
        </p:nvGraphicFramePr>
        <p:xfrm>
          <a:off x="15036844" y="20978597"/>
          <a:ext cx="13868401" cy="69801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014943"/>
                <a:gridCol w="2611560"/>
                <a:gridCol w="2296082"/>
                <a:gridCol w="2972908"/>
                <a:gridCol w="2972908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Strain</a:t>
                      </a:r>
                      <a:endParaRPr lang="en-US" sz="44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rgbClr val="1274C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C8-C16</a:t>
                      </a:r>
                      <a:endParaRPr lang="en-US" sz="4400" dirty="0"/>
                    </a:p>
                  </a:txBody>
                  <a:tcPr>
                    <a:solidFill>
                      <a:srgbClr val="1274C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C18-C24</a:t>
                      </a:r>
                      <a:endParaRPr lang="en-US" sz="4400" dirty="0"/>
                    </a:p>
                  </a:txBody>
                  <a:tcPr>
                    <a:solidFill>
                      <a:srgbClr val="1274C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C28-C44</a:t>
                      </a:r>
                      <a:endParaRPr lang="en-US" sz="4400" dirty="0"/>
                    </a:p>
                  </a:txBody>
                  <a:tcPr>
                    <a:solidFill>
                      <a:srgbClr val="1274C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Cyclic Compounds</a:t>
                      </a:r>
                      <a:endParaRPr lang="en-US" sz="4400" dirty="0"/>
                    </a:p>
                  </a:txBody>
                  <a:tcPr>
                    <a:solidFill>
                      <a:srgbClr val="1274C8"/>
                    </a:solidFill>
                  </a:tcPr>
                </a:tc>
              </a:tr>
              <a:tr h="1109516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W9A95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1109516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W9A101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1109516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W9A104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1109516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W9A111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1109516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smtClean="0"/>
                        <a:t>92A2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1" name="Text Box 192"/>
          <p:cNvSpPr txBox="1">
            <a:spLocks noChangeArrowheads="1"/>
          </p:cNvSpPr>
          <p:nvPr/>
        </p:nvSpPr>
        <p:spPr bwMode="auto">
          <a:xfrm>
            <a:off x="29260800" y="5409762"/>
            <a:ext cx="13106400" cy="9017807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137" tIns="137137" rIns="137137" bIns="137137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 smtClean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endParaRPr lang="en-US" sz="3200" dirty="0">
              <a:latin typeface="Helvetica"/>
              <a:cs typeface="Helvetica"/>
            </a:endParaRPr>
          </a:p>
          <a:p>
            <a:pPr>
              <a:spcAft>
                <a:spcPts val="1200"/>
              </a:spcAft>
            </a:pPr>
            <a:r>
              <a:rPr lang="en-US" sz="3200" b="1" smtClean="0">
                <a:latin typeface="Helvetica"/>
                <a:cs typeface="Helvetica"/>
              </a:rPr>
              <a:t>Figure 2</a:t>
            </a:r>
            <a:r>
              <a:rPr lang="en-US" sz="3200" smtClean="0">
                <a:latin typeface="Helvetica"/>
                <a:cs typeface="Helvetica"/>
              </a:rPr>
              <a:t>. </a:t>
            </a:r>
            <a:r>
              <a:rPr lang="en-US" sz="3200" dirty="0" smtClean="0">
                <a:latin typeface="Helvetica"/>
                <a:cs typeface="Helvetica"/>
              </a:rPr>
              <a:t>Predicted pathways for alkane degradation via </a:t>
            </a:r>
            <a:r>
              <a:rPr lang="en-US" sz="3200" i="1" dirty="0" err="1" smtClean="0">
                <a:latin typeface="Helvetica"/>
                <a:cs typeface="Helvetica"/>
              </a:rPr>
              <a:t>alkB</a:t>
            </a:r>
            <a:r>
              <a:rPr lang="en-US" sz="3200" dirty="0" smtClean="0">
                <a:latin typeface="Helvetica"/>
                <a:cs typeface="Helvetica"/>
              </a:rPr>
              <a:t> and </a:t>
            </a:r>
            <a:r>
              <a:rPr lang="en-US" sz="3200" i="1" dirty="0" err="1" smtClean="0">
                <a:latin typeface="Helvetica"/>
                <a:cs typeface="Helvetica"/>
              </a:rPr>
              <a:t>ladA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r>
              <a:rPr lang="en-US" sz="3200" dirty="0" smtClean="0">
                <a:latin typeface="Helvetica"/>
                <a:cs typeface="Helvetica"/>
              </a:rPr>
              <a:t>genes.</a:t>
            </a:r>
            <a:r>
              <a:rPr lang="en-US" sz="3200" baseline="30000" dirty="0" smtClean="0">
                <a:latin typeface="Helvetica"/>
                <a:cs typeface="Helvetica"/>
              </a:rPr>
              <a:t>[4]</a:t>
            </a:r>
            <a:r>
              <a:rPr lang="en-US" sz="3200" dirty="0" smtClean="0">
                <a:latin typeface="Helvetica"/>
                <a:cs typeface="Helvetica"/>
              </a:rPr>
              <a:t> </a:t>
            </a:r>
            <a:endParaRPr lang="en-US" sz="3200" i="1" dirty="0" smtClean="0">
              <a:latin typeface="Helvetica"/>
              <a:cs typeface="Helvetica"/>
            </a:endParaRPr>
          </a:p>
        </p:txBody>
      </p:sp>
      <p:sp>
        <p:nvSpPr>
          <p:cNvPr id="43" name="Text Box 192"/>
          <p:cNvSpPr txBox="1">
            <a:spLocks noChangeArrowheads="1"/>
          </p:cNvSpPr>
          <p:nvPr/>
        </p:nvSpPr>
        <p:spPr bwMode="auto">
          <a:xfrm>
            <a:off x="29185532" y="20978597"/>
            <a:ext cx="13182600" cy="6801815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137" tIns="137137" rIns="137137" bIns="137137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[1] </a:t>
            </a:r>
            <a:r>
              <a:rPr lang="en-US" sz="3200" dirty="0" err="1" smtClean="0">
                <a:latin typeface="Helvetica"/>
                <a:cs typeface="Helvetica"/>
              </a:rPr>
              <a:t>Feng</a:t>
            </a:r>
            <a:r>
              <a:rPr lang="en-US" sz="3200" dirty="0" smtClean="0">
                <a:latin typeface="Helvetica"/>
                <a:cs typeface="Helvetica"/>
              </a:rPr>
              <a:t>, L., et. al. “Isolation and characterization of a novel </a:t>
            </a:r>
            <a:r>
              <a:rPr lang="en-US" sz="3200" dirty="0" err="1" smtClean="0">
                <a:latin typeface="Helvetica"/>
                <a:cs typeface="Helvetica"/>
              </a:rPr>
              <a:t>thermophilic</a:t>
            </a:r>
            <a:r>
              <a:rPr lang="en-US" sz="3200" dirty="0" smtClean="0">
                <a:latin typeface="Helvetica"/>
                <a:cs typeface="Helvetica"/>
              </a:rPr>
              <a:t> </a:t>
            </a:r>
            <a:r>
              <a:rPr lang="en-US" sz="3200" dirty="0" err="1" smtClean="0">
                <a:latin typeface="Helvetica"/>
                <a:cs typeface="Helvetica"/>
              </a:rPr>
              <a:t>Bacilus</a:t>
            </a:r>
            <a:r>
              <a:rPr lang="en-US" sz="3200" dirty="0" smtClean="0">
                <a:latin typeface="Helvetica"/>
                <a:cs typeface="Helvetica"/>
              </a:rPr>
              <a:t> strain degrading long-chain n-alkanes” Extremophiles 2006 Aug; 10(4): 347-56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[2] </a:t>
            </a:r>
            <a:r>
              <a:rPr lang="en-US" sz="3200" dirty="0" err="1" smtClean="0">
                <a:latin typeface="Helvetica"/>
                <a:cs typeface="Helvetica"/>
              </a:rPr>
              <a:t>Shen</a:t>
            </a:r>
            <a:r>
              <a:rPr lang="en-US" sz="3200" dirty="0" smtClean="0">
                <a:latin typeface="Helvetica"/>
                <a:cs typeface="Helvetica"/>
              </a:rPr>
              <a:t>, B., et. Al. “ Molecular characterization of the </a:t>
            </a:r>
            <a:r>
              <a:rPr lang="en-US" sz="3200" i="1" dirty="0" err="1" smtClean="0">
                <a:latin typeface="Helvetica"/>
                <a:cs typeface="Helvetica"/>
              </a:rPr>
              <a:t>alkB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r>
              <a:rPr lang="en-US" sz="3200" dirty="0" smtClean="0">
                <a:latin typeface="Helvetica"/>
                <a:cs typeface="Helvetica"/>
              </a:rPr>
              <a:t>gene in </a:t>
            </a:r>
            <a:r>
              <a:rPr lang="en-US" sz="3200" dirty="0" err="1" smtClean="0">
                <a:latin typeface="Helvetica"/>
                <a:cs typeface="Helvetica"/>
              </a:rPr>
              <a:t>thermophilic</a:t>
            </a:r>
            <a:r>
              <a:rPr lang="en-US" sz="3200" dirty="0" smtClean="0">
                <a:latin typeface="Helvetica"/>
                <a:cs typeface="Helvetica"/>
              </a:rPr>
              <a:t> </a:t>
            </a:r>
            <a:r>
              <a:rPr lang="en-US" sz="3200" i="1" dirty="0" err="1" smtClean="0">
                <a:latin typeface="Helvetica"/>
                <a:cs typeface="Helvetica"/>
              </a:rPr>
              <a:t>Geobacillus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r>
              <a:rPr lang="en-US" sz="3200" dirty="0" err="1" smtClean="0">
                <a:latin typeface="Helvetica"/>
                <a:cs typeface="Helvetica"/>
              </a:rPr>
              <a:t>sp</a:t>
            </a:r>
            <a:r>
              <a:rPr lang="en-US" sz="3200" dirty="0" smtClean="0">
                <a:latin typeface="Helvetica"/>
                <a:cs typeface="Helvetica"/>
              </a:rPr>
              <a:t>, strain MH-1” Research in Microbiology 160 (2009) 560-566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[3]</a:t>
            </a:r>
            <a:r>
              <a:rPr lang="en-US" sz="3200" i="1" dirty="0" err="1" smtClean="0">
                <a:latin typeface="Helvetica"/>
                <a:cs typeface="Helvetica"/>
              </a:rPr>
              <a:t>Geobacillus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r>
              <a:rPr lang="en-US" sz="3200" i="1" dirty="0" err="1" smtClean="0">
                <a:latin typeface="Helvetica"/>
                <a:cs typeface="Helvetica"/>
              </a:rPr>
              <a:t>Thermoglucosidasius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r>
              <a:rPr lang="en-US" sz="3200" dirty="0" smtClean="0">
                <a:latin typeface="Helvetica"/>
                <a:cs typeface="Helvetica"/>
              </a:rPr>
              <a:t>Y41MC1. Digital Image. </a:t>
            </a:r>
            <a:r>
              <a:rPr lang="en-US" sz="3200" dirty="0" err="1" smtClean="0">
                <a:latin typeface="Helvetica"/>
                <a:cs typeface="Helvetica"/>
              </a:rPr>
              <a:t>Geobacillus</a:t>
            </a:r>
            <a:r>
              <a:rPr lang="en-US" sz="3200" dirty="0" smtClean="0">
                <a:latin typeface="Helvetica"/>
                <a:cs typeface="Helvetica"/>
              </a:rPr>
              <a:t> Enzymes. C56 Technologies, 2016. Web.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[4]S, </a:t>
            </a:r>
            <a:r>
              <a:rPr lang="en-US" sz="3200" dirty="0" err="1" smtClean="0">
                <a:latin typeface="Helvetica"/>
                <a:cs typeface="Helvetica"/>
              </a:rPr>
              <a:t>Kira</a:t>
            </a:r>
            <a:r>
              <a:rPr lang="en-US" sz="3200" dirty="0" smtClean="0">
                <a:latin typeface="Helvetica"/>
                <a:cs typeface="Helvetica"/>
              </a:rPr>
              <a:t>, and </a:t>
            </a:r>
            <a:r>
              <a:rPr lang="en-US" sz="3200" dirty="0" err="1" smtClean="0">
                <a:latin typeface="Helvetica"/>
                <a:cs typeface="Helvetica"/>
              </a:rPr>
              <a:t>Mathais</a:t>
            </a:r>
            <a:r>
              <a:rPr lang="en-US" sz="3200" dirty="0" smtClean="0">
                <a:latin typeface="Helvetica"/>
                <a:cs typeface="Helvetica"/>
              </a:rPr>
              <a:t> V. Digital image. </a:t>
            </a:r>
            <a:r>
              <a:rPr lang="en-US" sz="3200" dirty="0" err="1" smtClean="0">
                <a:latin typeface="Helvetica"/>
                <a:cs typeface="Helvetica"/>
              </a:rPr>
              <a:t>N.p</a:t>
            </a:r>
            <a:r>
              <a:rPr lang="en-US" sz="3200" dirty="0" smtClean="0">
                <a:latin typeface="Helvetica"/>
                <a:cs typeface="Helvetica"/>
              </a:rPr>
              <a:t>., 10 July 2010. Web.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latin typeface="Helvetica"/>
                <a:cs typeface="Helvetica"/>
              </a:rPr>
              <a:t>[5] </a:t>
            </a:r>
            <a:r>
              <a:rPr lang="en-US" sz="3200" dirty="0" err="1" smtClean="0">
                <a:latin typeface="Helvetica"/>
                <a:cs typeface="Helvetica"/>
              </a:rPr>
              <a:t>Feng</a:t>
            </a:r>
            <a:r>
              <a:rPr lang="en-US" sz="3200" dirty="0" smtClean="0">
                <a:latin typeface="Helvetica"/>
                <a:cs typeface="Helvetica"/>
              </a:rPr>
              <a:t>, L., et. al. “Proteomics analysis of aromatic catabolic pathways in </a:t>
            </a:r>
            <a:r>
              <a:rPr lang="en-US" sz="3200" dirty="0" err="1" smtClean="0">
                <a:latin typeface="Helvetica"/>
                <a:cs typeface="Helvetica"/>
              </a:rPr>
              <a:t>thermophilic</a:t>
            </a:r>
            <a:r>
              <a:rPr lang="en-US" sz="3200" dirty="0" smtClean="0">
                <a:latin typeface="Helvetica"/>
                <a:cs typeface="Helvetica"/>
              </a:rPr>
              <a:t> </a:t>
            </a:r>
            <a:r>
              <a:rPr lang="en-US" sz="3200" i="1" dirty="0" err="1" smtClean="0">
                <a:latin typeface="Helvetica"/>
                <a:cs typeface="Helvetica"/>
              </a:rPr>
              <a:t>Geobacillus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r>
              <a:rPr lang="en-US" sz="3200" i="1" dirty="0" err="1" smtClean="0">
                <a:latin typeface="Helvetica"/>
                <a:cs typeface="Helvetica"/>
              </a:rPr>
              <a:t>thermodenitrificans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r>
              <a:rPr lang="en-US" sz="3200" dirty="0" smtClean="0">
                <a:latin typeface="Helvetica"/>
                <a:cs typeface="Helvetica"/>
              </a:rPr>
              <a:t>NG80-2” Journal of Proteomics 75 (2012) 1201-1210</a:t>
            </a:r>
            <a:r>
              <a:rPr lang="en-US" sz="3200" i="1" dirty="0" smtClean="0">
                <a:latin typeface="Helvetica"/>
                <a:cs typeface="Helvetica"/>
              </a:rPr>
              <a:t> </a:t>
            </a:r>
            <a:endParaRPr lang="en-US" sz="3200" dirty="0" smtClean="0">
              <a:latin typeface="Helvetica"/>
              <a:cs typeface="Helvetic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12" b="84848" l="9895" r="85409">
                        <a14:foregroundMark x1="95262" y1="27699" x2="95262" y2="27699"/>
                        <a14:foregroundMark x1="15472" y1="11458" x2="15472" y2="1145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28600" y="23012400"/>
            <a:ext cx="6858000" cy="6072996"/>
          </a:xfrm>
          <a:prstGeom prst="rect">
            <a:avLst/>
          </a:prstGeom>
        </p:spPr>
      </p:pic>
      <p:sp>
        <p:nvSpPr>
          <p:cNvPr id="40" name="Right Arrow 39"/>
          <p:cNvSpPr/>
          <p:nvPr/>
        </p:nvSpPr>
        <p:spPr>
          <a:xfrm>
            <a:off x="5334000" y="25374600"/>
            <a:ext cx="838200" cy="838200"/>
          </a:xfrm>
          <a:prstGeom prst="rightArrow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latin typeface="Helvetica"/>
              <a:cs typeface="Helvetica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172200" y="24079200"/>
            <a:ext cx="3810000" cy="3581400"/>
          </a:xfrm>
          <a:prstGeom prst="rect">
            <a:avLst/>
          </a:prstGeom>
          <a:solidFill>
            <a:srgbClr val="1274C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46" name="Right Arrow 45"/>
          <p:cNvSpPr/>
          <p:nvPr/>
        </p:nvSpPr>
        <p:spPr>
          <a:xfrm>
            <a:off x="10058400" y="25374600"/>
            <a:ext cx="838200" cy="838200"/>
          </a:xfrm>
          <a:prstGeom prst="rightArrow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latin typeface="Helvetica"/>
              <a:cs typeface="Helvetica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0896600" y="24079200"/>
            <a:ext cx="3810000" cy="3581400"/>
          </a:xfrm>
          <a:prstGeom prst="rect">
            <a:avLst/>
          </a:prstGeom>
          <a:solidFill>
            <a:srgbClr val="1274C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pic>
        <p:nvPicPr>
          <p:cNvPr id="12" name="Picture 11" descr="IMG_3340.JPG"/>
          <p:cNvPicPr>
            <a:picLocks noChangeAspect="1"/>
          </p:cNvPicPr>
          <p:nvPr/>
        </p:nvPicPr>
        <p:blipFill>
          <a:blip r:embed="rId6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43188" y1="44917" x2="43188" y2="44917"/>
                        <a14:foregroundMark x1="43875" y1="59833" x2="43875" y2="59833"/>
                        <a14:foregroundMark x1="38375" y1="59833" x2="38375" y2="59833"/>
                        <a14:foregroundMark x1="35563" y1="58917" x2="35563" y2="58917"/>
                        <a14:foregroundMark x1="41313" y1="60750" x2="41313" y2="60750"/>
                        <a14:foregroundMark x1="41625" y1="48833" x2="41625" y2="48833"/>
                        <a14:foregroundMark x1="44313" y1="40250" x2="44313" y2="40250"/>
                        <a14:foregroundMark x1="37313" y1="44417" x2="37313" y2="44417"/>
                        <a14:foregroundMark x1="45875" y1="37417" x2="45875" y2="37417"/>
                        <a14:foregroundMark x1="67875" y1="63083" x2="67875" y2="63083"/>
                        <a14:foregroundMark x1="68688" y1="61167" x2="68688" y2="61167"/>
                        <a14:foregroundMark x1="63000" y1="66750" x2="63000" y2="66750"/>
                        <a14:foregroundMark x1="64563" y1="34500" x2="64563" y2="34500"/>
                        <a14:foregroundMark x1="65438" y1="35417" x2="65438" y2="35417"/>
                        <a14:foregroundMark x1="63500" y1="33500" x2="63500" y2="33500"/>
                        <a14:foregroundMark x1="33938" y1="60000" x2="33938" y2="60000"/>
                        <a14:foregroundMark x1="16625" y1="52333" x2="16625" y2="52333"/>
                        <a14:foregroundMark x1="34750" y1="61250" x2="34750" y2="61250"/>
                        <a14:foregroundMark x1="33688" y1="61083" x2="33688" y2="61083"/>
                        <a14:foregroundMark x1="44938" y1="64750" x2="44938" y2="64750"/>
                        <a14:backgroundMark x1="56250" y1="28250" x2="56250" y2="28250"/>
                        <a14:backgroundMark x1="67875" y1="35417" x2="67875" y2="35417"/>
                        <a14:backgroundMark x1="67563" y1="65750" x2="67563" y2="65750"/>
                        <a14:backgroundMark x1="69375" y1="60167" x2="69375" y2="60167"/>
                        <a14:backgroundMark x1="70000" y1="56083" x2="70000" y2="56083"/>
                        <a14:backgroundMark x1="70000" y1="51083" x2="70000" y2="51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93100" y="22948900"/>
            <a:ext cx="9245600" cy="6934200"/>
          </a:xfrm>
          <a:prstGeom prst="rect">
            <a:avLst/>
          </a:prstGeom>
        </p:spPr>
      </p:pic>
      <p:pic>
        <p:nvPicPr>
          <p:cNvPr id="19" name="Picture 18" descr="IMG_3338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2326600"/>
            <a:ext cx="10210800" cy="76581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794200" y="5791200"/>
            <a:ext cx="12088017" cy="7086600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29184600" y="15087600"/>
            <a:ext cx="13167360" cy="685800"/>
          </a:xfrm>
          <a:prstGeom prst="rect">
            <a:avLst/>
          </a:prstGeom>
          <a:solidFill>
            <a:srgbClr val="1274C8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Helvetica"/>
                <a:cs typeface="Helvetica"/>
              </a:rPr>
              <a:t>Future Work</a:t>
            </a:r>
            <a:endParaRPr lang="en-US" sz="4400" b="1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9260800" y="4800600"/>
            <a:ext cx="13106400" cy="685799"/>
          </a:xfrm>
          <a:prstGeom prst="rect">
            <a:avLst/>
          </a:prstGeom>
          <a:solidFill>
            <a:srgbClr val="1274C8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Helvetica"/>
                <a:cs typeface="Helvetica"/>
              </a:rPr>
              <a:t>Discussion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9184600" y="20269200"/>
            <a:ext cx="13167360" cy="685800"/>
          </a:xfrm>
          <a:prstGeom prst="rect">
            <a:avLst/>
          </a:prstGeom>
          <a:solidFill>
            <a:srgbClr val="1274C8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Helvetica"/>
                <a:cs typeface="Helvetica"/>
              </a:rPr>
              <a:t>References</a:t>
            </a:r>
            <a:endParaRPr lang="en-US" sz="4400" b="1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67200" y="9906000"/>
            <a:ext cx="7670800" cy="57531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036845" y="18559173"/>
            <a:ext cx="13868399" cy="938718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spcAft>
                <a:spcPts val="1200"/>
              </a:spcAft>
            </a:pPr>
            <a:r>
              <a:rPr lang="en-US" sz="3200" b="1" dirty="0">
                <a:solidFill>
                  <a:prstClr val="black"/>
                </a:solidFill>
                <a:latin typeface="Helvetica"/>
                <a:cs typeface="Helvetica"/>
              </a:rPr>
              <a:t>Table 1</a:t>
            </a:r>
            <a:r>
              <a:rPr lang="en-US" sz="3200" dirty="0">
                <a:solidFill>
                  <a:prstClr val="black"/>
                </a:solidFill>
                <a:latin typeface="Helvetica"/>
                <a:cs typeface="Helvetica"/>
              </a:rPr>
              <a:t>. Displays + positive or – negative growth for strains W9A95, W9A101, W9A104, W9A111 and 92A2 in minimal media with 1% (w/v) of hydrocarbons </a:t>
            </a:r>
            <a:r>
              <a:rPr lang="en-US" sz="3200" dirty="0" smtClean="0">
                <a:solidFill>
                  <a:prstClr val="black"/>
                </a:solidFill>
                <a:latin typeface="Helvetica"/>
                <a:cs typeface="Helvetica"/>
              </a:rPr>
              <a:t>as the </a:t>
            </a:r>
            <a:r>
              <a:rPr lang="en-US" sz="3200" dirty="0">
                <a:solidFill>
                  <a:prstClr val="black"/>
                </a:solidFill>
                <a:latin typeface="Helvetica"/>
                <a:cs typeface="Helvetica"/>
              </a:rPr>
              <a:t>sole carbon source. Cells were </a:t>
            </a:r>
            <a:r>
              <a:rPr lang="en-US" sz="3200" dirty="0" smtClean="0">
                <a:solidFill>
                  <a:prstClr val="black"/>
                </a:solidFill>
                <a:latin typeface="Helvetica"/>
                <a:cs typeface="Helvetica"/>
              </a:rPr>
              <a:t>grown in a flask at 60°C with vigorous shaking.</a:t>
            </a:r>
          </a:p>
          <a:p>
            <a:pPr lvl="0">
              <a:spcAft>
                <a:spcPts val="1200"/>
              </a:spcAft>
            </a:pPr>
            <a:endParaRPr lang="en-US" sz="3200" dirty="0">
              <a:solidFill>
                <a:prstClr val="black"/>
              </a:solidFill>
              <a:latin typeface="Helvetica"/>
              <a:cs typeface="Helvetica"/>
            </a:endParaRPr>
          </a:p>
          <a:p>
            <a:pPr lvl="0">
              <a:spcAft>
                <a:spcPts val="1200"/>
              </a:spcAft>
            </a:pPr>
            <a:endParaRPr lang="en-US" sz="3200" dirty="0" smtClean="0">
              <a:solidFill>
                <a:prstClr val="black"/>
              </a:solidFill>
              <a:latin typeface="Helvetica"/>
              <a:cs typeface="Helvetica"/>
            </a:endParaRPr>
          </a:p>
          <a:p>
            <a:pPr lvl="0">
              <a:spcAft>
                <a:spcPts val="1200"/>
              </a:spcAft>
            </a:pPr>
            <a:endParaRPr lang="en-US" sz="3200" dirty="0">
              <a:solidFill>
                <a:prstClr val="black"/>
              </a:solidFill>
              <a:latin typeface="Helvetica"/>
              <a:cs typeface="Helvetica"/>
            </a:endParaRPr>
          </a:p>
          <a:p>
            <a:pPr lvl="0">
              <a:spcAft>
                <a:spcPts val="1200"/>
              </a:spcAft>
            </a:pPr>
            <a:endParaRPr lang="en-US" sz="3200" dirty="0" smtClean="0">
              <a:solidFill>
                <a:prstClr val="black"/>
              </a:solidFill>
              <a:latin typeface="Helvetica"/>
              <a:cs typeface="Helvetica"/>
            </a:endParaRPr>
          </a:p>
          <a:p>
            <a:pPr lvl="0">
              <a:spcAft>
                <a:spcPts val="1200"/>
              </a:spcAft>
            </a:pPr>
            <a:endParaRPr lang="en-US" sz="3200" dirty="0">
              <a:solidFill>
                <a:prstClr val="black"/>
              </a:solidFill>
              <a:latin typeface="Helvetica"/>
              <a:cs typeface="Helvetica"/>
            </a:endParaRPr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51251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8133</TotalTime>
  <Words>683</Words>
  <Application>Microsoft Macintosh PowerPoint</Application>
  <PresentationFormat>Custom</PresentationFormat>
  <Paragraphs>117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Genigraphics LLC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Genigraphics Research Poster Template 36x48</dc:title>
  <dc:creator>Jay Larson</dc:creator>
  <dc:description>Quality poster printing
www.genigraphics.com
1-800-790-4001</dc:description>
  <cp:lastModifiedBy>Michael Pappas</cp:lastModifiedBy>
  <cp:revision>237</cp:revision>
  <cp:lastPrinted>2013-02-12T02:21:55Z</cp:lastPrinted>
  <dcterms:created xsi:type="dcterms:W3CDTF">2013-02-10T21:14:48Z</dcterms:created>
  <dcterms:modified xsi:type="dcterms:W3CDTF">2016-04-15T16:39:45Z</dcterms:modified>
</cp:coreProperties>
</file>