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an Hogan" initials="SH" lastIdx="1" clrIdx="0">
    <p:extLst>
      <p:ext uri="{19B8F6BF-5375-455C-9EA6-DF929625EA0E}">
        <p15:presenceInfo xmlns:p15="http://schemas.microsoft.com/office/powerpoint/2012/main" userId="35f53f4c6c6bfef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71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226" autoAdjust="0"/>
    <p:restoredTop sz="94660"/>
  </p:normalViewPr>
  <p:slideViewPr>
    <p:cSldViewPr snapToGrid="0">
      <p:cViewPr varScale="1">
        <p:scale>
          <a:sx n="18" d="100"/>
          <a:sy n="18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93B52-5819-4549-A7CA-D9F2F851E8C7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B2EFD2-6ADE-4F18-9CF3-D5E11DF02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314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248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366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796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216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857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375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679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286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17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20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486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844BD-FAD0-4611-8A8E-462FC567AFE4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52A56-3D92-4046-9653-333AC5737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143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30927408"/>
            <a:ext cx="43891200" cy="199099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" y="16464"/>
            <a:ext cx="43891200" cy="388167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995695" y="826189"/>
            <a:ext cx="32629779" cy="2308324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Bell MT" panose="02020503060305020303" pitchFamily="18" charset="0"/>
                <a:cs typeface="Arial" panose="020B0604020202020204" pitchFamily="34" charset="0"/>
              </a:rPr>
              <a:t>Adventures in Industrial Organization: Predicting Firm Size Distribution</a:t>
            </a:r>
          </a:p>
          <a:p>
            <a:pPr algn="ctr"/>
            <a:r>
              <a:rPr lang="en-US" sz="3200" i="1" dirty="0">
                <a:latin typeface="Bell MT" panose="02020503060305020303" pitchFamily="18" charset="0"/>
                <a:cs typeface="Arial" panose="020B0604020202020204" pitchFamily="34" charset="0"/>
              </a:rPr>
              <a:t>Sean Hogan	</a:t>
            </a:r>
          </a:p>
          <a:p>
            <a:pPr algn="ctr"/>
            <a:r>
              <a:rPr lang="en-US" sz="3200" i="1" dirty="0">
                <a:latin typeface="Bell MT" panose="02020503060305020303" pitchFamily="18" charset="0"/>
                <a:cs typeface="Arial" panose="020B0604020202020204" pitchFamily="34" charset="0"/>
              </a:rPr>
              <a:t>Advisor:  Dr. Aziz </a:t>
            </a:r>
            <a:r>
              <a:rPr lang="en-US" sz="3200" i="1" dirty="0" err="1">
                <a:latin typeface="Bell MT" panose="02020503060305020303" pitchFamily="18" charset="0"/>
                <a:cs typeface="Arial" panose="020B0604020202020204" pitchFamily="34" charset="0"/>
              </a:rPr>
              <a:t>Saglam</a:t>
            </a:r>
            <a:endParaRPr lang="en-US" sz="3200" i="1" dirty="0">
              <a:latin typeface="Bell MT" panose="02020503060305020303" pitchFamily="18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2366156" y="4335726"/>
                <a:ext cx="29718000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6000" b="1" dirty="0">
                    <a:solidFill>
                      <a:srgbClr val="41719C"/>
                    </a:solidFill>
                    <a:latin typeface="Bell MT" panose="02020503060305020303" pitchFamily="18" charset="0"/>
                  </a:rPr>
                  <a:t>The Model and Variables</a:t>
                </a:r>
                <a:endParaRPr lang="en-US" sz="4000" b="1" dirty="0">
                  <a:solidFill>
                    <a:srgbClr val="41719C"/>
                  </a:solidFill>
                  <a:latin typeface="Bell MT" panose="02020503060305020303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𝐿𝑜𝑔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 %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𝐿𝑎𝑟𝑔𝑒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𝐹𝑖𝑟𝑚𝑠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1∗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𝐿𝑜𝑔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𝑃𝑎𝑡𝑒𝑛𝑡𝑠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∗+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2∗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𝐿𝑜𝑔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 %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𝑊𝑖𝑡h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𝐴𝑑𝑣𝑎𝑛𝑐𝑒𝑑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𝐷𝑒𝑔𝑟𝑒𝑒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3∗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𝑈𝑟𝑏𝑎𝑛𝑖𝑧𝑎𝑡𝑖𝑜𝑛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4∗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𝐿𝑜𝑔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𝑆𝑢𝑏𝑠𝑖𝑑𝑖𝑒𝑠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5∗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𝐿𝑜𝑔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𝑁𝑢𝑚𝑏𝑒𝑟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𝑆𝑢𝑏𝑠𝑖𝑑𝑖𝑒𝑠</m:t>
                      </m:r>
                    </m:oMath>
                  </m:oMathPara>
                </a14:m>
                <a:endParaRPr lang="en-US" sz="3200" dirty="0">
                  <a:latin typeface="Bell MT" panose="02020503060305020303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6156" y="4335726"/>
                <a:ext cx="29718000" cy="221599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5686104" y="14965111"/>
            <a:ext cx="130768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41719C"/>
                </a:solidFill>
                <a:latin typeface="Bell MT" panose="02020503060305020303" pitchFamily="18" charset="0"/>
              </a:rPr>
              <a:t>Some Interesting Relationships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2199" y="17134646"/>
            <a:ext cx="7372350" cy="55816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051840" y="16217665"/>
            <a:ext cx="574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ell MT" panose="02020503060305020303" pitchFamily="18" charset="0"/>
              </a:rPr>
              <a:t>For US States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595710" y="16310840"/>
            <a:ext cx="861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ell MT" panose="02020503060305020303" pitchFamily="18" charset="0"/>
              </a:rPr>
              <a:t>OECD International Data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77460" y="17344316"/>
            <a:ext cx="7429500" cy="5330484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002137" y="7435643"/>
            <a:ext cx="9093219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41719C"/>
                </a:solidFill>
                <a:latin typeface="Bell MT" panose="02020503060305020303" pitchFamily="18" charset="0"/>
              </a:rPr>
              <a:t>Data &amp; Methodology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Bell MT" panose="02020503060305020303" pitchFamily="18" charset="0"/>
              </a:rPr>
              <a:t>Multiple Linear Regression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Bell MT" panose="02020503060305020303" pitchFamily="18" charset="0"/>
              </a:rPr>
              <a:t>2013 Census Data of Firm Size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Bell MT" panose="02020503060305020303" pitchFamily="18" charset="0"/>
              </a:rPr>
              <a:t>2013 USPTO Patents Issued By State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Bell MT" panose="02020503060305020303" pitchFamily="18" charset="0"/>
              </a:rPr>
              <a:t>2013 or Most Recent Educational Attainment by State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Bell MT" panose="02020503060305020303" pitchFamily="18" charset="0"/>
              </a:rPr>
              <a:t>Subsidy Data as Compiled by Good Job First</a:t>
            </a:r>
          </a:p>
          <a:p>
            <a:endParaRPr lang="en-US" sz="3200" dirty="0">
              <a:latin typeface="Bell MT" panose="02020503060305020303" pitchFamily="18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9368321" y="13689519"/>
            <a:ext cx="13454345" cy="16499183"/>
            <a:chOff x="10958009" y="14742949"/>
            <a:chExt cx="13454345" cy="16499183"/>
          </a:xfrm>
        </p:grpSpPr>
        <p:sp>
          <p:nvSpPr>
            <p:cNvPr id="30" name="TextBox 29"/>
            <p:cNvSpPr txBox="1"/>
            <p:nvPr/>
          </p:nvSpPr>
          <p:spPr>
            <a:xfrm>
              <a:off x="10958009" y="14742949"/>
              <a:ext cx="13454345" cy="1431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41719C"/>
                  </a:solidFill>
                  <a:latin typeface="Bell MT" panose="02020503060305020303" pitchFamily="18" charset="0"/>
                </a:rPr>
                <a:t>Literature Review</a:t>
              </a:r>
            </a:p>
            <a:p>
              <a:r>
                <a:rPr lang="en-US" sz="3200" b="1" dirty="0">
                  <a:latin typeface="Bell MT" panose="02020503060305020303" pitchFamily="18" charset="0"/>
                </a:rPr>
                <a:t>The Firm Size Distribution across Countries and Skill-Biased Change in Entrepreneurial Technology, (</a:t>
              </a:r>
              <a:r>
                <a:rPr lang="en-US" sz="3200" b="1" dirty="0" err="1">
                  <a:latin typeface="Bell MT" panose="02020503060305020303" pitchFamily="18" charset="0"/>
                </a:rPr>
                <a:t>Poschke</a:t>
              </a:r>
              <a:r>
                <a:rPr lang="en-US" sz="3200" b="1" dirty="0">
                  <a:latin typeface="Bell MT" panose="02020503060305020303" pitchFamily="18" charset="0"/>
                </a:rPr>
                <a:t>, 2014, </a:t>
              </a:r>
              <a:r>
                <a:rPr lang="en-US" altLang="en-US" sz="3200" i="1" dirty="0" err="1">
                  <a:latin typeface="Bell MT" panose="020205030603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Forschungsinstitut</a:t>
              </a:r>
              <a:r>
                <a:rPr lang="en-US" altLang="en-US" sz="3200" i="1" dirty="0">
                  <a:latin typeface="Bell MT" panose="020205030603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altLang="en-US" sz="3200" i="1" dirty="0" err="1">
                  <a:latin typeface="Bell MT" panose="020205030603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zur</a:t>
              </a:r>
              <a:r>
                <a:rPr lang="en-US" altLang="en-US" sz="3200" i="1" dirty="0">
                  <a:latin typeface="Bell MT" panose="020205030603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altLang="en-US" sz="3200" i="1" dirty="0" err="1">
                  <a:latin typeface="Bell MT" panose="020205030603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Zukunft</a:t>
              </a:r>
              <a:r>
                <a:rPr lang="en-US" altLang="en-US" sz="3200" i="1" dirty="0">
                  <a:latin typeface="Bell MT" panose="020205030603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der </a:t>
              </a:r>
              <a:r>
                <a:rPr lang="en-US" altLang="en-US" sz="3200" i="1" dirty="0" err="1">
                  <a:latin typeface="Bell MT" panose="020205030603050203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Arbeit</a:t>
              </a:r>
              <a:r>
                <a:rPr lang="en-US" sz="3200" b="1" dirty="0">
                  <a:latin typeface="Bell MT" panose="02020503060305020303" pitchFamily="18" charset="0"/>
                </a:rPr>
                <a:t>)</a:t>
              </a:r>
            </a:p>
            <a:p>
              <a:r>
                <a:rPr lang="en-US" sz="3200" dirty="0">
                  <a:latin typeface="Bell MT" panose="02020503060305020303" pitchFamily="18" charset="0"/>
                </a:rPr>
                <a:t>As GDP rises, small firms importance declines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Bell MT" panose="02020503060305020303" pitchFamily="18" charset="0"/>
                </a:rPr>
                <a:t>Explanation</a:t>
              </a: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Bell MT" panose="02020503060305020303" pitchFamily="18" charset="0"/>
                </a:rPr>
                <a:t>Wages rise as more firms push boundaries encouraging employment over entrepreneurship</a:t>
              </a: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Bell MT" panose="02020503060305020303" pitchFamily="18" charset="0"/>
                </a:rPr>
                <a:t>Tech change benefits entrepreneurs unequally</a:t>
              </a: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endParaRPr lang="en-US" sz="3200" dirty="0">
                <a:latin typeface="Bell MT" panose="02020503060305020303" pitchFamily="18" charset="0"/>
              </a:endParaRP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endParaRPr lang="en-US" sz="3200" dirty="0">
                <a:latin typeface="Bell MT" panose="02020503060305020303" pitchFamily="18" charset="0"/>
              </a:endParaRP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endParaRPr lang="en-US" sz="3200" dirty="0">
                <a:latin typeface="Bell MT" panose="02020503060305020303" pitchFamily="18" charset="0"/>
              </a:endParaRP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endParaRPr lang="en-US" sz="3200" dirty="0">
                <a:latin typeface="Bell MT" panose="02020503060305020303" pitchFamily="18" charset="0"/>
              </a:endParaRP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endParaRPr lang="en-US" sz="3200" dirty="0">
                <a:latin typeface="Bell MT" panose="02020503060305020303" pitchFamily="18" charset="0"/>
              </a:endParaRPr>
            </a:p>
            <a:p>
              <a:pPr lvl="1"/>
              <a:endParaRPr lang="en-US" sz="3200" dirty="0">
                <a:latin typeface="Bell MT" panose="02020503060305020303" pitchFamily="18" charset="0"/>
              </a:endParaRPr>
            </a:p>
            <a:p>
              <a:pPr lvl="1"/>
              <a:endParaRPr lang="en-US" sz="3200" dirty="0">
                <a:latin typeface="Bell MT" panose="02020503060305020303" pitchFamily="18" charset="0"/>
              </a:endParaRPr>
            </a:p>
            <a:p>
              <a:pPr lvl="1"/>
              <a:r>
                <a:rPr lang="en-US" sz="3200" b="1" dirty="0">
                  <a:latin typeface="Bell MT" panose="02020503060305020303" pitchFamily="18" charset="0"/>
                </a:rPr>
                <a:t>Entry regulation as a barrier to entrepreneurship</a:t>
              </a:r>
              <a:br>
                <a:rPr lang="en-US" sz="3200" b="1" dirty="0">
                  <a:latin typeface="Bell MT" panose="02020503060305020303" pitchFamily="18" charset="0"/>
                </a:rPr>
              </a:br>
              <a:r>
                <a:rPr lang="en-US" sz="3200" b="1" dirty="0">
                  <a:latin typeface="Bell MT" panose="02020503060305020303" pitchFamily="18" charset="0"/>
                </a:rPr>
                <a:t>(</a:t>
              </a:r>
              <a:r>
                <a:rPr lang="en-US" sz="3200" b="1" dirty="0" err="1">
                  <a:latin typeface="Bell MT" panose="02020503060305020303" pitchFamily="18" charset="0"/>
                </a:rPr>
                <a:t>Klapper</a:t>
              </a:r>
              <a:r>
                <a:rPr lang="en-US" sz="3200" b="1" dirty="0">
                  <a:latin typeface="Bell MT" panose="02020503060305020303" pitchFamily="18" charset="0"/>
                </a:rPr>
                <a:t> </a:t>
              </a:r>
              <a:r>
                <a:rPr lang="en-US" sz="3200" b="1" i="1" dirty="0">
                  <a:latin typeface="Bell MT" panose="02020503060305020303" pitchFamily="18" charset="0"/>
                </a:rPr>
                <a:t>et al</a:t>
              </a:r>
              <a:r>
                <a:rPr lang="en-US" sz="3200" b="1" dirty="0">
                  <a:latin typeface="Bell MT" panose="02020503060305020303" pitchFamily="18" charset="0"/>
                </a:rPr>
                <a:t>, 2006, Journal of Financial Economics, 591–629)</a:t>
              </a: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Bell MT" panose="02020503060305020303" pitchFamily="18" charset="0"/>
                </a:rPr>
                <a:t>High entry costs reduce startups and increase their size</a:t>
              </a: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endParaRPr lang="en-US" sz="3200" dirty="0">
                <a:latin typeface="Bell MT" panose="02020503060305020303" pitchFamily="18" charset="0"/>
              </a:endParaRPr>
            </a:p>
            <a:p>
              <a:pPr marL="914400" lvl="1" indent="-457200">
                <a:buFont typeface="Arial" panose="020B0604020202020204" pitchFamily="34" charset="0"/>
                <a:buChar char="•"/>
              </a:pPr>
              <a:endParaRPr lang="en-US" sz="3200" dirty="0">
                <a:latin typeface="Bell MT" panose="02020503060305020303" pitchFamily="18" charset="0"/>
              </a:endParaRPr>
            </a:p>
            <a:p>
              <a:pPr lvl="1"/>
              <a:endParaRPr lang="en-US" sz="3200" b="1" dirty="0">
                <a:latin typeface="Bell MT" panose="02020503060305020303" pitchFamily="18" charset="0"/>
              </a:endParaRPr>
            </a:p>
            <a:p>
              <a:pPr lvl="1"/>
              <a:endParaRPr lang="en-US" sz="3200" dirty="0">
                <a:latin typeface="Bell MT" panose="02020503060305020303" pitchFamily="18" charset="0"/>
              </a:endParaRPr>
            </a:p>
            <a:p>
              <a:endParaRPr lang="en-US" sz="3200" b="1" dirty="0">
                <a:latin typeface="Bell MT" panose="02020503060305020303" pitchFamily="18" charset="0"/>
              </a:endParaRPr>
            </a:p>
            <a:p>
              <a:endParaRPr lang="en-US" sz="3200" b="1" dirty="0">
                <a:latin typeface="Bell MT" panose="02020503060305020303" pitchFamily="18" charset="0"/>
              </a:endParaRPr>
            </a:p>
            <a:p>
              <a:r>
                <a:rPr lang="en-US" sz="3200" b="1" dirty="0">
                  <a:latin typeface="Bell MT" panose="02020503060305020303" pitchFamily="18" charset="0"/>
                </a:rPr>
                <a:t>Human Capital and the Size Distribution of Firms    </a:t>
              </a:r>
            </a:p>
            <a:p>
              <a:r>
                <a:rPr lang="en-US" sz="3200" b="1" dirty="0">
                  <a:latin typeface="Bell MT" panose="02020503060305020303" pitchFamily="18" charset="0"/>
                </a:rPr>
                <a:t>(Pedro Gomes &amp; Zoë Kuehn, 2014, IZA Discussion Paper No. 8268) 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Bell MT" panose="02020503060305020303" pitchFamily="18" charset="0"/>
                </a:rPr>
                <a:t>Secondary education more important than tertiary for increasing firm size</a:t>
              </a:r>
              <a:endParaRPr lang="en-US" sz="3200" b="1" dirty="0">
                <a:latin typeface="Bell MT" panose="02020503060305020303" pitchFamily="18" charset="0"/>
              </a:endParaRPr>
            </a:p>
          </p:txBody>
        </p:sp>
        <p:pic>
          <p:nvPicPr>
            <p:cNvPr id="31" name="Picture 30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2272403" y="19697214"/>
              <a:ext cx="4398243" cy="2920812"/>
            </a:xfrm>
            <a:prstGeom prst="rect">
              <a:avLst/>
            </a:prstGeom>
          </p:spPr>
        </p:pic>
        <p:pic>
          <p:nvPicPr>
            <p:cNvPr id="32" name="Picture 31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12272403" y="24686904"/>
              <a:ext cx="3613033" cy="2305727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272403" y="28930995"/>
              <a:ext cx="6953591" cy="2311137"/>
            </a:xfrm>
            <a:prstGeom prst="rect">
              <a:avLst/>
            </a:prstGeom>
          </p:spPr>
        </p:pic>
      </p:grpSp>
      <p:sp>
        <p:nvSpPr>
          <p:cNvPr id="34" name="TextBox 33"/>
          <p:cNvSpPr txBox="1"/>
          <p:nvPr/>
        </p:nvSpPr>
        <p:spPr>
          <a:xfrm>
            <a:off x="24155315" y="23632264"/>
            <a:ext cx="1715894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41719C"/>
                </a:solidFill>
                <a:latin typeface="Bell MT" panose="02020503060305020303" pitchFamily="18" charset="0"/>
              </a:rPr>
              <a:t>Conclusions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Bell MT" panose="02020503060305020303" pitchFamily="18" charset="0"/>
              </a:rPr>
              <a:t>An increase in patents and urbanization reduced the percentage of large firms.</a:t>
            </a:r>
          </a:p>
          <a:p>
            <a:r>
              <a:rPr lang="en-US" sz="3200" dirty="0">
                <a:latin typeface="Bell MT" panose="02020503060305020303" pitchFamily="18" charset="0"/>
              </a:rPr>
              <a:t>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Bell MT" panose="02020503060305020303" pitchFamily="18" charset="0"/>
              </a:rPr>
              <a:t>Firm size and GDP had a negative relationship in the US for 2013.</a:t>
            </a:r>
          </a:p>
          <a:p>
            <a:r>
              <a:rPr lang="en-US" sz="3200" dirty="0">
                <a:latin typeface="Bell MT" panose="02020503060305020303" pitchFamily="18" charset="0"/>
              </a:rPr>
              <a:t> </a:t>
            </a:r>
          </a:p>
          <a:p>
            <a:r>
              <a:rPr lang="en-US" sz="3200" dirty="0">
                <a:latin typeface="Bell MT" panose="02020503060305020303" pitchFamily="18" charset="0"/>
              </a:rPr>
              <a:t>It is possible that the positive relationship supported by the literature does not always hold after a certain level of development has been reached.  Increasing consolidation and profit margins in the US may signal that gains from large firms have reached a high water mark and that further growth requires more competition from the bottom.  </a:t>
            </a:r>
          </a:p>
          <a:p>
            <a:endParaRPr lang="en-US" sz="3200" dirty="0">
              <a:latin typeface="Bell MT" panose="02020503060305020303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1326256" y="7389785"/>
            <a:ext cx="9566719" cy="6843446"/>
            <a:chOff x="31756421" y="8226800"/>
            <a:chExt cx="9566719" cy="684344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8"/>
            <a:srcRect l="1262"/>
            <a:stretch/>
          </p:blipFill>
          <p:spPr>
            <a:xfrm>
              <a:off x="31756421" y="9363709"/>
              <a:ext cx="4787005" cy="38481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2" name="Rectangle 21"/>
            <p:cNvSpPr/>
            <p:nvPr/>
          </p:nvSpPr>
          <p:spPr>
            <a:xfrm>
              <a:off x="34720783" y="8226800"/>
              <a:ext cx="2667205" cy="1015663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sz="6000" b="1" dirty="0">
                  <a:solidFill>
                    <a:srgbClr val="41719C"/>
                  </a:solidFill>
                  <a:latin typeface="Bell MT" panose="02020503060305020303" pitchFamily="18" charset="0"/>
                </a:rPr>
                <a:t>Results</a:t>
              </a: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6246315" y="9373392"/>
              <a:ext cx="5076825" cy="391767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10"/>
            <a:srcRect l="955"/>
            <a:stretch/>
          </p:blipFill>
          <p:spPr>
            <a:xfrm>
              <a:off x="31756421" y="13214207"/>
              <a:ext cx="5749349" cy="185603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7505770" y="13292173"/>
              <a:ext cx="3433105" cy="1465515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050" y="1251360"/>
            <a:ext cx="5431368" cy="1845051"/>
          </a:xfrm>
          <a:prstGeom prst="rect">
            <a:avLst/>
          </a:prstGeom>
        </p:spPr>
      </p:pic>
      <p:pic>
        <p:nvPicPr>
          <p:cNvPr id="1033" name="Picture 9" descr="C:\Users\cinci\AppData\Local\Temp\msohtmlclip1\02\clip_image001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974" y="23632264"/>
            <a:ext cx="52578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 39"/>
          <p:cNvSpPr/>
          <p:nvPr/>
        </p:nvSpPr>
        <p:spPr>
          <a:xfrm>
            <a:off x="1611240" y="20828296"/>
            <a:ext cx="57249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Bell MT" panose="02020503060305020303" pitchFamily="18" charset="0"/>
              </a:rPr>
              <a:t>In later stages of development regulations and incumbent advantages can cause large industries to grow complacent under diminished competition</a:t>
            </a:r>
            <a:r>
              <a:rPr lang="en-US" dirty="0"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1034" name="Picture 10" descr="C:\Users\cinci\AppData\Local\Temp\msohtmlclip1\02\clip_image001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233" y="15402572"/>
            <a:ext cx="5162550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/>
          <p:cNvSpPr/>
          <p:nvPr/>
        </p:nvSpPr>
        <p:spPr>
          <a:xfrm>
            <a:off x="1610897" y="12441624"/>
            <a:ext cx="625629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Bell MT" panose="02020503060305020303" pitchFamily="18" charset="0"/>
              </a:rPr>
              <a:t>Entrepreneurs vary in skill and the benefits of  technology are not uniform.  The most skilled and tech savvy entrepreneurs expand, firms grow markets consolidate, and productivity rises.</a:t>
            </a:r>
          </a:p>
        </p:txBody>
      </p:sp>
      <p:pic>
        <p:nvPicPr>
          <p:cNvPr id="1035" name="Picture 11" descr="C:\Users\cinci\AppData\Local\Temp\msohtmlclip1\02\clip_image001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224" y="7467120"/>
            <a:ext cx="516255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Rectangle 41"/>
          <p:cNvSpPr/>
          <p:nvPr/>
        </p:nvSpPr>
        <p:spPr>
          <a:xfrm>
            <a:off x="1675560" y="5534735"/>
            <a:ext cx="6126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Bell MT" panose="02020503060305020303" pitchFamily="18" charset="0"/>
              </a:rPr>
              <a:t>In the early stages of development there are many entrepreneurs.  The ecosystem is dynamic but productivity is low..</a:t>
            </a:r>
          </a:p>
        </p:txBody>
      </p:sp>
      <p:sp>
        <p:nvSpPr>
          <p:cNvPr id="43" name="Rectangle 42"/>
          <p:cNvSpPr/>
          <p:nvPr/>
        </p:nvSpPr>
        <p:spPr>
          <a:xfrm>
            <a:off x="8995695" y="7089946"/>
            <a:ext cx="1107409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>
                <a:solidFill>
                  <a:srgbClr val="41719C"/>
                </a:solidFill>
                <a:latin typeface="Bell MT" panose="02020503060305020303" pitchFamily="18" charset="0"/>
              </a:rPr>
              <a:t>Main Model Elements And Their Proxies</a:t>
            </a:r>
          </a:p>
          <a:p>
            <a:pPr marL="342900" fontAlgn="ctr">
              <a:buFont typeface="+mj-lt"/>
              <a:buAutoNum type="arabicPeriod"/>
            </a:pPr>
            <a:r>
              <a:rPr lang="en-US" sz="3200" b="1" dirty="0">
                <a:latin typeface="Bell MT" panose="02020503060305020303" pitchFamily="18" charset="0"/>
              </a:rPr>
              <a:t>Entrepreneurial Ability</a:t>
            </a:r>
          </a:p>
          <a:p>
            <a:pPr lvl="1" fontAlgn="ctr"/>
            <a:r>
              <a:rPr lang="en-US" sz="3200" dirty="0">
                <a:latin typeface="Bell MT" panose="02020503060305020303" pitchFamily="18" charset="0"/>
              </a:rPr>
              <a:t>	Percent of Working Population With A Masters or Higher</a:t>
            </a:r>
          </a:p>
          <a:p>
            <a:pPr marL="342900" fontAlgn="ctr">
              <a:buFont typeface="+mj-lt"/>
              <a:buAutoNum type="arabicPeriod"/>
            </a:pPr>
            <a:r>
              <a:rPr lang="en-US" sz="3200" b="1" dirty="0">
                <a:latin typeface="Bell MT" panose="02020503060305020303" pitchFamily="18" charset="0"/>
              </a:rPr>
              <a:t>Technology Progress</a:t>
            </a:r>
          </a:p>
          <a:p>
            <a:pPr lvl="1" fontAlgn="ctr"/>
            <a:r>
              <a:rPr lang="en-US" sz="3200" dirty="0">
                <a:latin typeface="Bell MT" panose="02020503060305020303" pitchFamily="18" charset="0"/>
              </a:rPr>
              <a:t>	Patents Granted</a:t>
            </a:r>
          </a:p>
          <a:p>
            <a:pPr marL="342900" fontAlgn="ctr">
              <a:buFont typeface="+mj-lt"/>
              <a:buAutoNum type="arabicPeriod"/>
            </a:pPr>
            <a:r>
              <a:rPr lang="en-US" sz="3200" b="1" dirty="0">
                <a:latin typeface="Bell MT" panose="02020503060305020303" pitchFamily="18" charset="0"/>
              </a:rPr>
              <a:t>Government Intervention</a:t>
            </a:r>
          </a:p>
          <a:p>
            <a:pPr lvl="1" fontAlgn="ctr"/>
            <a:r>
              <a:rPr lang="en-US" sz="3200" dirty="0">
                <a:latin typeface="Bell MT" panose="02020503060305020303" pitchFamily="18" charset="0"/>
              </a:rPr>
              <a:t>	Dollar Value of Subsidies</a:t>
            </a:r>
          </a:p>
          <a:p>
            <a:pPr lvl="1" fontAlgn="ctr"/>
            <a:r>
              <a:rPr lang="en-US" sz="3200" dirty="0">
                <a:latin typeface="Bell MT" panose="02020503060305020303" pitchFamily="18" charset="0"/>
              </a:rPr>
              <a:t>	Number of Subsidy Programs</a:t>
            </a:r>
          </a:p>
          <a:p>
            <a:pPr marL="342900" fontAlgn="ctr">
              <a:buFont typeface="+mj-lt"/>
              <a:buAutoNum type="arabicPeriod"/>
            </a:pPr>
            <a:r>
              <a:rPr lang="en-US" sz="3200" b="1" dirty="0">
                <a:latin typeface="Bell MT" panose="02020503060305020303" pitchFamily="18" charset="0"/>
              </a:rPr>
              <a:t>Urbanization</a:t>
            </a:r>
          </a:p>
          <a:p>
            <a:pPr lvl="1" fontAlgn="ctr"/>
            <a:r>
              <a:rPr lang="en-US" sz="3200" dirty="0">
                <a:latin typeface="Bell MT" panose="02020503060305020303" pitchFamily="18" charset="0"/>
              </a:rPr>
              <a:t>	Size of Largest City in State as a percentage of NYC</a:t>
            </a:r>
            <a:endParaRPr lang="en-US" sz="3200" b="0" i="0" dirty="0">
              <a:effectLst/>
              <a:latin typeface="Bell MT" panose="02020503060305020303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886691" y="4767798"/>
            <a:ext cx="7176654" cy="24548419"/>
          </a:xfrm>
          <a:prstGeom prst="rect">
            <a:avLst/>
          </a:prstGeom>
          <a:noFill/>
          <a:ln w="50800">
            <a:solidFill>
              <a:srgbClr val="4171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8880208" y="13625970"/>
            <a:ext cx="14169772" cy="16805447"/>
          </a:xfrm>
          <a:prstGeom prst="rect">
            <a:avLst/>
          </a:prstGeom>
          <a:noFill/>
          <a:ln w="50800">
            <a:solidFill>
              <a:srgbClr val="4171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24093543" y="23697823"/>
            <a:ext cx="17220712" cy="5260840"/>
          </a:xfrm>
          <a:prstGeom prst="rect">
            <a:avLst/>
          </a:prstGeom>
          <a:noFill/>
          <a:ln w="50800">
            <a:solidFill>
              <a:srgbClr val="4171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539912" y="28495134"/>
            <a:ext cx="4482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Bell MT" panose="02020503060305020303" pitchFamily="18" charset="0"/>
              </a:rPr>
              <a:t>(Based on </a:t>
            </a:r>
            <a:r>
              <a:rPr lang="en-US" sz="3200" dirty="0" err="1">
                <a:latin typeface="Bell MT" panose="02020503060305020303" pitchFamily="18" charset="0"/>
              </a:rPr>
              <a:t>Poschke</a:t>
            </a:r>
            <a:r>
              <a:rPr lang="en-US" sz="3200" dirty="0">
                <a:latin typeface="Bell MT" panose="02020503060305020303" pitchFamily="18" charset="0"/>
              </a:rPr>
              <a:t>, 2014) </a:t>
            </a:r>
          </a:p>
        </p:txBody>
      </p:sp>
    </p:spTree>
    <p:extLst>
      <p:ext uri="{BB962C8B-B14F-4D97-AF65-F5344CB8AC3E}">
        <p14:creationId xmlns:p14="http://schemas.microsoft.com/office/powerpoint/2010/main" val="912425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1870</TotalTime>
  <Words>257</Words>
  <Application>Microsoft Office PowerPoint</Application>
  <PresentationFormat>Custom</PresentationFormat>
  <Paragraphs>59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Bell MT</vt:lpstr>
      <vt:lpstr>Calibri</vt:lpstr>
      <vt:lpstr>Calibri Light</vt:lpstr>
      <vt:lpstr>Cambria Math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Sean Hogan</dc:creator>
  <cp:lastModifiedBy>Donna H</cp:lastModifiedBy>
  <cp:revision>47</cp:revision>
  <dcterms:created xsi:type="dcterms:W3CDTF">2016-04-11T20:29:57Z</dcterms:created>
  <dcterms:modified xsi:type="dcterms:W3CDTF">2016-04-15T17:50:50Z</dcterms:modified>
</cp:coreProperties>
</file>