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3"/>
  </p:notesMasterIdLst>
  <p:sldIdLst>
    <p:sldId id="257" r:id="rId2"/>
  </p:sldIdLst>
  <p:sldSz cx="43891200" cy="32918400"/>
  <p:notesSz cx="9144000" cy="6858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872">
          <p15:clr>
            <a:srgbClr val="A4A3A4"/>
          </p15:clr>
        </p15:guide>
        <p15:guide id="2" orient="horz" pos="865">
          <p15:clr>
            <a:srgbClr val="A4A3A4"/>
          </p15:clr>
        </p15:guide>
        <p15:guide id="3" orient="horz" pos="10372">
          <p15:clr>
            <a:srgbClr val="A4A3A4"/>
          </p15:clr>
        </p15:guide>
        <p15:guide id="4" pos="862">
          <p15:clr>
            <a:srgbClr val="A4A3A4"/>
          </p15:clr>
        </p15:guide>
        <p15:guide id="5" pos="26783">
          <p15:clr>
            <a:srgbClr val="A4A3A4"/>
          </p15:clr>
        </p15:guide>
        <p15:guide id="6" pos="9454">
          <p15:clr>
            <a:srgbClr val="A4A3A4"/>
          </p15:clr>
        </p15:guide>
        <p15:guide id="7" pos="18156">
          <p15:clr>
            <a:srgbClr val="A4A3A4"/>
          </p15:clr>
        </p15:guide>
        <p15:guide id="8" pos="1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00F5FF"/>
    <a:srgbClr val="DDF4FF"/>
    <a:srgbClr val="B4CCFF"/>
    <a:srgbClr val="FFE7B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00"/>
    <p:restoredTop sz="94196"/>
  </p:normalViewPr>
  <p:slideViewPr>
    <p:cSldViewPr snapToGrid="0" snapToObjects="1">
      <p:cViewPr>
        <p:scale>
          <a:sx n="20" d="100"/>
          <a:sy n="20" d="100"/>
        </p:scale>
        <p:origin x="1800" y="392"/>
      </p:cViewPr>
      <p:guideLst>
        <p:guide orient="horz" pos="19872"/>
        <p:guide orient="horz" pos="865"/>
        <p:guide orient="horz" pos="10372"/>
        <p:guide pos="862"/>
        <p:guide pos="26783"/>
        <p:guide pos="9454"/>
        <p:guide pos="18156"/>
        <p:guide pos="1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C6A8CE8E-27BC-6C42-A095-BD6CED7EAC2D}" type="datetimeFigureOut">
              <a:rPr lang="en-US" smtClean="0"/>
              <a:t>4/13/16</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DB4C01D4-FFFA-7547-B4DA-02C1DAE4BC5B}" type="slidenum">
              <a:rPr lang="en-US" smtClean="0"/>
              <a:t>‹#›</a:t>
            </a:fld>
            <a:endParaRPr lang="en-US"/>
          </a:p>
        </p:txBody>
      </p:sp>
    </p:spTree>
    <p:extLst>
      <p:ext uri="{BB962C8B-B14F-4D97-AF65-F5344CB8AC3E}">
        <p14:creationId xmlns:p14="http://schemas.microsoft.com/office/powerpoint/2010/main" val="521330939"/>
      </p:ext>
    </p:extLst>
  </p:cSld>
  <p:clrMap bg1="lt1" tx1="dk1" bg2="lt2" tx2="dk2" accent1="accent1" accent2="accent2" accent3="accent3" accent4="accent4" accent5="accent5" accent6="accent6" hlink="hlink" folHlink="folHlink"/>
  <p:notesStyle>
    <a:lvl1pPr marL="0" algn="l" defTabSz="2194560" rtl="0" eaLnBrk="1" latinLnBrk="0" hangingPunct="1">
      <a:defRPr sz="5800" kern="1200">
        <a:solidFill>
          <a:schemeClr val="tx1"/>
        </a:solidFill>
        <a:latin typeface="+mn-lt"/>
        <a:ea typeface="+mn-ea"/>
        <a:cs typeface="+mn-cs"/>
      </a:defRPr>
    </a:lvl1pPr>
    <a:lvl2pPr marL="2194560" algn="l" defTabSz="2194560" rtl="0" eaLnBrk="1" latinLnBrk="0" hangingPunct="1">
      <a:defRPr sz="5800" kern="1200">
        <a:solidFill>
          <a:schemeClr val="tx1"/>
        </a:solidFill>
        <a:latin typeface="+mn-lt"/>
        <a:ea typeface="+mn-ea"/>
        <a:cs typeface="+mn-cs"/>
      </a:defRPr>
    </a:lvl2pPr>
    <a:lvl3pPr marL="4389120" algn="l" defTabSz="2194560" rtl="0" eaLnBrk="1" latinLnBrk="0" hangingPunct="1">
      <a:defRPr sz="5800" kern="1200">
        <a:solidFill>
          <a:schemeClr val="tx1"/>
        </a:solidFill>
        <a:latin typeface="+mn-lt"/>
        <a:ea typeface="+mn-ea"/>
        <a:cs typeface="+mn-cs"/>
      </a:defRPr>
    </a:lvl3pPr>
    <a:lvl4pPr marL="6583680" algn="l" defTabSz="2194560" rtl="0" eaLnBrk="1" latinLnBrk="0" hangingPunct="1">
      <a:defRPr sz="5800" kern="1200">
        <a:solidFill>
          <a:schemeClr val="tx1"/>
        </a:solidFill>
        <a:latin typeface="+mn-lt"/>
        <a:ea typeface="+mn-ea"/>
        <a:cs typeface="+mn-cs"/>
      </a:defRPr>
    </a:lvl4pPr>
    <a:lvl5pPr marL="8778240" algn="l" defTabSz="2194560" rtl="0" eaLnBrk="1" latinLnBrk="0" hangingPunct="1">
      <a:defRPr sz="5800" kern="1200">
        <a:solidFill>
          <a:schemeClr val="tx1"/>
        </a:solidFill>
        <a:latin typeface="+mn-lt"/>
        <a:ea typeface="+mn-ea"/>
        <a:cs typeface="+mn-cs"/>
      </a:defRPr>
    </a:lvl5pPr>
    <a:lvl6pPr marL="10972800" algn="l" defTabSz="2194560" rtl="0" eaLnBrk="1" latinLnBrk="0" hangingPunct="1">
      <a:defRPr sz="5800" kern="1200">
        <a:solidFill>
          <a:schemeClr val="tx1"/>
        </a:solidFill>
        <a:latin typeface="+mn-lt"/>
        <a:ea typeface="+mn-ea"/>
        <a:cs typeface="+mn-cs"/>
      </a:defRPr>
    </a:lvl6pPr>
    <a:lvl7pPr marL="13167360" algn="l" defTabSz="2194560" rtl="0" eaLnBrk="1" latinLnBrk="0" hangingPunct="1">
      <a:defRPr sz="5800" kern="1200">
        <a:solidFill>
          <a:schemeClr val="tx1"/>
        </a:solidFill>
        <a:latin typeface="+mn-lt"/>
        <a:ea typeface="+mn-ea"/>
        <a:cs typeface="+mn-cs"/>
      </a:defRPr>
    </a:lvl7pPr>
    <a:lvl8pPr marL="15361920" algn="l" defTabSz="2194560" rtl="0" eaLnBrk="1" latinLnBrk="0" hangingPunct="1">
      <a:defRPr sz="5800" kern="1200">
        <a:solidFill>
          <a:schemeClr val="tx1"/>
        </a:solidFill>
        <a:latin typeface="+mn-lt"/>
        <a:ea typeface="+mn-ea"/>
        <a:cs typeface="+mn-cs"/>
      </a:defRPr>
    </a:lvl8pPr>
    <a:lvl9pPr marL="17556480" algn="l" defTabSz="219456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4C01D4-FFFA-7547-B4DA-02C1DAE4BC5B}" type="slidenum">
              <a:rPr lang="en-US" smtClean="0"/>
              <a:t>1</a:t>
            </a:fld>
            <a:endParaRPr lang="en-US"/>
          </a:p>
        </p:txBody>
      </p:sp>
    </p:spTree>
    <p:extLst>
      <p:ext uri="{BB962C8B-B14F-4D97-AF65-F5344CB8AC3E}">
        <p14:creationId xmlns:p14="http://schemas.microsoft.com/office/powerpoint/2010/main" val="3754761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6814BBA-B724-7C49-AC53-E53842325996}" type="datetimeFigureOut">
              <a:rPr lang="en-US" smtClean="0"/>
              <a:t>4/13/16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959943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814BBA-B724-7C49-AC53-E53842325996}" type="datetimeFigureOut">
              <a:rPr lang="en-US" smtClean="0"/>
              <a:t>4/13/16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878626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814BBA-B724-7C49-AC53-E53842325996}" type="datetimeFigureOut">
              <a:rPr lang="en-US" smtClean="0"/>
              <a:t>4/13/16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77060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6814BBA-B724-7C49-AC53-E53842325996}" type="datetimeFigureOut">
              <a:rPr lang="en-US" smtClean="0"/>
              <a:t>4/13/16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859489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6814BBA-B724-7C49-AC53-E53842325996}" type="datetimeFigureOut">
              <a:rPr lang="en-US" smtClean="0"/>
              <a:t>4/13/16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464798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6814BBA-B724-7C49-AC53-E53842325996}" type="datetimeFigureOut">
              <a:rPr lang="en-US" smtClean="0"/>
              <a:t>4/13/16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12280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814BBA-B724-7C49-AC53-E53842325996}" type="datetimeFigureOut">
              <a:rPr lang="en-US" smtClean="0"/>
              <a:t>4/13/16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606057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814BBA-B724-7C49-AC53-E53842325996}" type="datetimeFigureOut">
              <a:rPr lang="en-US" smtClean="0"/>
              <a:t>4/13/16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287132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814BBA-B724-7C49-AC53-E53842325996}" type="datetimeFigureOut">
              <a:rPr lang="en-US" smtClean="0"/>
              <a:t>4/13/16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232210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814BBA-B724-7C49-AC53-E53842325996}" type="datetimeFigureOut">
              <a:rPr lang="en-US" smtClean="0"/>
              <a:t>4/13/16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569956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814BBA-B724-7C49-AC53-E53842325996}" type="datetimeFigureOut">
              <a:rPr lang="en-US" smtClean="0"/>
              <a:t>4/13/16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50D5EF-FAD6-BC48-A89A-3E2351373481}" type="slidenum">
              <a:rPr lang="en-US" smtClean="0"/>
              <a:t>‹#›</a:t>
            </a:fld>
            <a:endParaRPr lang="en-US"/>
          </a:p>
        </p:txBody>
      </p:sp>
    </p:spTree>
    <p:extLst>
      <p:ext uri="{BB962C8B-B14F-4D97-AF65-F5344CB8AC3E}">
        <p14:creationId xmlns:p14="http://schemas.microsoft.com/office/powerpoint/2010/main" val="12090453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96814BBA-B724-7C49-AC53-E53842325996}" type="datetimeFigureOut">
              <a:rPr lang="en-US" smtClean="0"/>
              <a:t>4/13/16</a:t>
            </a:fld>
            <a:endParaRPr lang="en-US"/>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5E50D5EF-FAD6-BC48-A89A-3E2351373481}" type="slidenum">
              <a:rPr lang="en-US" smtClean="0"/>
              <a:t>‹#›</a:t>
            </a:fld>
            <a:endParaRPr lang="en-US"/>
          </a:p>
        </p:txBody>
      </p:sp>
    </p:spTree>
    <p:extLst>
      <p:ext uri="{BB962C8B-B14F-4D97-AF65-F5344CB8AC3E}">
        <p14:creationId xmlns:p14="http://schemas.microsoft.com/office/powerpoint/2010/main" val="180549199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tiff"/><Relationship Id="rId5" Type="http://schemas.openxmlformats.org/officeDocument/2006/relationships/image" Target="../media/image3.tiff"/><Relationship Id="rId6" Type="http://schemas.openxmlformats.org/officeDocument/2006/relationships/image" Target="../media/image4.tiff"/><Relationship Id="rId7" Type="http://schemas.openxmlformats.org/officeDocument/2006/relationships/image" Target="../media/image5.tiff"/><Relationship Id="rId8" Type="http://schemas.openxmlformats.org/officeDocument/2006/relationships/image" Target="../media/image6.tiff"/><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49000"/>
          </a:schemeClr>
        </a:solidFill>
        <a:effectLst/>
      </p:bgPr>
    </p:bg>
    <p:spTree>
      <p:nvGrpSpPr>
        <p:cNvPr id="1" name=""/>
        <p:cNvGrpSpPr/>
        <p:nvPr/>
      </p:nvGrpSpPr>
      <p:grpSpPr>
        <a:xfrm>
          <a:off x="0" y="0"/>
          <a:ext cx="0" cy="0"/>
          <a:chOff x="0" y="0"/>
          <a:chExt cx="0" cy="0"/>
        </a:xfrm>
      </p:grpSpPr>
      <p:sp>
        <p:nvSpPr>
          <p:cNvPr id="3" name="TextBox 2"/>
          <p:cNvSpPr txBox="1"/>
          <p:nvPr/>
        </p:nvSpPr>
        <p:spPr>
          <a:xfrm>
            <a:off x="7409804" y="604715"/>
            <a:ext cx="30701931" cy="2739211"/>
          </a:xfrm>
          <a:prstGeom prst="rect">
            <a:avLst/>
          </a:prstGeom>
          <a:noFill/>
        </p:spPr>
        <p:txBody>
          <a:bodyPr wrap="none" rtlCol="0">
            <a:spAutoFit/>
          </a:bodyPr>
          <a:lstStyle/>
          <a:p>
            <a:pPr algn="ctr"/>
            <a:r>
              <a:rPr lang="en-US" dirty="0" smtClean="0"/>
              <a:t>Testing the Performance of an Electron Retarding Potential Analyzer </a:t>
            </a:r>
          </a:p>
          <a:p>
            <a:pPr algn="ctr"/>
            <a:r>
              <a:rPr lang="en-US" dirty="0"/>
              <a:t>U</a:t>
            </a:r>
            <a:r>
              <a:rPr lang="en-US" dirty="0" smtClean="0"/>
              <a:t>nder Varying Gas Pressures</a:t>
            </a:r>
            <a:endParaRPr lang="en-US" dirty="0"/>
          </a:p>
        </p:txBody>
      </p:sp>
      <p:sp>
        <p:nvSpPr>
          <p:cNvPr id="24" name="TextBox 23"/>
          <p:cNvSpPr txBox="1"/>
          <p:nvPr/>
        </p:nvSpPr>
        <p:spPr>
          <a:xfrm>
            <a:off x="19131617" y="3407470"/>
            <a:ext cx="6970178" cy="2308324"/>
          </a:xfrm>
          <a:prstGeom prst="rect">
            <a:avLst/>
          </a:prstGeom>
          <a:noFill/>
        </p:spPr>
        <p:txBody>
          <a:bodyPr wrap="none" rtlCol="0">
            <a:spAutoFit/>
          </a:bodyPr>
          <a:lstStyle/>
          <a:p>
            <a:r>
              <a:rPr lang="en-US" sz="4800" dirty="0" smtClean="0"/>
              <a:t>Tyler Romano</a:t>
            </a:r>
          </a:p>
          <a:p>
            <a:r>
              <a:rPr lang="en-US" sz="4800" dirty="0" smtClean="0"/>
              <a:t>Adviser: Eberhard </a:t>
            </a:r>
            <a:r>
              <a:rPr lang="en-US" sz="4800" dirty="0" err="1" smtClean="0"/>
              <a:t>Moebius</a:t>
            </a:r>
            <a:endParaRPr lang="en-US" sz="4800" dirty="0" smtClean="0"/>
          </a:p>
          <a:p>
            <a:r>
              <a:rPr lang="en-US" sz="4800" dirty="0" smtClean="0"/>
              <a:t>Co-Adviser: Marc </a:t>
            </a:r>
            <a:r>
              <a:rPr lang="en-US" sz="4800" dirty="0" err="1" smtClean="0"/>
              <a:t>Lessard</a:t>
            </a:r>
            <a:endParaRPr lang="en-US" sz="4800" dirty="0"/>
          </a:p>
        </p:txBody>
      </p:sp>
      <p:sp>
        <p:nvSpPr>
          <p:cNvPr id="2" name="TextBox 1"/>
          <p:cNvSpPr txBox="1"/>
          <p:nvPr/>
        </p:nvSpPr>
        <p:spPr>
          <a:xfrm>
            <a:off x="4955563" y="4756307"/>
            <a:ext cx="5907974" cy="1200329"/>
          </a:xfrm>
          <a:prstGeom prst="rect">
            <a:avLst/>
          </a:prstGeom>
          <a:noFill/>
        </p:spPr>
        <p:txBody>
          <a:bodyPr wrap="square" rtlCol="0">
            <a:spAutoFit/>
          </a:bodyPr>
          <a:lstStyle/>
          <a:p>
            <a:pPr algn="ctr"/>
            <a:r>
              <a:rPr lang="en-US" sz="7200" dirty="0" smtClean="0"/>
              <a:t>Introduction</a:t>
            </a:r>
            <a:endParaRPr lang="en-US" sz="7200" dirty="0"/>
          </a:p>
        </p:txBody>
      </p:sp>
      <p:sp>
        <p:nvSpPr>
          <p:cNvPr id="5" name="TextBox 4"/>
          <p:cNvSpPr txBox="1"/>
          <p:nvPr/>
        </p:nvSpPr>
        <p:spPr>
          <a:xfrm>
            <a:off x="503973" y="6137532"/>
            <a:ext cx="14811153" cy="6340197"/>
          </a:xfrm>
          <a:prstGeom prst="rect">
            <a:avLst/>
          </a:prstGeom>
          <a:noFill/>
        </p:spPr>
        <p:txBody>
          <a:bodyPr wrap="square" rtlCol="0">
            <a:spAutoFit/>
          </a:bodyPr>
          <a:lstStyle/>
          <a:p>
            <a:r>
              <a:rPr lang="en-US" sz="3200" dirty="0"/>
              <a:t>Currently, space plasma research is a topic of high interest.  Here at UNH among others, research is being done on Earth’s ionosphere and the aurora borealis.  Rockets with Electron Retarding Potential Analyzers (ERPA) mounted to them quickly pass through these </a:t>
            </a:r>
            <a:r>
              <a:rPr lang="en-US" sz="3200" dirty="0" smtClean="0"/>
              <a:t>regions. </a:t>
            </a:r>
            <a:r>
              <a:rPr lang="en-US" sz="3200" dirty="0"/>
              <a:t>Some of the data being gathered is the density and temperature of the electrons in these regions.  In a lab setting, the pressure inside a vacuum chamber can be increased by introducing an inert gas, such as neon.  This will allow the ERPA’s performance to be tested at pressures similar to those of the ionosphere and aurora regions.  Increasing the pressure in the vacuum chamber until the ERPA can no longer collect clean data will translate to the minimum altitude at which an ERPA on a rocket </a:t>
            </a:r>
            <a:r>
              <a:rPr lang="en-US" sz="3200" dirty="0" smtClean="0"/>
              <a:t>could </a:t>
            </a:r>
            <a:r>
              <a:rPr lang="en-US" sz="3200" dirty="0"/>
              <a:t>start collecting data. </a:t>
            </a:r>
          </a:p>
          <a:p>
            <a:endParaRPr lang="en-US" dirty="0"/>
          </a:p>
        </p:txBody>
      </p:sp>
      <p:pic>
        <p:nvPicPr>
          <p:cNvPr id="10" name="Picture 9"/>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346941" y="17286358"/>
            <a:ext cx="10827651" cy="10526642"/>
          </a:xfrm>
          <a:prstGeom prst="rect">
            <a:avLst/>
          </a:prstGeom>
          <a:noFill/>
          <a:ln>
            <a:noFill/>
          </a:ln>
        </p:spPr>
      </p:pic>
      <p:sp>
        <p:nvSpPr>
          <p:cNvPr id="9" name="TextBox 8"/>
          <p:cNvSpPr txBox="1"/>
          <p:nvPr/>
        </p:nvSpPr>
        <p:spPr>
          <a:xfrm>
            <a:off x="4284608" y="19100650"/>
            <a:ext cx="7249886" cy="1200329"/>
          </a:xfrm>
          <a:prstGeom prst="rect">
            <a:avLst/>
          </a:prstGeom>
          <a:noFill/>
        </p:spPr>
        <p:txBody>
          <a:bodyPr wrap="square" rtlCol="0">
            <a:spAutoFit/>
          </a:bodyPr>
          <a:lstStyle/>
          <a:p>
            <a:pPr algn="ctr"/>
            <a:r>
              <a:rPr lang="en-US" sz="7200" dirty="0" smtClean="0"/>
              <a:t>The Experiment</a:t>
            </a:r>
            <a:endParaRPr lang="en-US" sz="7200" dirty="0"/>
          </a:p>
        </p:txBody>
      </p:sp>
      <p:pic>
        <p:nvPicPr>
          <p:cNvPr id="13" name="Picture 12"/>
          <p:cNvPicPr>
            <a:picLocks noChangeAspect="1"/>
          </p:cNvPicPr>
          <p:nvPr/>
        </p:nvPicPr>
        <p:blipFill>
          <a:blip r:embed="rId4"/>
          <a:stretch>
            <a:fillRect/>
          </a:stretch>
        </p:blipFill>
        <p:spPr>
          <a:xfrm>
            <a:off x="2161062" y="20551360"/>
            <a:ext cx="11496979" cy="7553248"/>
          </a:xfrm>
          <a:prstGeom prst="rect">
            <a:avLst/>
          </a:prstGeom>
        </p:spPr>
      </p:pic>
      <p:sp>
        <p:nvSpPr>
          <p:cNvPr id="14" name="TextBox 13"/>
          <p:cNvSpPr txBox="1"/>
          <p:nvPr/>
        </p:nvSpPr>
        <p:spPr>
          <a:xfrm>
            <a:off x="1742669" y="28305125"/>
            <a:ext cx="12333767" cy="3970318"/>
          </a:xfrm>
          <a:prstGeom prst="rect">
            <a:avLst/>
          </a:prstGeom>
          <a:noFill/>
        </p:spPr>
        <p:txBody>
          <a:bodyPr wrap="square" rtlCol="0">
            <a:spAutoFit/>
          </a:bodyPr>
          <a:lstStyle/>
          <a:p>
            <a:pPr marL="571500" indent="-571500">
              <a:buFontTx/>
              <a:buChar char="-"/>
            </a:pPr>
            <a:r>
              <a:rPr lang="en-US" sz="3600" dirty="0" smtClean="0"/>
              <a:t>ERPA and tungsten filament inside a bell-jar vacuum chamber.</a:t>
            </a:r>
          </a:p>
          <a:p>
            <a:pPr marL="571500" indent="-571500">
              <a:buFontTx/>
              <a:buChar char="-"/>
            </a:pPr>
            <a:r>
              <a:rPr lang="en-US" sz="3600" dirty="0" smtClean="0"/>
              <a:t>Filament is centered relative to the ERPA (A) and only 3cm away (B).</a:t>
            </a:r>
          </a:p>
          <a:p>
            <a:pPr marL="571500" indent="-571500">
              <a:buFontTx/>
              <a:buChar char="-"/>
            </a:pPr>
            <a:r>
              <a:rPr lang="en-US" sz="3600" dirty="0" smtClean="0"/>
              <a:t>Filament supplied with 2A current and a negative bias.</a:t>
            </a:r>
          </a:p>
          <a:p>
            <a:pPr marL="571500" indent="-571500">
              <a:buFontTx/>
              <a:buChar char="-"/>
            </a:pPr>
            <a:r>
              <a:rPr lang="en-US" sz="3600" dirty="0" smtClean="0"/>
              <a:t>Filament sheds electrons, creating an electron cloud.</a:t>
            </a:r>
          </a:p>
          <a:p>
            <a:pPr marL="571500" indent="-571500">
              <a:buFontTx/>
              <a:buChar char="-"/>
            </a:pPr>
            <a:r>
              <a:rPr lang="en-US" sz="3600" dirty="0" smtClean="0"/>
              <a:t>Positively biased ERPA attracts electron cloud.</a:t>
            </a:r>
          </a:p>
          <a:p>
            <a:pPr marL="571500" indent="-571500">
              <a:buFontTx/>
              <a:buChar char="-"/>
            </a:pPr>
            <a:r>
              <a:rPr lang="en-US" sz="3600" dirty="0" smtClean="0"/>
              <a:t>Neon gas leaked into vacuum chamber under the ERPA.</a:t>
            </a:r>
            <a:endParaRPr lang="en-US" sz="3600" dirty="0"/>
          </a:p>
        </p:txBody>
      </p:sp>
      <p:sp>
        <p:nvSpPr>
          <p:cNvPr id="30" name="TextBox 29"/>
          <p:cNvSpPr txBox="1"/>
          <p:nvPr/>
        </p:nvSpPr>
        <p:spPr>
          <a:xfrm>
            <a:off x="15898406" y="13721632"/>
            <a:ext cx="13724719" cy="2862322"/>
          </a:xfrm>
          <a:prstGeom prst="rect">
            <a:avLst/>
          </a:prstGeom>
          <a:noFill/>
        </p:spPr>
        <p:txBody>
          <a:bodyPr wrap="none" rtlCol="0">
            <a:spAutoFit/>
          </a:bodyPr>
          <a:lstStyle/>
          <a:p>
            <a:pPr marL="571500" indent="-571500">
              <a:buFontTx/>
              <a:buChar char="-"/>
            </a:pPr>
            <a:r>
              <a:rPr lang="en-US" sz="3600" dirty="0" smtClean="0"/>
              <a:t>The negatively charged electron is accelerated towards the positively </a:t>
            </a:r>
          </a:p>
          <a:p>
            <a:r>
              <a:rPr lang="en-US" sz="3600" dirty="0"/>
              <a:t> </a:t>
            </a:r>
            <a:r>
              <a:rPr lang="en-US" sz="3600" dirty="0" smtClean="0"/>
              <a:t>     biased ERPA.</a:t>
            </a:r>
          </a:p>
          <a:p>
            <a:pPr marL="571500" indent="-571500">
              <a:buFontTx/>
              <a:buChar char="-"/>
            </a:pPr>
            <a:r>
              <a:rPr lang="en-US" sz="3600" dirty="0" smtClean="0"/>
              <a:t>Turquoise represents lower potential, while the red represents the </a:t>
            </a:r>
          </a:p>
          <a:p>
            <a:r>
              <a:rPr lang="en-US" sz="3600" dirty="0"/>
              <a:t> </a:t>
            </a:r>
            <a:r>
              <a:rPr lang="en-US" sz="3600" dirty="0" smtClean="0"/>
              <a:t>     highest potential.</a:t>
            </a:r>
          </a:p>
          <a:p>
            <a:pPr marL="571500" indent="-571500">
              <a:buFontTx/>
              <a:buChar char="-"/>
            </a:pPr>
            <a:r>
              <a:rPr lang="en-US" sz="3600" dirty="0" smtClean="0"/>
              <a:t>Purple represents zero potential, or electric ground.</a:t>
            </a:r>
            <a:endParaRPr lang="en-US" sz="3600" dirty="0"/>
          </a:p>
        </p:txBody>
      </p:sp>
      <p:pic>
        <p:nvPicPr>
          <p:cNvPr id="31" name="Picture 30"/>
          <p:cNvPicPr>
            <a:picLocks noChangeAspect="1"/>
          </p:cNvPicPr>
          <p:nvPr/>
        </p:nvPicPr>
        <p:blipFill>
          <a:blip r:embed="rId5"/>
          <a:stretch>
            <a:fillRect/>
          </a:stretch>
        </p:blipFill>
        <p:spPr>
          <a:xfrm>
            <a:off x="16367636" y="5817486"/>
            <a:ext cx="12786257" cy="7552944"/>
          </a:xfrm>
          <a:prstGeom prst="rect">
            <a:avLst/>
          </a:prstGeom>
        </p:spPr>
      </p:pic>
      <p:pic>
        <p:nvPicPr>
          <p:cNvPr id="32" name="Picture 31"/>
          <p:cNvPicPr>
            <a:picLocks noChangeAspect="1"/>
          </p:cNvPicPr>
          <p:nvPr/>
        </p:nvPicPr>
        <p:blipFill>
          <a:blip r:embed="rId6"/>
          <a:stretch>
            <a:fillRect/>
          </a:stretch>
        </p:blipFill>
        <p:spPr>
          <a:xfrm>
            <a:off x="882239" y="11310111"/>
            <a:ext cx="13658041" cy="7297057"/>
          </a:xfrm>
          <a:prstGeom prst="rect">
            <a:avLst/>
          </a:prstGeom>
        </p:spPr>
      </p:pic>
      <p:sp>
        <p:nvSpPr>
          <p:cNvPr id="33" name="TextBox 32"/>
          <p:cNvSpPr txBox="1"/>
          <p:nvPr/>
        </p:nvSpPr>
        <p:spPr>
          <a:xfrm>
            <a:off x="882239" y="18636906"/>
            <a:ext cx="5003800" cy="338554"/>
          </a:xfrm>
          <a:prstGeom prst="rect">
            <a:avLst/>
          </a:prstGeom>
          <a:noFill/>
        </p:spPr>
        <p:txBody>
          <a:bodyPr wrap="square" rtlCol="0">
            <a:spAutoFit/>
          </a:bodyPr>
          <a:lstStyle/>
          <a:p>
            <a:r>
              <a:rPr lang="en-US" sz="1600" dirty="0" smtClean="0"/>
              <a:t>Photo: Huffington Post, Bob </a:t>
            </a:r>
            <a:r>
              <a:rPr lang="en-US" sz="1600" dirty="0" err="1" smtClean="0"/>
              <a:t>Stefko</a:t>
            </a:r>
            <a:endParaRPr lang="en-US" sz="1600" dirty="0"/>
          </a:p>
        </p:txBody>
      </p:sp>
      <p:sp>
        <p:nvSpPr>
          <p:cNvPr id="34" name="TextBox 33"/>
          <p:cNvSpPr txBox="1"/>
          <p:nvPr/>
        </p:nvSpPr>
        <p:spPr>
          <a:xfrm>
            <a:off x="15898406" y="27813000"/>
            <a:ext cx="13436600" cy="3416320"/>
          </a:xfrm>
          <a:prstGeom prst="rect">
            <a:avLst/>
          </a:prstGeom>
          <a:noFill/>
        </p:spPr>
        <p:txBody>
          <a:bodyPr wrap="square" rtlCol="0">
            <a:spAutoFit/>
          </a:bodyPr>
          <a:lstStyle/>
          <a:p>
            <a:pPr marL="571500" indent="-571500">
              <a:buFontTx/>
              <a:buChar char="-"/>
            </a:pPr>
            <a:r>
              <a:rPr lang="en-US" sz="3600" dirty="0" smtClean="0"/>
              <a:t>Electrons attracted towards the front plate which contains the entrance screen.</a:t>
            </a:r>
          </a:p>
          <a:p>
            <a:pPr marL="571500" indent="-571500">
              <a:buFontTx/>
              <a:buChar char="-"/>
            </a:pPr>
            <a:r>
              <a:rPr lang="en-US" sz="3600" dirty="0" smtClean="0"/>
              <a:t>Selection screen varies from -2V to +2V.  Only electrons with high enough energy to overcome this </a:t>
            </a:r>
            <a:r>
              <a:rPr lang="en-US" sz="3600" b="1" dirty="0" smtClean="0"/>
              <a:t>retarding potential </a:t>
            </a:r>
            <a:r>
              <a:rPr lang="en-US" sz="3600" dirty="0" smtClean="0"/>
              <a:t>will pass.</a:t>
            </a:r>
          </a:p>
          <a:p>
            <a:pPr marL="571500" indent="-571500">
              <a:buFontTx/>
              <a:buChar char="-"/>
            </a:pPr>
            <a:r>
              <a:rPr lang="en-US" sz="3600" dirty="0" smtClean="0"/>
              <a:t>Collimators focus the electrons towards the center of the ERPA.</a:t>
            </a:r>
          </a:p>
          <a:p>
            <a:pPr marL="571500" indent="-571500">
              <a:buFontTx/>
              <a:buChar char="-"/>
            </a:pPr>
            <a:r>
              <a:rPr lang="en-US" sz="3600" dirty="0" smtClean="0"/>
              <a:t>Anode (+7V) attracts electrons further, then detects them.</a:t>
            </a:r>
            <a:endParaRPr lang="en-US" sz="3600" dirty="0"/>
          </a:p>
        </p:txBody>
      </p:sp>
      <p:sp>
        <p:nvSpPr>
          <p:cNvPr id="35" name="TextBox 34"/>
          <p:cNvSpPr txBox="1"/>
          <p:nvPr/>
        </p:nvSpPr>
        <p:spPr>
          <a:xfrm>
            <a:off x="17754600" y="27279600"/>
            <a:ext cx="3683000" cy="338554"/>
          </a:xfrm>
          <a:prstGeom prst="rect">
            <a:avLst/>
          </a:prstGeom>
          <a:noFill/>
        </p:spPr>
        <p:txBody>
          <a:bodyPr wrap="square" rtlCol="0">
            <a:spAutoFit/>
          </a:bodyPr>
          <a:lstStyle/>
          <a:p>
            <a:r>
              <a:rPr lang="en-US" sz="1600" dirty="0" smtClean="0"/>
              <a:t>Diagram: Mark </a:t>
            </a:r>
            <a:r>
              <a:rPr lang="en-US" sz="1600" dirty="0" err="1" smtClean="0"/>
              <a:t>Widholm</a:t>
            </a:r>
            <a:endParaRPr lang="en-US" sz="1600" dirty="0"/>
          </a:p>
        </p:txBody>
      </p:sp>
      <p:pic>
        <p:nvPicPr>
          <p:cNvPr id="36" name="Picture 35"/>
          <p:cNvPicPr>
            <a:picLocks noChangeAspect="1"/>
          </p:cNvPicPr>
          <p:nvPr/>
        </p:nvPicPr>
        <p:blipFill>
          <a:blip r:embed="rId7"/>
          <a:stretch>
            <a:fillRect/>
          </a:stretch>
        </p:blipFill>
        <p:spPr>
          <a:xfrm>
            <a:off x="1171459" y="891332"/>
            <a:ext cx="3771900" cy="3670300"/>
          </a:xfrm>
          <a:prstGeom prst="rect">
            <a:avLst/>
          </a:prstGeom>
        </p:spPr>
      </p:pic>
      <p:sp>
        <p:nvSpPr>
          <p:cNvPr id="37" name="TextBox 36"/>
          <p:cNvSpPr txBox="1"/>
          <p:nvPr/>
        </p:nvSpPr>
        <p:spPr>
          <a:xfrm>
            <a:off x="32395886" y="4561632"/>
            <a:ext cx="7380514" cy="1415772"/>
          </a:xfrm>
          <a:prstGeom prst="rect">
            <a:avLst/>
          </a:prstGeom>
          <a:noFill/>
        </p:spPr>
        <p:txBody>
          <a:bodyPr wrap="square" rtlCol="0">
            <a:spAutoFit/>
          </a:bodyPr>
          <a:lstStyle/>
          <a:p>
            <a:r>
              <a:rPr lang="en-US" sz="7200" dirty="0" smtClean="0"/>
              <a:t>Mean</a:t>
            </a:r>
            <a:r>
              <a:rPr lang="en-US" dirty="0" smtClean="0"/>
              <a:t> Free Path</a:t>
            </a:r>
            <a:endParaRPr lang="en-US" dirty="0"/>
          </a:p>
        </p:txBody>
      </p:sp>
      <p:sp>
        <p:nvSpPr>
          <p:cNvPr id="38" name="TextBox 37"/>
          <p:cNvSpPr txBox="1"/>
          <p:nvPr/>
        </p:nvSpPr>
        <p:spPr>
          <a:xfrm>
            <a:off x="30206403" y="6137532"/>
            <a:ext cx="12605657" cy="3970318"/>
          </a:xfrm>
          <a:prstGeom prst="rect">
            <a:avLst/>
          </a:prstGeom>
          <a:noFill/>
        </p:spPr>
        <p:txBody>
          <a:bodyPr wrap="square" rtlCol="0">
            <a:spAutoFit/>
          </a:bodyPr>
          <a:lstStyle/>
          <a:p>
            <a:pPr marL="571500" indent="-571500">
              <a:buFontTx/>
              <a:buChar char="-"/>
            </a:pPr>
            <a:r>
              <a:rPr lang="en-US" sz="3600" dirty="0" smtClean="0"/>
              <a:t>Average distance an electron travels between collisions with neon gas atoms.</a:t>
            </a:r>
          </a:p>
          <a:p>
            <a:pPr marL="571500" indent="-571500">
              <a:buFontTx/>
              <a:buChar char="-"/>
            </a:pPr>
            <a:r>
              <a:rPr lang="en-US" sz="3600" dirty="0" smtClean="0"/>
              <a:t>Electrons lose energy from collisions and therefore won’t have enough energy to pass through selection screen.</a:t>
            </a:r>
          </a:p>
          <a:p>
            <a:pPr marL="571500" indent="-571500">
              <a:buFontTx/>
              <a:buChar char="-"/>
            </a:pPr>
            <a:r>
              <a:rPr lang="en-US" sz="3600" dirty="0" smtClean="0"/>
              <a:t>As neon pressure and density increases, mean free path decreases.</a:t>
            </a:r>
          </a:p>
          <a:p>
            <a:pPr marL="571500" indent="-571500">
              <a:buFontTx/>
              <a:buChar char="-"/>
            </a:pPr>
            <a:r>
              <a:rPr lang="en-US" sz="3600" dirty="0" smtClean="0"/>
              <a:t>Eventually, the ERPA is unable to detect electrons.</a:t>
            </a:r>
          </a:p>
        </p:txBody>
      </p:sp>
      <p:pic>
        <p:nvPicPr>
          <p:cNvPr id="40" name="Picture 39"/>
          <p:cNvPicPr>
            <a:picLocks noChangeAspect="1"/>
          </p:cNvPicPr>
          <p:nvPr/>
        </p:nvPicPr>
        <p:blipFill rotWithShape="1">
          <a:blip r:embed="rId8"/>
          <a:srcRect l="1651" t="-1" r="767" b="611"/>
          <a:stretch/>
        </p:blipFill>
        <p:spPr>
          <a:xfrm>
            <a:off x="30206403" y="10494283"/>
            <a:ext cx="13472146" cy="8470315"/>
          </a:xfrm>
          <a:prstGeom prst="rect">
            <a:avLst/>
          </a:prstGeom>
        </p:spPr>
      </p:pic>
      <p:sp>
        <p:nvSpPr>
          <p:cNvPr id="41" name="TextBox 40"/>
          <p:cNvSpPr txBox="1"/>
          <p:nvPr/>
        </p:nvSpPr>
        <p:spPr>
          <a:xfrm>
            <a:off x="33702171" y="19700814"/>
            <a:ext cx="4767943" cy="1200329"/>
          </a:xfrm>
          <a:prstGeom prst="rect">
            <a:avLst/>
          </a:prstGeom>
          <a:noFill/>
        </p:spPr>
        <p:txBody>
          <a:bodyPr wrap="square" rtlCol="0">
            <a:spAutoFit/>
          </a:bodyPr>
          <a:lstStyle/>
          <a:p>
            <a:pPr algn="ctr"/>
            <a:r>
              <a:rPr lang="en-US" sz="7200" dirty="0" smtClean="0"/>
              <a:t>Conclusion</a:t>
            </a:r>
            <a:endParaRPr lang="en-US" dirty="0"/>
          </a:p>
        </p:txBody>
      </p:sp>
      <p:sp>
        <p:nvSpPr>
          <p:cNvPr id="42" name="TextBox 41"/>
          <p:cNvSpPr txBox="1"/>
          <p:nvPr/>
        </p:nvSpPr>
        <p:spPr>
          <a:xfrm>
            <a:off x="30206403" y="20937793"/>
            <a:ext cx="12605657" cy="10618291"/>
          </a:xfrm>
          <a:prstGeom prst="rect">
            <a:avLst/>
          </a:prstGeom>
          <a:noFill/>
        </p:spPr>
        <p:txBody>
          <a:bodyPr wrap="square" rtlCol="0">
            <a:spAutoFit/>
          </a:bodyPr>
          <a:lstStyle/>
          <a:p>
            <a:pPr marL="571500" indent="-571500">
              <a:buFontTx/>
              <a:buChar char="-"/>
            </a:pPr>
            <a:r>
              <a:rPr lang="en-US" sz="3600" dirty="0" smtClean="0"/>
              <a:t>As the density of neon of the vacuum chamber increases, so does the pressure.</a:t>
            </a:r>
          </a:p>
          <a:p>
            <a:pPr marL="571500" indent="-571500">
              <a:buFontTx/>
              <a:buChar char="-"/>
            </a:pPr>
            <a:r>
              <a:rPr lang="en-US" sz="3600" dirty="0" smtClean="0"/>
              <a:t>Therefore, the mean free path of the electrons in the electron cloud decreases.</a:t>
            </a:r>
          </a:p>
          <a:p>
            <a:pPr marL="571500" indent="-571500">
              <a:buFontTx/>
              <a:buChar char="-"/>
            </a:pPr>
            <a:r>
              <a:rPr lang="en-US" sz="3600" dirty="0" smtClean="0"/>
              <a:t>When the mean free path becomes less than the distance between the filament and the ERPA (~3cm), electrons will not be detected.</a:t>
            </a:r>
          </a:p>
          <a:p>
            <a:pPr marL="571500" indent="-571500">
              <a:buFontTx/>
              <a:buChar char="-"/>
            </a:pPr>
            <a:r>
              <a:rPr lang="en-US" sz="3600" dirty="0" smtClean="0"/>
              <a:t>As shown above, this happens at pressures around 24mTorr and almost no electrons are detected at 26mTorr.</a:t>
            </a:r>
          </a:p>
          <a:p>
            <a:pPr marL="571500" indent="-571500">
              <a:buFontTx/>
              <a:buChar char="-"/>
            </a:pPr>
            <a:r>
              <a:rPr lang="en-US" sz="3600" dirty="0" smtClean="0"/>
              <a:t>The ionosphere stretches in altitude from 50km to over 1000km.</a:t>
            </a:r>
          </a:p>
          <a:p>
            <a:pPr marL="571500" indent="-571500">
              <a:buFontTx/>
              <a:buChar char="-"/>
            </a:pPr>
            <a:r>
              <a:rPr lang="en-US" sz="3600" dirty="0" smtClean="0"/>
              <a:t>The aurora occurs between 90km and 150km.</a:t>
            </a:r>
          </a:p>
          <a:p>
            <a:pPr marL="571500" indent="-571500">
              <a:buFontTx/>
              <a:buChar char="-"/>
            </a:pPr>
            <a:r>
              <a:rPr lang="en-US" sz="3600" dirty="0" smtClean="0"/>
              <a:t>At 90km, the pressure is roughly 1.9mTorr, and it decreases at higher altitudes.</a:t>
            </a:r>
          </a:p>
          <a:p>
            <a:pPr marL="571500" indent="-571500">
              <a:buFontTx/>
              <a:buChar char="-"/>
            </a:pPr>
            <a:r>
              <a:rPr lang="en-US" sz="3600" dirty="0" smtClean="0"/>
              <a:t>The lowest altitude an ERPA will be useful at is roughly 72km, where the pressure is around 25mTorr and the ERPA should be able to produce a weak output.  </a:t>
            </a:r>
          </a:p>
          <a:p>
            <a:pPr marL="571500" indent="-571500">
              <a:buFontTx/>
              <a:buChar char="-"/>
            </a:pPr>
            <a:endParaRPr lang="en-US" sz="3600" dirty="0" smtClean="0"/>
          </a:p>
          <a:p>
            <a:pPr marL="571500" indent="-571500">
              <a:buFontTx/>
              <a:buChar char="-"/>
            </a:pPr>
            <a:endParaRPr lang="en-US" sz="3600" dirty="0"/>
          </a:p>
        </p:txBody>
      </p:sp>
    </p:spTree>
    <p:extLst>
      <p:ext uri="{BB962C8B-B14F-4D97-AF65-F5344CB8AC3E}">
        <p14:creationId xmlns:p14="http://schemas.microsoft.com/office/powerpoint/2010/main" val="1092508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12557</TotalTime>
  <Words>537</Words>
  <Application>Microsoft Macintosh PowerPoint</Application>
  <PresentationFormat>Custom</PresentationFormat>
  <Paragraphs>40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Calibri</vt:lpstr>
      <vt:lpstr>Calibri Light</vt:lpstr>
      <vt:lpstr>Arial</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Tyler D Romano</cp:lastModifiedBy>
  <cp:revision>116</cp:revision>
  <dcterms:created xsi:type="dcterms:W3CDTF">2015-04-15T02:38:11Z</dcterms:created>
  <dcterms:modified xsi:type="dcterms:W3CDTF">2016-04-15T17:39:09Z</dcterms:modified>
</cp:coreProperties>
</file>