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0066"/>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348" autoAdjust="0"/>
    <p:restoredTop sz="97822" autoAdjust="0"/>
  </p:normalViewPr>
  <p:slideViewPr>
    <p:cSldViewPr>
      <p:cViewPr>
        <p:scale>
          <a:sx n="30" d="100"/>
          <a:sy n="30" d="100"/>
        </p:scale>
        <p:origin x="-282" y="-72"/>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nthony%20Jennings\Documents\Thesis\NaCl%20Data.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Anthony%20Jennings\Documents\Thesis\NaCl%20Data.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Anthony%20Jennings\Documents\Thesis\kelvin%20equatio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spPr>
            <a:ln w="28575">
              <a:noFill/>
            </a:ln>
          </c:spPr>
          <c:marker>
            <c:symbol val="diamond"/>
            <c:size val="7"/>
            <c:spPr>
              <a:ln>
                <a:solidFill>
                  <a:schemeClr val="accent2"/>
                </a:solidFill>
              </a:ln>
            </c:spPr>
          </c:marker>
          <c:dPt>
            <c:idx val="2"/>
            <c:marker>
              <c:spPr>
                <a:solidFill>
                  <a:schemeClr val="accent2"/>
                </a:solidFill>
                <a:ln>
                  <a:solidFill>
                    <a:schemeClr val="accent2"/>
                  </a:solidFill>
                </a:ln>
              </c:spPr>
            </c:marker>
            <c:bubble3D val="0"/>
          </c:dPt>
          <c:errBars>
            <c:errDir val="y"/>
            <c:errBarType val="both"/>
            <c:errValType val="cust"/>
            <c:noEndCap val="0"/>
            <c:plus>
              <c:numRef>
                <c:f>'2nd Trial'!$L$15:$L$23</c:f>
                <c:numCache>
                  <c:formatCode>General</c:formatCode>
                  <c:ptCount val="9"/>
                  <c:pt idx="0">
                    <c:v>0.38351561028637521</c:v>
                  </c:pt>
                  <c:pt idx="1">
                    <c:v>1.200023817819186</c:v>
                  </c:pt>
                  <c:pt idx="2">
                    <c:v>0.97339408429131935</c:v>
                  </c:pt>
                  <c:pt idx="3">
                    <c:v>0.71150781677598773</c:v>
                  </c:pt>
                  <c:pt idx="4">
                    <c:v>0.65909903909300838</c:v>
                  </c:pt>
                  <c:pt idx="5">
                    <c:v>0.15473830596634053</c:v>
                  </c:pt>
                  <c:pt idx="6">
                    <c:v>0.26801460781084546</c:v>
                  </c:pt>
                  <c:pt idx="7">
                    <c:v>0.30947661193268416</c:v>
                  </c:pt>
                  <c:pt idx="8">
                    <c:v>0.98387978093531336</c:v>
                  </c:pt>
                </c:numCache>
              </c:numRef>
            </c:plus>
            <c:minus>
              <c:numRef>
                <c:f>'2nd Trial'!$L$15:$L$23</c:f>
                <c:numCache>
                  <c:formatCode>General</c:formatCode>
                  <c:ptCount val="9"/>
                  <c:pt idx="0">
                    <c:v>0.38351561028637521</c:v>
                  </c:pt>
                  <c:pt idx="1">
                    <c:v>1.200023817819186</c:v>
                  </c:pt>
                  <c:pt idx="2">
                    <c:v>0.97339408429131935</c:v>
                  </c:pt>
                  <c:pt idx="3">
                    <c:v>0.71150781677598773</c:v>
                  </c:pt>
                  <c:pt idx="4">
                    <c:v>0.65909903909300838</c:v>
                  </c:pt>
                  <c:pt idx="5">
                    <c:v>0.15473830596634053</c:v>
                  </c:pt>
                  <c:pt idx="6">
                    <c:v>0.26801460781084546</c:v>
                  </c:pt>
                  <c:pt idx="7">
                    <c:v>0.30947661193268416</c:v>
                  </c:pt>
                  <c:pt idx="8">
                    <c:v>0.98387978093531336</c:v>
                  </c:pt>
                </c:numCache>
              </c:numRef>
            </c:minus>
          </c:errBars>
          <c:xVal>
            <c:numRef>
              <c:f>'2nd Trial'!$J$15:$J$23</c:f>
              <c:numCache>
                <c:formatCode>General</c:formatCode>
                <c:ptCount val="9"/>
                <c:pt idx="0">
                  <c:v>2.0021902806297054</c:v>
                </c:pt>
                <c:pt idx="1">
                  <c:v>2.5025325119780972</c:v>
                </c:pt>
                <c:pt idx="2">
                  <c:v>2.7504449007529086</c:v>
                </c:pt>
                <c:pt idx="3">
                  <c:v>3.0024982888432583</c:v>
                </c:pt>
                <c:pt idx="4">
                  <c:v>0</c:v>
                </c:pt>
                <c:pt idx="5">
                  <c:v>1.996851471594798</c:v>
                </c:pt>
                <c:pt idx="6">
                  <c:v>2.4867556468172483</c:v>
                </c:pt>
                <c:pt idx="7">
                  <c:v>2.7706023271731692</c:v>
                </c:pt>
                <c:pt idx="8">
                  <c:v>2.9928473648186174</c:v>
                </c:pt>
              </c:numCache>
            </c:numRef>
          </c:xVal>
          <c:yVal>
            <c:numRef>
              <c:f>'2nd Trial'!$K$15:$K$23</c:f>
              <c:numCache>
                <c:formatCode>General</c:formatCode>
                <c:ptCount val="9"/>
                <c:pt idx="0">
                  <c:v>74.69186666666667</c:v>
                </c:pt>
                <c:pt idx="1">
                  <c:v>70.741166666666643</c:v>
                </c:pt>
                <c:pt idx="2">
                  <c:v>77.359433333333314</c:v>
                </c:pt>
                <c:pt idx="3">
                  <c:v>78.575033333333337</c:v>
                </c:pt>
                <c:pt idx="4">
                  <c:v>71.8</c:v>
                </c:pt>
                <c:pt idx="5">
                  <c:v>78.439966666666649</c:v>
                </c:pt>
                <c:pt idx="6">
                  <c:v>77.899699999999982</c:v>
                </c:pt>
                <c:pt idx="7">
                  <c:v>79.452966666666654</c:v>
                </c:pt>
                <c:pt idx="8">
                  <c:v>81.293249999999986</c:v>
                </c:pt>
              </c:numCache>
            </c:numRef>
          </c:yVal>
          <c:smooth val="0"/>
        </c:ser>
        <c:ser>
          <c:idx val="1"/>
          <c:order val="1"/>
          <c:tx>
            <c:v>weighted fit</c:v>
          </c:tx>
          <c:spPr>
            <a:ln w="28575">
              <a:noFill/>
            </a:ln>
          </c:spPr>
          <c:marker>
            <c:symbol val="none"/>
          </c:marker>
          <c:trendline>
            <c:trendlineType val="linear"/>
            <c:dispRSqr val="0"/>
            <c:dispEq val="0"/>
          </c:trendline>
          <c:xVal>
            <c:numRef>
              <c:f>'Combined weighted fit'!$L$2:$L$3</c:f>
              <c:numCache>
                <c:formatCode>General</c:formatCode>
                <c:ptCount val="2"/>
                <c:pt idx="0">
                  <c:v>0</c:v>
                </c:pt>
                <c:pt idx="1">
                  <c:v>4</c:v>
                </c:pt>
              </c:numCache>
            </c:numRef>
          </c:xVal>
          <c:yVal>
            <c:numRef>
              <c:f>'Combined weighted fit'!$M$2:$M$3</c:f>
              <c:numCache>
                <c:formatCode>General</c:formatCode>
                <c:ptCount val="2"/>
                <c:pt idx="0">
                  <c:v>73.344963544785273</c:v>
                </c:pt>
                <c:pt idx="1">
                  <c:v>81.760598645527722</c:v>
                </c:pt>
              </c:numCache>
            </c:numRef>
          </c:yVal>
          <c:smooth val="0"/>
        </c:ser>
        <c:dLbls>
          <c:showLegendKey val="0"/>
          <c:showVal val="0"/>
          <c:showCatName val="0"/>
          <c:showSerName val="0"/>
          <c:showPercent val="0"/>
          <c:showBubbleSize val="0"/>
        </c:dLbls>
        <c:axId val="78468992"/>
        <c:axId val="78475264"/>
      </c:scatterChart>
      <c:valAx>
        <c:axId val="78468992"/>
        <c:scaling>
          <c:orientation val="minMax"/>
          <c:max val="4"/>
        </c:scaling>
        <c:delete val="0"/>
        <c:axPos val="b"/>
        <c:title>
          <c:tx>
            <c:rich>
              <a:bodyPr/>
              <a:lstStyle/>
              <a:p>
                <a:pPr>
                  <a:defRPr sz="1200"/>
                </a:pPr>
                <a:r>
                  <a:rPr lang="en-US" sz="2800" b="1" i="0" baseline="0">
                    <a:effectLst/>
                  </a:rPr>
                  <a:t>NaCl Concentration (M)</a:t>
                </a:r>
                <a:endParaRPr lang="en-US" sz="1200">
                  <a:effectLst/>
                </a:endParaRPr>
              </a:p>
            </c:rich>
          </c:tx>
          <c:layout/>
          <c:overlay val="0"/>
        </c:title>
        <c:numFmt formatCode="General" sourceLinked="1"/>
        <c:majorTickMark val="out"/>
        <c:minorTickMark val="out"/>
        <c:tickLblPos val="nextTo"/>
        <c:txPr>
          <a:bodyPr/>
          <a:lstStyle/>
          <a:p>
            <a:pPr>
              <a:defRPr sz="2000"/>
            </a:pPr>
            <a:endParaRPr lang="en-US"/>
          </a:p>
        </c:txPr>
        <c:crossAx val="78475264"/>
        <c:crosses val="autoZero"/>
        <c:crossBetween val="midCat"/>
        <c:minorUnit val="0.1"/>
      </c:valAx>
      <c:valAx>
        <c:axId val="78475264"/>
        <c:scaling>
          <c:orientation val="minMax"/>
          <c:min val="65"/>
        </c:scaling>
        <c:delete val="0"/>
        <c:axPos val="l"/>
        <c:title>
          <c:tx>
            <c:rich>
              <a:bodyPr rot="-5400000" vert="horz"/>
              <a:lstStyle/>
              <a:p>
                <a:pPr>
                  <a:defRPr sz="1200"/>
                </a:pPr>
                <a:r>
                  <a:rPr lang="en-US" sz="2800" b="1" i="0" baseline="0">
                    <a:effectLst/>
                  </a:rPr>
                  <a:t>Surface Tension (mN m</a:t>
                </a:r>
                <a:r>
                  <a:rPr lang="en-US" sz="2800" b="1" i="0" baseline="30000">
                    <a:effectLst/>
                  </a:rPr>
                  <a:t>-1</a:t>
                </a:r>
                <a:r>
                  <a:rPr lang="en-US" sz="2800" b="1" i="0" baseline="0">
                    <a:effectLst/>
                  </a:rPr>
                  <a:t>)</a:t>
                </a:r>
                <a:endParaRPr lang="en-US" sz="1200">
                  <a:effectLst/>
                </a:endParaRPr>
              </a:p>
            </c:rich>
          </c:tx>
          <c:layout/>
          <c:overlay val="0"/>
        </c:title>
        <c:numFmt formatCode="General" sourceLinked="1"/>
        <c:majorTickMark val="out"/>
        <c:minorTickMark val="out"/>
        <c:tickLblPos val="nextTo"/>
        <c:txPr>
          <a:bodyPr/>
          <a:lstStyle/>
          <a:p>
            <a:pPr>
              <a:defRPr sz="2000"/>
            </a:pPr>
            <a:endParaRPr lang="en-US"/>
          </a:p>
        </c:txPr>
        <c:crossAx val="78468992"/>
        <c:crosses val="autoZero"/>
        <c:crossBetween val="midCat"/>
        <c:majorUnit val="5"/>
        <c:minorUnit val="0.5"/>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710626023573729"/>
          <c:y val="2.7868547170001947E-2"/>
          <c:w val="0.84263266205012444"/>
          <c:h val="0.83043494763136261"/>
        </c:manualLayout>
      </c:layout>
      <c:scatterChart>
        <c:scatterStyle val="lineMarker"/>
        <c:varyColors val="0"/>
        <c:ser>
          <c:idx val="0"/>
          <c:order val="0"/>
          <c:tx>
            <c:v>Glucose 1</c:v>
          </c:tx>
          <c:spPr>
            <a:ln w="28575">
              <a:noFill/>
            </a:ln>
          </c:spPr>
          <c:errBars>
            <c:errDir val="y"/>
            <c:errBarType val="both"/>
            <c:errValType val="cust"/>
            <c:noEndCap val="0"/>
            <c:plus>
              <c:numRef>
                <c:f>'Glucose 1'!$K$4:$K$7</c:f>
                <c:numCache>
                  <c:formatCode>General</c:formatCode>
                  <c:ptCount val="4"/>
                  <c:pt idx="0">
                    <c:v>1.5036596567486016</c:v>
                  </c:pt>
                  <c:pt idx="1">
                    <c:v>2.4820222729325661</c:v>
                  </c:pt>
                  <c:pt idx="2">
                    <c:v>1.4551043616639106</c:v>
                  </c:pt>
                  <c:pt idx="3">
                    <c:v>1.5036596567486016</c:v>
                  </c:pt>
                </c:numCache>
              </c:numRef>
            </c:plus>
            <c:minus>
              <c:numRef>
                <c:f>'Glucose 1'!$K$4:$K$7</c:f>
                <c:numCache>
                  <c:formatCode>General</c:formatCode>
                  <c:ptCount val="4"/>
                  <c:pt idx="0">
                    <c:v>1.5036596567486016</c:v>
                  </c:pt>
                  <c:pt idx="1">
                    <c:v>2.4820222729325661</c:v>
                  </c:pt>
                  <c:pt idx="2">
                    <c:v>1.4551043616639106</c:v>
                  </c:pt>
                  <c:pt idx="3">
                    <c:v>1.5036596567486016</c:v>
                  </c:pt>
                </c:numCache>
              </c:numRef>
            </c:minus>
          </c:errBars>
          <c:xVal>
            <c:numRef>
              <c:f>'Glucose 1'!$C$4:$C$7</c:f>
              <c:numCache>
                <c:formatCode>0.000</c:formatCode>
                <c:ptCount val="4"/>
                <c:pt idx="0">
                  <c:v>1.4730905861456483</c:v>
                </c:pt>
                <c:pt idx="1">
                  <c:v>1.7415186500888098</c:v>
                </c:pt>
                <c:pt idx="2">
                  <c:v>2.0108792184724686</c:v>
                </c:pt>
                <c:pt idx="3">
                  <c:v>2.231971580817051</c:v>
                </c:pt>
              </c:numCache>
            </c:numRef>
          </c:xVal>
          <c:yVal>
            <c:numRef>
              <c:f>'Glucose 1'!$J$4:$J$7</c:f>
              <c:numCache>
                <c:formatCode>0.0</c:formatCode>
                <c:ptCount val="4"/>
                <c:pt idx="0">
                  <c:v>72.699633333333324</c:v>
                </c:pt>
                <c:pt idx="1">
                  <c:v>69.829466666666661</c:v>
                </c:pt>
                <c:pt idx="2">
                  <c:v>71.078833333333321</c:v>
                </c:pt>
                <c:pt idx="3">
                  <c:v>72.800933333333333</c:v>
                </c:pt>
              </c:numCache>
            </c:numRef>
          </c:yVal>
          <c:smooth val="0"/>
        </c:ser>
        <c:ser>
          <c:idx val="1"/>
          <c:order val="1"/>
          <c:tx>
            <c:v>Glucose 2</c:v>
          </c:tx>
          <c:spPr>
            <a:ln w="28575">
              <a:noFill/>
            </a:ln>
          </c:spPr>
          <c:marker>
            <c:symbol val="square"/>
            <c:size val="5"/>
          </c:marker>
          <c:errBars>
            <c:errDir val="y"/>
            <c:errBarType val="both"/>
            <c:errValType val="cust"/>
            <c:noEndCap val="0"/>
            <c:plus>
              <c:numRef>
                <c:f>'Glucose 1'!$K$13:$K$18</c:f>
                <c:numCache>
                  <c:formatCode>General</c:formatCode>
                  <c:ptCount val="6"/>
                  <c:pt idx="0">
                    <c:v>0.76031256949582204</c:v>
                  </c:pt>
                  <c:pt idx="1">
                    <c:v>1.1143000000000072</c:v>
                  </c:pt>
                  <c:pt idx="2">
                    <c:v>0.88311292596133295</c:v>
                  </c:pt>
                  <c:pt idx="3">
                    <c:v>1.2170061311814828</c:v>
                  </c:pt>
                  <c:pt idx="4">
                    <c:v>1.266587621656446</c:v>
                  </c:pt>
                  <c:pt idx="5">
                    <c:v>0.65909903909300838</c:v>
                  </c:pt>
                </c:numCache>
              </c:numRef>
            </c:plus>
            <c:minus>
              <c:numRef>
                <c:f>'Glucose 1'!$K$13:$K$18</c:f>
                <c:numCache>
                  <c:formatCode>General</c:formatCode>
                  <c:ptCount val="6"/>
                  <c:pt idx="0">
                    <c:v>0.76031256949582204</c:v>
                  </c:pt>
                  <c:pt idx="1">
                    <c:v>1.1143000000000072</c:v>
                  </c:pt>
                  <c:pt idx="2">
                    <c:v>0.88311292596133295</c:v>
                  </c:pt>
                  <c:pt idx="3">
                    <c:v>1.2170061311814828</c:v>
                  </c:pt>
                  <c:pt idx="4">
                    <c:v>1.266587621656446</c:v>
                  </c:pt>
                  <c:pt idx="5">
                    <c:v>0.65909903909300838</c:v>
                  </c:pt>
                </c:numCache>
              </c:numRef>
            </c:minus>
          </c:errBars>
          <c:xVal>
            <c:numRef>
              <c:f>'Glucose 1'!$C$13:$C$18</c:f>
              <c:numCache>
                <c:formatCode>0.000</c:formatCode>
                <c:ptCount val="6"/>
                <c:pt idx="0">
                  <c:v>1.249000888099467</c:v>
                </c:pt>
                <c:pt idx="1">
                  <c:v>1.4964476021314386</c:v>
                </c:pt>
                <c:pt idx="2">
                  <c:v>1.7496225577264652</c:v>
                </c:pt>
                <c:pt idx="3">
                  <c:v>2.0027087033747781</c:v>
                </c:pt>
                <c:pt idx="4">
                  <c:v>2.2579040852575489</c:v>
                </c:pt>
                <c:pt idx="5" formatCode="General">
                  <c:v>0</c:v>
                </c:pt>
              </c:numCache>
            </c:numRef>
          </c:xVal>
          <c:yVal>
            <c:numRef>
              <c:f>'Glucose 1'!$J$13:$J$18</c:f>
              <c:numCache>
                <c:formatCode>0.0</c:formatCode>
                <c:ptCount val="6"/>
                <c:pt idx="0">
                  <c:v>73.104833333333332</c:v>
                </c:pt>
                <c:pt idx="1">
                  <c:v>72.834699999999998</c:v>
                </c:pt>
                <c:pt idx="2">
                  <c:v>73.746399999999994</c:v>
                </c:pt>
                <c:pt idx="3">
                  <c:v>72.36196666666666</c:v>
                </c:pt>
                <c:pt idx="4">
                  <c:v>73.813933333333338</c:v>
                </c:pt>
                <c:pt idx="5" formatCode="General">
                  <c:v>71.8</c:v>
                </c:pt>
              </c:numCache>
            </c:numRef>
          </c:yVal>
          <c:smooth val="0"/>
        </c:ser>
        <c:ser>
          <c:idx val="2"/>
          <c:order val="2"/>
          <c:spPr>
            <a:ln w="28575">
              <a:noFill/>
            </a:ln>
          </c:spPr>
          <c:marker>
            <c:symbol val="none"/>
          </c:marker>
          <c:xVal>
            <c:numRef>
              <c:f>'Glucose weighted fit'!$L$2:$L$3</c:f>
              <c:numCache>
                <c:formatCode>General</c:formatCode>
                <c:ptCount val="2"/>
                <c:pt idx="0">
                  <c:v>0</c:v>
                </c:pt>
                <c:pt idx="1">
                  <c:v>2.5</c:v>
                </c:pt>
              </c:numCache>
            </c:numRef>
          </c:xVal>
          <c:yVal>
            <c:numRef>
              <c:f>'Glucose weighted fit'!$M$2:$M$3</c:f>
              <c:numCache>
                <c:formatCode>General</c:formatCode>
                <c:ptCount val="2"/>
                <c:pt idx="0">
                  <c:v>82.600807661781644</c:v>
                </c:pt>
                <c:pt idx="1">
                  <c:v>71.154753772211947</c:v>
                </c:pt>
              </c:numCache>
            </c:numRef>
          </c:yVal>
          <c:smooth val="0"/>
        </c:ser>
        <c:ser>
          <c:idx val="3"/>
          <c:order val="3"/>
          <c:tx>
            <c:v>Glucose 3</c:v>
          </c:tx>
          <c:spPr>
            <a:ln w="28575">
              <a:noFill/>
            </a:ln>
          </c:spPr>
          <c:marker>
            <c:symbol val="triangle"/>
            <c:size val="5"/>
          </c:marker>
          <c:errBars>
            <c:errDir val="y"/>
            <c:errBarType val="both"/>
            <c:errValType val="cust"/>
            <c:noEndCap val="0"/>
            <c:plus>
              <c:numRef>
                <c:f>'Glucose 1'!$K$22:$K$25</c:f>
                <c:numCache>
                  <c:formatCode>General</c:formatCode>
                  <c:ptCount val="4"/>
                  <c:pt idx="0">
                    <c:v>5.8485582268906114E-2</c:v>
                  </c:pt>
                  <c:pt idx="1">
                    <c:v>5.8485582268914316E-2</c:v>
                  </c:pt>
                  <c:pt idx="2">
                    <c:v>0.15473830596634208</c:v>
                  </c:pt>
                  <c:pt idx="3">
                    <c:v>0.32563394069620022</c:v>
                  </c:pt>
                </c:numCache>
              </c:numRef>
            </c:plus>
            <c:minus>
              <c:numRef>
                <c:f>'Glucose 1'!$K$22:$K$25</c:f>
                <c:numCache>
                  <c:formatCode>General</c:formatCode>
                  <c:ptCount val="4"/>
                  <c:pt idx="0">
                    <c:v>5.8485582268906114E-2</c:v>
                  </c:pt>
                  <c:pt idx="1">
                    <c:v>5.8485582268914316E-2</c:v>
                  </c:pt>
                  <c:pt idx="2">
                    <c:v>0.15473830596634208</c:v>
                  </c:pt>
                  <c:pt idx="3">
                    <c:v>0.32563394069620022</c:v>
                  </c:pt>
                </c:numCache>
              </c:numRef>
            </c:minus>
          </c:errBars>
          <c:xVal>
            <c:numRef>
              <c:f>'Glucose 1'!$C$22:$C$25</c:f>
              <c:numCache>
                <c:formatCode>0.000</c:formatCode>
                <c:ptCount val="4"/>
                <c:pt idx="0">
                  <c:v>1.2470470692717583</c:v>
                </c:pt>
                <c:pt idx="1">
                  <c:v>1.5026865008880992</c:v>
                </c:pt>
                <c:pt idx="2">
                  <c:v>1.7484680284191827</c:v>
                </c:pt>
                <c:pt idx="3">
                  <c:v>1.9929729129662521</c:v>
                </c:pt>
              </c:numCache>
            </c:numRef>
          </c:xVal>
          <c:yVal>
            <c:numRef>
              <c:f>'Glucose 1'!$J$22:$J$25</c:f>
              <c:numCache>
                <c:formatCode>0.0</c:formatCode>
                <c:ptCount val="4"/>
                <c:pt idx="0">
                  <c:v>78.237366666666659</c:v>
                </c:pt>
                <c:pt idx="1">
                  <c:v>73.780166666666659</c:v>
                </c:pt>
                <c:pt idx="2">
                  <c:v>78.676333333333332</c:v>
                </c:pt>
                <c:pt idx="3">
                  <c:v>77.832166666666652</c:v>
                </c:pt>
              </c:numCache>
            </c:numRef>
          </c:yVal>
          <c:smooth val="0"/>
        </c:ser>
        <c:dLbls>
          <c:showLegendKey val="0"/>
          <c:showVal val="0"/>
          <c:showCatName val="0"/>
          <c:showSerName val="0"/>
          <c:showPercent val="0"/>
          <c:showBubbleSize val="0"/>
        </c:dLbls>
        <c:axId val="78540800"/>
        <c:axId val="78542720"/>
      </c:scatterChart>
      <c:valAx>
        <c:axId val="78540800"/>
        <c:scaling>
          <c:orientation val="minMax"/>
          <c:max val="2.5"/>
        </c:scaling>
        <c:delete val="0"/>
        <c:axPos val="b"/>
        <c:title>
          <c:tx>
            <c:rich>
              <a:bodyPr/>
              <a:lstStyle/>
              <a:p>
                <a:pPr>
                  <a:defRPr sz="1200"/>
                </a:pPr>
                <a:r>
                  <a:rPr lang="en-US" sz="2800" b="1" i="0" baseline="0">
                    <a:effectLst/>
                  </a:rPr>
                  <a:t>Glucose Concentration (M)</a:t>
                </a:r>
                <a:endParaRPr lang="en-US" sz="1200">
                  <a:effectLst/>
                </a:endParaRPr>
              </a:p>
            </c:rich>
          </c:tx>
          <c:layout/>
          <c:overlay val="0"/>
        </c:title>
        <c:numFmt formatCode="0.0" sourceLinked="0"/>
        <c:majorTickMark val="out"/>
        <c:minorTickMark val="out"/>
        <c:tickLblPos val="nextTo"/>
        <c:txPr>
          <a:bodyPr/>
          <a:lstStyle/>
          <a:p>
            <a:pPr>
              <a:defRPr sz="2000"/>
            </a:pPr>
            <a:endParaRPr lang="en-US"/>
          </a:p>
        </c:txPr>
        <c:crossAx val="78542720"/>
        <c:crosses val="autoZero"/>
        <c:crossBetween val="midCat"/>
        <c:minorUnit val="5.000000000000001E-2"/>
      </c:valAx>
      <c:valAx>
        <c:axId val="78542720"/>
        <c:scaling>
          <c:orientation val="minMax"/>
          <c:max val="85"/>
          <c:min val="65"/>
        </c:scaling>
        <c:delete val="0"/>
        <c:axPos val="l"/>
        <c:title>
          <c:tx>
            <c:rich>
              <a:bodyPr rot="-5400000" vert="horz"/>
              <a:lstStyle/>
              <a:p>
                <a:pPr>
                  <a:defRPr sz="1200"/>
                </a:pPr>
                <a:r>
                  <a:rPr lang="en-US" sz="2800" b="1" i="0" baseline="0">
                    <a:effectLst/>
                  </a:rPr>
                  <a:t>Surface Tension (mN m</a:t>
                </a:r>
                <a:r>
                  <a:rPr lang="en-US" sz="2800" b="1" i="0" baseline="30000">
                    <a:effectLst/>
                  </a:rPr>
                  <a:t>-1</a:t>
                </a:r>
                <a:r>
                  <a:rPr lang="en-US" sz="2800" b="1" i="0" baseline="0">
                    <a:effectLst/>
                  </a:rPr>
                  <a:t>)</a:t>
                </a:r>
                <a:endParaRPr lang="en-US" sz="1200">
                  <a:effectLst/>
                </a:endParaRPr>
              </a:p>
            </c:rich>
          </c:tx>
          <c:layout/>
          <c:overlay val="0"/>
        </c:title>
        <c:numFmt formatCode="0" sourceLinked="0"/>
        <c:majorTickMark val="out"/>
        <c:minorTickMark val="out"/>
        <c:tickLblPos val="nextTo"/>
        <c:txPr>
          <a:bodyPr/>
          <a:lstStyle/>
          <a:p>
            <a:pPr>
              <a:defRPr sz="2000"/>
            </a:pPr>
            <a:endParaRPr lang="en-US"/>
          </a:p>
        </c:txPr>
        <c:crossAx val="78540800"/>
        <c:crosses val="autoZero"/>
        <c:crossBetween val="midCat"/>
        <c:majorUnit val="5"/>
        <c:minorUnit val="0.5"/>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751530300597726"/>
          <c:y val="0.10350023899091453"/>
          <c:w val="0.83637202036586977"/>
          <c:h val="0.76920436416036231"/>
        </c:manualLayout>
      </c:layout>
      <c:scatterChart>
        <c:scatterStyle val="lineMarker"/>
        <c:varyColors val="0"/>
        <c:ser>
          <c:idx val="1"/>
          <c:order val="0"/>
          <c:tx>
            <c:v>1.5M</c:v>
          </c:tx>
          <c:spPr>
            <a:ln w="6350">
              <a:solidFill>
                <a:schemeClr val="accent1">
                  <a:lumMod val="50000"/>
                </a:schemeClr>
              </a:solidFill>
            </a:ln>
          </c:spPr>
          <c:marker>
            <c:symbol val="none"/>
          </c:marker>
          <c:xVal>
            <c:numRef>
              <c:f>Sheet2!$D$3:$D$43</c:f>
              <c:numCache>
                <c:formatCode>General</c:formatCode>
                <c:ptCount val="41"/>
                <c:pt idx="0">
                  <c:v>0.1</c:v>
                </c:pt>
                <c:pt idx="1">
                  <c:v>0.2</c:v>
                </c:pt>
                <c:pt idx="2">
                  <c:v>0.3</c:v>
                </c:pt>
                <c:pt idx="3">
                  <c:v>0.4</c:v>
                </c:pt>
                <c:pt idx="4">
                  <c:v>0.5</c:v>
                </c:pt>
                <c:pt idx="5">
                  <c:v>0.6</c:v>
                </c:pt>
                <c:pt idx="6">
                  <c:v>0.7</c:v>
                </c:pt>
                <c:pt idx="7">
                  <c:v>0.8</c:v>
                </c:pt>
                <c:pt idx="8">
                  <c:v>0.9</c:v>
                </c:pt>
                <c:pt idx="9">
                  <c:v>1</c:v>
                </c:pt>
                <c:pt idx="10">
                  <c:v>1.1000000000000001</c:v>
                </c:pt>
                <c:pt idx="11">
                  <c:v>1.2</c:v>
                </c:pt>
                <c:pt idx="12">
                  <c:v>1.3</c:v>
                </c:pt>
                <c:pt idx="13">
                  <c:v>1.4</c:v>
                </c:pt>
                <c:pt idx="14">
                  <c:v>1.5</c:v>
                </c:pt>
                <c:pt idx="15">
                  <c:v>1.6</c:v>
                </c:pt>
                <c:pt idx="16">
                  <c:v>1.7</c:v>
                </c:pt>
                <c:pt idx="17">
                  <c:v>1.8</c:v>
                </c:pt>
                <c:pt idx="18">
                  <c:v>1.9</c:v>
                </c:pt>
                <c:pt idx="19">
                  <c:v>2</c:v>
                </c:pt>
                <c:pt idx="20">
                  <c:v>2.1</c:v>
                </c:pt>
                <c:pt idx="21">
                  <c:v>2.2000000000000002</c:v>
                </c:pt>
                <c:pt idx="22">
                  <c:v>2.2999999999999998</c:v>
                </c:pt>
                <c:pt idx="23">
                  <c:v>2.4</c:v>
                </c:pt>
                <c:pt idx="24">
                  <c:v>2.5</c:v>
                </c:pt>
                <c:pt idx="25">
                  <c:v>2.6</c:v>
                </c:pt>
                <c:pt idx="26">
                  <c:v>2.7</c:v>
                </c:pt>
                <c:pt idx="27">
                  <c:v>2.8</c:v>
                </c:pt>
                <c:pt idx="28">
                  <c:v>2.9</c:v>
                </c:pt>
                <c:pt idx="29">
                  <c:v>3</c:v>
                </c:pt>
                <c:pt idx="30">
                  <c:v>3.1</c:v>
                </c:pt>
                <c:pt idx="31">
                  <c:v>3.2</c:v>
                </c:pt>
                <c:pt idx="32">
                  <c:v>3.3</c:v>
                </c:pt>
                <c:pt idx="33">
                  <c:v>3.4</c:v>
                </c:pt>
                <c:pt idx="34">
                  <c:v>3.5</c:v>
                </c:pt>
                <c:pt idx="35">
                  <c:v>3.6</c:v>
                </c:pt>
                <c:pt idx="36">
                  <c:v>3.7</c:v>
                </c:pt>
                <c:pt idx="37">
                  <c:v>3.8</c:v>
                </c:pt>
                <c:pt idx="38">
                  <c:v>3.9</c:v>
                </c:pt>
                <c:pt idx="39">
                  <c:v>4</c:v>
                </c:pt>
                <c:pt idx="40">
                  <c:v>4.0999999999999996</c:v>
                </c:pt>
              </c:numCache>
            </c:numRef>
          </c:xVal>
          <c:yVal>
            <c:numRef>
              <c:f>Sheet2!$F$3:$F$43</c:f>
              <c:numCache>
                <c:formatCode>General</c:formatCode>
                <c:ptCount val="41"/>
                <c:pt idx="0">
                  <c:v>0.22573446506641628</c:v>
                </c:pt>
                <c:pt idx="1">
                  <c:v>0.47511521241317489</c:v>
                </c:pt>
                <c:pt idx="2">
                  <c:v>0.60888128296213206</c:v>
                </c:pt>
                <c:pt idx="3">
                  <c:v>0.68928601640623388</c:v>
                </c:pt>
                <c:pt idx="4">
                  <c:v>0.74253952250129618</c:v>
                </c:pt>
                <c:pt idx="5">
                  <c:v>0.78030845372976199</c:v>
                </c:pt>
                <c:pt idx="6">
                  <c:v>0.80845683833265081</c:v>
                </c:pt>
                <c:pt idx="7">
                  <c:v>0.83023250743766586</c:v>
                </c:pt>
                <c:pt idx="8">
                  <c:v>0.8475738349421672</c:v>
                </c:pt>
                <c:pt idx="9">
                  <c:v>0.86170732995681087</c:v>
                </c:pt>
                <c:pt idx="10">
                  <c:v>0.873446221028361</c:v>
                </c:pt>
                <c:pt idx="11">
                  <c:v>0.88335069690908263</c:v>
                </c:pt>
                <c:pt idx="12">
                  <c:v>0.89181907954028772</c:v>
                </c:pt>
                <c:pt idx="13">
                  <c:v>0.89914227924875767</c:v>
                </c:pt>
                <c:pt idx="14">
                  <c:v>0.90553767689184139</c:v>
                </c:pt>
                <c:pt idx="15">
                  <c:v>0.91117095401338699</c:v>
                </c:pt>
                <c:pt idx="16">
                  <c:v>0.91617058798277506</c:v>
                </c:pt>
                <c:pt idx="17">
                  <c:v>0.92063773273865279</c:v>
                </c:pt>
                <c:pt idx="18">
                  <c:v>0.92465311139185624</c:v>
                </c:pt>
                <c:pt idx="19">
                  <c:v>0.92828192374774321</c:v>
                </c:pt>
                <c:pt idx="20">
                  <c:v>0.93157740483023355</c:v>
                </c:pt>
                <c:pt idx="21">
                  <c:v>0.9345834478677445</c:v>
                </c:pt>
                <c:pt idx="22">
                  <c:v>0.93733656651673636</c:v>
                </c:pt>
                <c:pt idx="23">
                  <c:v>0.93986738261793223</c:v>
                </c:pt>
                <c:pt idx="24">
                  <c:v>0.94220176809970635</c:v>
                </c:pt>
                <c:pt idx="25">
                  <c:v>0.94436173129806977</c:v>
                </c:pt>
                <c:pt idx="26">
                  <c:v>0.94636611201246235</c:v>
                </c:pt>
                <c:pt idx="27">
                  <c:v>0.948231131765224</c:v>
                </c:pt>
                <c:pt idx="28">
                  <c:v>0.94997083326665566</c:v>
                </c:pt>
                <c:pt idx="29">
                  <c:v>0.95159743426085452</c:v>
                </c:pt>
                <c:pt idx="30">
                  <c:v>0.95312161459694622</c:v>
                </c:pt>
                <c:pt idx="31">
                  <c:v>0.95455275077566404</c:v>
                </c:pt>
                <c:pt idx="32">
                  <c:v>0.95589910884932361</c:v>
                </c:pt>
                <c:pt idx="33">
                  <c:v>0.95716800405298497</c:v>
                </c:pt>
                <c:pt idx="34">
                  <c:v>0.95836593367267309</c:v>
                </c:pt>
                <c:pt idx="35">
                  <c:v>0.95949868824227835</c:v>
                </c:pt>
                <c:pt idx="36">
                  <c:v>0.96057144508316727</c:v>
                </c:pt>
                <c:pt idx="37">
                  <c:v>0.96158884737285533</c:v>
                </c:pt>
                <c:pt idx="38">
                  <c:v>0.96255507128856832</c:v>
                </c:pt>
                <c:pt idx="39">
                  <c:v>0.96347388327226768</c:v>
                </c:pt>
                <c:pt idx="40">
                  <c:v>0.96434868907196869</c:v>
                </c:pt>
              </c:numCache>
            </c:numRef>
          </c:yVal>
          <c:smooth val="0"/>
        </c:ser>
        <c:ser>
          <c:idx val="3"/>
          <c:order val="1"/>
          <c:tx>
            <c:v>6M</c:v>
          </c:tx>
          <c:spPr>
            <a:ln w="12700">
              <a:solidFill>
                <a:srgbClr val="FF0000"/>
              </a:solidFill>
            </a:ln>
          </c:spPr>
          <c:marker>
            <c:symbol val="none"/>
          </c:marker>
          <c:xVal>
            <c:numRef>
              <c:f>Sheet4!$D$3:$D$43</c:f>
              <c:numCache>
                <c:formatCode>General</c:formatCode>
                <c:ptCount val="41"/>
                <c:pt idx="0">
                  <c:v>0.1</c:v>
                </c:pt>
                <c:pt idx="1">
                  <c:v>0.2</c:v>
                </c:pt>
                <c:pt idx="2">
                  <c:v>0.3</c:v>
                </c:pt>
                <c:pt idx="3">
                  <c:v>0.4</c:v>
                </c:pt>
                <c:pt idx="4">
                  <c:v>0.5</c:v>
                </c:pt>
                <c:pt idx="5">
                  <c:v>0.6</c:v>
                </c:pt>
                <c:pt idx="6">
                  <c:v>0.7</c:v>
                </c:pt>
                <c:pt idx="7">
                  <c:v>0.8</c:v>
                </c:pt>
                <c:pt idx="8">
                  <c:v>0.9</c:v>
                </c:pt>
                <c:pt idx="9">
                  <c:v>1</c:v>
                </c:pt>
                <c:pt idx="10">
                  <c:v>1.1000000000000001</c:v>
                </c:pt>
                <c:pt idx="11">
                  <c:v>1.2</c:v>
                </c:pt>
                <c:pt idx="12">
                  <c:v>1.3</c:v>
                </c:pt>
                <c:pt idx="13">
                  <c:v>1.4</c:v>
                </c:pt>
                <c:pt idx="14">
                  <c:v>1.5</c:v>
                </c:pt>
                <c:pt idx="15">
                  <c:v>1.6</c:v>
                </c:pt>
                <c:pt idx="16">
                  <c:v>1.7</c:v>
                </c:pt>
                <c:pt idx="17">
                  <c:v>1.8</c:v>
                </c:pt>
                <c:pt idx="18">
                  <c:v>1.9</c:v>
                </c:pt>
                <c:pt idx="19">
                  <c:v>2</c:v>
                </c:pt>
                <c:pt idx="20">
                  <c:v>2.1</c:v>
                </c:pt>
                <c:pt idx="21">
                  <c:v>2.2000000000000002</c:v>
                </c:pt>
                <c:pt idx="22">
                  <c:v>2.2999999999999998</c:v>
                </c:pt>
                <c:pt idx="23">
                  <c:v>2.4</c:v>
                </c:pt>
                <c:pt idx="24">
                  <c:v>2.5</c:v>
                </c:pt>
                <c:pt idx="25">
                  <c:v>2.6</c:v>
                </c:pt>
                <c:pt idx="26">
                  <c:v>2.7</c:v>
                </c:pt>
                <c:pt idx="27">
                  <c:v>2.8</c:v>
                </c:pt>
                <c:pt idx="28">
                  <c:v>2.9</c:v>
                </c:pt>
                <c:pt idx="29">
                  <c:v>3</c:v>
                </c:pt>
                <c:pt idx="30">
                  <c:v>3.1</c:v>
                </c:pt>
                <c:pt idx="31">
                  <c:v>3.2</c:v>
                </c:pt>
                <c:pt idx="32">
                  <c:v>3.3</c:v>
                </c:pt>
                <c:pt idx="33">
                  <c:v>3.4</c:v>
                </c:pt>
                <c:pt idx="34">
                  <c:v>3.5</c:v>
                </c:pt>
                <c:pt idx="35">
                  <c:v>3.6</c:v>
                </c:pt>
                <c:pt idx="36">
                  <c:v>3.7</c:v>
                </c:pt>
                <c:pt idx="37">
                  <c:v>3.8</c:v>
                </c:pt>
                <c:pt idx="38">
                  <c:v>3.9</c:v>
                </c:pt>
                <c:pt idx="39">
                  <c:v>4</c:v>
                </c:pt>
                <c:pt idx="40">
                  <c:v>4.0999999999999996</c:v>
                </c:pt>
              </c:numCache>
            </c:numRef>
          </c:xVal>
          <c:yVal>
            <c:numRef>
              <c:f>Sheet4!$F$3:$F$43</c:f>
              <c:numCache>
                <c:formatCode>General</c:formatCode>
                <c:ptCount val="41"/>
                <c:pt idx="0">
                  <c:v>0.20166054326365021</c:v>
                </c:pt>
                <c:pt idx="1">
                  <c:v>0.44906630163445821</c:v>
                </c:pt>
                <c:pt idx="2">
                  <c:v>0.58641757489942969</c:v>
                </c:pt>
                <c:pt idx="3">
                  <c:v>0.6701240942052884</c:v>
                </c:pt>
                <c:pt idx="4">
                  <c:v>0.72597921444193703</c:v>
                </c:pt>
                <c:pt idx="5">
                  <c:v>0.76577906402527729</c:v>
                </c:pt>
                <c:pt idx="6">
                  <c:v>0.79553654205992308</c:v>
                </c:pt>
                <c:pt idx="7">
                  <c:v>0.81861107627816054</c:v>
                </c:pt>
                <c:pt idx="8">
                  <c:v>0.83701966065146904</c:v>
                </c:pt>
                <c:pt idx="9">
                  <c:v>0.85204413878738527</c:v>
                </c:pt>
                <c:pt idx="10">
                  <c:v>0.86453727162918892</c:v>
                </c:pt>
                <c:pt idx="11">
                  <c:v>0.87508803215749509</c:v>
                </c:pt>
                <c:pt idx="12">
                  <c:v>0.88411610663648754</c:v>
                </c:pt>
                <c:pt idx="13">
                  <c:v>0.89192855210488864</c:v>
                </c:pt>
                <c:pt idx="14">
                  <c:v>0.89875515735032341</c:v>
                </c:pt>
                <c:pt idx="15">
                  <c:v>0.90477128395974227</c:v>
                </c:pt>
                <c:pt idx="16">
                  <c:v>0.91011306526012958</c:v>
                </c:pt>
                <c:pt idx="17">
                  <c:v>0.91488778582483499</c:v>
                </c:pt>
                <c:pt idx="18">
                  <c:v>0.91918113348986286</c:v>
                </c:pt>
                <c:pt idx="19">
                  <c:v>0.92306236993357349</c:v>
                </c:pt>
                <c:pt idx="20">
                  <c:v>0.92658808452696928</c:v>
                </c:pt>
                <c:pt idx="21">
                  <c:v>0.92980496429584036</c:v>
                </c:pt>
                <c:pt idx="22">
                  <c:v>0.93275186810536681</c:v>
                </c:pt>
                <c:pt idx="23">
                  <c:v>0.93546140067749195</c:v>
                </c:pt>
                <c:pt idx="24">
                  <c:v>0.93796112165632783</c:v>
                </c:pt>
                <c:pt idx="25">
                  <c:v>0.9402744847311808</c:v>
                </c:pt>
                <c:pt idx="26">
                  <c:v>0.94242157458319609</c:v>
                </c:pt>
                <c:pt idx="27">
                  <c:v>0.94441969065923681</c:v>
                </c:pt>
                <c:pt idx="28">
                  <c:v>0.94628381366088787</c:v>
                </c:pt>
                <c:pt idx="29">
                  <c:v>0.94802698134089169</c:v>
                </c:pt>
                <c:pt idx="30">
                  <c:v>0.94966059352670817</c:v>
                </c:pt>
                <c:pt idx="31">
                  <c:v>0.95119466144409281</c:v>
                </c:pt>
                <c:pt idx="32">
                  <c:v>0.95263801285402816</c:v>
                </c:pt>
                <c:pt idx="33">
                  <c:v>0.95399846187513826</c:v>
                </c:pt>
                <c:pt idx="34">
                  <c:v>0.95528295038500677</c:v>
                </c:pt>
                <c:pt idx="35">
                  <c:v>0.95649766639800793</c:v>
                </c:pt>
                <c:pt idx="36">
                  <c:v>0.957648143676888</c:v>
                </c:pt>
                <c:pt idx="37">
                  <c:v>0.95873934595898536</c:v>
                </c:pt>
                <c:pt idx="38">
                  <c:v>0.9597757384994543</c:v>
                </c:pt>
                <c:pt idx="39">
                  <c:v>0.96076134910474709</c:v>
                </c:pt>
                <c:pt idx="40">
                  <c:v>0.96169982041425672</c:v>
                </c:pt>
              </c:numCache>
            </c:numRef>
          </c:yVal>
          <c:smooth val="0"/>
        </c:ser>
        <c:ser>
          <c:idx val="0"/>
          <c:order val="2"/>
          <c:tx>
            <c:v>water</c:v>
          </c:tx>
          <c:spPr>
            <a:ln w="12700">
              <a:solidFill>
                <a:srgbClr val="000099"/>
              </a:solidFill>
            </a:ln>
          </c:spPr>
          <c:marker>
            <c:symbol val="none"/>
          </c:marker>
          <c:xVal>
            <c:numRef>
              <c:f>Sheet1!$D$3:$D$43</c:f>
              <c:numCache>
                <c:formatCode>General</c:formatCode>
                <c:ptCount val="41"/>
                <c:pt idx="0">
                  <c:v>0.1</c:v>
                </c:pt>
                <c:pt idx="1">
                  <c:v>0.2</c:v>
                </c:pt>
                <c:pt idx="2">
                  <c:v>0.3</c:v>
                </c:pt>
                <c:pt idx="3">
                  <c:v>0.4</c:v>
                </c:pt>
                <c:pt idx="4">
                  <c:v>0.5</c:v>
                </c:pt>
                <c:pt idx="5">
                  <c:v>0.6</c:v>
                </c:pt>
                <c:pt idx="6">
                  <c:v>0.7</c:v>
                </c:pt>
                <c:pt idx="7">
                  <c:v>0.8</c:v>
                </c:pt>
                <c:pt idx="8">
                  <c:v>0.9</c:v>
                </c:pt>
                <c:pt idx="9">
                  <c:v>1</c:v>
                </c:pt>
                <c:pt idx="10">
                  <c:v>1.1000000000000001</c:v>
                </c:pt>
                <c:pt idx="11">
                  <c:v>1.2</c:v>
                </c:pt>
                <c:pt idx="12">
                  <c:v>1.3</c:v>
                </c:pt>
                <c:pt idx="13">
                  <c:v>1.4</c:v>
                </c:pt>
                <c:pt idx="14">
                  <c:v>1.5</c:v>
                </c:pt>
                <c:pt idx="15">
                  <c:v>1.6</c:v>
                </c:pt>
                <c:pt idx="16">
                  <c:v>1.7</c:v>
                </c:pt>
                <c:pt idx="17">
                  <c:v>1.8</c:v>
                </c:pt>
                <c:pt idx="18">
                  <c:v>1.9</c:v>
                </c:pt>
                <c:pt idx="19">
                  <c:v>2</c:v>
                </c:pt>
                <c:pt idx="20">
                  <c:v>2.1</c:v>
                </c:pt>
                <c:pt idx="21">
                  <c:v>2.2000000000000002</c:v>
                </c:pt>
                <c:pt idx="22">
                  <c:v>2.2999999999999998</c:v>
                </c:pt>
                <c:pt idx="23">
                  <c:v>2.4</c:v>
                </c:pt>
                <c:pt idx="24">
                  <c:v>2.5</c:v>
                </c:pt>
                <c:pt idx="25">
                  <c:v>2.6</c:v>
                </c:pt>
                <c:pt idx="26">
                  <c:v>2.7</c:v>
                </c:pt>
                <c:pt idx="27">
                  <c:v>2.8</c:v>
                </c:pt>
                <c:pt idx="28">
                  <c:v>2.9</c:v>
                </c:pt>
                <c:pt idx="29">
                  <c:v>3</c:v>
                </c:pt>
                <c:pt idx="30">
                  <c:v>3.1</c:v>
                </c:pt>
                <c:pt idx="31">
                  <c:v>3.2</c:v>
                </c:pt>
                <c:pt idx="32">
                  <c:v>3.3</c:v>
                </c:pt>
                <c:pt idx="33">
                  <c:v>3.4</c:v>
                </c:pt>
                <c:pt idx="34">
                  <c:v>3.5</c:v>
                </c:pt>
                <c:pt idx="35">
                  <c:v>3.6</c:v>
                </c:pt>
                <c:pt idx="36">
                  <c:v>3.7</c:v>
                </c:pt>
                <c:pt idx="37">
                  <c:v>3.8</c:v>
                </c:pt>
                <c:pt idx="38">
                  <c:v>3.9</c:v>
                </c:pt>
                <c:pt idx="39">
                  <c:v>4</c:v>
                </c:pt>
                <c:pt idx="40">
                  <c:v>4.0999999999999996</c:v>
                </c:pt>
              </c:numCache>
            </c:numRef>
          </c:xVal>
          <c:yVal>
            <c:numRef>
              <c:f>Sheet1!$F$3:$F$43</c:f>
              <c:numCache>
                <c:formatCode>General</c:formatCode>
                <c:ptCount val="41"/>
                <c:pt idx="0">
                  <c:v>0.24503192251767245</c:v>
                </c:pt>
                <c:pt idx="1">
                  <c:v>0.49500699239270596</c:v>
                </c:pt>
                <c:pt idx="2">
                  <c:v>0.62575965019819357</c:v>
                </c:pt>
                <c:pt idx="3">
                  <c:v>0.70356733323307863</c:v>
                </c:pt>
                <c:pt idx="4">
                  <c:v>0.75482197202003942</c:v>
                </c:pt>
                <c:pt idx="5">
                  <c:v>0.79104971411295866</c:v>
                </c:pt>
                <c:pt idx="6">
                  <c:v>0.81798642314978809</c:v>
                </c:pt>
                <c:pt idx="7">
                  <c:v>0.83878920667416712</c:v>
                </c:pt>
                <c:pt idx="8">
                  <c:v>0.85533422870978293</c:v>
                </c:pt>
                <c:pt idx="9">
                  <c:v>0.86880491021865169</c:v>
                </c:pt>
                <c:pt idx="10">
                  <c:v>0.87998402459893243</c:v>
                </c:pt>
                <c:pt idx="11">
                  <c:v>0.88940975602528594</c:v>
                </c:pt>
                <c:pt idx="12">
                  <c:v>0.89746418916111059</c:v>
                </c:pt>
                <c:pt idx="13">
                  <c:v>0.90442601861610994</c:v>
                </c:pt>
                <c:pt idx="14">
                  <c:v>0.91050327272422471</c:v>
                </c:pt>
                <c:pt idx="15">
                  <c:v>0.91585435887709088</c:v>
                </c:pt>
                <c:pt idx="16">
                  <c:v>0.92060201602134428</c:v>
                </c:pt>
                <c:pt idx="17">
                  <c:v>0.92484281297406579</c:v>
                </c:pt>
                <c:pt idx="18">
                  <c:v>0.92865376669474964</c:v>
                </c:pt>
                <c:pt idx="19">
                  <c:v>0.93209704978540286</c:v>
                </c:pt>
                <c:pt idx="20">
                  <c:v>0.9352234009729431</c:v>
                </c:pt>
                <c:pt idx="21">
                  <c:v>0.93807463700866178</c:v>
                </c:pt>
                <c:pt idx="22">
                  <c:v>0.94068553047503511</c:v>
                </c:pt>
                <c:pt idx="23">
                  <c:v>0.94308523264087107</c:v>
                </c:pt>
                <c:pt idx="24">
                  <c:v>0.94529836492868113</c:v>
                </c:pt>
                <c:pt idx="25">
                  <c:v>0.94734586564839696</c:v>
                </c:pt>
                <c:pt idx="26">
                  <c:v>0.94924565369519642</c:v>
                </c:pt>
                <c:pt idx="27">
                  <c:v>0.95101315375556716</c:v>
                </c:pt>
                <c:pt idx="28">
                  <c:v>0.95266171559589696</c:v>
                </c:pt>
                <c:pt idx="29">
                  <c:v>0.95420295153820645</c:v>
                </c:pt>
                <c:pt idx="30">
                  <c:v>0.95564701015693843</c:v>
                </c:pt>
                <c:pt idx="31">
                  <c:v>0.95700279982719527</c:v>
                </c:pt>
                <c:pt idx="32">
                  <c:v>0.95827817252489778</c:v>
                </c:pt>
                <c:pt idx="33">
                  <c:v>0.95948007588555184</c:v>
                </c:pt>
                <c:pt idx="34">
                  <c:v>0.96061467973691961</c:v>
                </c:pt>
                <c:pt idx="35">
                  <c:v>0.96168748196805898</c:v>
                </c:pt>
                <c:pt idx="36">
                  <c:v>0.96270339756681733</c:v>
                </c:pt>
                <c:pt idx="37">
                  <c:v>0.96366683386674146</c:v>
                </c:pt>
                <c:pt idx="38">
                  <c:v>0.96458175443234873</c:v>
                </c:pt>
                <c:pt idx="39">
                  <c:v>0.96545173353482716</c:v>
                </c:pt>
                <c:pt idx="40">
                  <c:v>0.96628000279615911</c:v>
                </c:pt>
              </c:numCache>
            </c:numRef>
          </c:yVal>
          <c:smooth val="0"/>
        </c:ser>
        <c:dLbls>
          <c:showLegendKey val="0"/>
          <c:showVal val="0"/>
          <c:showCatName val="0"/>
          <c:showSerName val="0"/>
          <c:showPercent val="0"/>
          <c:showBubbleSize val="0"/>
        </c:dLbls>
        <c:axId val="30128384"/>
        <c:axId val="30323456"/>
      </c:scatterChart>
      <c:valAx>
        <c:axId val="30128384"/>
        <c:scaling>
          <c:orientation val="minMax"/>
          <c:max val="2"/>
        </c:scaling>
        <c:delete val="0"/>
        <c:axPos val="b"/>
        <c:title>
          <c:tx>
            <c:rich>
              <a:bodyPr/>
              <a:lstStyle/>
              <a:p>
                <a:pPr>
                  <a:defRPr sz="2800"/>
                </a:pPr>
                <a:r>
                  <a:rPr lang="en-US" sz="2800"/>
                  <a:t>Droplet Radius</a:t>
                </a:r>
                <a:r>
                  <a:rPr lang="en-US" sz="2800" baseline="0"/>
                  <a:t> (</a:t>
                </a:r>
                <a:r>
                  <a:rPr lang="el-GR" sz="2800" baseline="0">
                    <a:latin typeface="Calibri"/>
                  </a:rPr>
                  <a:t>μ</a:t>
                </a:r>
                <a:r>
                  <a:rPr lang="en-US" sz="2800" baseline="0">
                    <a:latin typeface="Calibri"/>
                  </a:rPr>
                  <a:t>m)</a:t>
                </a:r>
                <a:endParaRPr lang="en-US" sz="2800"/>
              </a:p>
            </c:rich>
          </c:tx>
          <c:layout>
            <c:manualLayout>
              <c:xMode val="edge"/>
              <c:yMode val="edge"/>
              <c:x val="0.39426838156484456"/>
              <c:y val="0.93439862542955343"/>
            </c:manualLayout>
          </c:layout>
          <c:overlay val="0"/>
        </c:title>
        <c:numFmt formatCode="General" sourceLinked="1"/>
        <c:majorTickMark val="out"/>
        <c:minorTickMark val="out"/>
        <c:tickLblPos val="nextTo"/>
        <c:txPr>
          <a:bodyPr/>
          <a:lstStyle/>
          <a:p>
            <a:pPr>
              <a:defRPr sz="2000"/>
            </a:pPr>
            <a:endParaRPr lang="en-US"/>
          </a:p>
        </c:txPr>
        <c:crossAx val="30323456"/>
        <c:crosses val="autoZero"/>
        <c:crossBetween val="midCat"/>
        <c:minorUnit val="5.000000000000001E-2"/>
      </c:valAx>
      <c:valAx>
        <c:axId val="30323456"/>
        <c:scaling>
          <c:orientation val="minMax"/>
          <c:max val="1"/>
          <c:min val="0.2"/>
        </c:scaling>
        <c:delete val="0"/>
        <c:axPos val="l"/>
        <c:title>
          <c:tx>
            <c:rich>
              <a:bodyPr rot="-5400000" vert="horz"/>
              <a:lstStyle/>
              <a:p>
                <a:pPr>
                  <a:defRPr sz="2800"/>
                </a:pPr>
                <a:r>
                  <a:rPr lang="en-US" sz="2800"/>
                  <a:t>p/p</a:t>
                </a:r>
                <a:r>
                  <a:rPr lang="en-US" sz="2800" baseline="-25000"/>
                  <a:t>0</a:t>
                </a:r>
                <a:endParaRPr lang="en-US" sz="2800"/>
              </a:p>
            </c:rich>
          </c:tx>
          <c:layout>
            <c:manualLayout>
              <c:xMode val="edge"/>
              <c:yMode val="edge"/>
              <c:x val="1.0253521490642884E-2"/>
              <c:y val="0.37188051662743909"/>
            </c:manualLayout>
          </c:layout>
          <c:overlay val="0"/>
        </c:title>
        <c:numFmt formatCode="General" sourceLinked="1"/>
        <c:majorTickMark val="out"/>
        <c:minorTickMark val="out"/>
        <c:tickLblPos val="nextTo"/>
        <c:txPr>
          <a:bodyPr/>
          <a:lstStyle/>
          <a:p>
            <a:pPr>
              <a:defRPr sz="2000"/>
            </a:pPr>
            <a:endParaRPr lang="en-US"/>
          </a:p>
        </c:txPr>
        <c:crossAx val="30128384"/>
        <c:crosses val="autoZero"/>
        <c:crossBetween val="midCat"/>
        <c:minorUnit val="1.0000000000000002E-2"/>
      </c:valAx>
    </c:plotArea>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chart" Target="../charts/chart3.xml"/><Relationship Id="rId2" Type="http://schemas.openxmlformats.org/officeDocument/2006/relationships/image" Target="../media/image1.wmf"/><Relationship Id="rId1" Type="http://schemas.openxmlformats.org/officeDocument/2006/relationships/slideLayout" Target="../slideLayouts/slideLayout7.xml"/><Relationship Id="rId6" Type="http://schemas.openxmlformats.org/officeDocument/2006/relationships/chart" Target="../charts/chart2.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2705100" y="229750"/>
            <a:ext cx="32596401"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7200" dirty="0" smtClean="0">
                <a:solidFill>
                  <a:schemeClr val="accent6"/>
                </a:solidFill>
                <a:latin typeface="Calibri" pitchFamily="34" charset="0"/>
                <a:ea typeface="Calibri" pitchFamily="34" charset="0"/>
                <a:cs typeface="Calibri" pitchFamily="34" charset="0"/>
              </a:rPr>
              <a:t>Surface Tension Measurements of Organic, Inorganic and Mixed Aqueous Solutions</a:t>
            </a:r>
            <a:endParaRPr lang="en-US" altLang="en-US" sz="7200" dirty="0">
              <a:solidFill>
                <a:schemeClr val="accent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8008601" y="26738975"/>
            <a:ext cx="18064424" cy="1784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chemeClr val="accent6"/>
                </a:solidFill>
                <a:latin typeface="Calibri" pitchFamily="34" charset="0"/>
                <a:ea typeface="Calibri" pitchFamily="34" charset="0"/>
                <a:cs typeface="Calibri" pitchFamily="34" charset="0"/>
              </a:rPr>
              <a:t>Acknowledgments</a:t>
            </a:r>
            <a:endParaRPr lang="en-US" altLang="en-US" sz="3600" dirty="0">
              <a:solidFill>
                <a:schemeClr val="accent6"/>
              </a:solidFill>
              <a:latin typeface="Calibri" pitchFamily="34" charset="0"/>
              <a:ea typeface="Calibri" pitchFamily="34" charset="0"/>
              <a:cs typeface="Calibri" pitchFamily="34" charset="0"/>
            </a:endParaRPr>
          </a:p>
          <a:p>
            <a:pPr algn="just">
              <a:spcBef>
                <a:spcPts val="1200"/>
              </a:spcBef>
            </a:pPr>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Thanks to the UNH Chemistry Department and Dr. </a:t>
            </a:r>
            <a:r>
              <a:rPr lang="en-US" altLang="en-US" sz="3200" dirty="0" err="1" smtClean="0">
                <a:solidFill>
                  <a:schemeClr val="tx1"/>
                </a:solidFill>
                <a:latin typeface="Calibri" pitchFamily="34" charset="0"/>
                <a:ea typeface="Calibri" pitchFamily="34" charset="0"/>
                <a:cs typeface="Calibri" pitchFamily="34" charset="0"/>
              </a:rPr>
              <a:t>Greenslade’s</a:t>
            </a:r>
            <a:r>
              <a:rPr lang="en-US" altLang="en-US" sz="3200" dirty="0" smtClean="0">
                <a:solidFill>
                  <a:schemeClr val="tx1"/>
                </a:solidFill>
                <a:latin typeface="Calibri" pitchFamily="34" charset="0"/>
                <a:ea typeface="Calibri" pitchFamily="34" charset="0"/>
                <a:cs typeface="Calibri" pitchFamily="34" charset="0"/>
              </a:rPr>
              <a:t> research group for support and funding for this study.</a:t>
            </a:r>
            <a:endParaRPr lang="en-US" altLang="en-US" sz="3000" dirty="0">
              <a:solidFill>
                <a:schemeClr val="tx1"/>
              </a:solidFill>
              <a:latin typeface="Calibri" pitchFamily="34" charset="0"/>
              <a:ea typeface="Calibri" pitchFamily="34" charset="0"/>
              <a:cs typeface="Calibri" pitchFamily="34" charset="0"/>
            </a:endParaRPr>
          </a:p>
        </p:txBody>
      </p:sp>
      <p:sp>
        <p:nvSpPr>
          <p:cNvPr id="1037" name="Text Box 96"/>
          <p:cNvSpPr txBox="1">
            <a:spLocks noChangeArrowheads="1"/>
          </p:cNvSpPr>
          <p:nvPr/>
        </p:nvSpPr>
        <p:spPr bwMode="auto">
          <a:xfrm>
            <a:off x="7140575" y="1661000"/>
            <a:ext cx="22860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chemeClr val="accent6"/>
                </a:solidFill>
                <a:latin typeface="Calibri" pitchFamily="34" charset="0"/>
                <a:ea typeface="Calibri" pitchFamily="34" charset="0"/>
                <a:cs typeface="Calibri" pitchFamily="34" charset="0"/>
              </a:rPr>
              <a:t>Anthony Jennings</a:t>
            </a:r>
            <a:r>
              <a:rPr lang="en-AU" altLang="en-US" sz="3600" dirty="0" smtClean="0">
                <a:solidFill>
                  <a:schemeClr val="accent6"/>
                </a:solidFill>
                <a:latin typeface="Calibri" pitchFamily="34" charset="0"/>
                <a:ea typeface="Calibri" pitchFamily="34" charset="0"/>
                <a:cs typeface="Calibri" pitchFamily="34" charset="0"/>
              </a:rPr>
              <a:t>, </a:t>
            </a:r>
            <a:r>
              <a:rPr lang="en-AU" altLang="en-US" sz="3600" dirty="0" err="1" smtClean="0">
                <a:solidFill>
                  <a:schemeClr val="accent6"/>
                </a:solidFill>
                <a:latin typeface="Calibri" pitchFamily="34" charset="0"/>
                <a:ea typeface="Calibri" pitchFamily="34" charset="0"/>
                <a:cs typeface="Calibri" pitchFamily="34" charset="0"/>
              </a:rPr>
              <a:t>Dr.</a:t>
            </a:r>
            <a:r>
              <a:rPr lang="en-AU" altLang="en-US" sz="3600" dirty="0" smtClean="0">
                <a:solidFill>
                  <a:schemeClr val="accent6"/>
                </a:solidFill>
                <a:latin typeface="Calibri" pitchFamily="34" charset="0"/>
                <a:ea typeface="Calibri" pitchFamily="34" charset="0"/>
                <a:cs typeface="Calibri" pitchFamily="34" charset="0"/>
              </a:rPr>
              <a:t> Margaret </a:t>
            </a:r>
            <a:r>
              <a:rPr lang="en-AU" altLang="en-US" sz="3600" dirty="0" err="1" smtClean="0">
                <a:solidFill>
                  <a:schemeClr val="accent6"/>
                </a:solidFill>
                <a:latin typeface="Calibri" pitchFamily="34" charset="0"/>
                <a:ea typeface="Calibri" pitchFamily="34" charset="0"/>
                <a:cs typeface="Calibri" pitchFamily="34" charset="0"/>
              </a:rPr>
              <a:t>Greenslade</a:t>
            </a:r>
            <a:r>
              <a:rPr lang="en-AU" altLang="en-US" sz="3600" dirty="0">
                <a:solidFill>
                  <a:schemeClr val="accent6"/>
                </a:solidFill>
                <a:latin typeface="Calibri" pitchFamily="34" charset="0"/>
                <a:ea typeface="Calibri" pitchFamily="34" charset="0"/>
                <a:cs typeface="Calibri" pitchFamily="34" charset="0"/>
              </a:rPr>
              <a:t/>
            </a:r>
            <a:br>
              <a:rPr lang="en-AU" altLang="en-US" sz="3600" dirty="0">
                <a:solidFill>
                  <a:schemeClr val="accent6"/>
                </a:solidFill>
                <a:latin typeface="Calibri" pitchFamily="34" charset="0"/>
                <a:ea typeface="Calibri" pitchFamily="34" charset="0"/>
                <a:cs typeface="Calibri" pitchFamily="34" charset="0"/>
              </a:rPr>
            </a:br>
            <a:r>
              <a:rPr lang="en-AU" altLang="en-US" sz="3600" dirty="0" smtClean="0">
                <a:solidFill>
                  <a:schemeClr val="accent6"/>
                </a:solidFill>
                <a:latin typeface="Calibri" pitchFamily="34" charset="0"/>
                <a:ea typeface="Calibri" pitchFamily="34" charset="0"/>
                <a:cs typeface="Calibri" pitchFamily="34" charset="0"/>
              </a:rPr>
              <a:t>asu54@wildcats.unh.edu</a:t>
            </a:r>
            <a:r>
              <a:rPr lang="en-AU" altLang="en-US" sz="3600" dirty="0">
                <a:solidFill>
                  <a:schemeClr val="accent6"/>
                </a:solidFill>
                <a:latin typeface="Calibri" pitchFamily="34" charset="0"/>
                <a:ea typeface="Calibri" pitchFamily="34" charset="0"/>
                <a:cs typeface="Calibri" pitchFamily="34" charset="0"/>
              </a:rPr>
              <a:t>; Parsons Hall, 23 Academic Way, Durham NH 03824</a:t>
            </a:r>
            <a:endParaRPr lang="en-US" altLang="en-US" sz="3600" dirty="0">
              <a:solidFill>
                <a:schemeClr val="accent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29122" y="3352800"/>
            <a:ext cx="16804480" cy="7216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chemeClr val="accent6"/>
                </a:solidFill>
                <a:latin typeface="Calibri" pitchFamily="34" charset="0"/>
                <a:ea typeface="Calibri" pitchFamily="34" charset="0"/>
                <a:cs typeface="Calibri" pitchFamily="34" charset="0"/>
              </a:rPr>
              <a:t>Introduction</a:t>
            </a:r>
            <a:endParaRPr lang="en-US" altLang="en-US" sz="4400" dirty="0">
              <a:solidFill>
                <a:schemeClr val="accent6"/>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400" dirty="0" smtClean="0">
                <a:solidFill>
                  <a:schemeClr val="tx1"/>
                </a:solidFill>
                <a:latin typeface="Calibri" panose="020F0502020204030204" pitchFamily="34" charset="0"/>
              </a:rPr>
              <a:t>A common process by which solid aerosol particles are formed is known as wet generation. The solid in question must be dissolved in water, and this solution is atomized, forming droplets suspended in the air. The water then evaporates, leaving behind the solid aerosol. The surface tension of the solution is one of several factors that control the size of aerosol droplets. When a solid is dissolved in water, the resulting solution can have a significantly higher or lower surface tension than the pure liquid, often having a clear relationship with concentration. Therefore, it may be possible to use the surface tension of a solution to predict the properties of aerosols formed from it. The purpose of this work was to determine the relationship between surface tension and concentration in aqueous solutions of sodium chloride and D-glucose, both commonly found in atmospheric aerosol. This data would be used to show how changes in surface tension affect wet generation of aerosols.</a:t>
            </a:r>
            <a:endParaRPr lang="en-US" altLang="en-US" sz="3400" dirty="0">
              <a:solidFill>
                <a:schemeClr val="tx1"/>
              </a:solidFill>
              <a:latin typeface="Calibri" panose="020F0502020204030204" pitchFamily="34" charset="0"/>
            </a:endParaRPr>
          </a:p>
        </p:txBody>
      </p:sp>
      <p:sp>
        <p:nvSpPr>
          <p:cNvPr id="1040" name="Text Box 238"/>
          <p:cNvSpPr txBox="1">
            <a:spLocks noChangeArrowheads="1"/>
          </p:cNvSpPr>
          <p:nvPr/>
        </p:nvSpPr>
        <p:spPr bwMode="auto">
          <a:xfrm>
            <a:off x="108615" y="24112277"/>
            <a:ext cx="18151474" cy="5462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chemeClr val="accent6"/>
                </a:solidFill>
                <a:latin typeface="Calibri" pitchFamily="34" charset="0"/>
                <a:ea typeface="Calibri" pitchFamily="34" charset="0"/>
                <a:cs typeface="Calibri" pitchFamily="34" charset="0"/>
              </a:rPr>
              <a:t>References</a:t>
            </a:r>
          </a:p>
          <a:p>
            <a:pPr lvl="0">
              <a:buFont typeface="+mj-lt"/>
              <a:buAutoNum type="arabicPeriod"/>
            </a:pPr>
            <a:r>
              <a:rPr lang="en-US" sz="2600" b="0" dirty="0" smtClean="0">
                <a:solidFill>
                  <a:schemeClr val="tx1"/>
                </a:solidFill>
                <a:latin typeface="Calibri" panose="020F0502020204030204" pitchFamily="34" charset="0"/>
              </a:rPr>
              <a:t>Morris</a:t>
            </a:r>
            <a:r>
              <a:rPr lang="en-US" sz="2600" b="0" dirty="0">
                <a:solidFill>
                  <a:schemeClr val="tx1"/>
                </a:solidFill>
                <a:latin typeface="Calibri" panose="020F0502020204030204" pitchFamily="34" charset="0"/>
              </a:rPr>
              <a:t>, H. S., V. H. </a:t>
            </a:r>
            <a:r>
              <a:rPr lang="en-US" sz="2600" b="0" dirty="0" err="1">
                <a:solidFill>
                  <a:schemeClr val="tx1"/>
                </a:solidFill>
                <a:latin typeface="Calibri" panose="020F0502020204030204" pitchFamily="34" charset="0"/>
              </a:rPr>
              <a:t>Grassian</a:t>
            </a:r>
            <a:r>
              <a:rPr lang="en-US" sz="2600" b="0" dirty="0">
                <a:solidFill>
                  <a:schemeClr val="tx1"/>
                </a:solidFill>
                <a:latin typeface="Calibri" panose="020F0502020204030204" pitchFamily="34" charset="0"/>
              </a:rPr>
              <a:t>, A. V. </a:t>
            </a:r>
            <a:r>
              <a:rPr lang="en-US" sz="2600" b="0" dirty="0" err="1">
                <a:solidFill>
                  <a:schemeClr val="tx1"/>
                </a:solidFill>
                <a:latin typeface="Calibri" panose="020F0502020204030204" pitchFamily="34" charset="0"/>
              </a:rPr>
              <a:t>Tivanski</a:t>
            </a:r>
            <a:r>
              <a:rPr lang="en-US" sz="2600" b="0" dirty="0">
                <a:solidFill>
                  <a:schemeClr val="tx1"/>
                </a:solidFill>
                <a:latin typeface="Calibri" panose="020F0502020204030204" pitchFamily="34" charset="0"/>
              </a:rPr>
              <a:t>. Humidity-dependent surface tension measurements of individual inorganic and organic </a:t>
            </a:r>
            <a:r>
              <a:rPr lang="en-US" sz="2600" b="0" dirty="0" err="1">
                <a:solidFill>
                  <a:schemeClr val="tx1"/>
                </a:solidFill>
                <a:latin typeface="Calibri" panose="020F0502020204030204" pitchFamily="34" charset="0"/>
              </a:rPr>
              <a:t>submicrometre</a:t>
            </a:r>
            <a:r>
              <a:rPr lang="en-US" sz="2600" b="0" dirty="0">
                <a:solidFill>
                  <a:schemeClr val="tx1"/>
                </a:solidFill>
                <a:latin typeface="Calibri" panose="020F0502020204030204" pitchFamily="34" charset="0"/>
              </a:rPr>
              <a:t> liquid particles. Chemical Science. 2015. 6. 3242-3247.</a:t>
            </a:r>
            <a:endParaRPr lang="en-US" sz="2600" b="0" dirty="0" smtClean="0">
              <a:solidFill>
                <a:schemeClr val="tx1"/>
              </a:solidFill>
              <a:latin typeface="Calibri" panose="020F0502020204030204" pitchFamily="34" charset="0"/>
            </a:endParaRPr>
          </a:p>
          <a:p>
            <a:pPr lvl="0">
              <a:buFont typeface="+mj-lt"/>
              <a:buAutoNum type="arabicPeriod"/>
            </a:pPr>
            <a:r>
              <a:rPr lang="en-US" sz="2600" b="0" dirty="0" smtClean="0">
                <a:solidFill>
                  <a:schemeClr val="tx1"/>
                </a:solidFill>
                <a:latin typeface="Calibri" panose="020F0502020204030204" pitchFamily="34" charset="0"/>
              </a:rPr>
              <a:t>Seinfeld</a:t>
            </a:r>
            <a:r>
              <a:rPr lang="en-US" sz="2600" b="0" dirty="0">
                <a:solidFill>
                  <a:schemeClr val="tx1"/>
                </a:solidFill>
                <a:latin typeface="Calibri" panose="020F0502020204030204" pitchFamily="34" charset="0"/>
              </a:rPr>
              <a:t>, J. H. and S. N. </a:t>
            </a:r>
            <a:r>
              <a:rPr lang="en-US" sz="2600" b="0" dirty="0" err="1">
                <a:solidFill>
                  <a:schemeClr val="tx1"/>
                </a:solidFill>
                <a:latin typeface="Calibri" panose="020F0502020204030204" pitchFamily="34" charset="0"/>
              </a:rPr>
              <a:t>Pandis</a:t>
            </a:r>
            <a:r>
              <a:rPr lang="en-US" sz="2600" b="0" dirty="0">
                <a:solidFill>
                  <a:schemeClr val="tx1"/>
                </a:solidFill>
                <a:latin typeface="Calibri" panose="020F0502020204030204" pitchFamily="34" charset="0"/>
              </a:rPr>
              <a:t>. Atmospheric Chemistry and Physics: From air pollution to climate change. Wiley. 2nd Edition. 2006</a:t>
            </a:r>
            <a:r>
              <a:rPr lang="en-US" sz="2600" b="0" dirty="0" smtClean="0">
                <a:solidFill>
                  <a:schemeClr val="tx1"/>
                </a:solidFill>
                <a:latin typeface="Calibri" panose="020F0502020204030204" pitchFamily="34" charset="0"/>
              </a:rPr>
              <a:t>.</a:t>
            </a:r>
          </a:p>
          <a:p>
            <a:pPr lvl="0">
              <a:buFont typeface="+mj-lt"/>
              <a:buAutoNum type="arabicPeriod"/>
            </a:pPr>
            <a:r>
              <a:rPr lang="en-US" sz="2600" b="0" dirty="0" smtClean="0">
                <a:solidFill>
                  <a:schemeClr val="tx1"/>
                </a:solidFill>
                <a:latin typeface="Calibri" panose="020F0502020204030204" pitchFamily="34" charset="0"/>
              </a:rPr>
              <a:t>CSC </a:t>
            </a:r>
            <a:r>
              <a:rPr lang="en-US" sz="2600" b="0" dirty="0">
                <a:solidFill>
                  <a:schemeClr val="tx1"/>
                </a:solidFill>
                <a:latin typeface="Calibri" panose="020F0502020204030204" pitchFamily="34" charset="0"/>
              </a:rPr>
              <a:t>Scientific Company. Manual for </a:t>
            </a:r>
            <a:r>
              <a:rPr lang="en-US" sz="2600" b="0" dirty="0" err="1">
                <a:solidFill>
                  <a:schemeClr val="tx1"/>
                </a:solidFill>
                <a:latin typeface="Calibri" panose="020F0502020204030204" pitchFamily="34" charset="0"/>
              </a:rPr>
              <a:t>tensiometers</a:t>
            </a:r>
            <a:r>
              <a:rPr lang="en-US" sz="2600" b="0" dirty="0">
                <a:solidFill>
                  <a:schemeClr val="tx1"/>
                </a:solidFill>
                <a:latin typeface="Calibri" panose="020F0502020204030204" pitchFamily="34" charset="0"/>
              </a:rPr>
              <a:t>, CSC – </a:t>
            </a:r>
            <a:r>
              <a:rPr lang="en-US" sz="2600" b="0" dirty="0" err="1" smtClean="0">
                <a:solidFill>
                  <a:schemeClr val="tx1"/>
                </a:solidFill>
                <a:latin typeface="Calibri" panose="020F0502020204030204" pitchFamily="34" charset="0"/>
              </a:rPr>
              <a:t>DuNouy</a:t>
            </a:r>
            <a:endParaRPr lang="en-US" sz="2600" b="0" dirty="0">
              <a:solidFill>
                <a:schemeClr val="tx1"/>
              </a:solidFill>
              <a:latin typeface="Calibri" panose="020F0502020204030204" pitchFamily="34" charset="0"/>
            </a:endParaRPr>
          </a:p>
          <a:p>
            <a:pPr lvl="0">
              <a:buFont typeface="+mj-lt"/>
              <a:buAutoNum type="arabicPeriod"/>
            </a:pPr>
            <a:r>
              <a:rPr lang="en-US" sz="2600" b="0" dirty="0" smtClean="0">
                <a:solidFill>
                  <a:schemeClr val="tx1"/>
                </a:solidFill>
                <a:latin typeface="Calibri" panose="020F0502020204030204" pitchFamily="34" charset="0"/>
              </a:rPr>
              <a:t>Ming</a:t>
            </a:r>
            <a:r>
              <a:rPr lang="en-US" sz="2600" b="0" dirty="0">
                <a:solidFill>
                  <a:schemeClr val="tx1"/>
                </a:solidFill>
                <a:latin typeface="Calibri" panose="020F0502020204030204" pitchFamily="34" charset="0"/>
              </a:rPr>
              <a:t>, Y. and L. M. Russell. Predicted hygroscopic growth of sea salt aerosol. Journal of Geophysical Research.2001. 106. 28,259-28,274</a:t>
            </a:r>
            <a:r>
              <a:rPr lang="en-US" sz="2600" b="0" dirty="0" smtClean="0">
                <a:solidFill>
                  <a:schemeClr val="tx1"/>
                </a:solidFill>
                <a:latin typeface="Calibri" panose="020F0502020204030204" pitchFamily="34" charset="0"/>
              </a:rPr>
              <a:t>.</a:t>
            </a:r>
          </a:p>
          <a:p>
            <a:pPr lvl="0">
              <a:buFont typeface="+mj-lt"/>
              <a:buAutoNum type="arabicPeriod"/>
            </a:pPr>
            <a:r>
              <a:rPr lang="en-US" sz="2600" b="0" dirty="0" smtClean="0">
                <a:solidFill>
                  <a:schemeClr val="tx1"/>
                </a:solidFill>
                <a:latin typeface="Calibri" panose="020F0502020204030204" pitchFamily="34" charset="0"/>
              </a:rPr>
              <a:t>Zamora</a:t>
            </a:r>
            <a:r>
              <a:rPr lang="en-US" sz="2600" b="0" dirty="0">
                <a:solidFill>
                  <a:schemeClr val="tx1"/>
                </a:solidFill>
                <a:latin typeface="Calibri" panose="020F0502020204030204" pitchFamily="34" charset="0"/>
              </a:rPr>
              <a:t>, I. R. et al. Hygroscopic Growth of Common Organic Aerosol Solutes, Including </a:t>
            </a:r>
            <a:r>
              <a:rPr lang="en-US" sz="2600" b="0" dirty="0" err="1">
                <a:solidFill>
                  <a:schemeClr val="tx1"/>
                </a:solidFill>
                <a:latin typeface="Calibri" panose="020F0502020204030204" pitchFamily="34" charset="0"/>
              </a:rPr>
              <a:t>Humic</a:t>
            </a:r>
            <a:r>
              <a:rPr lang="en-US" sz="2600" b="0" dirty="0">
                <a:solidFill>
                  <a:schemeClr val="tx1"/>
                </a:solidFill>
                <a:latin typeface="Calibri" panose="020F0502020204030204" pitchFamily="34" charset="0"/>
              </a:rPr>
              <a:t> Substances, as Derived from Water Activity Measurements. Journal of Geophysical Research: Atmospheres. 2011. 116. D23207</a:t>
            </a:r>
            <a:r>
              <a:rPr lang="en-US" sz="2600" b="0" dirty="0" smtClean="0">
                <a:solidFill>
                  <a:schemeClr val="tx1"/>
                </a:solidFill>
                <a:latin typeface="Calibri" panose="020F0502020204030204" pitchFamily="34" charset="0"/>
              </a:rPr>
              <a:t>.</a:t>
            </a:r>
          </a:p>
          <a:p>
            <a:pPr lvl="0">
              <a:buFont typeface="+mj-lt"/>
              <a:buAutoNum type="arabicPeriod"/>
            </a:pPr>
            <a:r>
              <a:rPr lang="en-US" sz="2600" b="0" dirty="0" err="1" smtClean="0">
                <a:solidFill>
                  <a:schemeClr val="tx1"/>
                </a:solidFill>
                <a:latin typeface="Calibri" panose="020F0502020204030204" pitchFamily="34" charset="0"/>
              </a:rPr>
              <a:t>Pöschl</a:t>
            </a:r>
            <a:r>
              <a:rPr lang="en-US" sz="2600" b="0" dirty="0">
                <a:solidFill>
                  <a:schemeClr val="tx1"/>
                </a:solidFill>
                <a:latin typeface="Calibri" panose="020F0502020204030204" pitchFamily="34" charset="0"/>
              </a:rPr>
              <a:t>, U. Atmospheric Aerosols: Composition, Transformation, Climate and Health Effects. </a:t>
            </a:r>
            <a:r>
              <a:rPr lang="en-US" sz="2600" b="0" dirty="0" err="1">
                <a:solidFill>
                  <a:schemeClr val="tx1"/>
                </a:solidFill>
                <a:latin typeface="Calibri" panose="020F0502020204030204" pitchFamily="34" charset="0"/>
              </a:rPr>
              <a:t>Angewandte</a:t>
            </a:r>
            <a:r>
              <a:rPr lang="en-US" sz="2600" b="0" dirty="0">
                <a:solidFill>
                  <a:schemeClr val="tx1"/>
                </a:solidFill>
                <a:latin typeface="Calibri" panose="020F0502020204030204" pitchFamily="34" charset="0"/>
              </a:rPr>
              <a:t> </a:t>
            </a:r>
            <a:r>
              <a:rPr lang="en-US" sz="2600" b="0" dirty="0" err="1">
                <a:solidFill>
                  <a:schemeClr val="tx1"/>
                </a:solidFill>
                <a:latin typeface="Calibri" panose="020F0502020204030204" pitchFamily="34" charset="0"/>
              </a:rPr>
              <a:t>Chemie</a:t>
            </a:r>
            <a:r>
              <a:rPr lang="en-US" sz="2600" b="0" dirty="0">
                <a:solidFill>
                  <a:schemeClr val="tx1"/>
                </a:solidFill>
                <a:latin typeface="Calibri" panose="020F0502020204030204" pitchFamily="34" charset="0"/>
              </a:rPr>
              <a:t> Int. Ed. 2005. 44. 7520-7540.</a:t>
            </a:r>
            <a:endParaRPr lang="en-US" sz="2600" b="0" dirty="0" smtClean="0">
              <a:solidFill>
                <a:schemeClr val="tx1"/>
              </a:solidFill>
              <a:latin typeface="Calibri" panose="020F0502020204030204" pitchFamily="34" charset="0"/>
            </a:endParaRPr>
          </a:p>
        </p:txBody>
      </p:sp>
      <p:sp>
        <p:nvSpPr>
          <p:cNvPr id="1043" name="Text Box 401"/>
          <p:cNvSpPr txBox="1">
            <a:spLocks noChangeArrowheads="1"/>
          </p:cNvSpPr>
          <p:nvPr/>
        </p:nvSpPr>
        <p:spPr bwMode="auto">
          <a:xfrm>
            <a:off x="18008601" y="23624914"/>
            <a:ext cx="18615025" cy="3123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chemeClr val="accent6"/>
                </a:solidFill>
                <a:latin typeface="Calibri" pitchFamily="34" charset="0"/>
                <a:ea typeface="Calibri" pitchFamily="34" charset="0"/>
                <a:cs typeface="Calibri" pitchFamily="34" charset="0"/>
              </a:rPr>
              <a:t>Conclusions</a:t>
            </a:r>
            <a:endParaRPr lang="en-US" altLang="en-US" sz="4400" dirty="0">
              <a:solidFill>
                <a:schemeClr val="accent6"/>
              </a:solidFill>
              <a:latin typeface="Calibri" pitchFamily="34" charset="0"/>
              <a:ea typeface="Calibri" pitchFamily="34" charset="0"/>
              <a:cs typeface="Calibri" pitchFamily="34" charset="0"/>
            </a:endParaRP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It is possible to predict properties of aerosolized solution droplets based on the surface tension of bulk solutions, if a clear relationship between surface tension and concentration can be established. This is fairly easily done for ionic solutes, but more complex organic solutes present additional challenges.</a:t>
            </a:r>
            <a:endParaRPr lang="en-US" altLang="en-US" sz="3200" dirty="0">
              <a:solidFill>
                <a:schemeClr val="tx1"/>
              </a:solidFill>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18212463" y="20973871"/>
            <a:ext cx="18112050" cy="3138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chemeClr val="accent6"/>
                </a:solidFill>
                <a:latin typeface="Calibri" pitchFamily="34" charset="0"/>
                <a:ea typeface="Calibri" pitchFamily="34" charset="0"/>
                <a:cs typeface="Calibri" pitchFamily="34" charset="0"/>
              </a:rPr>
              <a:t>Future </a:t>
            </a:r>
            <a:r>
              <a:rPr lang="en-US" altLang="en-US" sz="4400" dirty="0" smtClean="0">
                <a:solidFill>
                  <a:schemeClr val="accent6"/>
                </a:solidFill>
                <a:latin typeface="Calibri" pitchFamily="34" charset="0"/>
                <a:ea typeface="Calibri" pitchFamily="34" charset="0"/>
                <a:cs typeface="Calibri" pitchFamily="34" charset="0"/>
              </a:rPr>
              <a:t>Work</a:t>
            </a:r>
            <a:endParaRPr lang="en-US" altLang="en-US" sz="4400" dirty="0">
              <a:solidFill>
                <a:schemeClr val="accent6"/>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200" b="0" dirty="0" smtClean="0">
                <a:solidFill>
                  <a:schemeClr val="tx1"/>
                </a:solidFill>
                <a:latin typeface="Calibri" pitchFamily="34" charset="0"/>
                <a:ea typeface="Calibri" pitchFamily="34" charset="0"/>
                <a:cs typeface="Calibri" pitchFamily="34" charset="0"/>
              </a:rPr>
              <a:t>Experiments on glucose solutions will be continued in order to produce reproducible results and form a model for their surface tension behavior. If models can be made for both solution systems, they will be used to predict the behavior of mixed solutions of both compounds</a:t>
            </a:r>
            <a:endParaRPr lang="en-US" altLang="en-US" sz="3200" b="0" dirty="0">
              <a:solidFill>
                <a:schemeClr val="tx1"/>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108615" y="19287527"/>
            <a:ext cx="17394237" cy="560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chemeClr val="accent6"/>
                </a:solidFill>
                <a:latin typeface="Calibri" pitchFamily="34" charset="0"/>
                <a:ea typeface="Calibri" pitchFamily="34" charset="0"/>
                <a:cs typeface="Calibri" pitchFamily="34" charset="0"/>
              </a:rPr>
              <a:t>Experimental</a:t>
            </a:r>
          </a:p>
          <a:p>
            <a:pPr marL="571500" indent="-571500">
              <a:spcBef>
                <a:spcPct val="25000"/>
              </a:spcBef>
              <a:buFont typeface="Arial" panose="020B0604020202020204" pitchFamily="34" charset="0"/>
              <a:buChar char="•"/>
            </a:pPr>
            <a:r>
              <a:rPr lang="en-US" altLang="en-US" sz="3400" b="0" dirty="0" smtClean="0">
                <a:solidFill>
                  <a:schemeClr val="tx1"/>
                </a:solidFill>
                <a:latin typeface="Calibri" pitchFamily="34" charset="0"/>
                <a:ea typeface="Calibri" pitchFamily="34" charset="0"/>
                <a:cs typeface="Calibri" pitchFamily="34" charset="0"/>
              </a:rPr>
              <a:t>Surface tension measurements taken manually using a </a:t>
            </a:r>
            <a:r>
              <a:rPr lang="en-US" altLang="en-US" sz="3400" b="0" dirty="0" err="1" smtClean="0">
                <a:solidFill>
                  <a:schemeClr val="tx1"/>
                </a:solidFill>
                <a:latin typeface="Calibri" pitchFamily="34" charset="0"/>
                <a:ea typeface="Calibri" pitchFamily="34" charset="0"/>
                <a:cs typeface="Calibri" pitchFamily="34" charset="0"/>
              </a:rPr>
              <a:t>DuNouy</a:t>
            </a:r>
            <a:r>
              <a:rPr lang="en-US" altLang="en-US" sz="3400" b="0" dirty="0" smtClean="0">
                <a:solidFill>
                  <a:schemeClr val="tx1"/>
                </a:solidFill>
                <a:latin typeface="Calibri" pitchFamily="34" charset="0"/>
                <a:ea typeface="Calibri" pitchFamily="34" charset="0"/>
                <a:cs typeface="Calibri" pitchFamily="34" charset="0"/>
              </a:rPr>
              <a:t> ring </a:t>
            </a:r>
            <a:r>
              <a:rPr lang="en-US" altLang="en-US" sz="3400" b="0" dirty="0" err="1" smtClean="0">
                <a:solidFill>
                  <a:schemeClr val="tx1"/>
                </a:solidFill>
                <a:latin typeface="Calibri" pitchFamily="34" charset="0"/>
                <a:ea typeface="Calibri" pitchFamily="34" charset="0"/>
                <a:cs typeface="Calibri" pitchFamily="34" charset="0"/>
              </a:rPr>
              <a:t>tensiometer</a:t>
            </a:r>
            <a:endParaRPr lang="en-US" altLang="en-US" sz="3400" b="0" dirty="0" smtClean="0">
              <a:solidFill>
                <a:schemeClr val="tx1"/>
              </a:solidFill>
              <a:latin typeface="Calibri" pitchFamily="34" charset="0"/>
              <a:ea typeface="Calibri" pitchFamily="34" charset="0"/>
              <a:cs typeface="Calibri" pitchFamily="34" charset="0"/>
            </a:endParaRPr>
          </a:p>
          <a:p>
            <a:pPr marL="571500" indent="-571500">
              <a:spcBef>
                <a:spcPct val="25000"/>
              </a:spcBef>
              <a:buFont typeface="Arial" panose="020B0604020202020204" pitchFamily="34" charset="0"/>
              <a:buChar char="•"/>
            </a:pPr>
            <a:r>
              <a:rPr lang="en-US" altLang="en-US" sz="3400" b="0" dirty="0" smtClean="0">
                <a:solidFill>
                  <a:schemeClr val="tx1"/>
                </a:solidFill>
                <a:latin typeface="Calibri" pitchFamily="34" charset="0"/>
                <a:ea typeface="Calibri" pitchFamily="34" charset="0"/>
                <a:cs typeface="Calibri" pitchFamily="34" charset="0"/>
              </a:rPr>
              <a:t>Uses a platinum-iridium wire ring attached to a lever arm to pull upwards on the liquid surface, and the force required to break the surface is recorded</a:t>
            </a:r>
          </a:p>
          <a:p>
            <a:pPr marL="571500" indent="-571500">
              <a:spcBef>
                <a:spcPct val="25000"/>
              </a:spcBef>
              <a:buFont typeface="Arial" panose="020B0604020202020204" pitchFamily="34" charset="0"/>
              <a:buChar char="•"/>
            </a:pPr>
            <a:r>
              <a:rPr lang="en-US" altLang="en-US" sz="3400" b="0" dirty="0" smtClean="0">
                <a:solidFill>
                  <a:schemeClr val="tx1"/>
                </a:solidFill>
                <a:latin typeface="Calibri" pitchFamily="34" charset="0"/>
                <a:ea typeface="Calibri" pitchFamily="34" charset="0"/>
                <a:cs typeface="Calibri" pitchFamily="34" charset="0"/>
              </a:rPr>
              <a:t>The instrument was calibrated using the known downward force provided by a 0.5g weight attached to the ring</a:t>
            </a:r>
          </a:p>
          <a:p>
            <a:pPr marL="571500" indent="-571500">
              <a:spcBef>
                <a:spcPct val="25000"/>
              </a:spcBef>
              <a:buFont typeface="Arial" panose="020B0604020202020204" pitchFamily="34" charset="0"/>
              <a:buChar char="•"/>
            </a:pPr>
            <a:r>
              <a:rPr lang="en-US" altLang="en-US" sz="3400" b="0" dirty="0" smtClean="0">
                <a:solidFill>
                  <a:schemeClr val="tx1"/>
                </a:solidFill>
                <a:latin typeface="Calibri" pitchFamily="34" charset="0"/>
                <a:ea typeface="Calibri" pitchFamily="34" charset="0"/>
                <a:cs typeface="Calibri" pitchFamily="34" charset="0"/>
              </a:rPr>
              <a:t>50 mL solutions of sodium chloride and D-glucose were made using reverse osmosis water and allowed to equilibrate to room temperature before study</a:t>
            </a:r>
          </a:p>
          <a:p>
            <a:pPr marL="571500" indent="-571500">
              <a:spcBef>
                <a:spcPct val="25000"/>
              </a:spcBef>
              <a:buFont typeface="Arial" panose="020B0604020202020204" pitchFamily="34" charset="0"/>
              <a:buChar char="•"/>
            </a:pPr>
            <a:endParaRPr lang="en-US" altLang="en-US" sz="3400" dirty="0" smtClean="0">
              <a:solidFill>
                <a:schemeClr val="tx1"/>
              </a:solidFill>
              <a:latin typeface="Calibri" pitchFamily="34" charset="0"/>
              <a:ea typeface="Calibri" pitchFamily="34" charset="0"/>
              <a:cs typeface="Calibri" pitchFamily="34" charset="0"/>
            </a:endParaRPr>
          </a:p>
        </p:txBody>
      </p:sp>
      <p:pic>
        <p:nvPicPr>
          <p:cNvPr id="1238" name="Picture 123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9100" y="270350"/>
            <a:ext cx="2286000" cy="2781300"/>
          </a:xfrm>
          <a:prstGeom prst="rect">
            <a:avLst/>
          </a:prstGeom>
        </p:spPr>
      </p:pic>
      <p:sp>
        <p:nvSpPr>
          <p:cNvPr id="5" name="TextBox 4"/>
          <p:cNvSpPr txBox="1"/>
          <p:nvPr/>
        </p:nvSpPr>
        <p:spPr>
          <a:xfrm>
            <a:off x="18570575" y="3096440"/>
            <a:ext cx="6705600" cy="1661993"/>
          </a:xfrm>
          <a:prstGeom prst="rect">
            <a:avLst/>
          </a:prstGeom>
          <a:noFill/>
        </p:spPr>
        <p:txBody>
          <a:bodyPr wrap="square" rtlCol="0">
            <a:spAutoFit/>
          </a:bodyPr>
          <a:lstStyle/>
          <a:p>
            <a:r>
              <a:rPr lang="en-US" altLang="en-US" sz="4400" dirty="0" smtClean="0">
                <a:solidFill>
                  <a:schemeClr val="accent6"/>
                </a:solidFill>
                <a:latin typeface="Calibri" pitchFamily="34" charset="0"/>
                <a:ea typeface="Calibri" pitchFamily="34" charset="0"/>
                <a:cs typeface="Calibri" pitchFamily="34" charset="0"/>
              </a:rPr>
              <a:t>Results and Discussion</a:t>
            </a:r>
            <a:endParaRPr lang="en-US" altLang="en-US" sz="4400" dirty="0">
              <a:solidFill>
                <a:schemeClr val="accent6"/>
              </a:solidFill>
              <a:latin typeface="Calibri" pitchFamily="34" charset="0"/>
              <a:ea typeface="Calibri" pitchFamily="34" charset="0"/>
              <a:cs typeface="Calibri" pitchFamily="34" charset="0"/>
            </a:endParaRPr>
          </a:p>
          <a:p>
            <a:endParaRPr lang="en-US" sz="5400" dirty="0"/>
          </a:p>
        </p:txBody>
      </p:sp>
      <p:sp>
        <p:nvSpPr>
          <p:cNvPr id="9" name="TextBox 8"/>
          <p:cNvSpPr txBox="1"/>
          <p:nvPr/>
        </p:nvSpPr>
        <p:spPr>
          <a:xfrm>
            <a:off x="108615" y="17945405"/>
            <a:ext cx="8153400" cy="954107"/>
          </a:xfrm>
          <a:prstGeom prst="rect">
            <a:avLst/>
          </a:prstGeom>
          <a:noFill/>
        </p:spPr>
        <p:txBody>
          <a:bodyPr wrap="square" rtlCol="0">
            <a:spAutoFit/>
          </a:bodyPr>
          <a:lstStyle/>
          <a:p>
            <a:r>
              <a:rPr lang="en-US" sz="2800" b="0" dirty="0" smtClean="0">
                <a:solidFill>
                  <a:schemeClr val="tx1"/>
                </a:solidFill>
              </a:rPr>
              <a:t>Figure 1. </a:t>
            </a:r>
            <a:r>
              <a:rPr lang="en-US" sz="2800" b="0" dirty="0">
                <a:solidFill>
                  <a:schemeClr val="tx1"/>
                </a:solidFill>
              </a:rPr>
              <a:t>CSC Scientific Precision </a:t>
            </a:r>
            <a:r>
              <a:rPr lang="en-US" sz="2800" b="0" dirty="0" err="1">
                <a:solidFill>
                  <a:schemeClr val="tx1"/>
                </a:solidFill>
              </a:rPr>
              <a:t>Tensiometer</a:t>
            </a:r>
            <a:r>
              <a:rPr lang="en-US" sz="2800" b="0" dirty="0">
                <a:solidFill>
                  <a:schemeClr val="tx1"/>
                </a:solidFill>
              </a:rPr>
              <a:t> model used in this study.</a:t>
            </a:r>
          </a:p>
        </p:txBody>
      </p:sp>
      <p:sp>
        <p:nvSpPr>
          <p:cNvPr id="23" name="TextBox 22"/>
          <p:cNvSpPr txBox="1"/>
          <p:nvPr/>
        </p:nvSpPr>
        <p:spPr>
          <a:xfrm>
            <a:off x="9000861" y="17660211"/>
            <a:ext cx="8812476" cy="2246769"/>
          </a:xfrm>
          <a:prstGeom prst="rect">
            <a:avLst/>
          </a:prstGeom>
          <a:noFill/>
        </p:spPr>
        <p:txBody>
          <a:bodyPr wrap="square" rtlCol="0">
            <a:spAutoFit/>
          </a:bodyPr>
          <a:lstStyle/>
          <a:p>
            <a:r>
              <a:rPr lang="en-US" sz="2800" b="0" dirty="0" smtClean="0">
                <a:solidFill>
                  <a:schemeClr val="tx1"/>
                </a:solidFill>
              </a:rPr>
              <a:t>Figure </a:t>
            </a:r>
            <a:r>
              <a:rPr lang="en-US" sz="2800" b="0" dirty="0" smtClean="0">
                <a:solidFill>
                  <a:schemeClr val="tx1"/>
                </a:solidFill>
              </a:rPr>
              <a:t>2. </a:t>
            </a:r>
            <a:r>
              <a:rPr lang="en-US" sz="2800" b="0" dirty="0">
                <a:solidFill>
                  <a:schemeClr val="tx1"/>
                </a:solidFill>
              </a:rPr>
              <a:t>Surface tension </a:t>
            </a:r>
            <a:r>
              <a:rPr lang="en-US" sz="2800" b="0" dirty="0" smtClean="0">
                <a:solidFill>
                  <a:schemeClr val="tx1"/>
                </a:solidFill>
              </a:rPr>
              <a:t>of aqueous glucose versus concentration from three different experiments. </a:t>
            </a:r>
            <a:r>
              <a:rPr lang="en-US" sz="2800" b="0" dirty="0">
                <a:solidFill>
                  <a:schemeClr val="tx1"/>
                </a:solidFill>
              </a:rPr>
              <a:t>Points </a:t>
            </a:r>
            <a:r>
              <a:rPr lang="en-US" sz="2800" b="0" dirty="0" smtClean="0">
                <a:solidFill>
                  <a:schemeClr val="tx1"/>
                </a:solidFill>
              </a:rPr>
              <a:t>represent average </a:t>
            </a:r>
            <a:r>
              <a:rPr lang="en-US" sz="2800" b="0" dirty="0">
                <a:solidFill>
                  <a:schemeClr val="tx1"/>
                </a:solidFill>
              </a:rPr>
              <a:t>of three measurements and error bars </a:t>
            </a:r>
            <a:r>
              <a:rPr lang="en-US" sz="2800" b="0" dirty="0" smtClean="0">
                <a:solidFill>
                  <a:schemeClr val="tx1"/>
                </a:solidFill>
              </a:rPr>
              <a:t>represent </a:t>
            </a:r>
            <a:r>
              <a:rPr lang="en-US" sz="2800" b="0" dirty="0">
                <a:solidFill>
                  <a:schemeClr val="tx1"/>
                </a:solidFill>
              </a:rPr>
              <a:t>standard deviation</a:t>
            </a:r>
            <a:r>
              <a:rPr lang="en-US" sz="2800" b="0" dirty="0" smtClean="0">
                <a:solidFill>
                  <a:schemeClr val="tx1"/>
                </a:solidFill>
              </a:rPr>
              <a:t>.</a:t>
            </a:r>
            <a:endParaRPr lang="en-US" sz="2800" b="0" dirty="0">
              <a:solidFill>
                <a:schemeClr val="tx1"/>
              </a:solidFill>
            </a:endParaRPr>
          </a:p>
          <a:p>
            <a:endParaRPr lang="en-US" sz="2800" b="0" dirty="0">
              <a:solidFill>
                <a:schemeClr val="tx1"/>
              </a:solidFill>
            </a:endParaRPr>
          </a:p>
        </p:txBody>
      </p:sp>
      <p:sp>
        <p:nvSpPr>
          <p:cNvPr id="24" name="TextBox 23"/>
          <p:cNvSpPr txBox="1"/>
          <p:nvPr/>
        </p:nvSpPr>
        <p:spPr>
          <a:xfrm>
            <a:off x="18397451" y="11517409"/>
            <a:ext cx="9804930" cy="2246769"/>
          </a:xfrm>
          <a:prstGeom prst="rect">
            <a:avLst/>
          </a:prstGeom>
          <a:noFill/>
        </p:spPr>
        <p:txBody>
          <a:bodyPr wrap="square" rtlCol="0">
            <a:spAutoFit/>
          </a:bodyPr>
          <a:lstStyle/>
          <a:p>
            <a:r>
              <a:rPr lang="en-US" sz="2800" b="0" dirty="0" smtClean="0">
                <a:solidFill>
                  <a:schemeClr val="tx1"/>
                </a:solidFill>
              </a:rPr>
              <a:t>Figure </a:t>
            </a:r>
            <a:r>
              <a:rPr lang="en-US" sz="2800" b="0" dirty="0" smtClean="0">
                <a:solidFill>
                  <a:schemeClr val="tx1"/>
                </a:solidFill>
              </a:rPr>
              <a:t>3. </a:t>
            </a:r>
            <a:r>
              <a:rPr lang="en-US" sz="2800" b="0" dirty="0" smtClean="0">
                <a:solidFill>
                  <a:schemeClr val="tx1"/>
                </a:solidFill>
              </a:rPr>
              <a:t>Surface tension of aqueous </a:t>
            </a:r>
            <a:r>
              <a:rPr lang="en-US" sz="2800" b="0" dirty="0" err="1" smtClean="0">
                <a:solidFill>
                  <a:schemeClr val="tx1"/>
                </a:solidFill>
              </a:rPr>
              <a:t>NaCl</a:t>
            </a:r>
            <a:r>
              <a:rPr lang="en-US" sz="2800" b="0" dirty="0" smtClean="0">
                <a:solidFill>
                  <a:schemeClr val="tx1"/>
                </a:solidFill>
              </a:rPr>
              <a:t> versus concentration. Points </a:t>
            </a:r>
            <a:r>
              <a:rPr lang="en-US" sz="2800" b="0" dirty="0">
                <a:solidFill>
                  <a:schemeClr val="tx1"/>
                </a:solidFill>
              </a:rPr>
              <a:t>represent average of three measurements and error bars represent standard deviation. Weighted linear regression equation: </a:t>
            </a:r>
            <a:r>
              <a:rPr lang="en-US" sz="2800" b="0" dirty="0" smtClean="0">
                <a:solidFill>
                  <a:schemeClr val="tx1"/>
                </a:solidFill>
              </a:rPr>
              <a:t>				    y </a:t>
            </a:r>
            <a:r>
              <a:rPr lang="en-US" sz="2800" b="0" dirty="0">
                <a:solidFill>
                  <a:schemeClr val="tx1"/>
                </a:solidFill>
              </a:rPr>
              <a:t>= (2.1±0.2)x + (73.3±0.5).</a:t>
            </a:r>
            <a:r>
              <a:rPr lang="en-US" sz="2800" b="0" dirty="0" smtClean="0">
                <a:solidFill>
                  <a:schemeClr val="tx1"/>
                </a:solidFill>
              </a:rPr>
              <a:t> </a:t>
            </a:r>
            <a:endParaRPr lang="en-US" sz="2800" b="0" dirty="0">
              <a:solidFill>
                <a:schemeClr val="tx1"/>
              </a:solidFill>
            </a:endParaRPr>
          </a:p>
        </p:txBody>
      </p:sp>
      <p:sp>
        <p:nvSpPr>
          <p:cNvPr id="14" name="TextBox 13"/>
          <p:cNvSpPr txBox="1"/>
          <p:nvPr/>
        </p:nvSpPr>
        <p:spPr>
          <a:xfrm>
            <a:off x="19431000" y="16006981"/>
            <a:ext cx="17848523" cy="584775"/>
          </a:xfrm>
          <a:prstGeom prst="rect">
            <a:avLst/>
          </a:prstGeom>
          <a:noFill/>
        </p:spPr>
        <p:txBody>
          <a:bodyPr wrap="square" rtlCol="0">
            <a:spAutoFit/>
          </a:bodyPr>
          <a:lstStyle/>
          <a:p>
            <a:pPr marL="457200" indent="-457200">
              <a:buFont typeface="Arial" panose="020B0604020202020204" pitchFamily="34" charset="0"/>
              <a:buChar char="•"/>
            </a:pPr>
            <a:endParaRPr lang="en-US" sz="3200" b="0" dirty="0">
              <a:solidFill>
                <a:schemeClr val="tx1"/>
              </a:solidFill>
            </a:endParaRPr>
          </a:p>
        </p:txBody>
      </p:sp>
      <p:graphicFrame>
        <p:nvGraphicFramePr>
          <p:cNvPr id="34" name="Chart 33"/>
          <p:cNvGraphicFramePr>
            <a:graphicFrameLocks noGrp="1"/>
          </p:cNvGraphicFramePr>
          <p:nvPr>
            <p:extLst>
              <p:ext uri="{D42A27DB-BD31-4B8C-83A1-F6EECF244321}">
                <p14:modId xmlns:p14="http://schemas.microsoft.com/office/powerpoint/2010/main" val="3086537185"/>
              </p:ext>
            </p:extLst>
          </p:nvPr>
        </p:nvGraphicFramePr>
        <p:xfrm>
          <a:off x="17945331" y="4137308"/>
          <a:ext cx="9690630" cy="7348034"/>
        </p:xfrm>
        <a:graphic>
          <a:graphicData uri="http://schemas.openxmlformats.org/drawingml/2006/chart">
            <c:chart xmlns:c="http://schemas.openxmlformats.org/drawingml/2006/chart" xmlns:r="http://schemas.openxmlformats.org/officeDocument/2006/relationships" r:id="rId3"/>
          </a:graphicData>
        </a:graphic>
      </p:graphicFrame>
      <p:pic>
        <p:nvPicPr>
          <p:cNvPr id="35" name="Picture 34"/>
          <p:cNvPicPr/>
          <p:nvPr/>
        </p:nvPicPr>
        <p:blipFill>
          <a:blip r:embed="rId4" cstate="print">
            <a:extLst>
              <a:ext uri="{28A0092B-C50C-407E-A947-70E740481C1C}">
                <a14:useLocalDpi xmlns:a14="http://schemas.microsoft.com/office/drawing/2010/main" val="0"/>
              </a:ext>
            </a:extLst>
          </a:blip>
          <a:stretch>
            <a:fillRect/>
          </a:stretch>
        </p:blipFill>
        <p:spPr>
          <a:xfrm>
            <a:off x="108614" y="10723133"/>
            <a:ext cx="8322747" cy="6937078"/>
          </a:xfrm>
          <a:prstGeom prst="rect">
            <a:avLst/>
          </a:prstGeom>
        </p:spPr>
      </p:pic>
      <mc:AlternateContent xmlns:mc="http://schemas.openxmlformats.org/markup-compatibility/2006">
        <mc:Choice xmlns:a14="http://schemas.microsoft.com/office/drawing/2010/main" Requires="a14">
          <p:sp>
            <p:nvSpPr>
              <p:cNvPr id="2" name="TextBox 1"/>
              <p:cNvSpPr txBox="1"/>
              <p:nvPr/>
            </p:nvSpPr>
            <p:spPr>
              <a:xfrm>
                <a:off x="18214314" y="13897638"/>
                <a:ext cx="18110199" cy="7076233"/>
              </a:xfrm>
              <a:prstGeom prst="rect">
                <a:avLst/>
              </a:prstGeom>
              <a:noFill/>
            </p:spPr>
            <p:txBody>
              <a:bodyPr wrap="square" rtlCol="0">
                <a:spAutoFit/>
              </a:bodyPr>
              <a:lstStyle/>
              <a:p>
                <a:pPr marL="457200" indent="-457200">
                  <a:buFont typeface="Arial" panose="020B0604020202020204" pitchFamily="34" charset="0"/>
                  <a:buChar char="•"/>
                </a:pPr>
                <a:r>
                  <a:rPr lang="en-US" sz="3200" b="0" dirty="0" smtClean="0">
                    <a:solidFill>
                      <a:schemeClr val="tx1"/>
                    </a:solidFill>
                  </a:rPr>
                  <a:t>Sodium chloride data was taken from the two successful experiments out of four attempted, and combined with measurements of pure water to create a linear model.</a:t>
                </a:r>
              </a:p>
              <a:p>
                <a:pPr marL="457200" indent="-457200">
                  <a:buFont typeface="Arial" panose="020B0604020202020204" pitchFamily="34" charset="0"/>
                  <a:buChar char="•"/>
                </a:pPr>
                <a:r>
                  <a:rPr lang="en-US" sz="3200" b="0" dirty="0" smtClean="0">
                    <a:solidFill>
                      <a:schemeClr val="tx1"/>
                    </a:solidFill>
                  </a:rPr>
                  <a:t>The model agrees well with results published by Morris, showing that these measurements have accuracy on par with more sophisticated methods.</a:t>
                </a:r>
              </a:p>
              <a:p>
                <a:pPr marL="457200" indent="-457200">
                  <a:buFont typeface="Arial" panose="020B0604020202020204" pitchFamily="34" charset="0"/>
                  <a:buChar char="•"/>
                </a:pPr>
                <a:r>
                  <a:rPr lang="en-US" sz="3200" b="0" dirty="0" smtClean="0">
                    <a:solidFill>
                      <a:schemeClr val="tx1"/>
                    </a:solidFill>
                  </a:rPr>
                  <a:t>The data was used to </a:t>
                </a:r>
                <a:r>
                  <a:rPr lang="en-US" sz="3200" b="0" dirty="0" smtClean="0">
                    <a:solidFill>
                      <a:schemeClr val="tx1"/>
                    </a:solidFill>
                  </a:rPr>
                  <a:t>model the thermodynamic behavior</a:t>
                </a:r>
                <a:r>
                  <a:rPr lang="en-US" sz="3200" b="0" dirty="0" smtClean="0">
                    <a:solidFill>
                      <a:schemeClr val="tx1"/>
                    </a:solidFill>
                  </a:rPr>
                  <a:t> </a:t>
                </a:r>
                <a:r>
                  <a:rPr lang="en-US" sz="3200" b="0" dirty="0" smtClean="0">
                    <a:solidFill>
                      <a:schemeClr val="tx1"/>
                    </a:solidFill>
                  </a:rPr>
                  <a:t>of aqueous sodium chloride </a:t>
                </a:r>
                <a:r>
                  <a:rPr lang="en-US" sz="3200" b="0" dirty="0" smtClean="0">
                    <a:solidFill>
                      <a:schemeClr val="tx1"/>
                    </a:solidFill>
                  </a:rPr>
                  <a:t>aerosol</a:t>
                </a:r>
                <a:r>
                  <a:rPr lang="en-US" sz="3200" b="0" dirty="0" smtClean="0">
                    <a:solidFill>
                      <a:schemeClr val="tx1"/>
                    </a:solidFill>
                  </a:rPr>
                  <a:t> </a:t>
                </a:r>
                <a:r>
                  <a:rPr lang="en-US" sz="3200" b="0" dirty="0" smtClean="0">
                    <a:solidFill>
                      <a:schemeClr val="tx1"/>
                    </a:solidFill>
                  </a:rPr>
                  <a:t>using the Kelvin equation, </a:t>
                </a:r>
                <a:r>
                  <a:rPr lang="en-US" sz="3200" b="0" dirty="0" smtClean="0">
                    <a:solidFill>
                      <a:schemeClr val="tx1"/>
                    </a:solidFill>
                  </a:rPr>
                  <a:t>which was found to change with concentration</a:t>
                </a:r>
                <a:r>
                  <a:rPr lang="en-US" sz="3200" b="0" dirty="0" smtClean="0">
                    <a:solidFill>
                      <a:schemeClr val="tx1"/>
                    </a:solidFill>
                  </a:rPr>
                  <a:t>:</a:t>
                </a:r>
                <a:endParaRPr lang="en-US" sz="3200" b="0" dirty="0" smtClean="0">
                  <a:solidFill>
                    <a:schemeClr val="tx1"/>
                  </a:solidFill>
                </a:endParaRPr>
              </a:p>
              <a:p>
                <a:pPr algn="ctr"/>
                <a14:m>
                  <m:oMathPara xmlns:m="http://schemas.openxmlformats.org/officeDocument/2006/math">
                    <m:oMathParaPr>
                      <m:jc m:val="centerGroup"/>
                    </m:oMathParaPr>
                    <m:oMath xmlns:m="http://schemas.openxmlformats.org/officeDocument/2006/math">
                      <m:func>
                        <m:funcPr>
                          <m:ctrlPr>
                            <a:rPr lang="en-US" sz="3200" b="0" i="1" smtClean="0">
                              <a:solidFill>
                                <a:schemeClr val="tx1"/>
                              </a:solidFill>
                              <a:latin typeface="Cambria Math"/>
                            </a:rPr>
                          </m:ctrlPr>
                        </m:funcPr>
                        <m:fName>
                          <m:r>
                            <m:rPr>
                              <m:sty m:val="p"/>
                            </m:rPr>
                            <a:rPr lang="en-US" sz="3200" b="0">
                              <a:solidFill>
                                <a:schemeClr val="tx1"/>
                              </a:solidFill>
                              <a:latin typeface="Cambria Math"/>
                            </a:rPr>
                            <m:t>ln</m:t>
                          </m:r>
                        </m:fName>
                        <m:e>
                          <m:f>
                            <m:fPr>
                              <m:ctrlPr>
                                <a:rPr lang="en-US" sz="3200" b="0" i="1">
                                  <a:solidFill>
                                    <a:schemeClr val="tx1"/>
                                  </a:solidFill>
                                  <a:latin typeface="Cambria Math"/>
                                </a:rPr>
                              </m:ctrlPr>
                            </m:fPr>
                            <m:num>
                              <m:r>
                                <a:rPr lang="en-US" sz="3200" b="0" i="1">
                                  <a:solidFill>
                                    <a:schemeClr val="tx1"/>
                                  </a:solidFill>
                                  <a:latin typeface="Cambria Math"/>
                                </a:rPr>
                                <m:t>𝑝</m:t>
                              </m:r>
                            </m:num>
                            <m:den>
                              <m:sSub>
                                <m:sSubPr>
                                  <m:ctrlPr>
                                    <a:rPr lang="en-US" sz="3200" b="0" i="1">
                                      <a:solidFill>
                                        <a:schemeClr val="tx1"/>
                                      </a:solidFill>
                                      <a:latin typeface="Cambria Math"/>
                                    </a:rPr>
                                  </m:ctrlPr>
                                </m:sSubPr>
                                <m:e>
                                  <m:r>
                                    <a:rPr lang="en-US" sz="3200" b="0" i="1">
                                      <a:solidFill>
                                        <a:schemeClr val="tx1"/>
                                      </a:solidFill>
                                      <a:latin typeface="Cambria Math"/>
                                    </a:rPr>
                                    <m:t>𝑝</m:t>
                                  </m:r>
                                </m:e>
                                <m:sub>
                                  <m:r>
                                    <a:rPr lang="en-US" sz="3200" b="0" i="1">
                                      <a:solidFill>
                                        <a:schemeClr val="tx1"/>
                                      </a:solidFill>
                                      <a:latin typeface="Cambria Math"/>
                                    </a:rPr>
                                    <m:t>0</m:t>
                                  </m:r>
                                </m:sub>
                              </m:sSub>
                            </m:den>
                          </m:f>
                        </m:e>
                      </m:func>
                      <m:r>
                        <a:rPr lang="en-US" sz="3200" b="0" i="1">
                          <a:solidFill>
                            <a:schemeClr val="tx1"/>
                          </a:solidFill>
                          <a:latin typeface="Cambria Math"/>
                        </a:rPr>
                        <m:t>=</m:t>
                      </m:r>
                      <m:f>
                        <m:fPr>
                          <m:ctrlPr>
                            <a:rPr lang="en-US" sz="3200" b="0" i="1">
                              <a:solidFill>
                                <a:schemeClr val="tx1"/>
                              </a:solidFill>
                              <a:latin typeface="Cambria Math"/>
                            </a:rPr>
                          </m:ctrlPr>
                        </m:fPr>
                        <m:num>
                          <m:r>
                            <a:rPr lang="en-US" sz="3200" b="0" i="1">
                              <a:solidFill>
                                <a:schemeClr val="tx1"/>
                              </a:solidFill>
                              <a:latin typeface="Cambria Math"/>
                            </a:rPr>
                            <m:t>−2</m:t>
                          </m:r>
                          <m:r>
                            <a:rPr lang="en-US" sz="3200" b="0" i="1">
                              <a:solidFill>
                                <a:schemeClr val="tx1"/>
                              </a:solidFill>
                              <a:latin typeface="Cambria Math"/>
                            </a:rPr>
                            <m:t>𝛾</m:t>
                          </m:r>
                          <m:sSub>
                            <m:sSubPr>
                              <m:ctrlPr>
                                <a:rPr lang="en-US" sz="3200" b="0" i="1">
                                  <a:solidFill>
                                    <a:schemeClr val="tx1"/>
                                  </a:solidFill>
                                  <a:latin typeface="Cambria Math"/>
                                </a:rPr>
                              </m:ctrlPr>
                            </m:sSubPr>
                            <m:e>
                              <m:r>
                                <a:rPr lang="en-US" sz="3200" b="0" i="1">
                                  <a:solidFill>
                                    <a:schemeClr val="tx1"/>
                                  </a:solidFill>
                                  <a:latin typeface="Cambria Math"/>
                                </a:rPr>
                                <m:t>𝑉</m:t>
                              </m:r>
                            </m:e>
                            <m:sub>
                              <m:r>
                                <a:rPr lang="en-US" sz="3200" b="0" i="1">
                                  <a:solidFill>
                                    <a:schemeClr val="tx1"/>
                                  </a:solidFill>
                                  <a:latin typeface="Cambria Math"/>
                                </a:rPr>
                                <m:t>𝑚</m:t>
                              </m:r>
                            </m:sub>
                          </m:sSub>
                        </m:num>
                        <m:den>
                          <m:r>
                            <a:rPr lang="en-US" sz="3200" b="0" i="1">
                              <a:solidFill>
                                <a:schemeClr val="tx1"/>
                              </a:solidFill>
                              <a:latin typeface="Cambria Math"/>
                            </a:rPr>
                            <m:t>𝑟𝑅𝑇</m:t>
                          </m:r>
                        </m:den>
                      </m:f>
                    </m:oMath>
                  </m:oMathPara>
                </a14:m>
                <a:endParaRPr lang="en-US" sz="3200" b="0" dirty="0"/>
              </a:p>
              <a:p>
                <a:pPr marL="457200" indent="-457200">
                  <a:buFont typeface="Arial" panose="020B0604020202020204" pitchFamily="34" charset="0"/>
                  <a:buChar char="•"/>
                </a:pPr>
                <a:r>
                  <a:rPr lang="en-US" sz="3200" b="0" dirty="0" smtClean="0">
                    <a:solidFill>
                      <a:schemeClr val="tx1"/>
                    </a:solidFill>
                  </a:rPr>
                  <a:t>Experiments with glucose were largely inconclusive, and no clear trends emerged to describe the behavior of these solutions</a:t>
                </a:r>
              </a:p>
              <a:p>
                <a:pPr marL="457200" indent="-457200">
                  <a:buFont typeface="Arial" panose="020B0604020202020204" pitchFamily="34" charset="0"/>
                  <a:buChar char="•"/>
                </a:pPr>
                <a:r>
                  <a:rPr lang="en-US" sz="3200" b="0" dirty="0" smtClean="0">
                    <a:solidFill>
                      <a:schemeClr val="tx1"/>
                    </a:solidFill>
                  </a:rPr>
                  <a:t>Glucose interactions with water in solution seem more complex than in </a:t>
                </a:r>
                <a:r>
                  <a:rPr lang="en-US" sz="3200" b="0" dirty="0" err="1" smtClean="0">
                    <a:solidFill>
                      <a:schemeClr val="tx1"/>
                    </a:solidFill>
                  </a:rPr>
                  <a:t>NaCl</a:t>
                </a:r>
                <a:r>
                  <a:rPr lang="en-US" sz="3200" b="0" dirty="0" smtClean="0">
                    <a:solidFill>
                      <a:schemeClr val="tx1"/>
                    </a:solidFill>
                  </a:rPr>
                  <a:t> solutions, which makes sense due to its more complex structure</a:t>
                </a:r>
              </a:p>
              <a:p>
                <a:pPr marL="457200" indent="-457200">
                  <a:buFont typeface="Arial" panose="020B0604020202020204" pitchFamily="34" charset="0"/>
                  <a:buChar char="•"/>
                </a:pPr>
                <a:r>
                  <a:rPr lang="en-US" sz="3200" b="0" dirty="0" smtClean="0">
                    <a:solidFill>
                      <a:schemeClr val="tx1"/>
                    </a:solidFill>
                  </a:rPr>
                  <a:t>UV-visible analysis of these solutions attempted to verify concentration, but those measurements were also inconclusive</a:t>
                </a:r>
                <a:endParaRPr lang="en-US" sz="3200" b="0" dirty="0">
                  <a:solidFill>
                    <a:schemeClr val="tx1"/>
                  </a:solidFill>
                </a:endParaRPr>
              </a:p>
            </p:txBody>
          </p:sp>
        </mc:Choice>
        <mc:Fallback>
          <p:sp>
            <p:nvSpPr>
              <p:cNvPr id="2" name="TextBox 1"/>
              <p:cNvSpPr txBox="1">
                <a:spLocks noRot="1" noChangeAspect="1" noMove="1" noResize="1" noEditPoints="1" noAdjustHandles="1" noChangeArrowheads="1" noChangeShapeType="1" noTextEdit="1"/>
              </p:cNvSpPr>
              <p:nvPr/>
            </p:nvSpPr>
            <p:spPr>
              <a:xfrm>
                <a:off x="18214314" y="13897638"/>
                <a:ext cx="18110199" cy="7076233"/>
              </a:xfrm>
              <a:prstGeom prst="rect">
                <a:avLst/>
              </a:prstGeom>
              <a:blipFill rotWithShape="1">
                <a:blip r:embed="rId5"/>
                <a:stretch>
                  <a:fillRect l="-774" t="-1120" r="-1111" b="-947"/>
                </a:stretch>
              </a:blipFill>
            </p:spPr>
            <p:txBody>
              <a:bodyPr/>
              <a:lstStyle/>
              <a:p>
                <a:r>
                  <a:rPr lang="en-US">
                    <a:noFill/>
                  </a:rPr>
                  <a:t> </a:t>
                </a:r>
              </a:p>
            </p:txBody>
          </p:sp>
        </mc:Fallback>
      </mc:AlternateContent>
      <p:graphicFrame>
        <p:nvGraphicFramePr>
          <p:cNvPr id="25" name="Chart 24"/>
          <p:cNvGraphicFramePr>
            <a:graphicFrameLocks noGrp="1"/>
          </p:cNvGraphicFramePr>
          <p:nvPr>
            <p:extLst>
              <p:ext uri="{D42A27DB-BD31-4B8C-83A1-F6EECF244321}">
                <p14:modId xmlns:p14="http://schemas.microsoft.com/office/powerpoint/2010/main" val="2262113736"/>
              </p:ext>
            </p:extLst>
          </p:nvPr>
        </p:nvGraphicFramePr>
        <p:xfrm>
          <a:off x="8555789" y="10706707"/>
          <a:ext cx="8795704" cy="7090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Chart 20"/>
          <p:cNvGraphicFramePr>
            <a:graphicFrameLocks noGrp="1"/>
          </p:cNvGraphicFramePr>
          <p:nvPr>
            <p:extLst>
              <p:ext uri="{D42A27DB-BD31-4B8C-83A1-F6EECF244321}">
                <p14:modId xmlns:p14="http://schemas.microsoft.com/office/powerpoint/2010/main" val="4124401413"/>
              </p:ext>
            </p:extLst>
          </p:nvPr>
        </p:nvGraphicFramePr>
        <p:xfrm>
          <a:off x="27042139" y="3581399"/>
          <a:ext cx="9330000" cy="7936009"/>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p:cNvSpPr txBox="1"/>
          <p:nvPr/>
        </p:nvSpPr>
        <p:spPr>
          <a:xfrm>
            <a:off x="28355261" y="11517409"/>
            <a:ext cx="8016878" cy="2246769"/>
          </a:xfrm>
          <a:prstGeom prst="rect">
            <a:avLst/>
          </a:prstGeom>
          <a:noFill/>
        </p:spPr>
        <p:txBody>
          <a:bodyPr wrap="square" rtlCol="0">
            <a:spAutoFit/>
          </a:bodyPr>
          <a:lstStyle/>
          <a:p>
            <a:r>
              <a:rPr lang="en-US" sz="2800" b="0" dirty="0" smtClean="0">
                <a:solidFill>
                  <a:schemeClr val="tx1"/>
                </a:solidFill>
              </a:rPr>
              <a:t>Figure 4. Kelvin equation plot comparing droplet size and the ratio of vapor pressure to saturated vapor pressure for aqueous </a:t>
            </a:r>
            <a:r>
              <a:rPr lang="en-US" sz="2800" b="0" dirty="0" err="1" smtClean="0">
                <a:solidFill>
                  <a:schemeClr val="tx1"/>
                </a:solidFill>
              </a:rPr>
              <a:t>NaCl</a:t>
            </a:r>
            <a:r>
              <a:rPr lang="en-US" sz="2800" b="0" dirty="0" smtClean="0">
                <a:solidFill>
                  <a:schemeClr val="tx1"/>
                </a:solidFill>
              </a:rPr>
              <a:t>. From top to bottom, the lines represent concentrations of 0M, 1.5M and 6M.</a:t>
            </a:r>
            <a:endParaRPr lang="en-US" sz="2800" b="0" dirty="0">
              <a:solidFill>
                <a:schemeClr val="tx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5371</TotalTime>
  <Words>581</Words>
  <Application>Microsoft Office PowerPoint</Application>
  <PresentationFormat>Custom</PresentationFormat>
  <Paragraphs>41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PowerPoint Presentation</vt:lpstr>
    </vt:vector>
  </TitlesOfParts>
  <Company>Mechanical Engineering VT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Anthony Jennings</cp:lastModifiedBy>
  <cp:revision>190</cp:revision>
  <cp:lastPrinted>2003-04-18T14:25:05Z</cp:lastPrinted>
  <dcterms:created xsi:type="dcterms:W3CDTF">2003-04-11T15:30:44Z</dcterms:created>
  <dcterms:modified xsi:type="dcterms:W3CDTF">2016-04-19T16:18:27Z</dcterms:modified>
</cp:coreProperties>
</file>