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5" d="100"/>
          <a:sy n="25" d="100"/>
        </p:scale>
        <p:origin x="-664" y="83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035349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171450" lvl="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>
                <a:latin typeface="Calibri"/>
              </a:rPr>
              <a:t>Key-signing and Zone-signing keys must be directly related to the zone the are to be attached to.​</a:t>
            </a:r>
          </a:p>
          <a:p>
            <a:pPr marL="171450" lvl="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>
                <a:latin typeface="Calibri"/>
              </a:rPr>
              <a:t>Delegation Signer (DS) resource records must be added to Domain host(GoDaddy.com), to indicate key is valid​</a:t>
            </a:r>
          </a:p>
          <a:p>
            <a:pPr marL="171450" lvl="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>
                <a:latin typeface="Calibri"/>
              </a:rPr>
              <a:t>Must add keys into main server configuration file.</a:t>
            </a:r>
            <a:endParaRPr>
              <a:latin typeface="Calibri"/>
            </a:endParaRPr>
          </a:p>
        </p:txBody>
      </p:sp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3291839" y="5387342"/>
            <a:ext cx="37307518" cy="114604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lvl="1" indent="0" algn="l" rtl="0">
              <a:spcBef>
                <a:spcPts val="0"/>
              </a:spcBef>
              <a:defRPr/>
            </a:lvl2pPr>
            <a:lvl3pPr marL="0" marR="0" lvl="2" indent="0" algn="l" rtl="0">
              <a:spcBef>
                <a:spcPts val="0"/>
              </a:spcBef>
              <a:defRPr/>
            </a:lvl3pPr>
            <a:lvl4pPr marL="0" marR="0" lvl="3" indent="0" algn="l" rtl="0">
              <a:spcBef>
                <a:spcPts val="0"/>
              </a:spcBef>
              <a:defRPr/>
            </a:lvl4pPr>
            <a:lvl5pPr marL="0" marR="0" lvl="4" indent="0" algn="l" rtl="0">
              <a:spcBef>
                <a:spcPts val="0"/>
              </a:spcBef>
              <a:defRPr/>
            </a:lvl5pPr>
            <a:lvl6pPr marL="0" marR="0" lvl="5" indent="0" algn="l" rtl="0">
              <a:spcBef>
                <a:spcPts val="0"/>
              </a:spcBef>
              <a:defRPr/>
            </a:lvl6pPr>
            <a:lvl7pPr marL="0" marR="0" lvl="6" indent="0" algn="l" rtl="0">
              <a:spcBef>
                <a:spcPts val="0"/>
              </a:spcBef>
              <a:defRPr/>
            </a:lvl7pPr>
            <a:lvl8pPr marL="0" marR="0" lvl="7" indent="0" algn="l" rtl="0">
              <a:spcBef>
                <a:spcPts val="0"/>
              </a:spcBef>
              <a:defRPr/>
            </a:lvl8pPr>
            <a:lvl9pPr marL="0" marR="0" lvl="8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5486400" y="17289781"/>
            <a:ext cx="32918400" cy="79476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None/>
              <a:defRPr/>
            </a:lvl1pPr>
            <a:lvl2pPr marL="2194560" marR="0" lvl="1" indent="-1016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2pPr>
            <a:lvl3pPr marL="4389120" marR="0" lvl="2" indent="-762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3pPr>
            <a:lvl4pPr marL="6583680" marR="0" lvl="3" indent="-508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4pPr>
            <a:lvl5pPr marL="8778240" marR="0" lvl="4" indent="-254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5pPr>
            <a:lvl6pPr marL="10972800" marR="0" lvl="5" indent="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6pPr>
            <a:lvl7pPr marL="13167361" marR="0" lvl="6" indent="-1016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7pPr>
            <a:lvl8pPr marL="15361920" marR="0" lvl="7" indent="-7619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8pPr>
            <a:lvl9pPr marL="17556480" marR="0" lvl="8" indent="-5080" algn="ctr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017519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017519" y="8763000"/>
            <a:ext cx="37856160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2994661" y="8206749"/>
            <a:ext cx="37856160" cy="136931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2994661" y="22029429"/>
            <a:ext cx="37856160" cy="72008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lvl="0" indent="0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2194560" lvl="1" indent="-1016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2pPr>
            <a:lvl3pPr marL="4389120" lvl="2" indent="-762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3pPr>
            <a:lvl4pPr marL="6583680" lvl="3" indent="-508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4pPr>
            <a:lvl5pPr marL="8778240" lvl="4" indent="-254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5pPr>
            <a:lvl6pPr marL="10972800" lvl="5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6pPr>
            <a:lvl7pPr marL="13167361" lvl="6" indent="-1016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7pPr>
            <a:lvl8pPr marL="15361920" lvl="7" indent="-7619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8pPr>
            <a:lvl9pPr marL="17556480" lvl="8" indent="-508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3017519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3017519" y="8763000"/>
            <a:ext cx="18653759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59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3023236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023241" y="8069582"/>
            <a:ext cx="18568031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lvl="0" indent="0" rtl="0">
              <a:spcBef>
                <a:spcPts val="0"/>
              </a:spcBef>
              <a:buFont typeface="Calibri"/>
              <a:buNone/>
              <a:defRPr/>
            </a:lvl1pPr>
            <a:lvl2pPr marL="2194560" lvl="1" indent="-10160" rtl="0">
              <a:spcBef>
                <a:spcPts val="0"/>
              </a:spcBef>
              <a:buFont typeface="Calibri"/>
              <a:buNone/>
              <a:defRPr/>
            </a:lvl2pPr>
            <a:lvl3pPr marL="4389120" lvl="2" indent="-7620" rtl="0">
              <a:spcBef>
                <a:spcPts val="0"/>
              </a:spcBef>
              <a:buFont typeface="Calibri"/>
              <a:buNone/>
              <a:defRPr/>
            </a:lvl3pPr>
            <a:lvl4pPr marL="6583680" lvl="3" indent="-5080" rtl="0">
              <a:spcBef>
                <a:spcPts val="0"/>
              </a:spcBef>
              <a:buFont typeface="Calibri"/>
              <a:buNone/>
              <a:defRPr/>
            </a:lvl4pPr>
            <a:lvl5pPr marL="8778240" lvl="4" indent="-2540" rtl="0">
              <a:spcBef>
                <a:spcPts val="0"/>
              </a:spcBef>
              <a:buFont typeface="Calibri"/>
              <a:buNone/>
              <a:defRPr/>
            </a:lvl5pPr>
            <a:lvl6pPr marL="10972800" lvl="5" indent="0" rtl="0">
              <a:spcBef>
                <a:spcPts val="0"/>
              </a:spcBef>
              <a:buFont typeface="Calibri"/>
              <a:buNone/>
              <a:defRPr/>
            </a:lvl6pPr>
            <a:lvl7pPr marL="13167361" lvl="6" indent="-10160" rtl="0">
              <a:spcBef>
                <a:spcPts val="0"/>
              </a:spcBef>
              <a:buFont typeface="Calibri"/>
              <a:buNone/>
              <a:defRPr/>
            </a:lvl7pPr>
            <a:lvl8pPr marL="15361920" lvl="7" indent="-7619" rtl="0">
              <a:spcBef>
                <a:spcPts val="0"/>
              </a:spcBef>
              <a:buFont typeface="Calibri"/>
              <a:buNone/>
              <a:defRPr/>
            </a:lvl8pPr>
            <a:lvl9pPr marL="17556480" lvl="8" indent="-508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3023241" y="12024360"/>
            <a:ext cx="18568031" cy="176860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3"/>
          </p:nvPr>
        </p:nvSpPr>
        <p:spPr>
          <a:xfrm>
            <a:off x="22219921" y="8069582"/>
            <a:ext cx="18659477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lvl="0" indent="0" rtl="0">
              <a:spcBef>
                <a:spcPts val="0"/>
              </a:spcBef>
              <a:buFont typeface="Calibri"/>
              <a:buNone/>
              <a:defRPr/>
            </a:lvl1pPr>
            <a:lvl2pPr marL="2194560" lvl="1" indent="-10160" rtl="0">
              <a:spcBef>
                <a:spcPts val="0"/>
              </a:spcBef>
              <a:buFont typeface="Calibri"/>
              <a:buNone/>
              <a:defRPr/>
            </a:lvl2pPr>
            <a:lvl3pPr marL="4389120" lvl="2" indent="-7620" rtl="0">
              <a:spcBef>
                <a:spcPts val="0"/>
              </a:spcBef>
              <a:buFont typeface="Calibri"/>
              <a:buNone/>
              <a:defRPr/>
            </a:lvl3pPr>
            <a:lvl4pPr marL="6583680" lvl="3" indent="-5080" rtl="0">
              <a:spcBef>
                <a:spcPts val="0"/>
              </a:spcBef>
              <a:buFont typeface="Calibri"/>
              <a:buNone/>
              <a:defRPr/>
            </a:lvl4pPr>
            <a:lvl5pPr marL="8778240" lvl="4" indent="-2540" rtl="0">
              <a:spcBef>
                <a:spcPts val="0"/>
              </a:spcBef>
              <a:buFont typeface="Calibri"/>
              <a:buNone/>
              <a:defRPr/>
            </a:lvl5pPr>
            <a:lvl6pPr marL="10972800" lvl="5" indent="0" rtl="0">
              <a:spcBef>
                <a:spcPts val="0"/>
              </a:spcBef>
              <a:buFont typeface="Calibri"/>
              <a:buNone/>
              <a:defRPr/>
            </a:lvl6pPr>
            <a:lvl7pPr marL="13167361" lvl="6" indent="-10160" rtl="0">
              <a:spcBef>
                <a:spcPts val="0"/>
              </a:spcBef>
              <a:buFont typeface="Calibri"/>
              <a:buNone/>
              <a:defRPr/>
            </a:lvl7pPr>
            <a:lvl8pPr marL="15361920" lvl="7" indent="-7619" rtl="0">
              <a:spcBef>
                <a:spcPts val="0"/>
              </a:spcBef>
              <a:buFont typeface="Calibri"/>
              <a:buNone/>
              <a:defRPr/>
            </a:lvl8pPr>
            <a:lvl9pPr marL="17556480" lvl="8" indent="-508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4"/>
          </p:nvPr>
        </p:nvSpPr>
        <p:spPr>
          <a:xfrm>
            <a:off x="22219921" y="12024360"/>
            <a:ext cx="18659477" cy="176860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017519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3023236" y="2194559"/>
            <a:ext cx="14156054" cy="768095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18659476" y="4739646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3023236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lvl="0" indent="0" rtl="0">
              <a:spcBef>
                <a:spcPts val="0"/>
              </a:spcBef>
              <a:buFont typeface="Calibri"/>
              <a:buNone/>
              <a:defRPr/>
            </a:lvl1pPr>
            <a:lvl2pPr marL="2194560" lvl="1" indent="-10160" rtl="0">
              <a:spcBef>
                <a:spcPts val="0"/>
              </a:spcBef>
              <a:buFont typeface="Calibri"/>
              <a:buNone/>
              <a:defRPr/>
            </a:lvl2pPr>
            <a:lvl3pPr marL="4389120" lvl="2" indent="-7620" rtl="0">
              <a:spcBef>
                <a:spcPts val="0"/>
              </a:spcBef>
              <a:buFont typeface="Calibri"/>
              <a:buNone/>
              <a:defRPr/>
            </a:lvl3pPr>
            <a:lvl4pPr marL="6583680" lvl="3" indent="-5080" rtl="0">
              <a:spcBef>
                <a:spcPts val="0"/>
              </a:spcBef>
              <a:buFont typeface="Calibri"/>
              <a:buNone/>
              <a:defRPr/>
            </a:lvl4pPr>
            <a:lvl5pPr marL="8778240" lvl="4" indent="-2540" rtl="0">
              <a:spcBef>
                <a:spcPts val="0"/>
              </a:spcBef>
              <a:buFont typeface="Calibri"/>
              <a:buNone/>
              <a:defRPr/>
            </a:lvl5pPr>
            <a:lvl6pPr marL="10972800" lvl="5" indent="0" rtl="0">
              <a:spcBef>
                <a:spcPts val="0"/>
              </a:spcBef>
              <a:buFont typeface="Calibri"/>
              <a:buNone/>
              <a:defRPr/>
            </a:lvl6pPr>
            <a:lvl7pPr marL="13167361" lvl="6" indent="-10160" rtl="0">
              <a:spcBef>
                <a:spcPts val="0"/>
              </a:spcBef>
              <a:buFont typeface="Calibri"/>
              <a:buNone/>
              <a:defRPr/>
            </a:lvl7pPr>
            <a:lvl8pPr marL="15361920" lvl="7" indent="-7619" rtl="0">
              <a:spcBef>
                <a:spcPts val="0"/>
              </a:spcBef>
              <a:buFont typeface="Calibri"/>
              <a:buNone/>
              <a:defRPr/>
            </a:lvl8pPr>
            <a:lvl9pPr marL="17556480" lvl="8" indent="-508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3023236" y="2194559"/>
            <a:ext cx="14156054" cy="768095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18659476" y="4739646"/>
            <a:ext cx="22219920" cy="233934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3023236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lvl="0" indent="0" rtl="0">
              <a:spcBef>
                <a:spcPts val="0"/>
              </a:spcBef>
              <a:buFont typeface="Calibri"/>
              <a:buNone/>
              <a:defRPr/>
            </a:lvl1pPr>
            <a:lvl2pPr marL="2194560" lvl="1" indent="-10160" rtl="0">
              <a:spcBef>
                <a:spcPts val="0"/>
              </a:spcBef>
              <a:buFont typeface="Calibri"/>
              <a:buNone/>
              <a:defRPr/>
            </a:lvl2pPr>
            <a:lvl3pPr marL="4389120" lvl="2" indent="-7620" rtl="0">
              <a:spcBef>
                <a:spcPts val="0"/>
              </a:spcBef>
              <a:buFont typeface="Calibri"/>
              <a:buNone/>
              <a:defRPr/>
            </a:lvl3pPr>
            <a:lvl4pPr marL="6583680" lvl="3" indent="-5080" rtl="0">
              <a:spcBef>
                <a:spcPts val="0"/>
              </a:spcBef>
              <a:buFont typeface="Calibri"/>
              <a:buNone/>
              <a:defRPr/>
            </a:lvl4pPr>
            <a:lvl5pPr marL="8778240" lvl="4" indent="-2540" rtl="0">
              <a:spcBef>
                <a:spcPts val="0"/>
              </a:spcBef>
              <a:buFont typeface="Calibri"/>
              <a:buNone/>
              <a:defRPr/>
            </a:lvl5pPr>
            <a:lvl6pPr marL="10972800" lvl="5" indent="0" rtl="0">
              <a:spcBef>
                <a:spcPts val="0"/>
              </a:spcBef>
              <a:buFont typeface="Calibri"/>
              <a:buNone/>
              <a:defRPr/>
            </a:lvl6pPr>
            <a:lvl7pPr marL="13167361" lvl="6" indent="-10160" rtl="0">
              <a:spcBef>
                <a:spcPts val="0"/>
              </a:spcBef>
              <a:buFont typeface="Calibri"/>
              <a:buNone/>
              <a:defRPr/>
            </a:lvl7pPr>
            <a:lvl8pPr marL="15361920" lvl="7" indent="-7619" rtl="0">
              <a:spcBef>
                <a:spcPts val="0"/>
              </a:spcBef>
              <a:buFont typeface="Calibri"/>
              <a:buNone/>
              <a:defRPr/>
            </a:lvl8pPr>
            <a:lvl9pPr marL="17556480" lvl="8" indent="-508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3017519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 rot="5400000">
            <a:off x="11502390" y="278130"/>
            <a:ext cx="20886421" cy="378561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22193250" y="10968990"/>
            <a:ext cx="27896821" cy="94640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2990851" y="1779270"/>
            <a:ext cx="27896821" cy="2784348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017519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lvl="1" indent="0" algn="l" rtl="0">
              <a:spcBef>
                <a:spcPts val="0"/>
              </a:spcBef>
              <a:defRPr/>
            </a:lvl2pPr>
            <a:lvl3pPr marL="0" marR="0" lvl="2" indent="0" algn="l" rtl="0">
              <a:spcBef>
                <a:spcPts val="0"/>
              </a:spcBef>
              <a:defRPr/>
            </a:lvl3pPr>
            <a:lvl4pPr marL="0" marR="0" lvl="3" indent="0" algn="l" rtl="0">
              <a:spcBef>
                <a:spcPts val="0"/>
              </a:spcBef>
              <a:defRPr/>
            </a:lvl4pPr>
            <a:lvl5pPr marL="0" marR="0" lvl="4" indent="0" algn="l" rtl="0">
              <a:spcBef>
                <a:spcPts val="0"/>
              </a:spcBef>
              <a:defRPr/>
            </a:lvl5pPr>
            <a:lvl6pPr marL="0" marR="0" lvl="5" indent="0" algn="l" rtl="0">
              <a:spcBef>
                <a:spcPts val="0"/>
              </a:spcBef>
              <a:defRPr/>
            </a:lvl6pPr>
            <a:lvl7pPr marL="0" marR="0" lvl="6" indent="0" algn="l" rtl="0">
              <a:spcBef>
                <a:spcPts val="0"/>
              </a:spcBef>
              <a:defRPr/>
            </a:lvl7pPr>
            <a:lvl8pPr marL="0" marR="0" lvl="7" indent="0" algn="l" rtl="0">
              <a:spcBef>
                <a:spcPts val="0"/>
              </a:spcBef>
              <a:defRPr/>
            </a:lvl8pPr>
            <a:lvl9pPr marL="0" marR="0" lvl="8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017519" y="8763000"/>
            <a:ext cx="37856160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-243840" algn="l" rtl="0">
              <a:lnSpc>
                <a:spcPct val="90000"/>
              </a:lnSpc>
              <a:spcBef>
                <a:spcPts val="480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291840" marR="0" lvl="1" indent="-37592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2pPr>
            <a:lvl3pPr marL="5486400" marR="0" lvl="2" indent="-4953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marR="0" lvl="3" indent="-55371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4pPr>
            <a:lvl5pPr marL="9875520" marR="0" lvl="4" indent="-551179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5pPr>
            <a:lvl6pPr marL="12070080" marR="0" lvl="5" indent="-54864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marR="0" lvl="6" indent="-55880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marR="0" lvl="7" indent="-556260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marR="0" lvl="8" indent="-553721" algn="l" rtl="0">
              <a:lnSpc>
                <a:spcPct val="90000"/>
              </a:lnSpc>
              <a:spcBef>
                <a:spcPts val="2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301751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defRPr/>
            </a:lvl1pPr>
            <a:lvl2pPr marL="2194560" marR="0" lvl="1" indent="-10160" algn="l" rtl="0">
              <a:spcBef>
                <a:spcPts val="0"/>
              </a:spcBef>
              <a:defRPr/>
            </a:lvl2pPr>
            <a:lvl3pPr marL="4389120" marR="0" lvl="2" indent="-7620" algn="l" rtl="0">
              <a:spcBef>
                <a:spcPts val="0"/>
              </a:spcBef>
              <a:defRPr/>
            </a:lvl3pPr>
            <a:lvl4pPr marL="6583680" marR="0" lvl="3" indent="-5080" algn="l" rtl="0">
              <a:spcBef>
                <a:spcPts val="0"/>
              </a:spcBef>
              <a:defRPr/>
            </a:lvl4pPr>
            <a:lvl5pPr marL="8778240" marR="0" lvl="4" indent="-2540" algn="l" rtl="0">
              <a:spcBef>
                <a:spcPts val="0"/>
              </a:spcBef>
              <a:defRPr/>
            </a:lvl5pPr>
            <a:lvl6pPr marL="10972800" marR="0" lvl="5" indent="0" algn="l" rtl="0">
              <a:spcBef>
                <a:spcPts val="0"/>
              </a:spcBef>
              <a:defRPr/>
            </a:lvl6pPr>
            <a:lvl7pPr marL="13167361" marR="0" lvl="6" indent="-10160" algn="l" rtl="0">
              <a:spcBef>
                <a:spcPts val="0"/>
              </a:spcBef>
              <a:defRPr/>
            </a:lvl7pPr>
            <a:lvl8pPr marL="15361920" marR="0" lvl="7" indent="-7619" algn="l" rtl="0">
              <a:spcBef>
                <a:spcPts val="0"/>
              </a:spcBef>
              <a:defRPr/>
            </a:lvl8pPr>
            <a:lvl9pPr marL="17556480" marR="0" lvl="8" indent="-508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tiff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AFAFA"/>
            </a:gs>
            <a:gs pos="74000">
              <a:srgbClr val="D6D6D6"/>
            </a:gs>
            <a:gs pos="83000">
              <a:srgbClr val="D6D6D6"/>
            </a:gs>
            <a:gs pos="100000">
              <a:srgbClr val="E3E3E3"/>
            </a:gs>
          </a:gsLst>
          <a:lin ang="5400000" scaled="0"/>
        </a:gra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Shape 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5242559" cy="6160004"/>
          </a:xfrm>
          <a:prstGeom prst="rect">
            <a:avLst/>
          </a:prstGeom>
          <a:solidFill>
            <a:srgbClr val="D0CECE"/>
          </a:solidFill>
          <a:ln>
            <a:noFill/>
          </a:ln>
        </p:spPr>
      </p:pic>
      <p:sp>
        <p:nvSpPr>
          <p:cNvPr id="85" name="Shape 85"/>
          <p:cNvSpPr txBox="1"/>
          <p:nvPr/>
        </p:nvSpPr>
        <p:spPr>
          <a:xfrm>
            <a:off x="0" y="0"/>
            <a:ext cx="44148375" cy="609441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4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SzPct val="25000"/>
            </a:pPr>
            <a:r>
              <a:rPr lang="en-US" sz="15000" b="1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DNS Security Extensions</a:t>
            </a:r>
          </a:p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6600" b="1" i="0" u="none" strike="noStrike" cap="none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Researchers: Nick </a:t>
            </a:r>
            <a:r>
              <a:rPr lang="en-US" sz="6600" b="1" i="0" u="none" strike="noStrike" cap="none" dirty="0" err="1" smtClean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Calderan</a:t>
            </a:r>
            <a:r>
              <a:rPr lang="en-US" sz="6600" b="1" i="0" u="none" strike="noStrike" cap="none" dirty="0" smtClean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, Taylor </a:t>
            </a:r>
            <a:r>
              <a:rPr lang="en-US" sz="6600" b="1" i="0" u="none" strike="noStrike" cap="none" dirty="0" err="1" smtClean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Puksta</a:t>
            </a:r>
            <a:r>
              <a:rPr lang="en-US" sz="6600" b="1" i="0" u="none" strike="noStrike" cap="none" dirty="0" smtClean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, Craig Kost, </a:t>
            </a:r>
            <a:r>
              <a:rPr lang="en-US" sz="6600" b="1" i="0" u="none" strike="noStrike" cap="none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Scott Kitterman, and Marcus Del Greco</a:t>
            </a:r>
          </a:p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6600" b="1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ttd9@wildcats.unh.edu </a:t>
            </a:r>
            <a:r>
              <a:rPr lang="en-US" sz="6600" b="1" i="0" u="none" strike="noStrike" cap="none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| nan53@wildcats.unh.edu </a:t>
            </a:r>
          </a:p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6600" b="1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cax236@wildcats.unh.edu </a:t>
            </a:r>
            <a:r>
              <a:rPr lang="en-US" sz="6600" b="1" i="0" u="none" strike="noStrike" cap="none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| </a:t>
            </a:r>
            <a:r>
              <a:rPr lang="en-US" sz="6600" b="1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stk@unh.edu | marcus.delgreco@unh.edu</a:t>
            </a:r>
          </a:p>
        </p:txBody>
      </p:sp>
      <p:sp>
        <p:nvSpPr>
          <p:cNvPr id="86" name="Shape 86"/>
          <p:cNvSpPr txBox="1"/>
          <p:nvPr/>
        </p:nvSpPr>
        <p:spPr>
          <a:xfrm>
            <a:off x="277813" y="7250113"/>
            <a:ext cx="13836650" cy="146548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R="0" lvl="0" algn="l" rtl="0">
              <a:spcBef>
                <a:spcPts val="0"/>
              </a:spcBef>
              <a:buNone/>
            </a:pPr>
            <a:r>
              <a:rPr lang="en-US" sz="7200" b="1" u="sng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lang="en-US" sz="7200" b="1" i="0" u="sng" strike="noStrike" cap="none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20700" marR="0" lvl="0" indent="-571500" algn="l" rtl="0">
              <a:lnSpc>
                <a:spcPct val="114999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3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The purpose </a:t>
            </a:r>
            <a:r>
              <a:rPr lang="en-US" sz="4300" b="0" i="0" u="none" strike="noStrike" cap="none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of this project is to implement Domain Name System Security Extension </a:t>
            </a:r>
            <a:r>
              <a:rPr lang="en-US" sz="43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(DNSSEC) on the University of New Hampshire Domain Name Server(DNS). DNSSEC extends standard DNS to provide a measure of security; it proves that the DNS information comes from the official source and has not been modified in transit</a:t>
            </a:r>
            <a:r>
              <a:rPr lang="en-US" sz="4300" dirty="0" smtClean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.</a:t>
            </a:r>
          </a:p>
          <a:p>
            <a:pPr marL="520700" marR="0" lvl="0" indent="-571500" algn="l" rtl="0">
              <a:lnSpc>
                <a:spcPct val="114999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4300" dirty="0">
              <a:solidFill>
                <a:schemeClr val="dk1"/>
              </a:solidFill>
              <a:latin typeface="Calibri" charset="0"/>
              <a:ea typeface="Calibri"/>
              <a:cs typeface="Calibri"/>
              <a:sym typeface="Calibri"/>
            </a:endParaRPr>
          </a:p>
          <a:p>
            <a:pPr marL="520700" marR="0" lvl="0" indent="-571500" algn="l" rtl="0">
              <a:lnSpc>
                <a:spcPct val="114999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300" b="0" i="0" u="none" strike="noStrike" cap="none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Domain Name System is a top down naming service which translates domain names which can be easily memorized by humans, to numerical IP addresses</a:t>
            </a:r>
            <a:r>
              <a:rPr lang="en-US" sz="43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 which are needed for computer and</a:t>
            </a:r>
            <a:r>
              <a:rPr lang="en-US" sz="4300" b="0" i="0" u="none" strike="noStrike" cap="none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 internet services worldwide</a:t>
            </a:r>
            <a:r>
              <a:rPr lang="en-US" sz="4300" dirty="0" smtClean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.</a:t>
            </a:r>
          </a:p>
          <a:p>
            <a:pPr marL="520700" marR="0" lvl="0" indent="-571500" algn="l" rtl="0">
              <a:lnSpc>
                <a:spcPct val="114999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4300" dirty="0">
              <a:solidFill>
                <a:schemeClr val="dk1"/>
              </a:solidFill>
              <a:latin typeface="Calibri" charset="0"/>
              <a:ea typeface="Calibri"/>
              <a:cs typeface="Calibri"/>
              <a:sym typeface="Calibri"/>
            </a:endParaRPr>
          </a:p>
          <a:p>
            <a:pPr marL="5207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3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The</a:t>
            </a:r>
            <a:r>
              <a:rPr lang="en-US" sz="4300" b="0" i="0" u="none" strike="noStrike" cap="none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 original Domain Name System protocol provides no protection against malicious or forged responses. DNSSEC addresses this need by adding digital signatures into DNS data</a:t>
            </a:r>
            <a:r>
              <a:rPr lang="en-US" sz="43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, so each DNS response can be verified for integrity and authenticity. This ensures that the message did not change during transit, and the sender is </a:t>
            </a:r>
            <a:r>
              <a:rPr lang="en-US" sz="4300" b="0" i="0" u="none" strike="noStrike" cap="none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not an imposter.</a:t>
            </a:r>
          </a:p>
          <a:p>
            <a:pPr marL="457200" marR="0" lvl="0" indent="-508000" algn="l" rtl="0">
              <a:lnSpc>
                <a:spcPct val="114999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Char char="●"/>
            </a:pPr>
            <a:endParaRPr lang="en-US" sz="43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Shape 87"/>
          <p:cNvSpPr txBox="1"/>
          <p:nvPr/>
        </p:nvSpPr>
        <p:spPr>
          <a:xfrm>
            <a:off x="28864670" y="6867822"/>
            <a:ext cx="13836650" cy="8404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5000"/>
            </a:pPr>
            <a:r>
              <a:rPr lang="en-US" sz="7200" b="1" u="sng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Summary of Results</a:t>
            </a:r>
          </a:p>
          <a:p>
            <a:pPr marL="571500" indent="-571500">
              <a:lnSpc>
                <a:spcPct val="114999"/>
              </a:lnSpc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800" dirty="0">
                <a:latin typeface="Calibri"/>
                <a:ea typeface="Calibri"/>
                <a:cs typeface="Calibri"/>
                <a:sym typeface="Calibri"/>
              </a:rPr>
              <a:t>Duplicated the UNH zone on a mirror zone and with full DNSSEC functionality, serving over 20,000 </a:t>
            </a:r>
            <a:r>
              <a:rPr lang="en-US" sz="4800" dirty="0" smtClean="0">
                <a:latin typeface="Calibri"/>
                <a:ea typeface="Calibri"/>
                <a:cs typeface="Calibri"/>
                <a:sym typeface="Calibri"/>
              </a:rPr>
              <a:t>records</a:t>
            </a:r>
            <a:endParaRPr lang="en-US" sz="48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 rtl="0">
              <a:lnSpc>
                <a:spcPct val="114999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Gained </a:t>
            </a: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of DNSSEC implementation and operation, behind the scenes and through a GUI</a:t>
            </a:r>
          </a:p>
          <a:p>
            <a:pPr marL="571500" indent="-571500">
              <a:lnSpc>
                <a:spcPct val="114999"/>
              </a:lnSpc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Created tools to monitor operation and provide useful information</a:t>
            </a:r>
          </a:p>
        </p:txBody>
      </p:sp>
      <p:sp>
        <p:nvSpPr>
          <p:cNvPr id="88" name="Shape 88"/>
          <p:cNvSpPr txBox="1"/>
          <p:nvPr/>
        </p:nvSpPr>
        <p:spPr>
          <a:xfrm>
            <a:off x="28879800" y="24307800"/>
            <a:ext cx="13836650" cy="655907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SzPct val="25000"/>
            </a:pPr>
            <a:r>
              <a:rPr lang="en-US" sz="7200" b="1" i="0" u="sng" strike="noStrike" cap="none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Future Work</a:t>
            </a:r>
            <a:endParaRPr lang="en-US" sz="7200" b="1" u="sng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web interface to enhance monitoring the health of DNSSEC, to prepare for implementation on production</a:t>
            </a:r>
          </a:p>
          <a:p>
            <a:pPr marL="5715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DNSSEC deployment on all of UNH's live server </a:t>
            </a:r>
            <a:r>
              <a:rPr lang="en-US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environment</a:t>
            </a:r>
            <a:endParaRPr lang="en-US" sz="4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Ability </a:t>
            </a:r>
            <a:r>
              <a:rPr lang="en-US" sz="4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identify problems and remedy them </a:t>
            </a:r>
            <a:r>
              <a:rPr lang="en-US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lang="en-US" sz="4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 for identifying and mitigation against Denial of Service (DDOS) </a:t>
            </a:r>
            <a:r>
              <a:rPr lang="en-US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attacks</a:t>
            </a:r>
            <a:endParaRPr lang="en-US" sz="4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endParaRPr lang="en-US" sz="44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Shape 90"/>
          <p:cNvSpPr/>
          <p:nvPr/>
        </p:nvSpPr>
        <p:spPr>
          <a:xfrm>
            <a:off x="14683954" y="6476388"/>
            <a:ext cx="13835400" cy="6672899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1430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marL="406400" algn="ctr">
              <a:buClr>
                <a:schemeClr val="dk1"/>
              </a:buClr>
              <a:buSzPct val="100000"/>
            </a:pPr>
            <a:endParaRPr lang="en-US" sz="4000" b="1" u="sng" dirty="0">
              <a:solidFill>
                <a:srgbClr val="2F5496"/>
              </a:solidFill>
              <a:latin typeface="Calibri" charset="0"/>
              <a:ea typeface="Calibri"/>
              <a:cs typeface="Calibri"/>
              <a:sym typeface="Calibri"/>
            </a:endParaRPr>
          </a:p>
          <a:p>
            <a:pPr marL="406400" algn="ctr">
              <a:buClr>
                <a:schemeClr val="dk1"/>
              </a:buClr>
              <a:buSzPct val="100000"/>
            </a:pPr>
            <a:endParaRPr lang="en-US" sz="4000" b="1" u="sng" dirty="0">
              <a:solidFill>
                <a:srgbClr val="2F5496"/>
              </a:solidFill>
              <a:latin typeface="Calibri" charset="0"/>
              <a:ea typeface="Calibri"/>
              <a:cs typeface="Calibri"/>
              <a:sym typeface="Calibri"/>
            </a:endParaRPr>
          </a:p>
          <a:p>
            <a:pPr marL="406400" algn="ctr">
              <a:buClr>
                <a:schemeClr val="dk1"/>
              </a:buClr>
              <a:buSzPct val="100000"/>
            </a:pPr>
            <a:r>
              <a:rPr lang="en-US" sz="4000" b="1" u="sng" dirty="0">
                <a:solidFill>
                  <a:srgbClr val="2F5496"/>
                </a:solidFill>
                <a:latin typeface="Calibri" charset="0"/>
                <a:ea typeface="Calibri"/>
                <a:cs typeface="Calibri"/>
                <a:sym typeface="Calibri"/>
              </a:rPr>
              <a:t>Project Goals</a:t>
            </a:r>
          </a:p>
          <a:p>
            <a:pPr marL="977900" lvl="1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Build a knowledge and skill level to operate and implement DNSSEC</a:t>
            </a:r>
          </a:p>
          <a:p>
            <a:pPr marL="977900" lvl="1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Implement DNSSEC on the </a:t>
            </a:r>
            <a:r>
              <a:rPr lang="en-US" sz="4000" dirty="0" err="1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RedHat</a:t>
            </a: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 test server.</a:t>
            </a:r>
          </a:p>
          <a:p>
            <a:pPr marL="977900" lvl="1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Create a procedural document to implement DNSSEC on the UNH </a:t>
            </a:r>
            <a:r>
              <a:rPr lang="en-US" sz="4000" dirty="0" err="1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Infoblox</a:t>
            </a: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 server.</a:t>
            </a:r>
          </a:p>
          <a:p>
            <a:pPr marL="977900" lvl="1" indent="-571500">
              <a:lnSpc>
                <a:spcPct val="114999"/>
              </a:lnSpc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dk1"/>
                </a:solidFill>
                <a:latin typeface="Calibri" charset="0"/>
                <a:ea typeface="Calibri"/>
                <a:cs typeface="Calibri"/>
                <a:sym typeface="Calibri"/>
              </a:rPr>
              <a:t>Construct a web interface for managing and monitoring the health of the DNSSEC system.</a:t>
            </a:r>
          </a:p>
          <a:p>
            <a:pPr marL="914400" lvl="1" indent="-508000">
              <a:lnSpc>
                <a:spcPct val="114999"/>
              </a:lnSpc>
              <a:buClr>
                <a:schemeClr val="dk1"/>
              </a:buClr>
              <a:buSzPct val="100000"/>
              <a:buFont typeface="Calibri"/>
              <a:buChar char="○"/>
            </a:pPr>
            <a:endParaRPr lang="en-US" sz="4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Shape 87"/>
          <p:cNvSpPr txBox="1"/>
          <p:nvPr/>
        </p:nvSpPr>
        <p:spPr>
          <a:xfrm>
            <a:off x="304800" y="22631400"/>
            <a:ext cx="13836650" cy="8404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7200" b="1" u="sng" dirty="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Lessons Learned</a:t>
            </a:r>
          </a:p>
          <a:p>
            <a:pPr marL="520700" lvl="0" indent="-571500" rtl="0">
              <a:lnSpc>
                <a:spcPct val="114999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DNSSEC is not widely deployed and although it takes effort to implement, it is mature and production ready for service on the internet</a:t>
            </a:r>
          </a:p>
          <a:p>
            <a:pPr marL="520700" indent="-571500">
              <a:lnSpc>
                <a:spcPct val="114999"/>
              </a:lnSpc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DNSSEC management includes, key management, updating Delegation Signer (DS) records, and managing expiration and rollover </a:t>
            </a:r>
          </a:p>
          <a:p>
            <a:pPr marL="520700" indent="-571500">
              <a:lnSpc>
                <a:spcPct val="114999"/>
              </a:lnSpc>
              <a:spcAft>
                <a:spcPts val="60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DNSSEC uses more human and computer resources to add an extra level of security to support secure domain name service</a:t>
            </a:r>
          </a:p>
        </p:txBody>
      </p:sp>
      <p:pic>
        <p:nvPicPr>
          <p:cNvPr id="2" name="Picture 1" descr="DNSSEC.t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7130" y="13516423"/>
            <a:ext cx="13321490" cy="18710275"/>
          </a:xfrm>
          <a:prstGeom prst="rect">
            <a:avLst/>
          </a:prstGeom>
        </p:spPr>
      </p:pic>
      <p:pic>
        <p:nvPicPr>
          <p:cNvPr id="3" name="Picture 2" descr="image_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45963" y="279400"/>
            <a:ext cx="6196265" cy="6197600"/>
          </a:xfrm>
          <a:prstGeom prst="rect">
            <a:avLst/>
          </a:prstGeom>
        </p:spPr>
      </p:pic>
      <p:pic>
        <p:nvPicPr>
          <p:cNvPr id="4" name="Picture 3" descr="Screen Shot 2016-04-14 at 5.36.17 PM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84"/>
          <a:stretch/>
        </p:blipFill>
        <p:spPr>
          <a:xfrm>
            <a:off x="29032200" y="14706600"/>
            <a:ext cx="14147043" cy="89916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7713192305A9458B693724E3DF7582" ma:contentTypeVersion="3" ma:contentTypeDescription="Create a new document." ma:contentTypeScope="" ma:versionID="4cc405bec9cc88a1b721d9fde5e2e7b8">
  <xsd:schema xmlns:xsd="http://www.w3.org/2001/XMLSchema" xmlns:xs="http://www.w3.org/2001/XMLSchema" xmlns:p="http://schemas.microsoft.com/office/2006/metadata/properties" xmlns:ns3="d9eaa15b-ddaa-4d01-a7d0-0c8d3052165e" targetNamespace="http://schemas.microsoft.com/office/2006/metadata/properties" ma:root="true" ma:fieldsID="6c2fe9fa8c37cc5e0e8f076c87204fbf" ns3:_="">
    <xsd:import namespace="d9eaa15b-ddaa-4d01-a7d0-0c8d3052165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aa15b-ddaa-4d01-a7d0-0c8d3052165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9eaa15b-ddaa-4d01-a7d0-0c8d3052165e">
      <UserInfo>
        <DisplayName>Taylor T Puksta</DisplayName>
        <AccountId>8</AccountId>
        <AccountType/>
      </UserInfo>
      <UserInfo>
        <DisplayName>Craig A Kost</DisplayName>
        <AccountId>9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E29F97-9270-4CD1-AC09-1B1934B26E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eaa15b-ddaa-4d01-a7d0-0c8d305216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78E540-3701-44B9-91BB-1979D0BF944D}">
  <ds:schemaRefs>
    <ds:schemaRef ds:uri="http://schemas.microsoft.com/office/2006/metadata/properties"/>
    <ds:schemaRef ds:uri="http://schemas.microsoft.com/office/infopath/2007/PartnerControls"/>
    <ds:schemaRef ds:uri="d9eaa15b-ddaa-4d01-a7d0-0c8d3052165e"/>
  </ds:schemaRefs>
</ds:datastoreItem>
</file>

<file path=customXml/itemProps3.xml><?xml version="1.0" encoding="utf-8"?>
<ds:datastoreItem xmlns:ds="http://schemas.openxmlformats.org/officeDocument/2006/customXml" ds:itemID="{A673850C-DEA6-41A5-AE85-BC06FC2EA01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423</Words>
  <Application>Microsoft Macintosh PowerPoint</Application>
  <PresentationFormat>Custom</PresentationFormat>
  <Paragraphs>34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Scott Kitterman</dc:creator>
  <cp:lastModifiedBy>Craig Kost</cp:lastModifiedBy>
  <cp:revision>9</cp:revision>
  <dcterms:modified xsi:type="dcterms:W3CDTF">2016-04-15T19:21:29Z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0x0101004F7713192305A9458B693724E3DF7582</vt:lpwstr>
  </property>
</Properties>
</file>