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Zain Abbas" initials="ZA" lastIdx="1" clrIdx="0">
    <p:extLst>
      <p:ext uri="{19B8F6BF-5375-455C-9EA6-DF929625EA0E}">
        <p15:presenceInfo xmlns:p15="http://schemas.microsoft.com/office/powerpoint/2012/main" userId="S-1-5-21-1123561945-1202660629-1177238915-11469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B1C8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7868" autoAdjust="0"/>
    <p:restoredTop sz="94280" autoAdjust="0"/>
  </p:normalViewPr>
  <p:slideViewPr>
    <p:cSldViewPr snapToGrid="0">
      <p:cViewPr>
        <p:scale>
          <a:sx n="19" d="100"/>
          <a:sy n="19" d="100"/>
        </p:scale>
        <p:origin x="1242" y="-1134"/>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5" d="100"/>
          <a:sy n="85" d="100"/>
        </p:scale>
        <p:origin x="924" y="10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07E79D-C948-4C09-A471-066C8665206A}" type="datetimeFigureOut">
              <a:rPr lang="en-US" smtClean="0"/>
              <a:t>4/18/2016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B6166A-7A1C-4D2E-B7B4-AB563CB57C42}" type="slidenum">
              <a:rPr lang="en-US" smtClean="0"/>
              <a:t>‹#›</a:t>
            </a:fld>
            <a:endParaRPr lang="en-US"/>
          </a:p>
        </p:txBody>
      </p:sp>
    </p:spTree>
    <p:extLst>
      <p:ext uri="{BB962C8B-B14F-4D97-AF65-F5344CB8AC3E}">
        <p14:creationId xmlns:p14="http://schemas.microsoft.com/office/powerpoint/2010/main" val="2603550318"/>
      </p:ext>
    </p:extLst>
  </p:cSld>
  <p:clrMap bg1="lt1" tx1="dk1" bg2="lt2" tx2="dk2" accent1="accent1" accent2="accent2" accent3="accent3" accent4="accent4" accent5="accent5" accent6="accent6" hlink="hlink" folHlink="folHlink"/>
  <p:notesStyle>
    <a:lvl1pPr marL="0" algn="l" defTabSz="3686861" rtl="0" eaLnBrk="1" latinLnBrk="0" hangingPunct="1">
      <a:defRPr sz="4838" kern="1200">
        <a:solidFill>
          <a:schemeClr val="tx1"/>
        </a:solidFill>
        <a:latin typeface="+mn-lt"/>
        <a:ea typeface="+mn-ea"/>
        <a:cs typeface="+mn-cs"/>
      </a:defRPr>
    </a:lvl1pPr>
    <a:lvl2pPr marL="1843430" algn="l" defTabSz="3686861" rtl="0" eaLnBrk="1" latinLnBrk="0" hangingPunct="1">
      <a:defRPr sz="4838" kern="1200">
        <a:solidFill>
          <a:schemeClr val="tx1"/>
        </a:solidFill>
        <a:latin typeface="+mn-lt"/>
        <a:ea typeface="+mn-ea"/>
        <a:cs typeface="+mn-cs"/>
      </a:defRPr>
    </a:lvl2pPr>
    <a:lvl3pPr marL="3686861" algn="l" defTabSz="3686861" rtl="0" eaLnBrk="1" latinLnBrk="0" hangingPunct="1">
      <a:defRPr sz="4838" kern="1200">
        <a:solidFill>
          <a:schemeClr val="tx1"/>
        </a:solidFill>
        <a:latin typeface="+mn-lt"/>
        <a:ea typeface="+mn-ea"/>
        <a:cs typeface="+mn-cs"/>
      </a:defRPr>
    </a:lvl3pPr>
    <a:lvl4pPr marL="5530291" algn="l" defTabSz="3686861" rtl="0" eaLnBrk="1" latinLnBrk="0" hangingPunct="1">
      <a:defRPr sz="4838" kern="1200">
        <a:solidFill>
          <a:schemeClr val="tx1"/>
        </a:solidFill>
        <a:latin typeface="+mn-lt"/>
        <a:ea typeface="+mn-ea"/>
        <a:cs typeface="+mn-cs"/>
      </a:defRPr>
    </a:lvl4pPr>
    <a:lvl5pPr marL="7373722" algn="l" defTabSz="3686861" rtl="0" eaLnBrk="1" latinLnBrk="0" hangingPunct="1">
      <a:defRPr sz="4838" kern="1200">
        <a:solidFill>
          <a:schemeClr val="tx1"/>
        </a:solidFill>
        <a:latin typeface="+mn-lt"/>
        <a:ea typeface="+mn-ea"/>
        <a:cs typeface="+mn-cs"/>
      </a:defRPr>
    </a:lvl5pPr>
    <a:lvl6pPr marL="9217152" algn="l" defTabSz="3686861" rtl="0" eaLnBrk="1" latinLnBrk="0" hangingPunct="1">
      <a:defRPr sz="4838" kern="1200">
        <a:solidFill>
          <a:schemeClr val="tx1"/>
        </a:solidFill>
        <a:latin typeface="+mn-lt"/>
        <a:ea typeface="+mn-ea"/>
        <a:cs typeface="+mn-cs"/>
      </a:defRPr>
    </a:lvl6pPr>
    <a:lvl7pPr marL="11060582" algn="l" defTabSz="3686861" rtl="0" eaLnBrk="1" latinLnBrk="0" hangingPunct="1">
      <a:defRPr sz="4838" kern="1200">
        <a:solidFill>
          <a:schemeClr val="tx1"/>
        </a:solidFill>
        <a:latin typeface="+mn-lt"/>
        <a:ea typeface="+mn-ea"/>
        <a:cs typeface="+mn-cs"/>
      </a:defRPr>
    </a:lvl7pPr>
    <a:lvl8pPr marL="12904013" algn="l" defTabSz="3686861" rtl="0" eaLnBrk="1" latinLnBrk="0" hangingPunct="1">
      <a:defRPr sz="4838" kern="1200">
        <a:solidFill>
          <a:schemeClr val="tx1"/>
        </a:solidFill>
        <a:latin typeface="+mn-lt"/>
        <a:ea typeface="+mn-ea"/>
        <a:cs typeface="+mn-cs"/>
      </a:defRPr>
    </a:lvl8pPr>
    <a:lvl9pPr marL="14747443" algn="l" defTabSz="3686861" rtl="0" eaLnBrk="1" latinLnBrk="0" hangingPunct="1">
      <a:defRPr sz="483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EB6166A-7A1C-4D2E-B7B4-AB563CB57C42}" type="slidenum">
              <a:rPr lang="en-US" smtClean="0"/>
              <a:t>1</a:t>
            </a:fld>
            <a:endParaRPr lang="en-US"/>
          </a:p>
        </p:txBody>
      </p:sp>
    </p:spTree>
    <p:extLst>
      <p:ext uri="{BB962C8B-B14F-4D97-AF65-F5344CB8AC3E}">
        <p14:creationId xmlns:p14="http://schemas.microsoft.com/office/powerpoint/2010/main" val="42433533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F2A21BA-EE53-484F-A837-58CF03EF181D}" type="datetimeFigureOut">
              <a:rPr lang="en-US" smtClean="0"/>
              <a:t>4/18/2016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59BCC3-BDE0-401C-AD56-C65553CD5C9D}" type="slidenum">
              <a:rPr lang="en-US" smtClean="0"/>
              <a:t>‹#›</a:t>
            </a:fld>
            <a:endParaRPr lang="en-US"/>
          </a:p>
        </p:txBody>
      </p:sp>
    </p:spTree>
    <p:extLst>
      <p:ext uri="{BB962C8B-B14F-4D97-AF65-F5344CB8AC3E}">
        <p14:creationId xmlns:p14="http://schemas.microsoft.com/office/powerpoint/2010/main" val="3163075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2A21BA-EE53-484F-A837-58CF03EF181D}" type="datetimeFigureOut">
              <a:rPr lang="en-US" smtClean="0"/>
              <a:t>4/18/2016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59BCC3-BDE0-401C-AD56-C65553CD5C9D}" type="slidenum">
              <a:rPr lang="en-US" smtClean="0"/>
              <a:t>‹#›</a:t>
            </a:fld>
            <a:endParaRPr lang="en-US"/>
          </a:p>
        </p:txBody>
      </p:sp>
    </p:spTree>
    <p:extLst>
      <p:ext uri="{BB962C8B-B14F-4D97-AF65-F5344CB8AC3E}">
        <p14:creationId xmlns:p14="http://schemas.microsoft.com/office/powerpoint/2010/main" val="3842256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F2A21BA-EE53-484F-A837-58CF03EF181D}" type="datetimeFigureOut">
              <a:rPr lang="en-US" smtClean="0"/>
              <a:t>4/18/2016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59BCC3-BDE0-401C-AD56-C65553CD5C9D}" type="slidenum">
              <a:rPr lang="en-US" smtClean="0"/>
              <a:t>‹#›</a:t>
            </a:fld>
            <a:endParaRPr lang="en-US"/>
          </a:p>
        </p:txBody>
      </p:sp>
    </p:spTree>
    <p:extLst>
      <p:ext uri="{BB962C8B-B14F-4D97-AF65-F5344CB8AC3E}">
        <p14:creationId xmlns:p14="http://schemas.microsoft.com/office/powerpoint/2010/main" val="1605615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F2A21BA-EE53-484F-A837-58CF03EF181D}" type="datetimeFigureOut">
              <a:rPr lang="en-US" smtClean="0"/>
              <a:t>4/18/2016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59BCC3-BDE0-401C-AD56-C65553CD5C9D}" type="slidenum">
              <a:rPr lang="en-US" smtClean="0"/>
              <a:t>‹#›</a:t>
            </a:fld>
            <a:endParaRPr lang="en-US"/>
          </a:p>
        </p:txBody>
      </p:sp>
    </p:spTree>
    <p:extLst>
      <p:ext uri="{BB962C8B-B14F-4D97-AF65-F5344CB8AC3E}">
        <p14:creationId xmlns:p14="http://schemas.microsoft.com/office/powerpoint/2010/main" val="1395773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F2A21BA-EE53-484F-A837-58CF03EF181D}" type="datetimeFigureOut">
              <a:rPr lang="en-US" smtClean="0"/>
              <a:t>4/18/2016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A59BCC3-BDE0-401C-AD56-C65553CD5C9D}" type="slidenum">
              <a:rPr lang="en-US" smtClean="0"/>
              <a:t>‹#›</a:t>
            </a:fld>
            <a:endParaRPr lang="en-US"/>
          </a:p>
        </p:txBody>
      </p:sp>
    </p:spTree>
    <p:extLst>
      <p:ext uri="{BB962C8B-B14F-4D97-AF65-F5344CB8AC3E}">
        <p14:creationId xmlns:p14="http://schemas.microsoft.com/office/powerpoint/2010/main" val="1687842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F2A21BA-EE53-484F-A837-58CF03EF181D}" type="datetimeFigureOut">
              <a:rPr lang="en-US" smtClean="0"/>
              <a:t>4/18/2016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A59BCC3-BDE0-401C-AD56-C65553CD5C9D}" type="slidenum">
              <a:rPr lang="en-US" smtClean="0"/>
              <a:t>‹#›</a:t>
            </a:fld>
            <a:endParaRPr lang="en-US"/>
          </a:p>
        </p:txBody>
      </p:sp>
    </p:spTree>
    <p:extLst>
      <p:ext uri="{BB962C8B-B14F-4D97-AF65-F5344CB8AC3E}">
        <p14:creationId xmlns:p14="http://schemas.microsoft.com/office/powerpoint/2010/main" val="2291194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2A21BA-EE53-484F-A837-58CF03EF181D}" type="datetimeFigureOut">
              <a:rPr lang="en-US" smtClean="0"/>
              <a:t>4/18/2016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A59BCC3-BDE0-401C-AD56-C65553CD5C9D}" type="slidenum">
              <a:rPr lang="en-US" smtClean="0"/>
              <a:t>‹#›</a:t>
            </a:fld>
            <a:endParaRPr lang="en-US"/>
          </a:p>
        </p:txBody>
      </p:sp>
    </p:spTree>
    <p:extLst>
      <p:ext uri="{BB962C8B-B14F-4D97-AF65-F5344CB8AC3E}">
        <p14:creationId xmlns:p14="http://schemas.microsoft.com/office/powerpoint/2010/main" val="3479634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9F2A21BA-EE53-484F-A837-58CF03EF181D}" type="datetimeFigureOut">
              <a:rPr lang="en-US" smtClean="0"/>
              <a:t>4/18/2016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59BCC3-BDE0-401C-AD56-C65553CD5C9D}" type="slidenum">
              <a:rPr lang="en-US" smtClean="0"/>
              <a:t>‹#›</a:t>
            </a:fld>
            <a:endParaRPr lang="en-US"/>
          </a:p>
        </p:txBody>
      </p:sp>
    </p:spTree>
    <p:extLst>
      <p:ext uri="{BB962C8B-B14F-4D97-AF65-F5344CB8AC3E}">
        <p14:creationId xmlns:p14="http://schemas.microsoft.com/office/powerpoint/2010/main" val="3693362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9F2A21BA-EE53-484F-A837-58CF03EF181D}" type="datetimeFigureOut">
              <a:rPr lang="en-US" smtClean="0"/>
              <a:t>4/18/2016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59BCC3-BDE0-401C-AD56-C65553CD5C9D}" type="slidenum">
              <a:rPr lang="en-US" smtClean="0"/>
              <a:t>‹#›</a:t>
            </a:fld>
            <a:endParaRPr lang="en-US"/>
          </a:p>
        </p:txBody>
      </p:sp>
    </p:spTree>
    <p:extLst>
      <p:ext uri="{BB962C8B-B14F-4D97-AF65-F5344CB8AC3E}">
        <p14:creationId xmlns:p14="http://schemas.microsoft.com/office/powerpoint/2010/main" val="2880612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2A21BA-EE53-484F-A837-58CF03EF181D}" type="datetimeFigureOut">
              <a:rPr lang="en-US" smtClean="0"/>
              <a:t>4/18/2016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59BCC3-BDE0-401C-AD56-C65553CD5C9D}" type="slidenum">
              <a:rPr lang="en-US" smtClean="0"/>
              <a:t>‹#›</a:t>
            </a:fld>
            <a:endParaRPr lang="en-US"/>
          </a:p>
        </p:txBody>
      </p:sp>
    </p:spTree>
    <p:extLst>
      <p:ext uri="{BB962C8B-B14F-4D97-AF65-F5344CB8AC3E}">
        <p14:creationId xmlns:p14="http://schemas.microsoft.com/office/powerpoint/2010/main" val="3678891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2A21BA-EE53-484F-A837-58CF03EF181D}" type="datetimeFigureOut">
              <a:rPr lang="en-US" smtClean="0"/>
              <a:t>4/18/2016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59BCC3-BDE0-401C-AD56-C65553CD5C9D}" type="slidenum">
              <a:rPr lang="en-US" smtClean="0"/>
              <a:t>‹#›</a:t>
            </a:fld>
            <a:endParaRPr lang="en-US"/>
          </a:p>
        </p:txBody>
      </p:sp>
    </p:spTree>
    <p:extLst>
      <p:ext uri="{BB962C8B-B14F-4D97-AF65-F5344CB8AC3E}">
        <p14:creationId xmlns:p14="http://schemas.microsoft.com/office/powerpoint/2010/main" val="1839453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9F2A21BA-EE53-484F-A837-58CF03EF181D}" type="datetimeFigureOut">
              <a:rPr lang="en-US" smtClean="0"/>
              <a:t>4/18/2016</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4A59BCC3-BDE0-401C-AD56-C65553CD5C9D}" type="slidenum">
              <a:rPr lang="en-US" smtClean="0"/>
              <a:t>‹#›</a:t>
            </a:fld>
            <a:endParaRPr lang="en-US"/>
          </a:p>
        </p:txBody>
      </p:sp>
    </p:spTree>
    <p:extLst>
      <p:ext uri="{BB962C8B-B14F-4D97-AF65-F5344CB8AC3E}">
        <p14:creationId xmlns:p14="http://schemas.microsoft.com/office/powerpoint/2010/main" val="31299538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jpe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4.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jpe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jp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Content Placeholder 6"/>
          <p:cNvSpPr>
            <a:spLocks noGrp="1"/>
          </p:cNvSpPr>
          <p:nvPr>
            <p:ph sz="half" idx="2"/>
          </p:nvPr>
        </p:nvSpPr>
        <p:spPr>
          <a:xfrm>
            <a:off x="307975" y="6232191"/>
            <a:ext cx="15008225" cy="5818060"/>
          </a:xfrm>
          <a:ln>
            <a:solidFill>
              <a:schemeClr val="tx1"/>
            </a:solidFill>
          </a:ln>
        </p:spPr>
        <p:txBody>
          <a:bodyPr>
            <a:normAutofit fontScale="40000" lnSpcReduction="20000"/>
          </a:bodyPr>
          <a:lstStyle/>
          <a:p>
            <a:pPr marL="0" indent="0" algn="ctr">
              <a:buNone/>
            </a:pPr>
            <a:r>
              <a:rPr lang="en-US" sz="4000" dirty="0">
                <a:latin typeface="Times New Roman" panose="02020603050405020304" pitchFamily="18" charset="0"/>
                <a:cs typeface="Times New Roman" panose="02020603050405020304" pitchFamily="18" charset="0"/>
              </a:rPr>
              <a:t>                                           </a:t>
            </a:r>
            <a:r>
              <a:rPr lang="en-US" sz="12500" dirty="0">
                <a:latin typeface="Times New Roman" panose="02020603050405020304" pitchFamily="18" charset="0"/>
                <a:cs typeface="Times New Roman" panose="02020603050405020304" pitchFamily="18" charset="0"/>
              </a:rPr>
              <a:t>  </a:t>
            </a:r>
            <a:r>
              <a:rPr lang="en-US" sz="16300" dirty="0">
                <a:latin typeface="Times New Roman" panose="02020603050405020304" pitchFamily="18" charset="0"/>
                <a:cs typeface="Times New Roman" panose="02020603050405020304" pitchFamily="18" charset="0"/>
              </a:rPr>
              <a:t>        </a:t>
            </a:r>
            <a:r>
              <a:rPr lang="en-US" sz="14500" b="1" dirty="0">
                <a:latin typeface="Times New Roman" panose="02020603050405020304" pitchFamily="18" charset="0"/>
                <a:cs typeface="Times New Roman" panose="02020603050405020304" pitchFamily="18" charset="0"/>
              </a:rPr>
              <a:t>Abstract</a:t>
            </a:r>
            <a:r>
              <a:rPr lang="en-US" sz="4000" b="1" dirty="0">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       </a:t>
            </a:r>
          </a:p>
          <a:p>
            <a:pPr marL="742950" indent="-742950">
              <a:buAutoNum type="arabicPeriod"/>
            </a:pPr>
            <a:r>
              <a:rPr lang="en-US" sz="8000" dirty="0">
                <a:latin typeface="Times New Roman" panose="02020603050405020304" pitchFamily="18" charset="0"/>
                <a:cs typeface="Times New Roman" panose="02020603050405020304" pitchFamily="18" charset="0"/>
              </a:rPr>
              <a:t>The interaction of Solar wind particles with Earths magnetic field creates various plasmas and currents inside the magnetosphere. </a:t>
            </a:r>
          </a:p>
          <a:p>
            <a:pPr marL="742950" indent="-742950">
              <a:buAutoNum type="arabicPeriod"/>
            </a:pPr>
            <a:r>
              <a:rPr lang="en-US" sz="8000" dirty="0">
                <a:latin typeface="Times New Roman" panose="02020603050405020304" pitchFamily="18" charset="0"/>
                <a:cs typeface="Times New Roman" panose="02020603050405020304" pitchFamily="18" charset="0"/>
              </a:rPr>
              <a:t>In order to study the dynamics of ions we have improved the CLUSTER/CODIF Ion spectrometer which provides composition and the 3D ion distributions for hydrogen, helium and oxygen using </a:t>
            </a:r>
            <a:r>
              <a:rPr lang="en-US" sz="8000" dirty="0" err="1">
                <a:latin typeface="Times New Roman" panose="02020603050405020304" pitchFamily="18" charset="0"/>
                <a:cs typeface="Times New Roman" panose="02020603050405020304" pitchFamily="18" charset="0"/>
              </a:rPr>
              <a:t>MicroChannel</a:t>
            </a:r>
            <a:r>
              <a:rPr lang="en-US" sz="8000" dirty="0">
                <a:latin typeface="Times New Roman" panose="02020603050405020304" pitchFamily="18" charset="0"/>
                <a:cs typeface="Times New Roman" panose="02020603050405020304" pitchFamily="18" charset="0"/>
              </a:rPr>
              <a:t> Plates (MCP). </a:t>
            </a:r>
          </a:p>
          <a:p>
            <a:pPr marL="742950" indent="-742950">
              <a:buAutoNum type="arabicPeriod"/>
            </a:pPr>
            <a:r>
              <a:rPr lang="en-US" sz="8000" dirty="0">
                <a:latin typeface="Times New Roman" panose="02020603050405020304" pitchFamily="18" charset="0"/>
                <a:cs typeface="Times New Roman" panose="02020603050405020304" pitchFamily="18" charset="0"/>
              </a:rPr>
              <a:t>Tested three different configurations of the MCP’s in the instrument. For each configuration, we have determined both the Time Of Flight (TOF) from the MCP and the efficiency of the overall instrument. </a:t>
            </a:r>
            <a:endParaRPr lang="en-US" sz="8000" dirty="0"/>
          </a:p>
        </p:txBody>
      </p:sp>
      <p:sp>
        <p:nvSpPr>
          <p:cNvPr id="9" name="TextBox 8"/>
          <p:cNvSpPr txBox="1"/>
          <p:nvPr/>
        </p:nvSpPr>
        <p:spPr>
          <a:xfrm>
            <a:off x="326405" y="12373447"/>
            <a:ext cx="14989795" cy="20391120"/>
          </a:xfrm>
          <a:prstGeom prst="rect">
            <a:avLst/>
          </a:prstGeom>
          <a:noFill/>
          <a:ln>
            <a:solidFill>
              <a:schemeClr val="tx1"/>
            </a:solidFill>
          </a:ln>
        </p:spPr>
        <p:txBody>
          <a:bodyPr wrap="square" rtlCol="0">
            <a:spAutoFit/>
          </a:bodyPr>
          <a:lstStyle/>
          <a:p>
            <a:pPr algn="ctr"/>
            <a:r>
              <a:rPr lang="en-US" sz="5800" b="1" dirty="0">
                <a:latin typeface="Times New Roman" panose="02020603050405020304" pitchFamily="18" charset="0"/>
                <a:cs typeface="Times New Roman" panose="02020603050405020304" pitchFamily="18" charset="0"/>
              </a:rPr>
              <a:t>Background</a:t>
            </a:r>
          </a:p>
          <a:p>
            <a:r>
              <a:rPr lang="en-US" sz="3200" dirty="0">
                <a:latin typeface="Times New Roman" panose="02020603050405020304" pitchFamily="18" charset="0"/>
                <a:cs typeface="Times New Roman" panose="02020603050405020304" pitchFamily="18" charset="0"/>
              </a:rPr>
              <a:t>The CODIF/CLUSTER mass spectrometer was designed to study the dynamics of ions in and outside our magnetosphere. These ions can get their energy from the Sun through the solar wind and they may exchange energy with Earths magnetic field. The Time of Flight (TOF) detector provides the composition and 3D ion distribution for H+, He++, He+ and O+. It can measure the mass per charge ratio for all the ions and gives the direction from which the ions entered the instrument. It covers the ion composition energy range from   40 eV to 40keV e</a:t>
            </a:r>
            <a:r>
              <a:rPr lang="en-US" sz="3200" baseline="30000" dirty="0">
                <a:latin typeface="Times New Roman" panose="02020603050405020304" pitchFamily="18" charset="0"/>
                <a:cs typeface="Times New Roman" panose="02020603050405020304" pitchFamily="18" charset="0"/>
              </a:rPr>
              <a:t>-1</a:t>
            </a:r>
            <a:r>
              <a:rPr lang="en-US" sz="3200" dirty="0">
                <a:latin typeface="Times New Roman" panose="02020603050405020304" pitchFamily="18" charset="0"/>
                <a:cs typeface="Times New Roman" panose="02020603050405020304" pitchFamily="18" charset="0"/>
              </a:rPr>
              <a:t> .</a:t>
            </a:r>
          </a:p>
          <a:p>
            <a:pPr algn="ctr"/>
            <a:endParaRPr lang="en-US" sz="6500" b="1" dirty="0">
              <a:latin typeface="Times New Roman" panose="02020603050405020304" pitchFamily="18" charset="0"/>
              <a:cs typeface="Times New Roman" panose="02020603050405020304" pitchFamily="18" charset="0"/>
            </a:endParaRPr>
          </a:p>
          <a:p>
            <a:pPr algn="ctr"/>
            <a:endParaRPr lang="en-US" sz="6500" b="1" dirty="0">
              <a:latin typeface="Times New Roman" panose="02020603050405020304" pitchFamily="18" charset="0"/>
              <a:cs typeface="Times New Roman" panose="02020603050405020304" pitchFamily="18" charset="0"/>
            </a:endParaRPr>
          </a:p>
          <a:p>
            <a:pPr algn="ctr"/>
            <a:endParaRPr lang="en-US" sz="6500" b="1" dirty="0">
              <a:latin typeface="Times New Roman" panose="02020603050405020304" pitchFamily="18" charset="0"/>
              <a:cs typeface="Times New Roman" panose="02020603050405020304" pitchFamily="18" charset="0"/>
            </a:endParaRPr>
          </a:p>
          <a:p>
            <a:pPr algn="ctr"/>
            <a:endParaRPr lang="en-US" sz="6500" b="1" dirty="0">
              <a:latin typeface="Times New Roman" panose="02020603050405020304" pitchFamily="18" charset="0"/>
              <a:cs typeface="Times New Roman" panose="02020603050405020304" pitchFamily="18" charset="0"/>
            </a:endParaRPr>
          </a:p>
          <a:p>
            <a:pPr algn="ctr"/>
            <a:endParaRPr lang="en-US" sz="6500" b="1" dirty="0">
              <a:latin typeface="Times New Roman" panose="02020603050405020304" pitchFamily="18" charset="0"/>
              <a:cs typeface="Times New Roman" panose="02020603050405020304" pitchFamily="18" charset="0"/>
            </a:endParaRPr>
          </a:p>
          <a:p>
            <a:pPr algn="ctr"/>
            <a:endParaRPr lang="en-US" sz="3500" b="1" dirty="0">
              <a:latin typeface="Times New Roman" panose="02020603050405020304" pitchFamily="18" charset="0"/>
              <a:cs typeface="Times New Roman" panose="02020603050405020304" pitchFamily="18" charset="0"/>
            </a:endParaRPr>
          </a:p>
          <a:p>
            <a:pPr algn="ctr"/>
            <a:endParaRPr lang="en-US" sz="6500" b="1" dirty="0">
              <a:latin typeface="Times New Roman" panose="02020603050405020304" pitchFamily="18" charset="0"/>
              <a:cs typeface="Times New Roman" panose="02020603050405020304" pitchFamily="18" charset="0"/>
            </a:endParaRPr>
          </a:p>
          <a:p>
            <a:pPr algn="ctr"/>
            <a:endParaRPr lang="en-US" sz="6500" b="1" dirty="0">
              <a:latin typeface="Times New Roman" panose="02020603050405020304" pitchFamily="18" charset="0"/>
              <a:cs typeface="Times New Roman" panose="02020603050405020304" pitchFamily="18" charset="0"/>
            </a:endParaRPr>
          </a:p>
          <a:p>
            <a:pPr algn="ctr"/>
            <a:endParaRPr lang="en-US" sz="6500" b="1" dirty="0">
              <a:latin typeface="Times New Roman" panose="02020603050405020304" pitchFamily="18" charset="0"/>
              <a:cs typeface="Times New Roman" panose="02020603050405020304" pitchFamily="18" charset="0"/>
            </a:endParaRPr>
          </a:p>
          <a:p>
            <a:pPr algn="ctr"/>
            <a:endParaRPr lang="en-US" sz="6500" b="1" dirty="0">
              <a:latin typeface="Times New Roman" panose="02020603050405020304" pitchFamily="18" charset="0"/>
              <a:cs typeface="Times New Roman" panose="02020603050405020304" pitchFamily="18" charset="0"/>
            </a:endParaRPr>
          </a:p>
          <a:p>
            <a:pPr algn="ctr"/>
            <a:endParaRPr lang="en-US" sz="6500" b="1" dirty="0">
              <a:latin typeface="Times New Roman" panose="02020603050405020304" pitchFamily="18" charset="0"/>
              <a:cs typeface="Times New Roman" panose="02020603050405020304" pitchFamily="18" charset="0"/>
            </a:endParaRPr>
          </a:p>
        </p:txBody>
      </p:sp>
      <p:sp>
        <p:nvSpPr>
          <p:cNvPr id="6" name="Rectangle 5"/>
          <p:cNvSpPr/>
          <p:nvPr/>
        </p:nvSpPr>
        <p:spPr>
          <a:xfrm>
            <a:off x="155575" y="242607"/>
            <a:ext cx="43529885" cy="5486400"/>
          </a:xfrm>
          <a:prstGeom prst="rect">
            <a:avLst/>
          </a:prstGeom>
          <a:solidFill>
            <a:schemeClr val="accent4">
              <a:lumMod val="20000"/>
              <a:lumOff val="80000"/>
            </a:schemeClr>
          </a:solidFill>
          <a:ln>
            <a:solidFill>
              <a:schemeClr val="tx1"/>
            </a:solidFill>
          </a:ln>
        </p:spPr>
        <p:txBody>
          <a:bodyPr wrap="square">
            <a:spAutoFit/>
          </a:bodyPr>
          <a:lstStyle/>
          <a:p>
            <a:pPr algn="ctr"/>
            <a:r>
              <a:rPr lang="en-US" sz="7260" b="1" dirty="0">
                <a:latin typeface="Times New Roman" panose="02020603050405020304" pitchFamily="18" charset="0"/>
                <a:cs typeface="Times New Roman" panose="02020603050405020304" pitchFamily="18" charset="0"/>
              </a:rPr>
              <a:t>Improving the Efficiency and Resolution of Time of Flight (TOF) </a:t>
            </a:r>
          </a:p>
          <a:p>
            <a:pPr algn="ctr"/>
            <a:r>
              <a:rPr lang="en-US" sz="7260" b="1" dirty="0">
                <a:latin typeface="Times New Roman" panose="02020603050405020304" pitchFamily="18" charset="0"/>
                <a:cs typeface="Times New Roman" panose="02020603050405020304" pitchFamily="18" charset="0"/>
              </a:rPr>
              <a:t>Mass Spectrometer for </a:t>
            </a:r>
            <a:r>
              <a:rPr lang="en-US" sz="7260" b="1" dirty="0" err="1">
                <a:latin typeface="Times New Roman" panose="02020603050405020304" pitchFamily="18" charset="0"/>
                <a:cs typeface="Times New Roman" panose="02020603050405020304" pitchFamily="18" charset="0"/>
              </a:rPr>
              <a:t>Magnetospheric</a:t>
            </a:r>
            <a:r>
              <a:rPr lang="en-US" sz="7260" b="1" dirty="0">
                <a:latin typeface="Times New Roman" panose="02020603050405020304" pitchFamily="18" charset="0"/>
                <a:cs typeface="Times New Roman" panose="02020603050405020304" pitchFamily="18" charset="0"/>
              </a:rPr>
              <a:t> Applications</a:t>
            </a:r>
            <a:r>
              <a:rPr lang="en-US" sz="4680" dirty="0">
                <a:latin typeface="Times New Roman" panose="02020603050405020304" pitchFamily="18" charset="0"/>
                <a:cs typeface="Times New Roman" panose="02020603050405020304" pitchFamily="18" charset="0"/>
              </a:rPr>
              <a:t>.</a:t>
            </a:r>
          </a:p>
          <a:p>
            <a:pPr algn="ctr"/>
            <a:r>
              <a:rPr lang="en-US" sz="4680" dirty="0">
                <a:latin typeface="Times New Roman" panose="02020603050405020304" pitchFamily="18" charset="0"/>
                <a:cs typeface="Times New Roman" panose="02020603050405020304" pitchFamily="18" charset="0"/>
              </a:rPr>
              <a:t>Zain Abbas</a:t>
            </a:r>
          </a:p>
          <a:p>
            <a:pPr algn="ctr"/>
            <a:r>
              <a:rPr lang="en-US" sz="4680" dirty="0" err="1">
                <a:latin typeface="Times New Roman" panose="02020603050405020304" pitchFamily="18" charset="0"/>
                <a:cs typeface="Times New Roman" panose="02020603050405020304" pitchFamily="18" charset="0"/>
              </a:rPr>
              <a:t>Ph.D</a:t>
            </a:r>
            <a:r>
              <a:rPr lang="en-US" sz="4680" dirty="0">
                <a:latin typeface="Times New Roman" panose="02020603050405020304" pitchFamily="18" charset="0"/>
                <a:cs typeface="Times New Roman" panose="02020603050405020304" pitchFamily="18" charset="0"/>
              </a:rPr>
              <a:t> candidate Nick </a:t>
            </a:r>
            <a:r>
              <a:rPr lang="en-US" sz="4680" dirty="0" err="1">
                <a:latin typeface="Times New Roman" panose="02020603050405020304" pitchFamily="18" charset="0"/>
                <a:cs typeface="Times New Roman" panose="02020603050405020304" pitchFamily="18" charset="0"/>
              </a:rPr>
              <a:t>Lubinsky</a:t>
            </a:r>
            <a:endParaRPr lang="en-US" sz="4680" dirty="0">
              <a:latin typeface="Times New Roman" panose="02020603050405020304" pitchFamily="18" charset="0"/>
              <a:cs typeface="Times New Roman" panose="02020603050405020304" pitchFamily="18" charset="0"/>
            </a:endParaRPr>
          </a:p>
          <a:p>
            <a:pPr algn="ctr"/>
            <a:r>
              <a:rPr lang="en-US" sz="4680" dirty="0">
                <a:latin typeface="Times New Roman" panose="02020603050405020304" pitchFamily="18" charset="0"/>
                <a:cs typeface="Times New Roman" panose="02020603050405020304" pitchFamily="18" charset="0"/>
              </a:rPr>
              <a:t>Advisor Prof. Harald </a:t>
            </a:r>
            <a:r>
              <a:rPr lang="en-US" sz="4680" dirty="0" err="1">
                <a:latin typeface="Times New Roman" panose="02020603050405020304" pitchFamily="18" charset="0"/>
                <a:cs typeface="Times New Roman" panose="02020603050405020304" pitchFamily="18" charset="0"/>
              </a:rPr>
              <a:t>Kucharek</a:t>
            </a:r>
            <a:r>
              <a:rPr lang="en-US" sz="4680" dirty="0">
                <a:latin typeface="Times New Roman" panose="02020603050405020304" pitchFamily="18" charset="0"/>
                <a:cs typeface="Times New Roman" panose="02020603050405020304" pitchFamily="18" charset="0"/>
              </a:rPr>
              <a:t>, Co-advisor Prof. Lynn </a:t>
            </a:r>
            <a:r>
              <a:rPr lang="en-US" sz="4680" dirty="0" err="1">
                <a:latin typeface="Times New Roman" panose="02020603050405020304" pitchFamily="18" charset="0"/>
                <a:cs typeface="Times New Roman" panose="02020603050405020304" pitchFamily="18" charset="0"/>
              </a:rPr>
              <a:t>Kistler</a:t>
            </a:r>
            <a:endParaRPr lang="en-US" sz="4680" dirty="0">
              <a:latin typeface="Times New Roman" panose="02020603050405020304" pitchFamily="18" charset="0"/>
              <a:cs typeface="Times New Roman" panose="02020603050405020304" pitchFamily="18" charset="0"/>
            </a:endParaRPr>
          </a:p>
          <a:p>
            <a:pPr algn="ctr"/>
            <a:r>
              <a:rPr lang="en-US" sz="4680" dirty="0">
                <a:latin typeface="Times New Roman" panose="02020603050405020304" pitchFamily="18" charset="0"/>
                <a:cs typeface="Times New Roman" panose="02020603050405020304" pitchFamily="18" charset="0"/>
              </a:rPr>
              <a:t>Department of Physics, University of New Hampshire</a:t>
            </a:r>
          </a:p>
          <a:p>
            <a:pPr algn="ctr"/>
            <a:endParaRPr lang="en-US" dirty="0"/>
          </a:p>
        </p:txBody>
      </p:sp>
      <p:sp>
        <p:nvSpPr>
          <p:cNvPr id="8" name="TextBox 7"/>
          <p:cNvSpPr txBox="1"/>
          <p:nvPr/>
        </p:nvSpPr>
        <p:spPr>
          <a:xfrm>
            <a:off x="18195517" y="16418821"/>
            <a:ext cx="11209867" cy="12666133"/>
          </a:xfrm>
          <a:prstGeom prst="rect">
            <a:avLst/>
          </a:prstGeom>
          <a:noFill/>
        </p:spPr>
        <p:txBody>
          <a:bodyPr wrap="square" rtlCol="0">
            <a:spAutoFit/>
          </a:bodyPr>
          <a:lstStyle/>
          <a:p>
            <a:endParaRPr lang="en-US" dirty="0"/>
          </a:p>
        </p:txBody>
      </p:sp>
      <p:sp>
        <p:nvSpPr>
          <p:cNvPr id="10" name="TextBox 9"/>
          <p:cNvSpPr txBox="1"/>
          <p:nvPr/>
        </p:nvSpPr>
        <p:spPr>
          <a:xfrm>
            <a:off x="15531355" y="6220401"/>
            <a:ext cx="13386546" cy="26517600"/>
          </a:xfrm>
          <a:prstGeom prst="rect">
            <a:avLst/>
          </a:prstGeom>
          <a:noFill/>
          <a:ln>
            <a:solidFill>
              <a:schemeClr val="tx1"/>
            </a:solidFill>
          </a:ln>
        </p:spPr>
        <p:txBody>
          <a:bodyPr wrap="square" rtlCol="0">
            <a:spAutoFit/>
          </a:bodyPr>
          <a:lstStyle/>
          <a:p>
            <a:pPr algn="ctr"/>
            <a:r>
              <a:rPr lang="en-US" sz="5800" b="1" dirty="0">
                <a:latin typeface="Times New Roman" panose="02020603050405020304" pitchFamily="18" charset="0"/>
                <a:cs typeface="Times New Roman" panose="02020603050405020304" pitchFamily="18" charset="0"/>
              </a:rPr>
              <a:t>Modification and Testing</a:t>
            </a:r>
          </a:p>
          <a:p>
            <a:endParaRPr lang="en-US" sz="3200" b="1" u="sng"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Currently, the instrument is</a:t>
            </a:r>
          </a:p>
          <a:p>
            <a:r>
              <a:rPr lang="en-US" sz="3200" dirty="0">
                <a:latin typeface="Times New Roman" panose="02020603050405020304" pitchFamily="18" charset="0"/>
                <a:cs typeface="Times New Roman" panose="02020603050405020304" pitchFamily="18" charset="0"/>
              </a:rPr>
              <a:t>    located in a pressure chamber.</a:t>
            </a:r>
          </a:p>
          <a:p>
            <a:endParaRPr lang="en-US" sz="32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Compared their TOF and efficiency </a:t>
            </a:r>
          </a:p>
          <a:p>
            <a:r>
              <a:rPr lang="en-US" sz="3200" dirty="0">
                <a:latin typeface="Times New Roman" panose="02020603050405020304" pitchFamily="18" charset="0"/>
                <a:cs typeface="Times New Roman" panose="02020603050405020304" pitchFamily="18" charset="0"/>
              </a:rPr>
              <a:t>   spectrum.  </a:t>
            </a:r>
          </a:p>
          <a:p>
            <a:endParaRPr lang="en-US" sz="32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Tested three different </a:t>
            </a:r>
          </a:p>
          <a:p>
            <a:r>
              <a:rPr lang="en-US" sz="3200" dirty="0">
                <a:latin typeface="Times New Roman" panose="02020603050405020304" pitchFamily="18" charset="0"/>
                <a:cs typeface="Times New Roman" panose="02020603050405020304" pitchFamily="18" charset="0"/>
              </a:rPr>
              <a:t>     configurations of the MCP’s </a:t>
            </a:r>
          </a:p>
          <a:p>
            <a:r>
              <a:rPr lang="en-US" sz="3200" dirty="0">
                <a:latin typeface="Times New Roman" panose="02020603050405020304" pitchFamily="18" charset="0"/>
                <a:cs typeface="Times New Roman" panose="02020603050405020304" pitchFamily="18" charset="0"/>
              </a:rPr>
              <a:t>     at various voltages.</a:t>
            </a:r>
          </a:p>
          <a:p>
            <a:endParaRPr lang="en-US" sz="7200" b="1" u="sng" dirty="0">
              <a:latin typeface="Times New Roman" panose="02020603050405020304" pitchFamily="18" charset="0"/>
              <a:cs typeface="Times New Roman" panose="02020603050405020304" pitchFamily="18" charset="0"/>
            </a:endParaRPr>
          </a:p>
          <a:p>
            <a:r>
              <a:rPr lang="en-US" sz="4800" b="1" u="sng" dirty="0">
                <a:latin typeface="Times New Roman" panose="02020603050405020304" pitchFamily="18" charset="0"/>
                <a:cs typeface="Times New Roman" panose="02020603050405020304" pitchFamily="18" charset="0"/>
              </a:rPr>
              <a:t>Original CODIF (Chevron stack):</a:t>
            </a:r>
          </a:p>
          <a:p>
            <a:endParaRPr lang="en-US" sz="1600" b="1"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original CODIF contains a single chevron MCP placed after carbon foil.</a:t>
            </a: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grids are divided into 22.5</a:t>
            </a:r>
            <a:r>
              <a:rPr lang="en-US" sz="3200" baseline="30000" dirty="0">
                <a:latin typeface="Times New Roman" panose="02020603050405020304" pitchFamily="18" charset="0"/>
                <a:cs typeface="Times New Roman" panose="02020603050405020304" pitchFamily="18" charset="0"/>
              </a:rPr>
              <a:t>o</a:t>
            </a:r>
            <a:r>
              <a:rPr lang="en-US" sz="3200" dirty="0">
                <a:latin typeface="Times New Roman" panose="02020603050405020304" pitchFamily="18" charset="0"/>
                <a:cs typeface="Times New Roman" panose="02020603050405020304" pitchFamily="18" charset="0"/>
              </a:rPr>
              <a:t> sections, allowing us to measure the position signal.</a:t>
            </a: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 The position signals indicate the direction from which the ions entered the instrument.</a:t>
            </a:r>
          </a:p>
          <a:p>
            <a:r>
              <a:rPr lang="en-US" sz="3500" b="1" dirty="0">
                <a:latin typeface="Times New Roman" panose="02020603050405020304" pitchFamily="18" charset="0"/>
                <a:cs typeface="Times New Roman" panose="02020603050405020304" pitchFamily="18" charset="0"/>
              </a:rPr>
              <a:t>  </a:t>
            </a:r>
          </a:p>
          <a:p>
            <a:endParaRPr lang="en-US" sz="6500" b="1" dirty="0">
              <a:latin typeface="Times New Roman" panose="02020603050405020304" pitchFamily="18" charset="0"/>
              <a:cs typeface="Times New Roman" panose="02020603050405020304" pitchFamily="18" charset="0"/>
            </a:endParaRPr>
          </a:p>
          <a:p>
            <a:endParaRPr lang="en-US" sz="6500" b="1" dirty="0">
              <a:latin typeface="Times New Roman" panose="02020603050405020304" pitchFamily="18" charset="0"/>
              <a:cs typeface="Times New Roman" panose="02020603050405020304" pitchFamily="18" charset="0"/>
            </a:endParaRPr>
          </a:p>
          <a:p>
            <a:endParaRPr lang="en-US" sz="4000" b="1" dirty="0">
              <a:latin typeface="Times New Roman" panose="02020603050405020304" pitchFamily="18" charset="0"/>
              <a:cs typeface="Times New Roman" panose="02020603050405020304" pitchFamily="18" charset="0"/>
            </a:endParaRPr>
          </a:p>
          <a:p>
            <a:endParaRPr lang="en-US" sz="16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72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36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88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36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6000" b="1" dirty="0">
              <a:latin typeface="Times New Roman" panose="02020603050405020304" pitchFamily="18" charset="0"/>
              <a:cs typeface="Times New Roman" panose="02020603050405020304" pitchFamily="18" charset="0"/>
            </a:endParaRPr>
          </a:p>
          <a:p>
            <a:pPr>
              <a:lnSpc>
                <a:spcPts val="120"/>
              </a:lnSpc>
            </a:pPr>
            <a:endParaRPr lang="en-US" sz="2400" b="1" dirty="0">
              <a:latin typeface="Times New Roman" panose="02020603050405020304" pitchFamily="18" charset="0"/>
              <a:cs typeface="Times New Roman" panose="02020603050405020304" pitchFamily="18" charset="0"/>
            </a:endParaRPr>
          </a:p>
          <a:p>
            <a:pPr>
              <a:lnSpc>
                <a:spcPts val="110"/>
              </a:lnSpc>
            </a:pPr>
            <a:endParaRPr lang="en-US" sz="6000" b="1" dirty="0">
              <a:latin typeface="Times New Roman" panose="02020603050405020304" pitchFamily="18" charset="0"/>
              <a:cs typeface="Times New Roman" panose="02020603050405020304" pitchFamily="18" charset="0"/>
            </a:endParaRPr>
          </a:p>
          <a:p>
            <a:pPr>
              <a:lnSpc>
                <a:spcPts val="110"/>
              </a:lnSpc>
            </a:pPr>
            <a:r>
              <a:rPr lang="en-US" sz="4800" b="1" dirty="0">
                <a:latin typeface="Times New Roman" panose="02020603050405020304" pitchFamily="18" charset="0"/>
                <a:cs typeface="Times New Roman" panose="02020603050405020304" pitchFamily="18" charset="0"/>
              </a:rPr>
              <a:t>                                                                                    </a:t>
            </a:r>
            <a:r>
              <a:rPr lang="en-US" sz="4800" b="1" u="sng" dirty="0">
                <a:latin typeface="Times New Roman" panose="02020603050405020304" pitchFamily="18" charset="0"/>
                <a:cs typeface="Times New Roman" panose="02020603050405020304" pitchFamily="18" charset="0"/>
              </a:rPr>
              <a:t>Single &amp; Chevron Stack:</a:t>
            </a:r>
          </a:p>
          <a:p>
            <a:endParaRPr lang="en-US" sz="3500" b="1" u="sng" dirty="0">
              <a:latin typeface="Times New Roman" panose="02020603050405020304" pitchFamily="18" charset="0"/>
              <a:cs typeface="Times New Roman" panose="02020603050405020304" pitchFamily="18" charset="0"/>
            </a:endParaRPr>
          </a:p>
          <a:p>
            <a:pPr marL="685800" indent="-6858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 single MCP and chevron is placed with a gap in between. </a:t>
            </a:r>
          </a:p>
          <a:p>
            <a:pPr marL="685800" indent="-6858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top MCP is operated at 1190 V and the bottom chevron at 2300V </a:t>
            </a:r>
          </a:p>
          <a:p>
            <a:pPr marL="685800" indent="-685800">
              <a:buFont typeface="Arial" panose="020B0604020202020204" pitchFamily="34" charset="0"/>
              <a:buChar char="•"/>
            </a:pPr>
            <a:endParaRPr lang="en-US" sz="3200" dirty="0">
              <a:latin typeface="Times New Roman" panose="02020603050405020304" pitchFamily="18" charset="0"/>
              <a:cs typeface="Times New Roman" panose="02020603050405020304" pitchFamily="18" charset="0"/>
            </a:endParaRPr>
          </a:p>
          <a:p>
            <a:endParaRPr lang="en-US" sz="4800" b="1" u="sng" dirty="0">
              <a:latin typeface="Times New Roman" panose="02020603050405020304" pitchFamily="18" charset="0"/>
              <a:cs typeface="Times New Roman" panose="02020603050405020304" pitchFamily="18" charset="0"/>
            </a:endParaRPr>
          </a:p>
          <a:p>
            <a:endParaRPr lang="en-US" sz="4800" b="1" u="sng" dirty="0">
              <a:latin typeface="Times New Roman" panose="02020603050405020304" pitchFamily="18" charset="0"/>
              <a:cs typeface="Times New Roman" panose="02020603050405020304" pitchFamily="18" charset="0"/>
            </a:endParaRPr>
          </a:p>
          <a:p>
            <a:endParaRPr lang="en-US" sz="4800" b="1" u="sng" dirty="0">
              <a:latin typeface="Times New Roman" panose="02020603050405020304" pitchFamily="18" charset="0"/>
              <a:cs typeface="Times New Roman" panose="02020603050405020304" pitchFamily="18" charset="0"/>
            </a:endParaRPr>
          </a:p>
          <a:p>
            <a:endParaRPr lang="en-US" sz="4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sz="4800" b="1" u="sng" dirty="0">
              <a:latin typeface="Times New Roman" panose="02020603050405020304" pitchFamily="18" charset="0"/>
              <a:cs typeface="Times New Roman" panose="02020603050405020304" pitchFamily="18" charset="0"/>
            </a:endParaRPr>
          </a:p>
          <a:p>
            <a:r>
              <a:rPr lang="en-US" sz="4800" b="1" u="sng" dirty="0">
                <a:latin typeface="Times New Roman" panose="02020603050405020304" pitchFamily="18" charset="0"/>
                <a:cs typeface="Times New Roman" panose="02020603050405020304" pitchFamily="18" charset="0"/>
              </a:rPr>
              <a:t>Two single MCP’s:</a:t>
            </a:r>
            <a:endParaRPr lang="en-US" sz="4800" dirty="0">
              <a:latin typeface="Times New Roman" panose="02020603050405020304" pitchFamily="18" charset="0"/>
              <a:cs typeface="Times New Roman" panose="02020603050405020304" pitchFamily="18" charset="0"/>
            </a:endParaRPr>
          </a:p>
          <a:p>
            <a:pPr marL="857250" indent="-85725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Two single MCP’s are placed with approximately 3 cm gap in between.</a:t>
            </a:r>
          </a:p>
          <a:p>
            <a:pPr marL="857250" indent="-85725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anode cover reduced the RF noise signal from ground to MCP. </a:t>
            </a:r>
          </a:p>
          <a:p>
            <a:pPr marL="857250" indent="-857250">
              <a:buFont typeface="Arial" panose="020B0604020202020204" pitchFamily="34" charset="0"/>
              <a:buChar char="•"/>
            </a:pPr>
            <a:endParaRPr lang="en-US" sz="3400" dirty="0">
              <a:latin typeface="Times New Roman" panose="02020603050405020304" pitchFamily="18" charset="0"/>
              <a:cs typeface="Times New Roman" panose="02020603050405020304" pitchFamily="18" charset="0"/>
            </a:endParaRPr>
          </a:p>
          <a:p>
            <a:endParaRPr lang="en-US" sz="3500" b="1" dirty="0">
              <a:latin typeface="Times New Roman" panose="02020603050405020304" pitchFamily="18" charset="0"/>
              <a:cs typeface="Times New Roman" panose="02020603050405020304" pitchFamily="18" charset="0"/>
            </a:endParaRPr>
          </a:p>
          <a:p>
            <a:endParaRPr lang="en-US" sz="6500" b="1" dirty="0">
              <a:latin typeface="Times New Roman" panose="02020603050405020304" pitchFamily="18" charset="0"/>
              <a:cs typeface="Times New Roman" panose="02020603050405020304" pitchFamily="18" charset="0"/>
            </a:endParaRPr>
          </a:p>
          <a:p>
            <a:endParaRPr lang="en-US" sz="6500" b="1" dirty="0">
              <a:latin typeface="Times New Roman" panose="02020603050405020304" pitchFamily="18" charset="0"/>
              <a:cs typeface="Times New Roman" panose="02020603050405020304" pitchFamily="18" charset="0"/>
            </a:endParaRPr>
          </a:p>
          <a:p>
            <a:endParaRPr lang="en-US" sz="3200" b="1" dirty="0">
              <a:latin typeface="Times New Roman" panose="02020603050405020304" pitchFamily="18" charset="0"/>
              <a:cs typeface="Times New Roman" panose="02020603050405020304" pitchFamily="18" charset="0"/>
            </a:endParaRPr>
          </a:p>
          <a:p>
            <a:r>
              <a:rPr lang="en-US" sz="900" b="1" dirty="0">
                <a:latin typeface="Times New Roman" panose="02020603050405020304" pitchFamily="18" charset="0"/>
                <a:cs typeface="Times New Roman" panose="02020603050405020304" pitchFamily="18" charset="0"/>
              </a:rPr>
              <a:t>			</a:t>
            </a:r>
          </a:p>
          <a:p>
            <a:endParaRPr lang="en-US" sz="6500" b="1" dirty="0">
              <a:latin typeface="Times New Roman" panose="02020603050405020304" pitchFamily="18" charset="0"/>
              <a:cs typeface="Times New Roman" panose="02020603050405020304" pitchFamily="18" charset="0"/>
            </a:endParaRPr>
          </a:p>
          <a:p>
            <a:endParaRPr lang="en-US" sz="6500" b="1" dirty="0">
              <a:latin typeface="Times New Roman" panose="02020603050405020304" pitchFamily="18" charset="0"/>
              <a:cs typeface="Times New Roman" panose="02020603050405020304" pitchFamily="18" charset="0"/>
            </a:endParaRPr>
          </a:p>
          <a:p>
            <a:endParaRPr lang="en-US" sz="6500" b="1" dirty="0">
              <a:latin typeface="Times New Roman" panose="02020603050405020304" pitchFamily="18" charset="0"/>
              <a:cs typeface="Times New Roman" panose="02020603050405020304" pitchFamily="18" charset="0"/>
            </a:endParaRPr>
          </a:p>
          <a:p>
            <a:endParaRPr lang="en-US" sz="6500" b="1" dirty="0">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a:blip r:embed="rId3"/>
          <a:stretch>
            <a:fillRect/>
          </a:stretch>
        </p:blipFill>
        <p:spPr>
          <a:xfrm>
            <a:off x="7736729" y="16804601"/>
            <a:ext cx="7482792" cy="6904996"/>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996718" y="7534285"/>
            <a:ext cx="6583866" cy="4393518"/>
          </a:xfrm>
          <a:prstGeom prst="rect">
            <a:avLst/>
          </a:prstGeom>
        </p:spPr>
      </p:pic>
      <p:pic>
        <p:nvPicPr>
          <p:cNvPr id="11" name="Picture 6" descr="C:\Users\Annie\Dropbox\Thesis\Pictures\CODIF before FR tests2.jpg"/>
          <p:cNvPicPr>
            <a:picLocks noChangeAspect="1" noChangeArrowheads="1"/>
          </p:cNvPicPr>
          <p:nvPr/>
        </p:nvPicPr>
        <p:blipFill>
          <a:blip r:embed="rId5" cstate="print"/>
          <a:srcRect/>
          <a:stretch>
            <a:fillRect/>
          </a:stretch>
        </p:blipFill>
        <p:spPr bwMode="auto">
          <a:xfrm>
            <a:off x="612775" y="17195427"/>
            <a:ext cx="6908800" cy="6276135"/>
          </a:xfrm>
          <a:prstGeom prst="rect">
            <a:avLst/>
          </a:prstGeom>
          <a:noFill/>
        </p:spPr>
      </p:pic>
      <mc:AlternateContent xmlns:mc="http://schemas.openxmlformats.org/markup-compatibility/2006" xmlns:a14="http://schemas.microsoft.com/office/drawing/2010/main">
        <mc:Choice Requires="a14">
          <p:sp>
            <p:nvSpPr>
              <p:cNvPr id="2" name="TextBox 1"/>
              <p:cNvSpPr txBox="1"/>
              <p:nvPr/>
            </p:nvSpPr>
            <p:spPr>
              <a:xfrm>
                <a:off x="612775" y="23736234"/>
                <a:ext cx="14430119" cy="10343922"/>
              </a:xfrm>
              <a:prstGeom prst="rect">
                <a:avLst/>
              </a:prstGeom>
              <a:noFill/>
            </p:spPr>
            <p:txBody>
              <a:bodyPr wrap="square" rtlCol="0">
                <a:spAutoFit/>
              </a:bodyPr>
              <a:lstStyle/>
              <a:p>
                <a:r>
                  <a:rPr lang="en-US" sz="3500" b="1" dirty="0">
                    <a:latin typeface="Times New Roman" panose="02020603050405020304" pitchFamily="18" charset="0"/>
                    <a:cs typeface="Times New Roman" panose="02020603050405020304" pitchFamily="18" charset="0"/>
                  </a:rPr>
                  <a:t>Figure 1</a:t>
                </a:r>
                <a:r>
                  <a:rPr lang="en-US" sz="3500"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On the right CODIF mass spectrometer placed on a turntable. </a:t>
                </a:r>
              </a:p>
              <a:p>
                <a:r>
                  <a:rPr lang="en-US" sz="3200" dirty="0">
                    <a:latin typeface="Times New Roman" panose="02020603050405020304" pitchFamily="18" charset="0"/>
                    <a:cs typeface="Times New Roman" panose="02020603050405020304" pitchFamily="18" charset="0"/>
                  </a:rPr>
                  <a:t>The figure on the right shows the structure of the CODIF. </a:t>
                </a:r>
              </a:p>
              <a:p>
                <a:endParaRPr lang="en-US" sz="3500" dirty="0">
                  <a:latin typeface="Times New Roman" panose="02020603050405020304" pitchFamily="18" charset="0"/>
                  <a:cs typeface="Times New Roman" panose="02020603050405020304" pitchFamily="18" charset="0"/>
                </a:endParaRPr>
              </a:p>
              <a:p>
                <a:r>
                  <a:rPr lang="en-US" sz="4000" b="1" dirty="0">
                    <a:latin typeface="Times New Roman" panose="02020603050405020304" pitchFamily="18" charset="0"/>
                    <a:cs typeface="Times New Roman" panose="02020603050405020304" pitchFamily="18" charset="0"/>
                  </a:rPr>
                  <a:t>			</a:t>
                </a:r>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1050" dirty="0">
                  <a:latin typeface="Times New Roman" panose="02020603050405020304" pitchFamily="18" charset="0"/>
                  <a:cs typeface="Times New Roman" panose="02020603050405020304" pitchFamily="18" charset="0"/>
                </a:endParaRPr>
              </a:p>
              <a:p>
                <a:pPr marL="742950" indent="-742950">
                  <a:buAutoNum type="arabicPeriod"/>
                </a:pPr>
                <a:r>
                  <a:rPr lang="en-US" sz="3200" dirty="0">
                    <a:latin typeface="Times New Roman" panose="02020603050405020304" pitchFamily="18" charset="0"/>
                    <a:cs typeface="Times New Roman" panose="02020603050405020304" pitchFamily="18" charset="0"/>
                  </a:rPr>
                  <a:t>The Electro Static </a:t>
                </a:r>
                <a:r>
                  <a:rPr lang="en-US" sz="3200" dirty="0" err="1">
                    <a:latin typeface="Times New Roman" panose="02020603050405020304" pitchFamily="18" charset="0"/>
                    <a:cs typeface="Times New Roman" panose="02020603050405020304" pitchFamily="18" charset="0"/>
                  </a:rPr>
                  <a:t>Analyser</a:t>
                </a:r>
                <a:r>
                  <a:rPr lang="en-US" sz="3200" dirty="0">
                    <a:latin typeface="Times New Roman" panose="02020603050405020304" pitchFamily="18" charset="0"/>
                    <a:cs typeface="Times New Roman" panose="02020603050405020304" pitchFamily="18" charset="0"/>
                  </a:rPr>
                  <a:t> (ESA) is a toroidal type which covers a uniform </a:t>
                </a:r>
              </a:p>
              <a:p>
                <a:r>
                  <a:rPr lang="en-US" sz="3200" dirty="0">
                    <a:latin typeface="Times New Roman" panose="02020603050405020304" pitchFamily="18" charset="0"/>
                    <a:cs typeface="Times New Roman" panose="02020603050405020304" pitchFamily="18" charset="0"/>
                  </a:rPr>
                  <a:t>       response over 360</a:t>
                </a:r>
                <a:r>
                  <a:rPr lang="en-US" sz="3200" baseline="30000" dirty="0">
                    <a:latin typeface="Times New Roman" panose="02020603050405020304" pitchFamily="18" charset="0"/>
                    <a:cs typeface="Times New Roman" panose="02020603050405020304" pitchFamily="18" charset="0"/>
                  </a:rPr>
                  <a:t>o </a:t>
                </a:r>
                <a:r>
                  <a:rPr lang="en-US" sz="3200" dirty="0">
                    <a:latin typeface="Times New Roman" panose="02020603050405020304" pitchFamily="18" charset="0"/>
                    <a:cs typeface="Times New Roman" panose="02020603050405020304" pitchFamily="18" charset="0"/>
                  </a:rPr>
                  <a:t>of the polar angle. </a:t>
                </a:r>
              </a:p>
              <a:p>
                <a:r>
                  <a:rPr lang="en-US" sz="3200" dirty="0">
                    <a:latin typeface="Times New Roman" panose="02020603050405020304" pitchFamily="18" charset="0"/>
                    <a:cs typeface="Times New Roman" panose="02020603050405020304" pitchFamily="18" charset="0"/>
                  </a:rPr>
                  <a:t>2.   TOF measurement give us v = d/t</a:t>
                </a:r>
              </a:p>
              <a:p>
                <a:r>
                  <a:rPr lang="en-US" sz="3200" dirty="0">
                    <a:latin typeface="Times New Roman" panose="02020603050405020304" pitchFamily="18" charset="0"/>
                    <a:cs typeface="Times New Roman" panose="02020603050405020304" pitchFamily="18" charset="0"/>
                  </a:rPr>
                  <a:t>3.   The energy per charge from ESA  </a:t>
                </a:r>
                <a:r>
                  <a:rPr lang="en-US" sz="3200" i="1" dirty="0">
                    <a:latin typeface="Times New Roman" panose="02020603050405020304" pitchFamily="18" charset="0"/>
                    <a:cs typeface="Times New Roman" panose="02020603050405020304" pitchFamily="18" charset="0"/>
                  </a:rPr>
                  <a:t>E/Q, </a:t>
                </a:r>
                <a:r>
                  <a:rPr lang="en-US" sz="3200" dirty="0">
                    <a:latin typeface="Times New Roman" panose="02020603050405020304" pitchFamily="18" charset="0"/>
                    <a:cs typeface="Times New Roman" panose="02020603050405020304" pitchFamily="18" charset="0"/>
                  </a:rPr>
                  <a:t>combined with post acceleration energy </a:t>
                </a:r>
              </a:p>
              <a:p>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a:t>
                </a:r>
                <a:r>
                  <a:rPr lang="en-US" sz="3200" baseline="-25000" dirty="0" err="1">
                    <a:latin typeface="Times New Roman" panose="02020603050405020304" pitchFamily="18" charset="0"/>
                    <a:cs typeface="Times New Roman" panose="02020603050405020304" pitchFamily="18" charset="0"/>
                  </a:rPr>
                  <a:t>acc</a:t>
                </a:r>
                <a:r>
                  <a:rPr lang="en-US" sz="3200" dirty="0">
                    <a:latin typeface="Times New Roman" panose="02020603050405020304" pitchFamily="18" charset="0"/>
                    <a:cs typeface="Times New Roman" panose="02020603050405020304" pitchFamily="18" charset="0"/>
                  </a:rPr>
                  <a:t> and the TOF measurement yields mass per charge of the ion </a:t>
                </a:r>
                <a:r>
                  <a:rPr lang="en-US" sz="3200" i="1" dirty="0">
                    <a:latin typeface="Times New Roman" panose="02020603050405020304" pitchFamily="18" charset="0"/>
                    <a:cs typeface="Times New Roman" panose="02020603050405020304" pitchFamily="18" charset="0"/>
                  </a:rPr>
                  <a:t>M/Q </a:t>
                </a:r>
              </a:p>
              <a:p>
                <a:r>
                  <a:rPr lang="en-US" sz="3200" i="1"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according to:</a:t>
                </a:r>
                <a:endParaRPr lang="en-US" sz="3600" i="1" dirty="0">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f>
                        <m:fPr>
                          <m:ctrlPr>
                            <a:rPr lang="en-US" sz="3600" i="1" smtClean="0">
                              <a:latin typeface="Cambria Math" panose="02040503050406030204" pitchFamily="18" charset="0"/>
                            </a:rPr>
                          </m:ctrlPr>
                        </m:fPr>
                        <m:num>
                          <m:r>
                            <a:rPr lang="en-US" sz="3600" i="1">
                              <a:latin typeface="Cambria Math" panose="02040503050406030204" pitchFamily="18" charset="0"/>
                            </a:rPr>
                            <m:t>𝑀</m:t>
                          </m:r>
                        </m:num>
                        <m:den>
                          <m:r>
                            <a:rPr lang="en-US" sz="3600" i="1">
                              <a:latin typeface="Cambria Math" panose="02040503050406030204" pitchFamily="18" charset="0"/>
                            </a:rPr>
                            <m:t>𝑄</m:t>
                          </m:r>
                        </m:den>
                      </m:f>
                      <m:r>
                        <a:rPr lang="en-US" sz="3600" i="1">
                          <a:latin typeface="Cambria Math" panose="02040503050406030204" pitchFamily="18" charset="0"/>
                        </a:rPr>
                        <m:t>=2</m:t>
                      </m:r>
                      <m:f>
                        <m:fPr>
                          <m:ctrlPr>
                            <a:rPr lang="en-US" sz="3600" i="1">
                              <a:latin typeface="Cambria Math" panose="02040503050406030204" pitchFamily="18" charset="0"/>
                            </a:rPr>
                          </m:ctrlPr>
                        </m:fPr>
                        <m:num>
                          <m:d>
                            <m:dPr>
                              <m:ctrlPr>
                                <a:rPr lang="en-US" sz="3600" i="1">
                                  <a:latin typeface="Cambria Math" panose="02040503050406030204" pitchFamily="18" charset="0"/>
                                </a:rPr>
                              </m:ctrlPr>
                            </m:dPr>
                            <m:e>
                              <m:f>
                                <m:fPr>
                                  <m:ctrlPr>
                                    <a:rPr lang="en-US" sz="3600" i="1">
                                      <a:latin typeface="Cambria Math" panose="02040503050406030204" pitchFamily="18" charset="0"/>
                                    </a:rPr>
                                  </m:ctrlPr>
                                </m:fPr>
                                <m:num>
                                  <m:r>
                                    <a:rPr lang="en-US" sz="3600" i="1">
                                      <a:latin typeface="Cambria Math" panose="02040503050406030204" pitchFamily="18" charset="0"/>
                                    </a:rPr>
                                    <m:t>𝐸</m:t>
                                  </m:r>
                                </m:num>
                                <m:den>
                                  <m:r>
                                    <a:rPr lang="en-US" sz="3600" i="1">
                                      <a:latin typeface="Cambria Math" panose="02040503050406030204" pitchFamily="18" charset="0"/>
                                    </a:rPr>
                                    <m:t>𝑄</m:t>
                                  </m:r>
                                </m:den>
                              </m:f>
                              <m:r>
                                <a:rPr lang="en-US" sz="3600" i="1">
                                  <a:latin typeface="Cambria Math" panose="02040503050406030204" pitchFamily="18" charset="0"/>
                                </a:rPr>
                                <m:t>+</m:t>
                              </m:r>
                              <m:sSub>
                                <m:sSubPr>
                                  <m:ctrlPr>
                                    <a:rPr lang="en-US" sz="3600" i="1">
                                      <a:latin typeface="Cambria Math" panose="02040503050406030204" pitchFamily="18" charset="0"/>
                                    </a:rPr>
                                  </m:ctrlPr>
                                </m:sSubPr>
                                <m:e>
                                  <m:r>
                                    <a:rPr lang="en-US" sz="3600" i="1">
                                      <a:latin typeface="Cambria Math" panose="02040503050406030204" pitchFamily="18" charset="0"/>
                                    </a:rPr>
                                    <m:t>𝑈</m:t>
                                  </m:r>
                                </m:e>
                                <m:sub>
                                  <m:r>
                                    <a:rPr lang="en-US" sz="3600" i="1">
                                      <a:latin typeface="Cambria Math" panose="02040503050406030204" pitchFamily="18" charset="0"/>
                                    </a:rPr>
                                    <m:t>𝐴𝑐𝑐</m:t>
                                  </m:r>
                                </m:sub>
                              </m:sSub>
                            </m:e>
                          </m:d>
                        </m:num>
                        <m:den>
                          <m:sSup>
                            <m:sSupPr>
                              <m:ctrlPr>
                                <a:rPr lang="en-US" sz="3600" i="1">
                                  <a:latin typeface="Cambria Math" panose="02040503050406030204" pitchFamily="18" charset="0"/>
                                </a:rPr>
                              </m:ctrlPr>
                            </m:sSupPr>
                            <m:e>
                              <m:r>
                                <a:rPr lang="en-US" sz="3600" i="1">
                                  <a:latin typeface="Cambria Math" panose="02040503050406030204" pitchFamily="18" charset="0"/>
                                </a:rPr>
                                <m:t>𝑣</m:t>
                              </m:r>
                            </m:e>
                            <m:sup>
                              <m:r>
                                <a:rPr lang="en-US" sz="3600" i="1">
                                  <a:latin typeface="Cambria Math" panose="02040503050406030204" pitchFamily="18" charset="0"/>
                                </a:rPr>
                                <m:t>2</m:t>
                              </m:r>
                            </m:sup>
                          </m:sSup>
                        </m:den>
                      </m:f>
                      <m:r>
                        <a:rPr lang="en-US" sz="3600" i="1">
                          <a:latin typeface="Cambria Math" panose="02040503050406030204" pitchFamily="18" charset="0"/>
                        </a:rPr>
                        <m:t> . </m:t>
                      </m:r>
                      <m:r>
                        <a:rPr lang="en-US" sz="3600" i="1">
                          <a:latin typeface="Cambria Math" panose="02040503050406030204" pitchFamily="18" charset="0"/>
                        </a:rPr>
                        <m:t>𝛼</m:t>
                      </m:r>
                    </m:oMath>
                  </m:oMathPara>
                </a14:m>
                <a:endParaRPr lang="en-US" sz="3600" dirty="0"/>
              </a:p>
              <a:p>
                <a:pPr marL="742950" indent="-742950">
                  <a:buAutoNum type="arabicPeriod"/>
                </a:pPr>
                <a:endParaRPr lang="en-US" sz="4000" i="1" dirty="0">
                  <a:latin typeface="Times New Roman" panose="02020603050405020304" pitchFamily="18" charset="0"/>
                  <a:cs typeface="Times New Roman" panose="02020603050405020304" pitchFamily="18" charset="0"/>
                </a:endParaRPr>
              </a:p>
              <a:p>
                <a:r>
                  <a:rPr lang="en-US" sz="4000" i="1" dirty="0">
                    <a:latin typeface="Times New Roman" panose="02020603050405020304" pitchFamily="18" charset="0"/>
                    <a:cs typeface="Times New Roman" panose="02020603050405020304" pitchFamily="18" charset="0"/>
                  </a:rPr>
                  <a:t> </a:t>
                </a:r>
              </a:p>
            </p:txBody>
          </p:sp>
        </mc:Choice>
        <mc:Fallback xmlns="">
          <p:sp>
            <p:nvSpPr>
              <p:cNvPr id="2" name="TextBox 1"/>
              <p:cNvSpPr txBox="1">
                <a:spLocks noRot="1" noChangeAspect="1" noMove="1" noResize="1" noEditPoints="1" noAdjustHandles="1" noChangeArrowheads="1" noChangeShapeType="1" noTextEdit="1"/>
              </p:cNvSpPr>
              <p:nvPr/>
            </p:nvSpPr>
            <p:spPr>
              <a:xfrm>
                <a:off x="612775" y="23736234"/>
                <a:ext cx="14430119" cy="10343922"/>
              </a:xfrm>
              <a:prstGeom prst="rect">
                <a:avLst/>
              </a:prstGeom>
              <a:blipFill>
                <a:blip r:embed="rId6"/>
                <a:stretch>
                  <a:fillRect l="-1267" t="-943"/>
                </a:stretch>
              </a:blipFill>
            </p:spPr>
            <p:txBody>
              <a:bodyPr/>
              <a:lstStyle/>
              <a:p>
                <a:r>
                  <a:rPr lang="en-US">
                    <a:noFill/>
                  </a:rPr>
                  <a:t> </a:t>
                </a:r>
              </a:p>
            </p:txBody>
          </p:sp>
        </mc:Fallback>
      </mc:AlternateContent>
      <p:pic>
        <p:nvPicPr>
          <p:cNvPr id="12" name="Content Placeholder 2"/>
          <p:cNvPicPr>
            <a:picLocks noGrp="1" noChangeAspect="1"/>
          </p:cNvPicPr>
          <p:nvPr>
            <p:ph sz="half" idx="2"/>
          </p:nvPr>
        </p:nvPicPr>
        <p:blipFill>
          <a:blip r:embed="rId7" cstate="print">
            <a:extLst>
              <a:ext uri="{28A0092B-C50C-407E-A947-70E740481C1C}">
                <a14:useLocalDpi xmlns:a14="http://schemas.microsoft.com/office/drawing/2010/main" val="0"/>
              </a:ext>
            </a:extLst>
          </a:blip>
          <a:stretch>
            <a:fillRect/>
          </a:stretch>
        </p:blipFill>
        <p:spPr>
          <a:xfrm>
            <a:off x="16120208" y="16724908"/>
            <a:ext cx="6896517" cy="2896592"/>
          </a:xfrm>
          <a:ln>
            <a:solidFill>
              <a:schemeClr val="tx1"/>
            </a:solidFill>
          </a:ln>
        </p:spPr>
      </p:pic>
      <p:pic>
        <p:nvPicPr>
          <p:cNvPr id="13" name="Content Placeholder 5"/>
          <p:cNvPicPr>
            <a:picLocks noGrp="1" noChangeAspect="1"/>
          </p:cNvPicPr>
          <p:nvPr>
            <p:ph sz="quarter" idx="4294967295"/>
          </p:nvPr>
        </p:nvPicPr>
        <p:blipFill>
          <a:blip r:embed="rId8">
            <a:extLst>
              <a:ext uri="{28A0092B-C50C-407E-A947-70E740481C1C}">
                <a14:useLocalDpi xmlns:a14="http://schemas.microsoft.com/office/drawing/2010/main" val="0"/>
              </a:ext>
            </a:extLst>
          </a:blip>
          <a:stretch>
            <a:fillRect/>
          </a:stretch>
        </p:blipFill>
        <p:spPr>
          <a:xfrm>
            <a:off x="16120208" y="22951307"/>
            <a:ext cx="6896518" cy="3088569"/>
          </a:xfrm>
          <a:prstGeom prst="rect">
            <a:avLst/>
          </a:prstGeom>
          <a:ln>
            <a:solidFill>
              <a:schemeClr val="tx1"/>
            </a:solidFill>
          </a:ln>
        </p:spPr>
      </p:pic>
      <p:pic>
        <p:nvPicPr>
          <p:cNvPr id="14" name="Content Placeholder 4"/>
          <p:cNvPicPr>
            <a:picLocks noGrp="1" noChangeAspect="1"/>
          </p:cNvPicPr>
          <p:nvPr>
            <p:ph sz="half" idx="2"/>
          </p:nvPr>
        </p:nvPicPr>
        <p:blipFill>
          <a:blip r:embed="rId9">
            <a:extLst>
              <a:ext uri="{28A0092B-C50C-407E-A947-70E740481C1C}">
                <a14:useLocalDpi xmlns:a14="http://schemas.microsoft.com/office/drawing/2010/main" val="0"/>
              </a:ext>
            </a:extLst>
          </a:blip>
          <a:stretch>
            <a:fillRect/>
          </a:stretch>
        </p:blipFill>
        <p:spPr>
          <a:xfrm>
            <a:off x="16075919" y="28821649"/>
            <a:ext cx="7041197" cy="3108960"/>
          </a:xfrm>
          <a:ln>
            <a:solidFill>
              <a:schemeClr val="tx1"/>
            </a:solidFill>
          </a:ln>
        </p:spPr>
      </p:pic>
      <p:sp>
        <p:nvSpPr>
          <p:cNvPr id="3" name="TextBox 2"/>
          <p:cNvSpPr txBox="1"/>
          <p:nvPr/>
        </p:nvSpPr>
        <p:spPr>
          <a:xfrm>
            <a:off x="29133055" y="6232190"/>
            <a:ext cx="14552405" cy="26609040"/>
          </a:xfrm>
          <a:prstGeom prst="rect">
            <a:avLst/>
          </a:prstGeom>
          <a:noFill/>
          <a:ln>
            <a:solidFill>
              <a:schemeClr val="tx1"/>
            </a:solidFill>
          </a:ln>
        </p:spPr>
        <p:txBody>
          <a:bodyPr wrap="square" rtlCol="0">
            <a:spAutoFit/>
          </a:bodyPr>
          <a:lstStyle/>
          <a:p>
            <a:pPr algn="ctr"/>
            <a:r>
              <a:rPr lang="en-US" sz="5800" b="1" dirty="0">
                <a:latin typeface="Times New Roman" panose="02020603050405020304" pitchFamily="18" charset="0"/>
                <a:cs typeface="Times New Roman" panose="02020603050405020304" pitchFamily="18" charset="0"/>
              </a:rPr>
              <a:t>Results</a:t>
            </a:r>
          </a:p>
          <a:p>
            <a:r>
              <a:rPr lang="en-US" sz="4000" b="1" u="sng" dirty="0">
                <a:latin typeface="Times New Roman" panose="02020603050405020304" pitchFamily="18" charset="0"/>
                <a:cs typeface="Times New Roman" panose="02020603050405020304" pitchFamily="18" charset="0"/>
              </a:rPr>
              <a:t>Time Of Flight (TOF) measurement:</a:t>
            </a:r>
          </a:p>
          <a:p>
            <a:endParaRPr lang="en-US" sz="2400" b="1" u="sng"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We calculated the theoretical values of the TOF by solving the </a:t>
            </a:r>
            <a:r>
              <a:rPr lang="en-US" sz="3200" dirty="0" err="1">
                <a:latin typeface="Times New Roman" panose="02020603050405020304" pitchFamily="18" charset="0"/>
                <a:cs typeface="Times New Roman" panose="02020603050405020304" pitchFamily="18" charset="0"/>
              </a:rPr>
              <a:t>eq</a:t>
            </a:r>
            <a:r>
              <a:rPr lang="en-US" sz="3200" dirty="0">
                <a:latin typeface="Times New Roman" panose="02020603050405020304" pitchFamily="18" charset="0"/>
                <a:cs typeface="Times New Roman" panose="02020603050405020304" pitchFamily="18" charset="0"/>
              </a:rPr>
              <a:t> (2) with respect to time. </a:t>
            </a:r>
          </a:p>
          <a:p>
            <a:r>
              <a:rPr lang="en-US" sz="3200" dirty="0">
                <a:latin typeface="Times New Roman" panose="02020603050405020304" pitchFamily="18" charset="0"/>
                <a:cs typeface="Times New Roman" panose="02020603050405020304" pitchFamily="18" charset="0"/>
              </a:rPr>
              <a:t>           	   t = L</a:t>
            </a:r>
            <a:r>
              <a:rPr lang="en-US" sz="3200" baseline="-25000" dirty="0">
                <a:latin typeface="Times New Roman" panose="02020603050405020304" pitchFamily="18" charset="0"/>
                <a:cs typeface="Times New Roman" panose="02020603050405020304" pitchFamily="18" charset="0"/>
              </a:rPr>
              <a:t>TOF</a:t>
            </a:r>
            <a:r>
              <a:rPr lang="en-US" sz="3200" dirty="0">
                <a:latin typeface="Times New Roman" panose="02020603050405020304" pitchFamily="18" charset="0"/>
                <a:cs typeface="Times New Roman" panose="02020603050405020304" pitchFamily="18" charset="0"/>
              </a:rPr>
              <a:t> (M / 2E)</a:t>
            </a:r>
            <a:r>
              <a:rPr lang="en-US" sz="3200" baseline="30000" dirty="0">
                <a:latin typeface="Times New Roman" panose="02020603050405020304" pitchFamily="18" charset="0"/>
                <a:cs typeface="Times New Roman" panose="02020603050405020304" pitchFamily="18" charset="0"/>
              </a:rPr>
              <a:t>1/2</a:t>
            </a:r>
            <a:endParaRPr lang="en-US" sz="3200" dirty="0">
              <a:latin typeface="Times New Roman" panose="02020603050405020304" pitchFamily="18" charset="0"/>
              <a:cs typeface="Times New Roman" panose="02020603050405020304" pitchFamily="18" charset="0"/>
            </a:endParaRPr>
          </a:p>
          <a:p>
            <a:r>
              <a:rPr lang="en-US" sz="3200" dirty="0">
                <a:latin typeface="Times New Roman" panose="02020603050405020304" pitchFamily="18" charset="0"/>
                <a:cs typeface="Times New Roman" panose="02020603050405020304" pitchFamily="18" charset="0"/>
              </a:rPr>
              <a:t>The the above equation with certain </a:t>
            </a:r>
            <a:r>
              <a:rPr lang="en-US" sz="3200" dirty="0" err="1">
                <a:latin typeface="Times New Roman" panose="02020603050405020304" pitchFamily="18" charset="0"/>
                <a:cs typeface="Times New Roman" panose="02020603050405020304" pitchFamily="18" charset="0"/>
              </a:rPr>
              <a:t>U</a:t>
            </a:r>
            <a:r>
              <a:rPr lang="en-US" sz="3200" baseline="-25000" dirty="0" err="1">
                <a:latin typeface="Times New Roman" panose="02020603050405020304" pitchFamily="18" charset="0"/>
                <a:cs typeface="Times New Roman" panose="02020603050405020304" pitchFamily="18" charset="0"/>
              </a:rPr>
              <a:t>acc</a:t>
            </a:r>
            <a:r>
              <a:rPr lang="en-US" sz="3200" dirty="0">
                <a:latin typeface="Times New Roman" panose="02020603050405020304" pitchFamily="18" charset="0"/>
                <a:cs typeface="Times New Roman" panose="02020603050405020304" pitchFamily="18" charset="0"/>
              </a:rPr>
              <a:t> (PAC) voltage yields to table I. </a:t>
            </a: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4400" dirty="0">
              <a:latin typeface="Times New Roman" panose="02020603050405020304" pitchFamily="18" charset="0"/>
              <a:cs typeface="Times New Roman" panose="02020603050405020304" pitchFamily="18" charset="0"/>
            </a:endParaRPr>
          </a:p>
          <a:p>
            <a:endParaRPr lang="en-US" sz="100" dirty="0">
              <a:latin typeface="Times New Roman" panose="02020603050405020304" pitchFamily="18" charset="0"/>
              <a:cs typeface="Times New Roman" panose="02020603050405020304" pitchFamily="18" charset="0"/>
            </a:endParaRPr>
          </a:p>
          <a:p>
            <a:r>
              <a:rPr lang="en-US" sz="4000" b="1" u="sng" dirty="0">
                <a:latin typeface="Times New Roman" panose="02020603050405020304" pitchFamily="18" charset="0"/>
                <a:cs typeface="Times New Roman" panose="02020603050405020304" pitchFamily="18" charset="0"/>
              </a:rPr>
              <a:t>Original CODIF (Chevron stack):</a:t>
            </a: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endParaRPr lang="en-US" sz="100" dirty="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cs typeface="Times New Roman" panose="02020603050405020304" pitchFamily="18" charset="0"/>
              </a:rPr>
              <a:t>Figure 6: </a:t>
            </a:r>
            <a:r>
              <a:rPr lang="en-US" sz="3200" dirty="0">
                <a:latin typeface="Times New Roman" panose="02020603050405020304" pitchFamily="18" charset="0"/>
                <a:cs typeface="Times New Roman" panose="02020603050405020304" pitchFamily="18" charset="0"/>
              </a:rPr>
              <a:t>For TOF spectrum, we obtained max counts at 20ns with efficiency ranging from 0 to 1.</a:t>
            </a:r>
          </a:p>
          <a:p>
            <a:endParaRPr lang="en-US" sz="500" b="1" dirty="0">
              <a:latin typeface="Times New Roman" panose="02020603050405020304" pitchFamily="18" charset="0"/>
              <a:cs typeface="Times New Roman" panose="02020603050405020304" pitchFamily="18" charset="0"/>
            </a:endParaRPr>
          </a:p>
          <a:p>
            <a:r>
              <a:rPr lang="en-US" sz="4000" b="1" u="sng" dirty="0">
                <a:latin typeface="Times New Roman" panose="02020603050405020304" pitchFamily="18" charset="0"/>
                <a:cs typeface="Times New Roman" panose="02020603050405020304" pitchFamily="18" charset="0"/>
              </a:rPr>
              <a:t>Single and Chevron stack:</a:t>
            </a: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Figure 7: </a:t>
            </a:r>
            <a:r>
              <a:rPr lang="en-US" sz="2800" dirty="0">
                <a:latin typeface="Times New Roman" panose="02020603050405020304" pitchFamily="18" charset="0"/>
                <a:cs typeface="Times New Roman" panose="02020603050405020304" pitchFamily="18" charset="0"/>
              </a:rPr>
              <a:t>In TOF spectrum, H</a:t>
            </a:r>
            <a:r>
              <a:rPr lang="en-US" sz="2800" baseline="30000" dirty="0">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have the max counts at 20ns with efficiency ranging from 0.3 to 1. The TOF spectra also shows noise from the electronics and MCP configuration.</a:t>
            </a:r>
            <a:endParaRPr lang="en-US" sz="2800" b="1" dirty="0">
              <a:latin typeface="Times New Roman" panose="02020603050405020304" pitchFamily="18" charset="0"/>
              <a:cs typeface="Times New Roman" panose="02020603050405020304" pitchFamily="18" charset="0"/>
            </a:endParaRPr>
          </a:p>
          <a:p>
            <a:endParaRPr lang="en-US" sz="800" b="1" u="sng" dirty="0">
              <a:latin typeface="Times New Roman" panose="02020603050405020304" pitchFamily="18" charset="0"/>
              <a:cs typeface="Times New Roman" panose="02020603050405020304" pitchFamily="18" charset="0"/>
            </a:endParaRPr>
          </a:p>
          <a:p>
            <a:r>
              <a:rPr lang="en-US" sz="4000" b="1" u="sng" dirty="0">
                <a:latin typeface="Times New Roman" panose="02020603050405020304" pitchFamily="18" charset="0"/>
                <a:cs typeface="Times New Roman" panose="02020603050405020304" pitchFamily="18" charset="0"/>
              </a:rPr>
              <a:t>Two Single MCP’s:</a:t>
            </a:r>
          </a:p>
          <a:p>
            <a:endParaRPr lang="en-US" sz="4000" b="1" dirty="0">
              <a:latin typeface="Times New Roman" panose="02020603050405020304" pitchFamily="18" charset="0"/>
              <a:cs typeface="Times New Roman" panose="02020603050405020304" pitchFamily="18" charset="0"/>
            </a:endParaRPr>
          </a:p>
          <a:p>
            <a:endParaRPr lang="en-US" sz="4000" b="1" dirty="0">
              <a:latin typeface="Times New Roman" panose="02020603050405020304" pitchFamily="18" charset="0"/>
              <a:cs typeface="Times New Roman" panose="02020603050405020304" pitchFamily="18" charset="0"/>
            </a:endParaRPr>
          </a:p>
          <a:p>
            <a:endParaRPr lang="en-US" sz="4000" b="1"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4000" dirty="0">
              <a:latin typeface="Times New Roman" panose="02020603050405020304" pitchFamily="18" charset="0"/>
              <a:cs typeface="Times New Roman" panose="02020603050405020304" pitchFamily="18" charset="0"/>
            </a:endParaRPr>
          </a:p>
          <a:p>
            <a:endParaRPr lang="en-US" sz="700" dirty="0">
              <a:latin typeface="Times New Roman" panose="02020603050405020304" pitchFamily="18" charset="0"/>
              <a:cs typeface="Times New Roman" panose="02020603050405020304" pitchFamily="18" charset="0"/>
            </a:endParaRPr>
          </a:p>
          <a:p>
            <a:r>
              <a:rPr lang="en-US" sz="3200" b="1" dirty="0">
                <a:latin typeface="Times New Roman" panose="02020603050405020304" pitchFamily="18" charset="0"/>
                <a:cs typeface="Times New Roman" panose="02020603050405020304" pitchFamily="18" charset="0"/>
              </a:rPr>
              <a:t>Figure 8: </a:t>
            </a:r>
            <a:r>
              <a:rPr lang="en-US" sz="3200" dirty="0">
                <a:latin typeface="Times New Roman" panose="02020603050405020304" pitchFamily="18" charset="0"/>
                <a:cs typeface="Times New Roman" panose="02020603050405020304" pitchFamily="18" charset="0"/>
              </a:rPr>
              <a:t>With a 5 </a:t>
            </a:r>
            <a:r>
              <a:rPr lang="en-US" sz="3200" dirty="0" err="1">
                <a:latin typeface="Times New Roman" panose="02020603050405020304" pitchFamily="18" charset="0"/>
                <a:cs typeface="Times New Roman" panose="02020603050405020304" pitchFamily="18" charset="0"/>
              </a:rPr>
              <a:t>keV</a:t>
            </a:r>
            <a:r>
              <a:rPr lang="en-US" sz="3200" dirty="0">
                <a:latin typeface="Times New Roman" panose="02020603050405020304" pitchFamily="18" charset="0"/>
                <a:cs typeface="Times New Roman" panose="02020603050405020304" pitchFamily="18" charset="0"/>
              </a:rPr>
              <a:t> oxygen beam, we obtained 40 counts with efficiency ranging from 0 to 0.4. The TOF increased due to geometric factor of the instrument. Also, the efficiency decreased because we operated top MCP at low voltages. </a:t>
            </a:r>
            <a:endParaRPr lang="en-US" sz="3200" b="1" dirty="0">
              <a:latin typeface="Times New Roman" panose="02020603050405020304" pitchFamily="18" charset="0"/>
              <a:cs typeface="Times New Roman" panose="02020603050405020304" pitchFamily="18" charset="0"/>
            </a:endParaRPr>
          </a:p>
          <a:p>
            <a:r>
              <a:rPr lang="en-US" sz="3500" b="1" u="sng" dirty="0">
                <a:latin typeface="Times New Roman" panose="02020603050405020304" pitchFamily="18" charset="0"/>
                <a:cs typeface="Times New Roman" panose="02020603050405020304" pitchFamily="18" charset="0"/>
              </a:rPr>
              <a:t>Conclusion</a:t>
            </a:r>
            <a:r>
              <a:rPr lang="en-US" sz="4000" b="1" u="sng" dirty="0">
                <a:latin typeface="Times New Roman" panose="02020603050405020304" pitchFamily="18" charset="0"/>
                <a:cs typeface="Times New Roman" panose="02020603050405020304" pitchFamily="18" charset="0"/>
              </a:rPr>
              <a:t>: </a:t>
            </a: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We successfully determined the TOF and efficiency of each configuration.</a:t>
            </a: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Improved the experimental method by introducing an ion gun, which allows to shoot different ion species to the CODIF instrument.</a:t>
            </a:r>
          </a:p>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TOF resolution is fairly stable as the MCP voltage increases.</a:t>
            </a:r>
          </a:p>
          <a:p>
            <a:r>
              <a:rPr lang="en-US" sz="3200" b="1" u="sng" dirty="0">
                <a:latin typeface="Times New Roman" panose="02020603050405020304" pitchFamily="18" charset="0"/>
                <a:cs typeface="Times New Roman" panose="02020603050405020304" pitchFamily="18" charset="0"/>
              </a:rPr>
              <a:t>Future Work</a:t>
            </a:r>
            <a:r>
              <a:rPr lang="en-US" sz="3500" b="1" u="sng"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future, we would use the MCP instead of carbon foil to improve the efficiency of TOF and mass of the instrument. We would analyze different ion species to better understand the composition of plasma in our magnetosphere coming from the Sun.</a:t>
            </a:r>
            <a:endParaRPr lang="en-US" sz="3200" b="1"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a:p>
            <a:endParaRPr lang="en-US" sz="3500" dirty="0">
              <a:latin typeface="Times New Roman" panose="02020603050405020304" pitchFamily="18" charset="0"/>
              <a:cs typeface="Times New Roman" panose="02020603050405020304" pitchFamily="18" charset="0"/>
            </a:endParaRPr>
          </a:p>
        </p:txBody>
      </p:sp>
      <p:pic>
        <p:nvPicPr>
          <p:cNvPr id="17" name="Content Placeholder 6"/>
          <p:cNvPicPr>
            <a:picLocks noGrp="1" noChangeAspect="1"/>
          </p:cNvPicPr>
          <p:nvPr>
            <p:ph sz="half" idx="2"/>
          </p:nvPr>
        </p:nvPicPr>
        <p:blipFill>
          <a:blip r:embed="rId10">
            <a:extLst>
              <a:ext uri="{28A0092B-C50C-407E-A947-70E740481C1C}">
                <a14:useLocalDpi xmlns:a14="http://schemas.microsoft.com/office/drawing/2010/main" val="0"/>
              </a:ext>
            </a:extLst>
          </a:blip>
          <a:stretch>
            <a:fillRect/>
          </a:stretch>
        </p:blipFill>
        <p:spPr>
          <a:xfrm>
            <a:off x="30802301" y="10112300"/>
            <a:ext cx="10278786" cy="2331760"/>
          </a:xfrm>
        </p:spPr>
      </p:pic>
      <p:sp>
        <p:nvSpPr>
          <p:cNvPr id="24" name="AutoShape 10" descr="CenterStackedWhiteDigital_RGB.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AutoShape 14" descr="CenterStackedWhiteDigital_RGB.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AutoShape 16" descr="CenterStackedWhiteDigital_RGB.pn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1" name="Picture 3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5175398" y="898545"/>
            <a:ext cx="8408184" cy="2996206"/>
          </a:xfrm>
          <a:prstGeom prst="rect">
            <a:avLst/>
          </a:prstGeom>
        </p:spPr>
      </p:pic>
      <p:pic>
        <p:nvPicPr>
          <p:cNvPr id="1024" name="Picture 102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869539" y="667528"/>
            <a:ext cx="5207122" cy="3453245"/>
          </a:xfrm>
          <a:prstGeom prst="rect">
            <a:avLst/>
          </a:prstGeom>
        </p:spPr>
      </p:pic>
      <p:pic>
        <p:nvPicPr>
          <p:cNvPr id="30" name="Picture 29"/>
          <p:cNvPicPr>
            <a:picLocks noChangeAspect="1"/>
          </p:cNvPicPr>
          <p:nvPr/>
        </p:nvPicPr>
        <p:blipFill>
          <a:blip r:embed="rId13"/>
          <a:stretch>
            <a:fillRect/>
          </a:stretch>
        </p:blipFill>
        <p:spPr>
          <a:xfrm>
            <a:off x="29222157" y="18158800"/>
            <a:ext cx="6719537" cy="3361127"/>
          </a:xfrm>
          <a:prstGeom prst="rect">
            <a:avLst/>
          </a:prstGeom>
        </p:spPr>
      </p:pic>
      <p:pic>
        <p:nvPicPr>
          <p:cNvPr id="1025" name="Picture 1024"/>
          <p:cNvPicPr>
            <a:picLocks noChangeAspect="1"/>
          </p:cNvPicPr>
          <p:nvPr/>
        </p:nvPicPr>
        <p:blipFill>
          <a:blip r:embed="rId14"/>
          <a:stretch>
            <a:fillRect/>
          </a:stretch>
        </p:blipFill>
        <p:spPr>
          <a:xfrm>
            <a:off x="36411736" y="23440512"/>
            <a:ext cx="7171846" cy="3187673"/>
          </a:xfrm>
          <a:prstGeom prst="rect">
            <a:avLst/>
          </a:prstGeom>
        </p:spPr>
      </p:pic>
      <p:pic>
        <p:nvPicPr>
          <p:cNvPr id="1029" name="Picture 1028"/>
          <p:cNvPicPr>
            <a:picLocks noChangeAspect="1"/>
          </p:cNvPicPr>
          <p:nvPr/>
        </p:nvPicPr>
        <p:blipFill>
          <a:blip r:embed="rId15"/>
          <a:stretch>
            <a:fillRect/>
          </a:stretch>
        </p:blipFill>
        <p:spPr>
          <a:xfrm>
            <a:off x="36156848" y="18074459"/>
            <a:ext cx="7338697" cy="3529808"/>
          </a:xfrm>
          <a:prstGeom prst="rect">
            <a:avLst/>
          </a:prstGeom>
        </p:spPr>
      </p:pic>
      <p:pic>
        <p:nvPicPr>
          <p:cNvPr id="1030" name="Picture 1029"/>
          <p:cNvPicPr>
            <a:picLocks noChangeAspect="1"/>
          </p:cNvPicPr>
          <p:nvPr/>
        </p:nvPicPr>
        <p:blipFill>
          <a:blip r:embed="rId16"/>
          <a:stretch>
            <a:fillRect/>
          </a:stretch>
        </p:blipFill>
        <p:spPr>
          <a:xfrm>
            <a:off x="29215047" y="23384255"/>
            <a:ext cx="6941801" cy="3300186"/>
          </a:xfrm>
          <a:prstGeom prst="rect">
            <a:avLst/>
          </a:prstGeom>
        </p:spPr>
      </p:pic>
      <p:pic>
        <p:nvPicPr>
          <p:cNvPr id="1031" name="Picture 1030"/>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29591410" y="13142508"/>
            <a:ext cx="6615944" cy="2925754"/>
          </a:xfrm>
          <a:prstGeom prst="rect">
            <a:avLst/>
          </a:prstGeom>
        </p:spPr>
      </p:pic>
      <p:pic>
        <p:nvPicPr>
          <p:cNvPr id="40" name="Picture 4" descr="C:\Users\Annie\Dropbox\Thesis\Pictures\SCOPE second mcp plane 1_2.jpg"/>
          <p:cNvPicPr>
            <a:picLocks noChangeAspect="1" noChangeArrowheads="1"/>
          </p:cNvPicPr>
          <p:nvPr/>
        </p:nvPicPr>
        <p:blipFill>
          <a:blip r:embed="rId18" cstate="print"/>
          <a:srcRect/>
          <a:stretch>
            <a:fillRect/>
          </a:stretch>
        </p:blipFill>
        <p:spPr bwMode="auto">
          <a:xfrm>
            <a:off x="765175" y="24942864"/>
            <a:ext cx="6971554" cy="2936217"/>
          </a:xfrm>
          <a:prstGeom prst="rect">
            <a:avLst/>
          </a:prstGeom>
          <a:noFill/>
        </p:spPr>
      </p:pic>
      <p:sp>
        <p:nvSpPr>
          <p:cNvPr id="1032" name="TextBox 1031"/>
          <p:cNvSpPr txBox="1"/>
          <p:nvPr/>
        </p:nvSpPr>
        <p:spPr>
          <a:xfrm>
            <a:off x="8259922" y="26931509"/>
            <a:ext cx="6782972" cy="1209242"/>
          </a:xfrm>
          <a:prstGeom prst="rect">
            <a:avLst/>
          </a:prstGeom>
          <a:noFill/>
        </p:spPr>
        <p:txBody>
          <a:bodyPr wrap="square" rtlCol="0">
            <a:spAutoFit/>
          </a:bodyPr>
          <a:lstStyle/>
          <a:p>
            <a:endParaRPr lang="en-US" dirty="0"/>
          </a:p>
        </p:txBody>
      </p:sp>
      <p:sp>
        <p:nvSpPr>
          <p:cNvPr id="1033" name="TextBox 1032"/>
          <p:cNvSpPr txBox="1"/>
          <p:nvPr/>
        </p:nvSpPr>
        <p:spPr>
          <a:xfrm>
            <a:off x="7877144" y="25592658"/>
            <a:ext cx="7133818" cy="1692771"/>
          </a:xfrm>
          <a:prstGeom prst="rect">
            <a:avLst/>
          </a:prstGeom>
          <a:noFill/>
        </p:spPr>
        <p:txBody>
          <a:bodyPr wrap="square" rtlCol="0">
            <a:spAutoFit/>
          </a:bodyPr>
          <a:lstStyle/>
          <a:p>
            <a:r>
              <a:rPr lang="en-US" sz="3600" b="1" dirty="0">
                <a:latin typeface="Times New Roman" panose="02020603050405020304" pitchFamily="18" charset="0"/>
                <a:cs typeface="Times New Roman" panose="02020603050405020304" pitchFamily="18" charset="0"/>
              </a:rPr>
              <a:t>Figure 2: </a:t>
            </a:r>
            <a:r>
              <a:rPr lang="en-US" sz="3600" dirty="0">
                <a:latin typeface="Times New Roman" panose="02020603050405020304" pitchFamily="18" charset="0"/>
                <a:cs typeface="Times New Roman" panose="02020603050405020304" pitchFamily="18" charset="0"/>
              </a:rPr>
              <a:t>Top down view of MCP on CODIF/CLUSTER instrument.</a:t>
            </a:r>
          </a:p>
          <a:p>
            <a:endParaRPr lang="en-US" sz="3200" dirty="0"/>
          </a:p>
        </p:txBody>
      </p:sp>
      <p:sp>
        <p:nvSpPr>
          <p:cNvPr id="5" name="TextBox 4"/>
          <p:cNvSpPr txBox="1"/>
          <p:nvPr/>
        </p:nvSpPr>
        <p:spPr>
          <a:xfrm>
            <a:off x="24653631" y="14991143"/>
            <a:ext cx="3165231" cy="2584914"/>
          </a:xfrm>
          <a:prstGeom prst="rect">
            <a:avLst/>
          </a:prstGeom>
          <a:noFill/>
        </p:spPr>
        <p:txBody>
          <a:bodyPr wrap="square" rtlCol="0">
            <a:spAutoFit/>
          </a:bodyPr>
          <a:lstStyle/>
          <a:p>
            <a:endParaRPr lang="en-US" dirty="0"/>
          </a:p>
        </p:txBody>
      </p:sp>
      <p:sp>
        <p:nvSpPr>
          <p:cNvPr id="18" name="TextBox 17"/>
          <p:cNvSpPr txBox="1"/>
          <p:nvPr/>
        </p:nvSpPr>
        <p:spPr>
          <a:xfrm>
            <a:off x="23516215" y="16550526"/>
            <a:ext cx="5064369" cy="3520573"/>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Figure 3: </a:t>
            </a:r>
            <a:r>
              <a:rPr lang="en-US" sz="3200" dirty="0">
                <a:latin typeface="Times New Roman" panose="02020603050405020304" pitchFamily="18" charset="0"/>
                <a:cs typeface="Times New Roman" panose="02020603050405020304" pitchFamily="18" charset="0"/>
              </a:rPr>
              <a:t>The original CODIF configuration has a single stack of MCPs which could be operated at 3000 V. It can distinguish He</a:t>
            </a:r>
            <a:r>
              <a:rPr lang="en-US" sz="3200" baseline="30000" dirty="0">
                <a:latin typeface="Times New Roman" panose="02020603050405020304" pitchFamily="18" charset="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 , O</a:t>
            </a:r>
            <a:r>
              <a:rPr lang="en-US" sz="3200" baseline="30000" dirty="0">
                <a:latin typeface="Times New Roman" panose="02020603050405020304" pitchFamily="18" charset="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 and H</a:t>
            </a:r>
            <a:r>
              <a:rPr lang="en-US" sz="3200" baseline="30000"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t>
            </a:r>
            <a:endParaRPr lang="en-US" sz="3200" b="1" dirty="0">
              <a:latin typeface="Times New Roman" panose="02020603050405020304" pitchFamily="18" charset="0"/>
              <a:cs typeface="Times New Roman" panose="02020603050405020304" pitchFamily="18" charset="0"/>
            </a:endParaRPr>
          </a:p>
          <a:p>
            <a:endParaRPr lang="en-US" sz="3200" dirty="0"/>
          </a:p>
        </p:txBody>
      </p:sp>
      <p:sp>
        <p:nvSpPr>
          <p:cNvPr id="19" name="TextBox 18"/>
          <p:cNvSpPr txBox="1"/>
          <p:nvPr/>
        </p:nvSpPr>
        <p:spPr>
          <a:xfrm>
            <a:off x="23800450" y="20714677"/>
            <a:ext cx="3737058" cy="2037210"/>
          </a:xfrm>
          <a:prstGeom prst="rect">
            <a:avLst/>
          </a:prstGeom>
          <a:noFill/>
        </p:spPr>
        <p:txBody>
          <a:bodyPr wrap="square" rtlCol="0">
            <a:spAutoFit/>
          </a:bodyPr>
          <a:lstStyle/>
          <a:p>
            <a:endParaRPr lang="en-US" dirty="0"/>
          </a:p>
        </p:txBody>
      </p:sp>
      <p:sp>
        <p:nvSpPr>
          <p:cNvPr id="20" name="TextBox 19"/>
          <p:cNvSpPr txBox="1"/>
          <p:nvPr/>
        </p:nvSpPr>
        <p:spPr>
          <a:xfrm>
            <a:off x="23702838" y="22951307"/>
            <a:ext cx="4687224" cy="255454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Figure 4: </a:t>
            </a:r>
            <a:r>
              <a:rPr lang="en-US" sz="3200" dirty="0">
                <a:latin typeface="Times New Roman" panose="02020603050405020304" pitchFamily="18" charset="0"/>
                <a:cs typeface="Times New Roman" panose="02020603050405020304" pitchFamily="18" charset="0"/>
              </a:rPr>
              <a:t>In the above configuration we placed a single MCP which has a coating of Lead Silicate (PbSiO</a:t>
            </a:r>
            <a:r>
              <a:rPr lang="en-US" sz="3200" baseline="-25000" dirty="0">
                <a:latin typeface="Times New Roman" panose="02020603050405020304" pitchFamily="18" charset="0"/>
                <a:cs typeface="Times New Roman" panose="02020603050405020304" pitchFamily="18" charset="0"/>
              </a:rPr>
              <a:t>3</a:t>
            </a:r>
            <a:r>
              <a:rPr lang="en-US" sz="3200" dirty="0">
                <a:latin typeface="Times New Roman" panose="02020603050405020304" pitchFamily="18" charset="0"/>
                <a:cs typeface="Times New Roman" panose="02020603050405020304" pitchFamily="18" charset="0"/>
              </a:rPr>
              <a:t>)</a:t>
            </a:r>
            <a:endParaRPr lang="en-US" sz="3200" dirty="0"/>
          </a:p>
        </p:txBody>
      </p:sp>
      <p:sp>
        <p:nvSpPr>
          <p:cNvPr id="21" name="TextBox 20"/>
          <p:cNvSpPr txBox="1"/>
          <p:nvPr/>
        </p:nvSpPr>
        <p:spPr>
          <a:xfrm>
            <a:off x="23605577" y="28695036"/>
            <a:ext cx="5066815" cy="3017520"/>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Figure 5: </a:t>
            </a:r>
            <a:r>
              <a:rPr lang="en-US" sz="3200" dirty="0">
                <a:latin typeface="Times New Roman" panose="02020603050405020304" pitchFamily="18" charset="0"/>
                <a:cs typeface="Times New Roman" panose="02020603050405020304" pitchFamily="18" charset="0"/>
              </a:rPr>
              <a:t>This configuration includes a solid aluminum anode cover as opposed to a spare anode board with disconnected, floating grounds.</a:t>
            </a:r>
            <a:endParaRPr lang="en-US" sz="3200" b="1" dirty="0">
              <a:latin typeface="Times New Roman" panose="02020603050405020304" pitchFamily="18" charset="0"/>
              <a:cs typeface="Times New Roman" panose="02020603050405020304" pitchFamily="18" charset="0"/>
            </a:endParaRPr>
          </a:p>
          <a:p>
            <a:endParaRPr lang="en-US" sz="6500" b="1" dirty="0">
              <a:latin typeface="Times New Roman" panose="02020603050405020304" pitchFamily="18" charset="0"/>
              <a:cs typeface="Times New Roman" panose="02020603050405020304" pitchFamily="18" charset="0"/>
            </a:endParaRPr>
          </a:p>
          <a:p>
            <a:endParaRPr lang="en-US" sz="6500" b="1" dirty="0">
              <a:latin typeface="Times New Roman" panose="02020603050405020304" pitchFamily="18" charset="0"/>
              <a:cs typeface="Times New Roman" panose="02020603050405020304" pitchFamily="18" charset="0"/>
            </a:endParaRPr>
          </a:p>
          <a:p>
            <a:endParaRPr lang="en-US" sz="6500" b="1" dirty="0">
              <a:latin typeface="Times New Roman" panose="02020603050405020304" pitchFamily="18" charset="0"/>
              <a:cs typeface="Times New Roman" panose="02020603050405020304" pitchFamily="18" charset="0"/>
            </a:endParaRPr>
          </a:p>
          <a:p>
            <a:endParaRPr lang="en-US" sz="3200" dirty="0"/>
          </a:p>
        </p:txBody>
      </p:sp>
      <p:pic>
        <p:nvPicPr>
          <p:cNvPr id="4" name="Picture 3"/>
          <p:cNvPicPr>
            <a:picLocks noChangeAspect="1"/>
          </p:cNvPicPr>
          <p:nvPr/>
        </p:nvPicPr>
        <p:blipFill>
          <a:blip r:embed="rId19"/>
          <a:stretch>
            <a:fillRect/>
          </a:stretch>
        </p:blipFill>
        <p:spPr>
          <a:xfrm>
            <a:off x="36156848" y="13142508"/>
            <a:ext cx="7035852" cy="2925754"/>
          </a:xfrm>
          <a:prstGeom prst="rect">
            <a:avLst/>
          </a:prstGeom>
        </p:spPr>
      </p:pic>
    </p:spTree>
    <p:extLst>
      <p:ext uri="{BB962C8B-B14F-4D97-AF65-F5344CB8AC3E}">
        <p14:creationId xmlns:p14="http://schemas.microsoft.com/office/powerpoint/2010/main" val="358735693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4345</TotalTime>
  <Words>448</Words>
  <Application>Microsoft Office PowerPoint</Application>
  <PresentationFormat>Custom</PresentationFormat>
  <Paragraphs>200</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Cambria Math</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Zain Abbas</dc:creator>
  <cp:lastModifiedBy>Zain Abbas</cp:lastModifiedBy>
  <cp:revision>162</cp:revision>
  <dcterms:created xsi:type="dcterms:W3CDTF">2016-04-09T02:20:23Z</dcterms:created>
  <dcterms:modified xsi:type="dcterms:W3CDTF">2016-04-18T17:09:28Z</dcterms:modified>
</cp:coreProperties>
</file>