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emf" ContentType="image/x-emf"/>
  <Default Extension="vml" ContentType="application/vnd.openxmlformats-officedocument.vmlDrawing"/>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embeddings/oleObject1.bin" ContentType="application/vnd.openxmlformats-officedocument.oleObject"/>
  <Override PartName="/ppt/embeddings/oleObject2.bin" ContentType="application/vnd.openxmlformats-officedocument.oleObject"/>
  <Override PartName="/ppt/embeddings/oleObject3.bin" ContentType="application/vnd.openxmlformats-officedocument.oleObject"/>
  <Override PartName="/ppt/embeddings/oleObject4.bin" ContentType="application/vnd.openxmlformats-officedocument.oleObject"/>
  <Override PartName="/ppt/embeddings/oleObject5.bin" ContentType="application/vnd.openxmlformats-officedocument.oleObject"/>
  <Override PartName="/ppt/embeddings/oleObject6.bin" ContentType="application/vnd.openxmlformats-officedocument.oleObject"/>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3D91"/>
    <a:srgbClr val="2A369D"/>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1680" autoAdjust="0"/>
    <p:restoredTop sz="94615" autoAdjust="0"/>
  </p:normalViewPr>
  <p:slideViewPr>
    <p:cSldViewPr snapToObjects="1">
      <p:cViewPr>
        <p:scale>
          <a:sx n="30" d="100"/>
          <a:sy n="30" d="100"/>
        </p:scale>
        <p:origin x="-80" y="2712"/>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4" Type="http://schemas.openxmlformats.org/officeDocument/2006/relationships/image" Target="../media/image4.emf"/><Relationship Id="rId5" Type="http://schemas.openxmlformats.org/officeDocument/2006/relationships/image" Target="../media/image5.emf"/><Relationship Id="rId6" Type="http://schemas.openxmlformats.org/officeDocument/2006/relationships/image" Target="../media/image6.emf"/><Relationship Id="rId1" Type="http://schemas.openxmlformats.org/officeDocument/2006/relationships/image" Target="../media/image1.emf"/><Relationship Id="rId2" Type="http://schemas.openxmlformats.org/officeDocument/2006/relationships/image" Target="../media/image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F7A7B0F-2D8A-8849-B02E-595FD4E5B2AE}" type="datetimeFigureOut">
              <a:rPr lang="en-US" smtClean="0"/>
              <a:t>4/18/16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40A782F-0CE7-BA48-B82A-F4EE2C26F0CC}" type="slidenum">
              <a:rPr lang="en-US" smtClean="0"/>
              <a:t>‹#›</a:t>
            </a:fld>
            <a:endParaRPr lang="en-US"/>
          </a:p>
        </p:txBody>
      </p:sp>
    </p:spTree>
    <p:extLst>
      <p:ext uri="{BB962C8B-B14F-4D97-AF65-F5344CB8AC3E}">
        <p14:creationId xmlns:p14="http://schemas.microsoft.com/office/powerpoint/2010/main" val="207072322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Aq</a:t>
            </a:r>
            <a:r>
              <a:rPr lang="en-US" smtClean="0"/>
              <a:t>	=</a:t>
            </a:r>
            <a:endParaRPr lang="en-US"/>
          </a:p>
        </p:txBody>
      </p:sp>
      <p:sp>
        <p:nvSpPr>
          <p:cNvPr id="4" name="Slide Number Placeholder 3"/>
          <p:cNvSpPr>
            <a:spLocks noGrp="1"/>
          </p:cNvSpPr>
          <p:nvPr>
            <p:ph type="sldNum" sz="quarter" idx="10"/>
          </p:nvPr>
        </p:nvSpPr>
        <p:spPr/>
        <p:txBody>
          <a:bodyPr/>
          <a:lstStyle/>
          <a:p>
            <a:fld id="{F40A782F-0CE7-BA48-B82A-F4EE2C26F0CC}" type="slidenum">
              <a:rPr lang="en-US" smtClean="0"/>
              <a:t>1</a:t>
            </a:fld>
            <a:endParaRPr lang="en-US"/>
          </a:p>
        </p:txBody>
      </p:sp>
    </p:spTree>
    <p:extLst>
      <p:ext uri="{BB962C8B-B14F-4D97-AF65-F5344CB8AC3E}">
        <p14:creationId xmlns:p14="http://schemas.microsoft.com/office/powerpoint/2010/main" val="31339016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A2C2348-4CA3-4E4A-8629-E6FA5D1D9C94}" type="datetimeFigureOut">
              <a:rPr lang="en-US" smtClean="0"/>
              <a:t>4/18/16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D0579D-D066-F84E-ACAB-4157C35E38C9}" type="slidenum">
              <a:rPr lang="en-US" smtClean="0"/>
              <a:t>‹#›</a:t>
            </a:fld>
            <a:endParaRPr lang="en-US"/>
          </a:p>
        </p:txBody>
      </p:sp>
    </p:spTree>
    <p:extLst>
      <p:ext uri="{BB962C8B-B14F-4D97-AF65-F5344CB8AC3E}">
        <p14:creationId xmlns:p14="http://schemas.microsoft.com/office/powerpoint/2010/main" val="12756230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A2C2348-4CA3-4E4A-8629-E6FA5D1D9C94}" type="datetimeFigureOut">
              <a:rPr lang="en-US" smtClean="0"/>
              <a:t>4/18/16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D0579D-D066-F84E-ACAB-4157C35E38C9}" type="slidenum">
              <a:rPr lang="en-US" smtClean="0"/>
              <a:t>‹#›</a:t>
            </a:fld>
            <a:endParaRPr lang="en-US"/>
          </a:p>
        </p:txBody>
      </p:sp>
    </p:spTree>
    <p:extLst>
      <p:ext uri="{BB962C8B-B14F-4D97-AF65-F5344CB8AC3E}">
        <p14:creationId xmlns:p14="http://schemas.microsoft.com/office/powerpoint/2010/main" val="621406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A2C2348-4CA3-4E4A-8629-E6FA5D1D9C94}" type="datetimeFigureOut">
              <a:rPr lang="en-US" smtClean="0"/>
              <a:t>4/18/16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D0579D-D066-F84E-ACAB-4157C35E38C9}" type="slidenum">
              <a:rPr lang="en-US" smtClean="0"/>
              <a:t>‹#›</a:t>
            </a:fld>
            <a:endParaRPr lang="en-US"/>
          </a:p>
        </p:txBody>
      </p:sp>
    </p:spTree>
    <p:extLst>
      <p:ext uri="{BB962C8B-B14F-4D97-AF65-F5344CB8AC3E}">
        <p14:creationId xmlns:p14="http://schemas.microsoft.com/office/powerpoint/2010/main" val="1972613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A2C2348-4CA3-4E4A-8629-E6FA5D1D9C94}" type="datetimeFigureOut">
              <a:rPr lang="en-US" smtClean="0"/>
              <a:t>4/18/16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D0579D-D066-F84E-ACAB-4157C35E38C9}" type="slidenum">
              <a:rPr lang="en-US" smtClean="0"/>
              <a:t>‹#›</a:t>
            </a:fld>
            <a:endParaRPr lang="en-US"/>
          </a:p>
        </p:txBody>
      </p:sp>
    </p:spTree>
    <p:extLst>
      <p:ext uri="{BB962C8B-B14F-4D97-AF65-F5344CB8AC3E}">
        <p14:creationId xmlns:p14="http://schemas.microsoft.com/office/powerpoint/2010/main" val="7389263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A2C2348-4CA3-4E4A-8629-E6FA5D1D9C94}" type="datetimeFigureOut">
              <a:rPr lang="en-US" smtClean="0"/>
              <a:t>4/18/16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D0579D-D066-F84E-ACAB-4157C35E38C9}" type="slidenum">
              <a:rPr lang="en-US" smtClean="0"/>
              <a:t>‹#›</a:t>
            </a:fld>
            <a:endParaRPr lang="en-US"/>
          </a:p>
        </p:txBody>
      </p:sp>
    </p:spTree>
    <p:extLst>
      <p:ext uri="{BB962C8B-B14F-4D97-AF65-F5344CB8AC3E}">
        <p14:creationId xmlns:p14="http://schemas.microsoft.com/office/powerpoint/2010/main" val="1631238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A2C2348-4CA3-4E4A-8629-E6FA5D1D9C94}" type="datetimeFigureOut">
              <a:rPr lang="en-US" smtClean="0"/>
              <a:t>4/18/16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D0579D-D066-F84E-ACAB-4157C35E38C9}" type="slidenum">
              <a:rPr lang="en-US" smtClean="0"/>
              <a:t>‹#›</a:t>
            </a:fld>
            <a:endParaRPr lang="en-US"/>
          </a:p>
        </p:txBody>
      </p:sp>
    </p:spTree>
    <p:extLst>
      <p:ext uri="{BB962C8B-B14F-4D97-AF65-F5344CB8AC3E}">
        <p14:creationId xmlns:p14="http://schemas.microsoft.com/office/powerpoint/2010/main" val="16376734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2C2348-4CA3-4E4A-8629-E6FA5D1D9C94}" type="datetimeFigureOut">
              <a:rPr lang="en-US" smtClean="0"/>
              <a:t>4/18/16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D0579D-D066-F84E-ACAB-4157C35E38C9}" type="slidenum">
              <a:rPr lang="en-US" smtClean="0"/>
              <a:t>‹#›</a:t>
            </a:fld>
            <a:endParaRPr lang="en-US"/>
          </a:p>
        </p:txBody>
      </p:sp>
    </p:spTree>
    <p:extLst>
      <p:ext uri="{BB962C8B-B14F-4D97-AF65-F5344CB8AC3E}">
        <p14:creationId xmlns:p14="http://schemas.microsoft.com/office/powerpoint/2010/main" val="668617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A2C2348-4CA3-4E4A-8629-E6FA5D1D9C94}" type="datetimeFigureOut">
              <a:rPr lang="en-US" smtClean="0"/>
              <a:t>4/18/16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D0579D-D066-F84E-ACAB-4157C35E38C9}" type="slidenum">
              <a:rPr lang="en-US" smtClean="0"/>
              <a:t>‹#›</a:t>
            </a:fld>
            <a:endParaRPr lang="en-US"/>
          </a:p>
        </p:txBody>
      </p:sp>
    </p:spTree>
    <p:extLst>
      <p:ext uri="{BB962C8B-B14F-4D97-AF65-F5344CB8AC3E}">
        <p14:creationId xmlns:p14="http://schemas.microsoft.com/office/powerpoint/2010/main" val="42321874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A2C2348-4CA3-4E4A-8629-E6FA5D1D9C94}" type="datetimeFigureOut">
              <a:rPr lang="en-US" smtClean="0"/>
              <a:t>4/18/16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D0579D-D066-F84E-ACAB-4157C35E38C9}" type="slidenum">
              <a:rPr lang="en-US" smtClean="0"/>
              <a:t>‹#›</a:t>
            </a:fld>
            <a:endParaRPr lang="en-US"/>
          </a:p>
        </p:txBody>
      </p:sp>
    </p:spTree>
    <p:extLst>
      <p:ext uri="{BB962C8B-B14F-4D97-AF65-F5344CB8AC3E}">
        <p14:creationId xmlns:p14="http://schemas.microsoft.com/office/powerpoint/2010/main" val="25471852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A2C2348-4CA3-4E4A-8629-E6FA5D1D9C94}" type="datetimeFigureOut">
              <a:rPr lang="en-US" smtClean="0"/>
              <a:t>4/18/16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D0579D-D066-F84E-ACAB-4157C35E38C9}" type="slidenum">
              <a:rPr lang="en-US" smtClean="0"/>
              <a:t>‹#›</a:t>
            </a:fld>
            <a:endParaRPr lang="en-US"/>
          </a:p>
        </p:txBody>
      </p:sp>
    </p:spTree>
    <p:extLst>
      <p:ext uri="{BB962C8B-B14F-4D97-AF65-F5344CB8AC3E}">
        <p14:creationId xmlns:p14="http://schemas.microsoft.com/office/powerpoint/2010/main" val="3948372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3"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A2C2348-4CA3-4E4A-8629-E6FA5D1D9C94}" type="datetimeFigureOut">
              <a:rPr lang="en-US" smtClean="0"/>
              <a:t>4/18/16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D0579D-D066-F84E-ACAB-4157C35E38C9}" type="slidenum">
              <a:rPr lang="en-US" smtClean="0"/>
              <a:t>‹#›</a:t>
            </a:fld>
            <a:endParaRPr lang="en-US"/>
          </a:p>
        </p:txBody>
      </p:sp>
    </p:spTree>
    <p:extLst>
      <p:ext uri="{BB962C8B-B14F-4D97-AF65-F5344CB8AC3E}">
        <p14:creationId xmlns:p14="http://schemas.microsoft.com/office/powerpoint/2010/main" val="257861310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EA2C2348-4CA3-4E4A-8629-E6FA5D1D9C94}" type="datetimeFigureOut">
              <a:rPr lang="en-US" smtClean="0"/>
              <a:t>4/18/16</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C9D0579D-D066-F84E-ACAB-4157C35E38C9}" type="slidenum">
              <a:rPr lang="en-US" smtClean="0"/>
              <a:t>‹#›</a:t>
            </a:fld>
            <a:endParaRPr lang="en-US"/>
          </a:p>
        </p:txBody>
      </p:sp>
    </p:spTree>
    <p:extLst>
      <p:ext uri="{BB962C8B-B14F-4D97-AF65-F5344CB8AC3E}">
        <p14:creationId xmlns:p14="http://schemas.microsoft.com/office/powerpoint/2010/main" val="11026067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9456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2194560" rtl="0" eaLnBrk="1" latinLnBrk="0" hangingPunct="1">
        <a:spcBef>
          <a:spcPct val="20000"/>
        </a:spcBef>
        <a:buFont typeface="Arial"/>
        <a:buChar char="•"/>
        <a:defRPr sz="15400" kern="1200">
          <a:solidFill>
            <a:schemeClr val="tx1"/>
          </a:solidFill>
          <a:latin typeface="+mn-lt"/>
          <a:ea typeface="+mn-ea"/>
          <a:cs typeface="+mn-cs"/>
        </a:defRPr>
      </a:lvl1pPr>
      <a:lvl2pPr marL="3566160" indent="-1371600" algn="l" defTabSz="2194560" rtl="0" eaLnBrk="1" latinLnBrk="0" hangingPunct="1">
        <a:spcBef>
          <a:spcPct val="20000"/>
        </a:spcBef>
        <a:buFont typeface="Arial"/>
        <a:buChar char="–"/>
        <a:defRPr sz="13400" kern="1200">
          <a:solidFill>
            <a:schemeClr val="tx1"/>
          </a:solidFill>
          <a:latin typeface="+mn-lt"/>
          <a:ea typeface="+mn-ea"/>
          <a:cs typeface="+mn-cs"/>
        </a:defRPr>
      </a:lvl2pPr>
      <a:lvl3pPr marL="5486400" indent="-1097280" algn="l" defTabSz="2194560" rtl="0" eaLnBrk="1" latinLnBrk="0" hangingPunct="1">
        <a:spcBef>
          <a:spcPct val="20000"/>
        </a:spcBef>
        <a:buFont typeface="Arial"/>
        <a:buChar char="•"/>
        <a:defRPr sz="11500" kern="1200">
          <a:solidFill>
            <a:schemeClr val="tx1"/>
          </a:solidFill>
          <a:latin typeface="+mn-lt"/>
          <a:ea typeface="+mn-ea"/>
          <a:cs typeface="+mn-cs"/>
        </a:defRPr>
      </a:lvl3pPr>
      <a:lvl4pPr marL="7680960" indent="-1097280" algn="l" defTabSz="2194560" rtl="0" eaLnBrk="1" latinLnBrk="0" hangingPunct="1">
        <a:spcBef>
          <a:spcPct val="20000"/>
        </a:spcBef>
        <a:buFont typeface="Arial"/>
        <a:buChar char="–"/>
        <a:defRPr sz="9600" kern="1200">
          <a:solidFill>
            <a:schemeClr val="tx1"/>
          </a:solidFill>
          <a:latin typeface="+mn-lt"/>
          <a:ea typeface="+mn-ea"/>
          <a:cs typeface="+mn-cs"/>
        </a:defRPr>
      </a:lvl4pPr>
      <a:lvl5pPr marL="9875520" indent="-1097280" algn="l" defTabSz="2194560" rtl="0" eaLnBrk="1" latinLnBrk="0" hangingPunct="1">
        <a:spcBef>
          <a:spcPct val="20000"/>
        </a:spcBef>
        <a:buFont typeface="Arial"/>
        <a:buChar char="»"/>
        <a:defRPr sz="9600" kern="1200">
          <a:solidFill>
            <a:schemeClr val="tx1"/>
          </a:solidFill>
          <a:latin typeface="+mn-lt"/>
          <a:ea typeface="+mn-ea"/>
          <a:cs typeface="+mn-cs"/>
        </a:defRPr>
      </a:lvl5pPr>
      <a:lvl6pPr marL="12070080" indent="-1097280" algn="l" defTabSz="2194560" rtl="0" eaLnBrk="1" latinLnBrk="0" hangingPunct="1">
        <a:spcBef>
          <a:spcPct val="20000"/>
        </a:spcBef>
        <a:buFont typeface="Arial"/>
        <a:buChar char="•"/>
        <a:defRPr sz="9600" kern="1200">
          <a:solidFill>
            <a:schemeClr val="tx1"/>
          </a:solidFill>
          <a:latin typeface="+mn-lt"/>
          <a:ea typeface="+mn-ea"/>
          <a:cs typeface="+mn-cs"/>
        </a:defRPr>
      </a:lvl6pPr>
      <a:lvl7pPr marL="14264640" indent="-1097280" algn="l" defTabSz="2194560" rtl="0" eaLnBrk="1" latinLnBrk="0" hangingPunct="1">
        <a:spcBef>
          <a:spcPct val="20000"/>
        </a:spcBef>
        <a:buFont typeface="Arial"/>
        <a:buChar char="•"/>
        <a:defRPr sz="9600" kern="1200">
          <a:solidFill>
            <a:schemeClr val="tx1"/>
          </a:solidFill>
          <a:latin typeface="+mn-lt"/>
          <a:ea typeface="+mn-ea"/>
          <a:cs typeface="+mn-cs"/>
        </a:defRPr>
      </a:lvl7pPr>
      <a:lvl8pPr marL="16459200" indent="-1097280" algn="l" defTabSz="2194560" rtl="0" eaLnBrk="1" latinLnBrk="0" hangingPunct="1">
        <a:spcBef>
          <a:spcPct val="20000"/>
        </a:spcBef>
        <a:buFont typeface="Arial"/>
        <a:buChar char="•"/>
        <a:defRPr sz="9600" kern="1200">
          <a:solidFill>
            <a:schemeClr val="tx1"/>
          </a:solidFill>
          <a:latin typeface="+mn-lt"/>
          <a:ea typeface="+mn-ea"/>
          <a:cs typeface="+mn-cs"/>
        </a:defRPr>
      </a:lvl8pPr>
      <a:lvl9pPr marL="18653760" indent="-1097280" algn="l" defTabSz="2194560"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oleObject" Target="../embeddings/oleObject2.bin"/><Relationship Id="rId20" Type="http://schemas.openxmlformats.org/officeDocument/2006/relationships/image" Target="../media/image11.emf"/><Relationship Id="rId21" Type="http://schemas.openxmlformats.org/officeDocument/2006/relationships/image" Target="../media/image12.png"/><Relationship Id="rId10" Type="http://schemas.openxmlformats.org/officeDocument/2006/relationships/image" Target="../media/image2.emf"/><Relationship Id="rId11" Type="http://schemas.openxmlformats.org/officeDocument/2006/relationships/oleObject" Target="../embeddings/oleObject3.bin"/><Relationship Id="rId12" Type="http://schemas.openxmlformats.org/officeDocument/2006/relationships/image" Target="../media/image3.emf"/><Relationship Id="rId13" Type="http://schemas.openxmlformats.org/officeDocument/2006/relationships/oleObject" Target="../embeddings/oleObject4.bin"/><Relationship Id="rId14" Type="http://schemas.openxmlformats.org/officeDocument/2006/relationships/image" Target="../media/image4.emf"/><Relationship Id="rId15" Type="http://schemas.openxmlformats.org/officeDocument/2006/relationships/oleObject" Target="../embeddings/oleObject5.bin"/><Relationship Id="rId16" Type="http://schemas.openxmlformats.org/officeDocument/2006/relationships/image" Target="../media/image5.emf"/><Relationship Id="rId17" Type="http://schemas.openxmlformats.org/officeDocument/2006/relationships/oleObject" Target="../embeddings/oleObject6.bin"/><Relationship Id="rId18" Type="http://schemas.openxmlformats.org/officeDocument/2006/relationships/image" Target="../media/image6.emf"/><Relationship Id="rId19" Type="http://schemas.openxmlformats.org/officeDocument/2006/relationships/image" Target="../media/image10.jpeg"/><Relationship Id="rId1" Type="http://schemas.openxmlformats.org/officeDocument/2006/relationships/vmlDrawing" Target="../drawings/vmlDrawing1.vml"/><Relationship Id="rId2" Type="http://schemas.openxmlformats.org/officeDocument/2006/relationships/slideLayout" Target="../slideLayouts/slideLayout1.xml"/><Relationship Id="rId3" Type="http://schemas.openxmlformats.org/officeDocument/2006/relationships/notesSlide" Target="../notesSlides/notesSlide1.xml"/><Relationship Id="rId4" Type="http://schemas.openxmlformats.org/officeDocument/2006/relationships/image" Target="../media/image7.png"/><Relationship Id="rId5" Type="http://schemas.openxmlformats.org/officeDocument/2006/relationships/image" Target="../media/image8.png"/><Relationship Id="rId6" Type="http://schemas.openxmlformats.org/officeDocument/2006/relationships/image" Target="../media/image9.png"/><Relationship Id="rId7" Type="http://schemas.openxmlformats.org/officeDocument/2006/relationships/oleObject" Target="../embeddings/oleObject1.bin"/><Relationship Id="rId8" Type="http://schemas.openxmlformats.org/officeDocument/2006/relationships/image" Target="../media/image1.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5" name="TextBox 4"/>
          <p:cNvSpPr txBox="1"/>
          <p:nvPr/>
        </p:nvSpPr>
        <p:spPr>
          <a:xfrm>
            <a:off x="0" y="1"/>
            <a:ext cx="43891200" cy="4499693"/>
          </a:xfrm>
          <a:prstGeom prst="rect">
            <a:avLst/>
          </a:prstGeom>
          <a:gradFill flip="none" rotWithShape="1">
            <a:gsLst>
              <a:gs pos="0">
                <a:schemeClr val="tx2">
                  <a:lumMod val="40000"/>
                  <a:lumOff val="60000"/>
                </a:schemeClr>
              </a:gs>
              <a:gs pos="100000">
                <a:schemeClr val="tx2">
                  <a:lumMod val="40000"/>
                  <a:lumOff val="60000"/>
                </a:schemeClr>
              </a:gs>
              <a:gs pos="50000">
                <a:schemeClr val="tx2">
                  <a:lumMod val="60000"/>
                  <a:lumOff val="40000"/>
                </a:schemeClr>
              </a:gs>
            </a:gsLst>
            <a:lin ang="0" scaled="1"/>
            <a:tileRect/>
          </a:gradFill>
        </p:spPr>
        <p:txBody>
          <a:bodyPr wrap="square" rtlCol="0">
            <a:spAutoFit/>
          </a:bodyPr>
          <a:lstStyle/>
          <a:p>
            <a:pPr algn="ctr">
              <a:lnSpc>
                <a:spcPct val="120000"/>
              </a:lnSpc>
            </a:pPr>
            <a:endParaRPr lang="en-US" sz="3600" dirty="0" smtClean="0"/>
          </a:p>
          <a:p>
            <a:pPr algn="ctr">
              <a:lnSpc>
                <a:spcPct val="120000"/>
              </a:lnSpc>
            </a:pPr>
            <a:r>
              <a:rPr lang="en-US" sz="9600" dirty="0" smtClean="0"/>
              <a:t>Predictive Analytics Applied to Consumer Behavior</a:t>
            </a:r>
          </a:p>
          <a:p>
            <a:pPr algn="ctr"/>
            <a:endParaRPr lang="en-US" sz="2000" dirty="0" smtClean="0"/>
          </a:p>
          <a:p>
            <a:pPr algn="ctr"/>
            <a:r>
              <a:rPr lang="en-US" sz="5400" dirty="0" smtClean="0"/>
              <a:t>Joe Loftus, Adviser: Phil Ramsey PhD</a:t>
            </a:r>
          </a:p>
          <a:p>
            <a:pPr algn="ctr"/>
            <a:r>
              <a:rPr lang="en-US" sz="5400" dirty="0" smtClean="0"/>
              <a:t>Department of Mathematics and Statistics, University of New Hampshire</a:t>
            </a:r>
            <a:endParaRPr lang="en-US" sz="5400" dirty="0"/>
          </a:p>
        </p:txBody>
      </p:sp>
      <p:pic>
        <p:nvPicPr>
          <p:cNvPr id="6" name="Picture 5"/>
          <p:cNvPicPr>
            <a:picLocks noChangeAspect="1"/>
          </p:cNvPicPr>
          <p:nvPr/>
        </p:nvPicPr>
        <p:blipFill>
          <a:blip r:embed="rId4"/>
          <a:stretch>
            <a:fillRect/>
          </a:stretch>
        </p:blipFill>
        <p:spPr>
          <a:xfrm>
            <a:off x="1143000" y="695008"/>
            <a:ext cx="2327689" cy="3201773"/>
          </a:xfrm>
          <a:prstGeom prst="rect">
            <a:avLst/>
          </a:prstGeom>
        </p:spPr>
      </p:pic>
      <p:pic>
        <p:nvPicPr>
          <p:cNvPr id="7" name="Picture 6"/>
          <p:cNvPicPr>
            <a:picLocks noChangeAspect="1"/>
          </p:cNvPicPr>
          <p:nvPr/>
        </p:nvPicPr>
        <p:blipFill>
          <a:blip r:embed="rId5"/>
          <a:stretch>
            <a:fillRect/>
          </a:stretch>
        </p:blipFill>
        <p:spPr>
          <a:xfrm>
            <a:off x="36652200" y="1156535"/>
            <a:ext cx="2655160" cy="2323265"/>
          </a:xfrm>
          <a:prstGeom prst="rect">
            <a:avLst/>
          </a:prstGeom>
        </p:spPr>
      </p:pic>
      <p:pic>
        <p:nvPicPr>
          <p:cNvPr id="8" name="Picture 7"/>
          <p:cNvPicPr>
            <a:picLocks noChangeAspect="1"/>
          </p:cNvPicPr>
          <p:nvPr/>
        </p:nvPicPr>
        <p:blipFill>
          <a:blip r:embed="rId6"/>
          <a:stretch>
            <a:fillRect/>
          </a:stretch>
        </p:blipFill>
        <p:spPr>
          <a:xfrm>
            <a:off x="40062280" y="1371600"/>
            <a:ext cx="3175000" cy="2108200"/>
          </a:xfrm>
          <a:prstGeom prst="rect">
            <a:avLst/>
          </a:prstGeom>
        </p:spPr>
      </p:pic>
      <p:sp>
        <p:nvSpPr>
          <p:cNvPr id="10" name="TextBox 9"/>
          <p:cNvSpPr txBox="1"/>
          <p:nvPr/>
        </p:nvSpPr>
        <p:spPr>
          <a:xfrm>
            <a:off x="0" y="5105400"/>
            <a:ext cx="21453164" cy="6971140"/>
          </a:xfrm>
          <a:prstGeom prst="rect">
            <a:avLst/>
          </a:prstGeom>
          <a:gradFill flip="none" rotWithShape="1">
            <a:gsLst>
              <a:gs pos="0">
                <a:schemeClr val="tx2">
                  <a:lumMod val="40000"/>
                  <a:lumOff val="60000"/>
                </a:schemeClr>
              </a:gs>
              <a:gs pos="100000">
                <a:schemeClr val="tx2">
                  <a:lumMod val="40000"/>
                  <a:lumOff val="60000"/>
                </a:schemeClr>
              </a:gs>
              <a:gs pos="40000">
                <a:schemeClr val="tx2">
                  <a:lumMod val="60000"/>
                  <a:lumOff val="40000"/>
                </a:schemeClr>
              </a:gs>
              <a:gs pos="60000">
                <a:schemeClr val="tx2">
                  <a:lumMod val="60000"/>
                  <a:lumOff val="40000"/>
                </a:schemeClr>
              </a:gs>
            </a:gsLst>
            <a:lin ang="0" scaled="1"/>
            <a:tileRect/>
          </a:gradFill>
        </p:spPr>
        <p:txBody>
          <a:bodyPr wrap="square" rtlCol="0">
            <a:spAutoFit/>
          </a:bodyPr>
          <a:lstStyle/>
          <a:p>
            <a:r>
              <a:rPr lang="en-US" sz="4700" b="1" dirty="0" smtClean="0"/>
              <a:t>Introduction:</a:t>
            </a:r>
          </a:p>
          <a:p>
            <a:r>
              <a:rPr lang="en-US" sz="3200" dirty="0" smtClean="0"/>
              <a:t>   </a:t>
            </a:r>
            <a:r>
              <a:rPr lang="en-US" sz="3600" dirty="0" smtClean="0"/>
              <a:t> </a:t>
            </a:r>
            <a:r>
              <a:rPr lang="en-US" sz="4000" dirty="0" smtClean="0"/>
              <a:t>   We live in a time of unprecedented data collection and storage across many industries. Every day businesses are collecting information about customers, their purchases, and their habits. The end goal in collecting all this data is to turn it into valuable insights to be applied in the business setting. But how exactly is raw data translated into applicable knowledge?</a:t>
            </a:r>
          </a:p>
          <a:p>
            <a:endParaRPr lang="en-US" sz="4000" dirty="0" smtClean="0"/>
          </a:p>
          <a:p>
            <a:r>
              <a:rPr lang="en-US" sz="4000" dirty="0" smtClean="0"/>
              <a:t>       This </a:t>
            </a:r>
            <a:r>
              <a:rPr lang="en-US" sz="4000" dirty="0"/>
              <a:t>project is an investigation of two advanced </a:t>
            </a:r>
            <a:r>
              <a:rPr lang="en-US" sz="4000" dirty="0" smtClean="0"/>
              <a:t>analytical </a:t>
            </a:r>
            <a:r>
              <a:rPr lang="en-US" sz="4000" dirty="0"/>
              <a:t>techniques used by businesses to accomplish exactly that. Each technique, in it’s own way, is able to extract knowledge from data that can in turn be applied to enhance business operations. </a:t>
            </a:r>
            <a:r>
              <a:rPr lang="en-US" sz="4000" dirty="0" smtClean="0"/>
              <a:t>In using these techniques a business can gain extra insight to make better decisions with regard to marketing campaigns, promotion structures, or retail layout. These insights can result in a significant advantage over rival competitors. </a:t>
            </a:r>
            <a:endParaRPr lang="en-US" sz="4000" dirty="0"/>
          </a:p>
        </p:txBody>
      </p:sp>
      <p:sp>
        <p:nvSpPr>
          <p:cNvPr id="12" name="TextBox 11"/>
          <p:cNvSpPr txBox="1"/>
          <p:nvPr/>
        </p:nvSpPr>
        <p:spPr>
          <a:xfrm>
            <a:off x="0" y="12649200"/>
            <a:ext cx="21453164" cy="19697702"/>
          </a:xfrm>
          <a:prstGeom prst="rect">
            <a:avLst/>
          </a:prstGeom>
          <a:gradFill flip="none" rotWithShape="1">
            <a:gsLst>
              <a:gs pos="0">
                <a:schemeClr val="tx2">
                  <a:lumMod val="40000"/>
                  <a:lumOff val="60000"/>
                </a:schemeClr>
              </a:gs>
              <a:gs pos="100000">
                <a:schemeClr val="tx2">
                  <a:lumMod val="40000"/>
                  <a:lumOff val="60000"/>
                </a:schemeClr>
              </a:gs>
              <a:gs pos="50000">
                <a:schemeClr val="tx2">
                  <a:lumMod val="60000"/>
                  <a:lumOff val="40000"/>
                </a:schemeClr>
              </a:gs>
            </a:gsLst>
            <a:lin ang="0" scaled="1"/>
            <a:tileRect/>
          </a:gradFill>
        </p:spPr>
        <p:txBody>
          <a:bodyPr wrap="square" rtlCol="0">
            <a:spAutoFit/>
          </a:bodyPr>
          <a:lstStyle/>
          <a:p>
            <a:r>
              <a:rPr lang="en-US" sz="6000" u="sng" dirty="0" smtClean="0"/>
              <a:t>Market Basket Analysis</a:t>
            </a:r>
            <a:endParaRPr lang="en-US" sz="6000" dirty="0" smtClean="0"/>
          </a:p>
          <a:p>
            <a:r>
              <a:rPr lang="en-US" sz="4700" b="1" dirty="0" smtClean="0"/>
              <a:t>Overview:</a:t>
            </a:r>
          </a:p>
          <a:p>
            <a:r>
              <a:rPr lang="en-US" sz="4000" dirty="0" smtClean="0"/>
              <a:t>Analyzes transaction level data and seeks to establish rules that will predict the occurrence of a product based on the occurrence of other products in the transaction. For example: if a customer buys product A, are they likely to buy product B? </a:t>
            </a:r>
          </a:p>
          <a:p>
            <a:r>
              <a:rPr lang="en-US" sz="4800" b="1" dirty="0" smtClean="0"/>
              <a:t>Methodology:</a:t>
            </a:r>
          </a:p>
          <a:p>
            <a:r>
              <a:rPr lang="en-US" sz="4000" dirty="0" smtClean="0"/>
              <a:t>We define several objective measures of interestingness to evaluate the quality of our rules.</a:t>
            </a:r>
          </a:p>
          <a:p>
            <a:endParaRPr lang="en-US" sz="4400" dirty="0" smtClean="0"/>
          </a:p>
          <a:p>
            <a:endParaRPr lang="en-US" sz="4400" dirty="0"/>
          </a:p>
          <a:p>
            <a:r>
              <a:rPr lang="en-US" sz="4700" b="1" dirty="0" smtClean="0"/>
              <a:t>Analysis:</a:t>
            </a:r>
          </a:p>
          <a:p>
            <a:r>
              <a:rPr lang="en-US" sz="4000" dirty="0" smtClean="0"/>
              <a:t>Data set is comprised of 30 days of point-of-sale transactions from a real-world grocery store database.</a:t>
            </a:r>
          </a:p>
          <a:p>
            <a:endParaRPr lang="en-US" sz="4400" dirty="0"/>
          </a:p>
          <a:p>
            <a:endParaRPr lang="en-US" sz="4400" dirty="0" smtClean="0"/>
          </a:p>
          <a:p>
            <a:endParaRPr lang="en-US" sz="4400" dirty="0"/>
          </a:p>
          <a:p>
            <a:endParaRPr lang="en-US" sz="4400" dirty="0" smtClean="0"/>
          </a:p>
          <a:p>
            <a:endParaRPr lang="en-US" sz="4400" dirty="0"/>
          </a:p>
          <a:p>
            <a:endParaRPr lang="en-US" sz="4400" dirty="0" smtClean="0"/>
          </a:p>
          <a:p>
            <a:endParaRPr lang="en-US" sz="4400" dirty="0"/>
          </a:p>
          <a:p>
            <a:endParaRPr lang="en-US" sz="4400" dirty="0" smtClean="0"/>
          </a:p>
          <a:p>
            <a:endParaRPr lang="en-US" sz="4400" dirty="0"/>
          </a:p>
          <a:p>
            <a:endParaRPr lang="en-US" sz="4400" dirty="0" smtClean="0"/>
          </a:p>
          <a:p>
            <a:endParaRPr lang="en-US" sz="4400" dirty="0"/>
          </a:p>
          <a:p>
            <a:endParaRPr lang="en-US" sz="4400" dirty="0"/>
          </a:p>
          <a:p>
            <a:endParaRPr lang="en-US" sz="4400" dirty="0" smtClean="0"/>
          </a:p>
          <a:p>
            <a:endParaRPr lang="en-US" sz="4400" dirty="0"/>
          </a:p>
          <a:p>
            <a:endParaRPr lang="en-US" sz="4400" dirty="0" smtClean="0"/>
          </a:p>
          <a:p>
            <a:endParaRPr lang="en-US" sz="4400" dirty="0"/>
          </a:p>
          <a:p>
            <a:endParaRPr lang="en-US" sz="800" dirty="0" smtClean="0"/>
          </a:p>
          <a:p>
            <a:endParaRPr lang="en-US" sz="800" dirty="0"/>
          </a:p>
          <a:p>
            <a:endParaRPr lang="en-US" sz="800" dirty="0" smtClean="0"/>
          </a:p>
          <a:p>
            <a:endParaRPr lang="en-US" sz="800" dirty="0"/>
          </a:p>
          <a:p>
            <a:endParaRPr lang="en-US" sz="800" dirty="0" smtClean="0"/>
          </a:p>
        </p:txBody>
      </p:sp>
      <p:graphicFrame>
        <p:nvGraphicFramePr>
          <p:cNvPr id="13" name="Object 12"/>
          <p:cNvGraphicFramePr>
            <a:graphicFrameLocks noChangeAspect="1"/>
          </p:cNvGraphicFramePr>
          <p:nvPr>
            <p:extLst>
              <p:ext uri="{D42A27DB-BD31-4B8C-83A1-F6EECF244321}">
                <p14:modId xmlns:p14="http://schemas.microsoft.com/office/powerpoint/2010/main" val="689012579"/>
              </p:ext>
            </p:extLst>
          </p:nvPr>
        </p:nvGraphicFramePr>
        <p:xfrm>
          <a:off x="21888450" y="16376650"/>
          <a:ext cx="114300" cy="165100"/>
        </p:xfrm>
        <a:graphic>
          <a:graphicData uri="http://schemas.openxmlformats.org/presentationml/2006/ole">
            <mc:AlternateContent xmlns:mc="http://schemas.openxmlformats.org/markup-compatibility/2006">
              <mc:Choice xmlns:v="urn:schemas-microsoft-com:vml" Requires="v">
                <p:oleObj spid="_x0000_s1447" name="Equation" r:id="rId7" imgW="114300" imgH="165100" progId="Equation.3">
                  <p:embed/>
                </p:oleObj>
              </mc:Choice>
              <mc:Fallback>
                <p:oleObj name="Equation" r:id="rId7" imgW="114300" imgH="165100" progId="Equation.3">
                  <p:embed/>
                  <p:pic>
                    <p:nvPicPr>
                      <p:cNvPr id="0" name=""/>
                      <p:cNvPicPr/>
                      <p:nvPr/>
                    </p:nvPicPr>
                    <p:blipFill>
                      <a:blip r:embed="rId8"/>
                      <a:stretch>
                        <a:fillRect/>
                      </a:stretch>
                    </p:blipFill>
                    <p:spPr>
                      <a:xfrm>
                        <a:off x="21888450" y="16376650"/>
                        <a:ext cx="114300" cy="165100"/>
                      </a:xfrm>
                      <a:prstGeom prst="rect">
                        <a:avLst/>
                      </a:prstGeom>
                    </p:spPr>
                  </p:pic>
                </p:oleObj>
              </mc:Fallback>
            </mc:AlternateContent>
          </a:graphicData>
        </a:graphic>
      </p:graphicFrame>
      <p:graphicFrame>
        <p:nvGraphicFramePr>
          <p:cNvPr id="17" name="Object 16"/>
          <p:cNvGraphicFramePr>
            <a:graphicFrameLocks noChangeAspect="1"/>
          </p:cNvGraphicFramePr>
          <p:nvPr>
            <p:extLst>
              <p:ext uri="{D42A27DB-BD31-4B8C-83A1-F6EECF244321}">
                <p14:modId xmlns:p14="http://schemas.microsoft.com/office/powerpoint/2010/main" val="418860153"/>
              </p:ext>
            </p:extLst>
          </p:nvPr>
        </p:nvGraphicFramePr>
        <p:xfrm>
          <a:off x="2133600" y="17830800"/>
          <a:ext cx="5430190" cy="1140753"/>
        </p:xfrm>
        <a:graphic>
          <a:graphicData uri="http://schemas.openxmlformats.org/presentationml/2006/ole">
            <mc:AlternateContent xmlns:mc="http://schemas.openxmlformats.org/markup-compatibility/2006">
              <mc:Choice xmlns:v="urn:schemas-microsoft-com:vml" Requires="v">
                <p:oleObj spid="_x0000_s1448" name="Equation" r:id="rId9" imgW="2197100" imgH="393700" progId="Equation.3">
                  <p:embed/>
                </p:oleObj>
              </mc:Choice>
              <mc:Fallback>
                <p:oleObj name="Equation" r:id="rId9" imgW="2197100" imgH="393700" progId="Equation.3">
                  <p:embed/>
                  <p:pic>
                    <p:nvPicPr>
                      <p:cNvPr id="0" name=""/>
                      <p:cNvPicPr/>
                      <p:nvPr/>
                    </p:nvPicPr>
                    <p:blipFill>
                      <a:blip r:embed="rId10"/>
                      <a:stretch>
                        <a:fillRect/>
                      </a:stretch>
                    </p:blipFill>
                    <p:spPr>
                      <a:xfrm>
                        <a:off x="2133600" y="17830800"/>
                        <a:ext cx="5430190" cy="1140753"/>
                      </a:xfrm>
                      <a:prstGeom prst="rect">
                        <a:avLst/>
                      </a:prstGeom>
                    </p:spPr>
                  </p:pic>
                </p:oleObj>
              </mc:Fallback>
            </mc:AlternateContent>
          </a:graphicData>
        </a:graphic>
      </p:graphicFrame>
      <p:graphicFrame>
        <p:nvGraphicFramePr>
          <p:cNvPr id="18" name="Object 17"/>
          <p:cNvGraphicFramePr>
            <a:graphicFrameLocks noChangeAspect="1"/>
          </p:cNvGraphicFramePr>
          <p:nvPr>
            <p:extLst>
              <p:ext uri="{D42A27DB-BD31-4B8C-83A1-F6EECF244321}">
                <p14:modId xmlns:p14="http://schemas.microsoft.com/office/powerpoint/2010/main" val="2610913311"/>
              </p:ext>
            </p:extLst>
          </p:nvPr>
        </p:nvGraphicFramePr>
        <p:xfrm>
          <a:off x="8227113" y="17830800"/>
          <a:ext cx="6154214" cy="1140753"/>
        </p:xfrm>
        <a:graphic>
          <a:graphicData uri="http://schemas.openxmlformats.org/presentationml/2006/ole">
            <mc:AlternateContent xmlns:mc="http://schemas.openxmlformats.org/markup-compatibility/2006">
              <mc:Choice xmlns:v="urn:schemas-microsoft-com:vml" Requires="v">
                <p:oleObj spid="_x0000_s1449" name="Equation" r:id="rId11" imgW="2400300" imgH="431800" progId="Equation.3">
                  <p:embed/>
                </p:oleObj>
              </mc:Choice>
              <mc:Fallback>
                <p:oleObj name="Equation" r:id="rId11" imgW="2400300" imgH="431800" progId="Equation.3">
                  <p:embed/>
                  <p:pic>
                    <p:nvPicPr>
                      <p:cNvPr id="0" name=""/>
                      <p:cNvPicPr/>
                      <p:nvPr/>
                    </p:nvPicPr>
                    <p:blipFill>
                      <a:blip r:embed="rId12"/>
                      <a:stretch>
                        <a:fillRect/>
                      </a:stretch>
                    </p:blipFill>
                    <p:spPr>
                      <a:xfrm>
                        <a:off x="8227113" y="17830800"/>
                        <a:ext cx="6154214" cy="1140753"/>
                      </a:xfrm>
                      <a:prstGeom prst="rect">
                        <a:avLst/>
                      </a:prstGeom>
                    </p:spPr>
                  </p:pic>
                </p:oleObj>
              </mc:Fallback>
            </mc:AlternateContent>
          </a:graphicData>
        </a:graphic>
      </p:graphicFrame>
      <p:graphicFrame>
        <p:nvGraphicFramePr>
          <p:cNvPr id="19" name="Object 18"/>
          <p:cNvGraphicFramePr>
            <a:graphicFrameLocks noChangeAspect="1"/>
          </p:cNvGraphicFramePr>
          <p:nvPr>
            <p:extLst>
              <p:ext uri="{D42A27DB-BD31-4B8C-83A1-F6EECF244321}">
                <p14:modId xmlns:p14="http://schemas.microsoft.com/office/powerpoint/2010/main" val="3468109048"/>
              </p:ext>
            </p:extLst>
          </p:nvPr>
        </p:nvGraphicFramePr>
        <p:xfrm>
          <a:off x="15240000" y="17824772"/>
          <a:ext cx="5105400" cy="1140754"/>
        </p:xfrm>
        <a:graphic>
          <a:graphicData uri="http://schemas.openxmlformats.org/presentationml/2006/ole">
            <mc:AlternateContent xmlns:mc="http://schemas.openxmlformats.org/markup-compatibility/2006">
              <mc:Choice xmlns:v="urn:schemas-microsoft-com:vml" Requires="v">
                <p:oleObj spid="_x0000_s1450" name="Equation" r:id="rId13" imgW="1651000" imgH="431800" progId="Equation.3">
                  <p:embed/>
                </p:oleObj>
              </mc:Choice>
              <mc:Fallback>
                <p:oleObj name="Equation" r:id="rId13" imgW="1651000" imgH="431800" progId="Equation.3">
                  <p:embed/>
                  <p:pic>
                    <p:nvPicPr>
                      <p:cNvPr id="0" name=""/>
                      <p:cNvPicPr/>
                      <p:nvPr/>
                    </p:nvPicPr>
                    <p:blipFill>
                      <a:blip r:embed="rId14"/>
                      <a:stretch>
                        <a:fillRect/>
                      </a:stretch>
                    </p:blipFill>
                    <p:spPr>
                      <a:xfrm>
                        <a:off x="15240000" y="17824772"/>
                        <a:ext cx="5105400" cy="1140754"/>
                      </a:xfrm>
                      <a:prstGeom prst="rect">
                        <a:avLst/>
                      </a:prstGeom>
                    </p:spPr>
                  </p:pic>
                </p:oleObj>
              </mc:Fallback>
            </mc:AlternateContent>
          </a:graphicData>
        </a:graphic>
      </p:graphicFrame>
      <p:sp>
        <p:nvSpPr>
          <p:cNvPr id="20" name="TextBox 19"/>
          <p:cNvSpPr txBox="1">
            <a:spLocks/>
          </p:cNvSpPr>
          <p:nvPr/>
        </p:nvSpPr>
        <p:spPr>
          <a:xfrm>
            <a:off x="22021800" y="5105400"/>
            <a:ext cx="21888449" cy="21682865"/>
          </a:xfrm>
          <a:prstGeom prst="rect">
            <a:avLst/>
          </a:prstGeom>
          <a:gradFill flip="none" rotWithShape="1">
            <a:gsLst>
              <a:gs pos="0">
                <a:schemeClr val="tx2">
                  <a:lumMod val="40000"/>
                  <a:lumOff val="60000"/>
                </a:schemeClr>
              </a:gs>
              <a:gs pos="100000">
                <a:schemeClr val="tx2">
                  <a:lumMod val="40000"/>
                  <a:lumOff val="60000"/>
                </a:schemeClr>
              </a:gs>
              <a:gs pos="50000">
                <a:schemeClr val="tx2">
                  <a:lumMod val="60000"/>
                  <a:lumOff val="40000"/>
                </a:schemeClr>
              </a:gs>
            </a:gsLst>
            <a:lin ang="0" scaled="1"/>
            <a:tileRect/>
          </a:gradFill>
        </p:spPr>
        <p:txBody>
          <a:bodyPr wrap="square" rtlCol="0">
            <a:spAutoFit/>
          </a:bodyPr>
          <a:lstStyle/>
          <a:p>
            <a:r>
              <a:rPr lang="en-US" sz="6000" u="sng" dirty="0" smtClean="0"/>
              <a:t>Uplift Modeling</a:t>
            </a:r>
            <a:endParaRPr lang="en-US" sz="6000" dirty="0" smtClean="0"/>
          </a:p>
          <a:p>
            <a:r>
              <a:rPr lang="en-US" sz="4700" b="1" dirty="0" smtClean="0"/>
              <a:t>Overview and Methodology:</a:t>
            </a:r>
          </a:p>
          <a:p>
            <a:r>
              <a:rPr lang="en-US" sz="4000" dirty="0" smtClean="0"/>
              <a:t>Traditional response modeling seeks to identify characteristics of individuals who are likely to purchase given a treatment, such as:</a:t>
            </a:r>
          </a:p>
          <a:p>
            <a:endParaRPr lang="en-US" sz="4400" dirty="0"/>
          </a:p>
          <a:p>
            <a:r>
              <a:rPr lang="en-US" sz="4000" dirty="0"/>
              <a:t>While the traditional method is very effective at identifying the likely responders, it falls short in that there is no control group. The fact that many individuals may have responded regardless of treatment is ignored, so we cannot measure the true incremental impact of an action. </a:t>
            </a:r>
            <a:r>
              <a:rPr lang="en-US" sz="4000" dirty="0" smtClean="0"/>
              <a:t>In actuality </a:t>
            </a:r>
            <a:r>
              <a:rPr lang="en-US" sz="4000" dirty="0"/>
              <a:t>we want to maximize the difference in response rate between those who are treated and those who are not, which we define as uplift. </a:t>
            </a:r>
            <a:r>
              <a:rPr lang="en-US" sz="4000" dirty="0" smtClean="0"/>
              <a:t>Instead we </a:t>
            </a:r>
            <a:r>
              <a:rPr lang="en-US" sz="4000" dirty="0"/>
              <a:t>model:</a:t>
            </a:r>
          </a:p>
          <a:p>
            <a:endParaRPr lang="en-US" sz="4400" dirty="0"/>
          </a:p>
          <a:p>
            <a:r>
              <a:rPr lang="en-US" sz="4800" b="1" dirty="0" smtClean="0"/>
              <a:t> </a:t>
            </a:r>
          </a:p>
          <a:p>
            <a:endParaRPr lang="en-US" sz="4400" dirty="0" smtClean="0"/>
          </a:p>
          <a:p>
            <a:endParaRPr lang="en-US" sz="4400" dirty="0"/>
          </a:p>
          <a:p>
            <a:endParaRPr lang="en-US" sz="4400" dirty="0" smtClean="0"/>
          </a:p>
          <a:p>
            <a:endParaRPr lang="en-US" sz="4400" dirty="0" smtClean="0"/>
          </a:p>
          <a:p>
            <a:endParaRPr lang="en-US" sz="4400" dirty="0"/>
          </a:p>
          <a:p>
            <a:endParaRPr lang="en-US" sz="4400" dirty="0" smtClean="0"/>
          </a:p>
          <a:p>
            <a:endParaRPr lang="en-US" sz="4400" dirty="0"/>
          </a:p>
          <a:p>
            <a:endParaRPr lang="en-US" sz="4400" dirty="0" smtClean="0"/>
          </a:p>
          <a:p>
            <a:endParaRPr lang="en-US" sz="4400" dirty="0"/>
          </a:p>
          <a:p>
            <a:endParaRPr lang="en-US" sz="4400" dirty="0" smtClean="0"/>
          </a:p>
          <a:p>
            <a:endParaRPr lang="en-US" sz="4400" dirty="0"/>
          </a:p>
          <a:p>
            <a:endParaRPr lang="en-US" sz="4400" dirty="0" smtClean="0"/>
          </a:p>
          <a:p>
            <a:endParaRPr lang="en-US" sz="4400" dirty="0"/>
          </a:p>
          <a:p>
            <a:endParaRPr lang="en-US" sz="4400" dirty="0" smtClean="0"/>
          </a:p>
          <a:p>
            <a:endParaRPr lang="en-US" sz="4400" dirty="0"/>
          </a:p>
          <a:p>
            <a:endParaRPr lang="en-US" sz="4400" dirty="0" smtClean="0"/>
          </a:p>
          <a:p>
            <a:endParaRPr lang="en-US" sz="4400" dirty="0"/>
          </a:p>
          <a:p>
            <a:endParaRPr lang="en-US" sz="4400" dirty="0" smtClean="0"/>
          </a:p>
          <a:p>
            <a:endParaRPr lang="en-US" sz="4400" dirty="0"/>
          </a:p>
          <a:p>
            <a:endParaRPr lang="en-US" sz="4400" dirty="0"/>
          </a:p>
        </p:txBody>
      </p:sp>
      <p:graphicFrame>
        <p:nvGraphicFramePr>
          <p:cNvPr id="23" name="Object 22"/>
          <p:cNvGraphicFramePr>
            <a:graphicFrameLocks noChangeAspect="1"/>
          </p:cNvGraphicFramePr>
          <p:nvPr>
            <p:extLst>
              <p:ext uri="{D42A27DB-BD31-4B8C-83A1-F6EECF244321}">
                <p14:modId xmlns:p14="http://schemas.microsoft.com/office/powerpoint/2010/main" val="751401500"/>
              </p:ext>
            </p:extLst>
          </p:nvPr>
        </p:nvGraphicFramePr>
        <p:xfrm>
          <a:off x="28956000" y="7848600"/>
          <a:ext cx="5715000" cy="813816"/>
        </p:xfrm>
        <a:graphic>
          <a:graphicData uri="http://schemas.openxmlformats.org/presentationml/2006/ole">
            <mc:AlternateContent xmlns:mc="http://schemas.openxmlformats.org/markup-compatibility/2006">
              <mc:Choice xmlns:v="urn:schemas-microsoft-com:vml" Requires="v">
                <p:oleObj spid="_x0000_s1451" name="Equation" r:id="rId15" imgW="1257300" imgH="215900" progId="Equation.3">
                  <p:embed/>
                </p:oleObj>
              </mc:Choice>
              <mc:Fallback>
                <p:oleObj name="Equation" r:id="rId15" imgW="1257300" imgH="215900" progId="Equation.3">
                  <p:embed/>
                  <p:pic>
                    <p:nvPicPr>
                      <p:cNvPr id="0" name=""/>
                      <p:cNvPicPr/>
                      <p:nvPr/>
                    </p:nvPicPr>
                    <p:blipFill>
                      <a:blip r:embed="rId16"/>
                      <a:stretch>
                        <a:fillRect/>
                      </a:stretch>
                    </p:blipFill>
                    <p:spPr>
                      <a:xfrm>
                        <a:off x="28956000" y="7848600"/>
                        <a:ext cx="5715000" cy="813816"/>
                      </a:xfrm>
                      <a:prstGeom prst="rect">
                        <a:avLst/>
                      </a:prstGeom>
                    </p:spPr>
                  </p:pic>
                </p:oleObj>
              </mc:Fallback>
            </mc:AlternateContent>
          </a:graphicData>
        </a:graphic>
      </p:graphicFrame>
      <p:graphicFrame>
        <p:nvGraphicFramePr>
          <p:cNvPr id="24" name="Object 23"/>
          <p:cNvGraphicFramePr>
            <a:graphicFrameLocks noChangeAspect="1"/>
          </p:cNvGraphicFramePr>
          <p:nvPr>
            <p:extLst>
              <p:ext uri="{D42A27DB-BD31-4B8C-83A1-F6EECF244321}">
                <p14:modId xmlns:p14="http://schemas.microsoft.com/office/powerpoint/2010/main" val="2640257739"/>
              </p:ext>
            </p:extLst>
          </p:nvPr>
        </p:nvGraphicFramePr>
        <p:xfrm>
          <a:off x="27598551" y="11983993"/>
          <a:ext cx="9282249" cy="817607"/>
        </p:xfrm>
        <a:graphic>
          <a:graphicData uri="http://schemas.openxmlformats.org/presentationml/2006/ole">
            <mc:AlternateContent xmlns:mc="http://schemas.openxmlformats.org/markup-compatibility/2006">
              <mc:Choice xmlns:v="urn:schemas-microsoft-com:vml" Requires="v">
                <p:oleObj spid="_x0000_s1452" name="Equation" r:id="rId17" imgW="2451100" imgH="215900" progId="Equation.3">
                  <p:embed/>
                </p:oleObj>
              </mc:Choice>
              <mc:Fallback>
                <p:oleObj name="Equation" r:id="rId17" imgW="2451100" imgH="215900" progId="Equation.3">
                  <p:embed/>
                  <p:pic>
                    <p:nvPicPr>
                      <p:cNvPr id="0" name=""/>
                      <p:cNvPicPr/>
                      <p:nvPr/>
                    </p:nvPicPr>
                    <p:blipFill>
                      <a:blip r:embed="rId18"/>
                      <a:stretch>
                        <a:fillRect/>
                      </a:stretch>
                    </p:blipFill>
                    <p:spPr>
                      <a:xfrm>
                        <a:off x="27598551" y="11983993"/>
                        <a:ext cx="9282249" cy="817607"/>
                      </a:xfrm>
                      <a:prstGeom prst="rect">
                        <a:avLst/>
                      </a:prstGeom>
                    </p:spPr>
                  </p:pic>
                </p:oleObj>
              </mc:Fallback>
            </mc:AlternateContent>
          </a:graphicData>
        </a:graphic>
      </p:graphicFrame>
      <p:pic>
        <p:nvPicPr>
          <p:cNvPr id="2" name="Picture 1"/>
          <p:cNvPicPr>
            <a:picLocks noChangeAspect="1"/>
          </p:cNvPicPr>
          <p:nvPr/>
        </p:nvPicPr>
        <p:blipFill>
          <a:blip r:embed="rId19"/>
          <a:stretch>
            <a:fillRect/>
          </a:stretch>
        </p:blipFill>
        <p:spPr>
          <a:xfrm>
            <a:off x="22250400" y="13944600"/>
            <a:ext cx="11631168" cy="7541846"/>
          </a:xfrm>
          <a:prstGeom prst="rect">
            <a:avLst/>
          </a:prstGeom>
        </p:spPr>
      </p:pic>
      <p:pic>
        <p:nvPicPr>
          <p:cNvPr id="3" name="Picture 2"/>
          <p:cNvPicPr>
            <a:picLocks noChangeAspect="1"/>
          </p:cNvPicPr>
          <p:nvPr/>
        </p:nvPicPr>
        <p:blipFill>
          <a:blip r:embed="rId20"/>
          <a:stretch>
            <a:fillRect/>
          </a:stretch>
        </p:blipFill>
        <p:spPr>
          <a:xfrm>
            <a:off x="22250400" y="21717000"/>
            <a:ext cx="11627556" cy="4800600"/>
          </a:xfrm>
          <a:prstGeom prst="rect">
            <a:avLst/>
          </a:prstGeom>
        </p:spPr>
      </p:pic>
      <p:sp>
        <p:nvSpPr>
          <p:cNvPr id="14" name="TextBox 13"/>
          <p:cNvSpPr txBox="1"/>
          <p:nvPr/>
        </p:nvSpPr>
        <p:spPr>
          <a:xfrm>
            <a:off x="0" y="20917793"/>
            <a:ext cx="10667815" cy="3847207"/>
          </a:xfrm>
          <a:prstGeom prst="rect">
            <a:avLst/>
          </a:prstGeom>
          <a:noFill/>
        </p:spPr>
        <p:txBody>
          <a:bodyPr wrap="square" rtlCol="0">
            <a:spAutoFit/>
          </a:bodyPr>
          <a:lstStyle/>
          <a:p>
            <a:r>
              <a:rPr lang="en-US" sz="4000" dirty="0" smtClean="0"/>
              <a:t>We use statistical software to generate rules of the form:</a:t>
            </a:r>
          </a:p>
          <a:p>
            <a:pPr algn="ctr"/>
            <a:endParaRPr lang="en-US" sz="4000" dirty="0" smtClean="0"/>
          </a:p>
          <a:p>
            <a:r>
              <a:rPr lang="en-US" sz="4000" dirty="0" smtClean="0"/>
              <a:t>With our defined statistics we can evaluate the interestingness and usefulness of the rules. Several of the rules we find are:</a:t>
            </a:r>
            <a:r>
              <a:rPr lang="en-US" sz="4400" dirty="0" smtClean="0"/>
              <a:t>	 </a:t>
            </a:r>
            <a:endParaRPr lang="en-US" sz="4400" dirty="0"/>
          </a:p>
        </p:txBody>
      </p:sp>
      <p:pic>
        <p:nvPicPr>
          <p:cNvPr id="21" name="Picture 20"/>
          <p:cNvPicPr>
            <a:picLocks noChangeAspect="1"/>
          </p:cNvPicPr>
          <p:nvPr/>
        </p:nvPicPr>
        <p:blipFill>
          <a:blip r:embed="rId21"/>
          <a:stretch>
            <a:fillRect/>
          </a:stretch>
        </p:blipFill>
        <p:spPr>
          <a:xfrm>
            <a:off x="10652627" y="21419094"/>
            <a:ext cx="10378573" cy="10584906"/>
          </a:xfrm>
          <a:prstGeom prst="rect">
            <a:avLst/>
          </a:prstGeom>
        </p:spPr>
      </p:pic>
      <p:sp>
        <p:nvSpPr>
          <p:cNvPr id="26" name="TextBox 25"/>
          <p:cNvSpPr txBox="1"/>
          <p:nvPr/>
        </p:nvSpPr>
        <p:spPr>
          <a:xfrm>
            <a:off x="0" y="26137136"/>
            <a:ext cx="10667815" cy="6247864"/>
          </a:xfrm>
          <a:prstGeom prst="rect">
            <a:avLst/>
          </a:prstGeom>
          <a:noFill/>
        </p:spPr>
        <p:txBody>
          <a:bodyPr wrap="square" rtlCol="0">
            <a:spAutoFit/>
          </a:bodyPr>
          <a:lstStyle/>
          <a:p>
            <a:r>
              <a:rPr lang="en-US" sz="4000" dirty="0" smtClean="0"/>
              <a:t>We interpret these rules as customers who purchased popcorn and soda were more likely to purchase salty snacks as well. </a:t>
            </a:r>
          </a:p>
          <a:p>
            <a:endParaRPr lang="en-US" sz="4000" dirty="0" smtClean="0"/>
          </a:p>
          <a:p>
            <a:r>
              <a:rPr lang="en-US" sz="4000" dirty="0" smtClean="0"/>
              <a:t>Thorough analysis and visualization reveal patterns and structure from the raw data. With the help of subject matter experts a grocer could use these insights to more effectively structure the store layout or promotions on certain products to encourage cross-selling.</a:t>
            </a:r>
          </a:p>
        </p:txBody>
      </p:sp>
      <p:sp>
        <p:nvSpPr>
          <p:cNvPr id="28" name="TextBox 27"/>
          <p:cNvSpPr txBox="1"/>
          <p:nvPr/>
        </p:nvSpPr>
        <p:spPr>
          <a:xfrm>
            <a:off x="0" y="24753838"/>
            <a:ext cx="9829800" cy="1154162"/>
          </a:xfrm>
          <a:prstGeom prst="rect">
            <a:avLst/>
          </a:prstGeom>
          <a:noFill/>
        </p:spPr>
        <p:txBody>
          <a:bodyPr wrap="square" rtlCol="0">
            <a:spAutoFit/>
          </a:bodyPr>
          <a:lstStyle/>
          <a:p>
            <a:pPr algn="ctr"/>
            <a:r>
              <a:rPr lang="en-US" sz="3600" dirty="0" smtClean="0"/>
              <a:t>      {</a:t>
            </a:r>
            <a:r>
              <a:rPr lang="en-US" sz="3600" dirty="0"/>
              <a:t>berries}  =&gt;  {whipped/sour cream}   </a:t>
            </a:r>
          </a:p>
          <a:p>
            <a:pPr algn="ctr">
              <a:lnSpc>
                <a:spcPct val="90000"/>
              </a:lnSpc>
            </a:pPr>
            <a:r>
              <a:rPr lang="en-US" sz="3600" dirty="0" smtClean="0"/>
              <a:t> {</a:t>
            </a:r>
            <a:r>
              <a:rPr lang="en-US" sz="3600" dirty="0"/>
              <a:t>popcorn, soda}  =&gt;  {salty snack}    </a:t>
            </a:r>
          </a:p>
        </p:txBody>
      </p:sp>
      <p:sp>
        <p:nvSpPr>
          <p:cNvPr id="30" name="TextBox 29"/>
          <p:cNvSpPr txBox="1"/>
          <p:nvPr/>
        </p:nvSpPr>
        <p:spPr>
          <a:xfrm>
            <a:off x="22021800" y="27267293"/>
            <a:ext cx="21869400" cy="5078313"/>
          </a:xfrm>
          <a:prstGeom prst="rect">
            <a:avLst/>
          </a:prstGeom>
          <a:gradFill flip="none" rotWithShape="1">
            <a:gsLst>
              <a:gs pos="0">
                <a:schemeClr val="tx2">
                  <a:lumMod val="40000"/>
                  <a:lumOff val="60000"/>
                </a:schemeClr>
              </a:gs>
              <a:gs pos="100000">
                <a:schemeClr val="tx2">
                  <a:lumMod val="40000"/>
                  <a:lumOff val="60000"/>
                </a:schemeClr>
              </a:gs>
              <a:gs pos="50000">
                <a:schemeClr val="tx2">
                  <a:lumMod val="60000"/>
                  <a:lumOff val="40000"/>
                </a:schemeClr>
              </a:gs>
            </a:gsLst>
            <a:lin ang="0" scaled="1"/>
            <a:tileRect/>
          </a:gradFill>
        </p:spPr>
        <p:txBody>
          <a:bodyPr wrap="square" rtlCol="0">
            <a:spAutoFit/>
          </a:bodyPr>
          <a:lstStyle/>
          <a:p>
            <a:r>
              <a:rPr lang="en-US" sz="4700" b="1" dirty="0" smtClean="0"/>
              <a:t>Conclusion:</a:t>
            </a:r>
          </a:p>
          <a:p>
            <a:r>
              <a:rPr lang="en-US" sz="4000" dirty="0" smtClean="0"/>
              <a:t>The modern business must explore all avenues in order to remain competitive in today’s market. By using data mining and predictive analytics techniques a business can gain insight into their customer’s habits and behavior. Analysis of transactional data allows a business to organize effectively a store layout or structure promotional deals. Through uplift modeling a business can identify their most easily influenced customers, and therefore can more efficiently allocate resources in marketing campaigns to encourage upselling and cross selling while avoiding churn. These techniques among many others can give a business a very valuable competitive advantage.</a:t>
            </a:r>
          </a:p>
        </p:txBody>
      </p:sp>
      <p:sp>
        <p:nvSpPr>
          <p:cNvPr id="32" name="TextBox 31"/>
          <p:cNvSpPr txBox="1"/>
          <p:nvPr/>
        </p:nvSpPr>
        <p:spPr>
          <a:xfrm>
            <a:off x="34213800" y="13868400"/>
            <a:ext cx="8991600" cy="7658507"/>
          </a:xfrm>
          <a:prstGeom prst="rect">
            <a:avLst/>
          </a:prstGeom>
          <a:noFill/>
        </p:spPr>
        <p:txBody>
          <a:bodyPr wrap="square" rtlCol="0">
            <a:spAutoFit/>
          </a:bodyPr>
          <a:lstStyle/>
          <a:p>
            <a:r>
              <a:rPr lang="en-US" sz="4000" dirty="0" smtClean="0"/>
              <a:t>We fit a decision tree that maximizes the difference in purchase rate between the treatment and control groups at each split.</a:t>
            </a:r>
            <a:endParaRPr lang="en-US" sz="4000" dirty="0"/>
          </a:p>
          <a:p>
            <a:r>
              <a:rPr lang="en-US" sz="4000" dirty="0" smtClean="0"/>
              <a:t>Our model finds there is uplift from treatment for female customers without blond hair. This means that the treatment (i.e. a promotion) had a positive incremental effect on the purchase rate for those customers. The opposite is true for blond females over the age of 42 and for males.</a:t>
            </a:r>
            <a:endParaRPr lang="en-US" sz="4000" dirty="0"/>
          </a:p>
        </p:txBody>
      </p:sp>
      <p:sp>
        <p:nvSpPr>
          <p:cNvPr id="35" name="TextBox 34"/>
          <p:cNvSpPr txBox="1"/>
          <p:nvPr/>
        </p:nvSpPr>
        <p:spPr>
          <a:xfrm>
            <a:off x="34213800" y="21640800"/>
            <a:ext cx="8991600" cy="5016758"/>
          </a:xfrm>
          <a:prstGeom prst="rect">
            <a:avLst/>
          </a:prstGeom>
          <a:noFill/>
        </p:spPr>
        <p:txBody>
          <a:bodyPr wrap="square" rtlCol="0">
            <a:spAutoFit/>
          </a:bodyPr>
          <a:lstStyle/>
          <a:p>
            <a:r>
              <a:rPr lang="en-US" sz="4000" dirty="0" smtClean="0"/>
              <a:t>The bottom figure shows the sorted uplift values for each individual. The model predicts at most uplift of .02. So for the “best” individuals there is a 2% difference in purchase rate between the treatment and control groups. These are the customers on which to focus marketing campaigns.</a:t>
            </a:r>
            <a:endParaRPr lang="en-US" sz="4000" dirty="0"/>
          </a:p>
        </p:txBody>
      </p:sp>
      <p:sp>
        <p:nvSpPr>
          <p:cNvPr id="15" name="TextBox 14"/>
          <p:cNvSpPr txBox="1"/>
          <p:nvPr/>
        </p:nvSpPr>
        <p:spPr>
          <a:xfrm>
            <a:off x="24536400" y="13182600"/>
            <a:ext cx="7086600" cy="830997"/>
          </a:xfrm>
          <a:prstGeom prst="rect">
            <a:avLst/>
          </a:prstGeom>
          <a:noFill/>
        </p:spPr>
        <p:txBody>
          <a:bodyPr wrap="square" rtlCol="0">
            <a:spAutoFit/>
          </a:bodyPr>
          <a:lstStyle/>
          <a:p>
            <a:r>
              <a:rPr lang="en-US" sz="4800" b="1" dirty="0"/>
              <a:t>Uplift Model for Purchase</a:t>
            </a:r>
            <a:endParaRPr lang="en-US" sz="4800" dirty="0"/>
          </a:p>
        </p:txBody>
      </p:sp>
      <p:sp>
        <p:nvSpPr>
          <p:cNvPr id="33" name="TextBox 32"/>
          <p:cNvSpPr txBox="1"/>
          <p:nvPr/>
        </p:nvSpPr>
        <p:spPr>
          <a:xfrm>
            <a:off x="22021800" y="12573000"/>
            <a:ext cx="4267200" cy="815608"/>
          </a:xfrm>
          <a:prstGeom prst="rect">
            <a:avLst/>
          </a:prstGeom>
          <a:noFill/>
        </p:spPr>
        <p:txBody>
          <a:bodyPr wrap="square" rtlCol="0">
            <a:spAutoFit/>
          </a:bodyPr>
          <a:lstStyle/>
          <a:p>
            <a:r>
              <a:rPr lang="en-US" sz="4700" b="1" dirty="0" smtClean="0"/>
              <a:t>Analysis:</a:t>
            </a:r>
            <a:endParaRPr lang="en-US" sz="4700" b="1" dirty="0"/>
          </a:p>
        </p:txBody>
      </p:sp>
      <p:sp>
        <p:nvSpPr>
          <p:cNvPr id="11" name="TextBox 10"/>
          <p:cNvSpPr txBox="1"/>
          <p:nvPr/>
        </p:nvSpPr>
        <p:spPr>
          <a:xfrm>
            <a:off x="3276600" y="21869400"/>
            <a:ext cx="3006311" cy="707886"/>
          </a:xfrm>
          <a:prstGeom prst="rect">
            <a:avLst/>
          </a:prstGeom>
          <a:noFill/>
        </p:spPr>
        <p:txBody>
          <a:bodyPr wrap="square" rtlCol="0">
            <a:spAutoFit/>
          </a:bodyPr>
          <a:lstStyle/>
          <a:p>
            <a:r>
              <a:rPr lang="en-US" sz="4000" dirty="0" smtClean="0"/>
              <a:t>{A}  =&gt;  {B}</a:t>
            </a:r>
            <a:endParaRPr lang="en-US" sz="4000" dirty="0"/>
          </a:p>
        </p:txBody>
      </p:sp>
    </p:spTree>
    <p:extLst>
      <p:ext uri="{BB962C8B-B14F-4D97-AF65-F5344CB8AC3E}">
        <p14:creationId xmlns:p14="http://schemas.microsoft.com/office/powerpoint/2010/main" val="3005068666"/>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5554</TotalTime>
  <Words>755</Words>
  <Application>Microsoft Macintosh PowerPoint</Application>
  <PresentationFormat>Custom</PresentationFormat>
  <Paragraphs>80</Paragraphs>
  <Slides>1</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Office Theme</vt:lpstr>
      <vt:lpstr>Equation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Joe Loftus</dc:creator>
  <cp:lastModifiedBy>Joe Loftus</cp:lastModifiedBy>
  <cp:revision>79</cp:revision>
  <dcterms:created xsi:type="dcterms:W3CDTF">2016-04-12T19:36:50Z</dcterms:created>
  <dcterms:modified xsi:type="dcterms:W3CDTF">2016-04-19T03:31:07Z</dcterms:modified>
</cp:coreProperties>
</file>