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16" autoAdjust="0"/>
    <p:restoredTop sz="99833" autoAdjust="0"/>
  </p:normalViewPr>
  <p:slideViewPr>
    <p:cSldViewPr snapToGrid="0">
      <p:cViewPr varScale="1">
        <p:scale>
          <a:sx n="24" d="100"/>
          <a:sy n="24" d="100"/>
        </p:scale>
        <p:origin x="1788" y="42"/>
      </p:cViewPr>
      <p:guideLst>
        <p:guide orient="horz" pos="10368"/>
        <p:guide pos="13824"/>
      </p:guideLst>
    </p:cSldViewPr>
  </p:slideViewPr>
  <p:notesTextViewPr>
    <p:cViewPr>
      <p:scale>
        <a:sx n="1" d="1"/>
        <a:sy n="1" d="1"/>
      </p:scale>
      <p:origin x="0" y="0"/>
    </p:cViewPr>
  </p:notesTextViewPr>
  <p:gridSpacing cx="347472" cy="347472"/>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E7E115-8D02-4088-B622-BFA917AF8F5C}" type="datetimeFigureOut">
              <a:rPr lang="en-US" smtClean="0"/>
              <a:pPr/>
              <a:t>4/18/2016</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DFF5E-B80F-4110-A30D-1619688C556E}" type="slidenum">
              <a:rPr lang="en-US" smtClean="0"/>
              <a:pPr/>
              <a:t>‹#›</a:t>
            </a:fld>
            <a:endParaRPr lang="en-US" dirty="0"/>
          </a:p>
        </p:txBody>
      </p:sp>
    </p:spTree>
    <p:extLst>
      <p:ext uri="{BB962C8B-B14F-4D97-AF65-F5344CB8AC3E}">
        <p14:creationId xmlns:p14="http://schemas.microsoft.com/office/powerpoint/2010/main" val="1444552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28DFF5E-B80F-4110-A30D-1619688C556E}" type="slidenum">
              <a:rPr lang="en-US" smtClean="0"/>
              <a:pPr/>
              <a:t>1</a:t>
            </a:fld>
            <a:endParaRPr lang="en-US" dirty="0"/>
          </a:p>
        </p:txBody>
      </p:sp>
    </p:spTree>
    <p:extLst>
      <p:ext uri="{BB962C8B-B14F-4D97-AF65-F5344CB8AC3E}">
        <p14:creationId xmlns:p14="http://schemas.microsoft.com/office/powerpoint/2010/main" val="37911580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2541159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3720716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294681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968979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3760931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381240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1124362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1598116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dirty="0"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2753698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3204400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B388C4-00EB-4AA0-9A18-6F2398A16B13}" type="datetimeFigureOut">
              <a:rPr lang="en-US" smtClean="0"/>
              <a:pPr/>
              <a:t>4/18/2016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2813829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BB388C4-00EB-4AA0-9A18-6F2398A16B13}" type="datetimeFigureOut">
              <a:rPr lang="en-US" smtClean="0"/>
              <a:pPr/>
              <a:t>4/18/2016</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7D3A4726-4777-4A58-AFDB-B14F5AC84527}" type="slidenum">
              <a:rPr lang="en-US" smtClean="0"/>
              <a:pPr/>
              <a:t>‹#›</a:t>
            </a:fld>
            <a:endParaRPr lang="en-US" dirty="0"/>
          </a:p>
        </p:txBody>
      </p:sp>
    </p:spTree>
    <p:extLst>
      <p:ext uri="{BB962C8B-B14F-4D97-AF65-F5344CB8AC3E}">
        <p14:creationId xmlns:p14="http://schemas.microsoft.com/office/powerpoint/2010/main" val="3535391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notesSlide" Target="../notesSlides/notesSlide1.xml"/><Relationship Id="rId16"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tiff"/><Relationship Id="rId15" Type="http://schemas.openxmlformats.org/officeDocument/2006/relationships/image" Target="../media/image13.emf"/><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 name="Picture 177"/>
          <p:cNvPicPr>
            <a:picLocks noChangeAspect="1"/>
          </p:cNvPicPr>
          <p:nvPr/>
        </p:nvPicPr>
        <p:blipFill rotWithShape="1">
          <a:blip r:embed="rId3"/>
          <a:srcRect l="74375" t="10769" r="17500" b="4424"/>
          <a:stretch/>
        </p:blipFill>
        <p:spPr>
          <a:xfrm>
            <a:off x="11258505" y="13122696"/>
            <a:ext cx="3396343" cy="19202400"/>
          </a:xfrm>
          <a:prstGeom prst="rect">
            <a:avLst/>
          </a:prstGeom>
        </p:spPr>
      </p:pic>
      <p:sp>
        <p:nvSpPr>
          <p:cNvPr id="4" name="Title 3"/>
          <p:cNvSpPr>
            <a:spLocks noGrp="1"/>
          </p:cNvSpPr>
          <p:nvPr>
            <p:ph type="ctrTitle"/>
          </p:nvPr>
        </p:nvSpPr>
        <p:spPr>
          <a:xfrm>
            <a:off x="457200" y="0"/>
            <a:ext cx="42976800" cy="2067339"/>
          </a:xfrm>
        </p:spPr>
        <p:txBody>
          <a:bodyPr>
            <a:noAutofit/>
          </a:bodyPr>
          <a:lstStyle/>
          <a:p>
            <a:r>
              <a:rPr lang="en-US" sz="11500" b="1" dirty="0" smtClean="0"/>
              <a:t>Wave Energy Conversion Buoy</a:t>
            </a:r>
            <a:endParaRPr lang="en-US" sz="11500" b="1"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510605"/>
            <a:ext cx="6206871" cy="2514600"/>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859698" y="440693"/>
            <a:ext cx="3574302" cy="2514600"/>
          </a:xfrm>
          <a:prstGeom prst="rect">
            <a:avLst/>
          </a:prstGeom>
        </p:spPr>
      </p:pic>
      <p:sp>
        <p:nvSpPr>
          <p:cNvPr id="14" name="TextBox 13"/>
          <p:cNvSpPr txBox="1"/>
          <p:nvPr/>
        </p:nvSpPr>
        <p:spPr>
          <a:xfrm>
            <a:off x="457134" y="2067339"/>
            <a:ext cx="42976866" cy="923330"/>
          </a:xfrm>
          <a:prstGeom prst="rect">
            <a:avLst/>
          </a:prstGeom>
          <a:noFill/>
        </p:spPr>
        <p:txBody>
          <a:bodyPr wrap="square" rtlCol="0">
            <a:spAutoFit/>
          </a:bodyPr>
          <a:lstStyle/>
          <a:p>
            <a:pPr algn="ctr"/>
            <a:r>
              <a:rPr lang="en-US" sz="5400" dirty="0" smtClean="0"/>
              <a:t>Todd Michaud and Nate </a:t>
            </a:r>
            <a:r>
              <a:rPr lang="en-US" sz="5400" dirty="0" err="1" smtClean="0"/>
              <a:t>Denoncourt</a:t>
            </a:r>
            <a:endParaRPr lang="en-US" sz="5400" dirty="0"/>
          </a:p>
        </p:txBody>
      </p:sp>
      <p:sp>
        <p:nvSpPr>
          <p:cNvPr id="21" name="TextBox 20"/>
          <p:cNvSpPr txBox="1"/>
          <p:nvPr/>
        </p:nvSpPr>
        <p:spPr>
          <a:xfrm>
            <a:off x="457003" y="4348618"/>
            <a:ext cx="14159256" cy="7478970"/>
          </a:xfrm>
          <a:prstGeom prst="rect">
            <a:avLst/>
          </a:prstGeom>
          <a:noFill/>
        </p:spPr>
        <p:txBody>
          <a:bodyPr wrap="square" rtlCol="0">
            <a:spAutoFit/>
          </a:bodyPr>
          <a:lstStyle/>
          <a:p>
            <a:pPr algn="just"/>
            <a:r>
              <a:rPr lang="en-US" sz="4000" dirty="0"/>
              <a:t>The Wave Energy Conversion Buoy (WECB) is an ongoing project which has undergone multiple iterations since its inception. The project initially began with a feasibility study to determine if ocean waves near the Shoals Marine Laboratory, </a:t>
            </a:r>
            <a:r>
              <a:rPr lang="en-US" sz="4000" dirty="0" err="1"/>
              <a:t>Appledore</a:t>
            </a:r>
            <a:r>
              <a:rPr lang="en-US" sz="4000" dirty="0"/>
              <a:t> Island at the Isle of Shoals, were suitable for a wave energy device. Today, the WECB project is in its fourth year, and the second prototype is under development. The project incorporates elements from nearly every aspect of mechanical and ocean engineering, ranging from buoy dynamics and mechanics to electrical and control systems. The long-term goal of the WECB project is to help the Shoals Marine Laboratory reduce its dependence on non-renewable electrical energy sources/converters, primarily diesel generators.</a:t>
            </a:r>
          </a:p>
        </p:txBody>
      </p:sp>
      <p:sp>
        <p:nvSpPr>
          <p:cNvPr id="24" name="Rounded Rectangle 23"/>
          <p:cNvSpPr/>
          <p:nvPr/>
        </p:nvSpPr>
        <p:spPr>
          <a:xfrm>
            <a:off x="453795" y="3253804"/>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Introduction</a:t>
            </a:r>
            <a:endParaRPr lang="en-US" sz="5400" b="1" dirty="0">
              <a:solidFill>
                <a:schemeClr val="tx1"/>
              </a:solidFill>
            </a:endParaRPr>
          </a:p>
        </p:txBody>
      </p:sp>
      <p:sp>
        <p:nvSpPr>
          <p:cNvPr id="25" name="Rounded Rectangle 24"/>
          <p:cNvSpPr/>
          <p:nvPr/>
        </p:nvSpPr>
        <p:spPr>
          <a:xfrm>
            <a:off x="453795" y="11936978"/>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Overview</a:t>
            </a:r>
            <a:endParaRPr lang="en-US" sz="5400" b="1" dirty="0">
              <a:solidFill>
                <a:schemeClr val="tx1"/>
              </a:solidFill>
            </a:endParaRPr>
          </a:p>
        </p:txBody>
      </p:sp>
      <p:sp>
        <p:nvSpPr>
          <p:cNvPr id="26" name="Rounded Rectangle 25"/>
          <p:cNvSpPr/>
          <p:nvPr/>
        </p:nvSpPr>
        <p:spPr>
          <a:xfrm>
            <a:off x="14857298" y="3270598"/>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Design Modifications</a:t>
            </a:r>
            <a:endParaRPr lang="en-US" sz="5400" b="1" dirty="0">
              <a:solidFill>
                <a:schemeClr val="tx1"/>
              </a:solidFill>
            </a:endParaRPr>
          </a:p>
        </p:txBody>
      </p:sp>
      <p:sp>
        <p:nvSpPr>
          <p:cNvPr id="27" name="Rounded Rectangle 26"/>
          <p:cNvSpPr/>
          <p:nvPr/>
        </p:nvSpPr>
        <p:spPr>
          <a:xfrm>
            <a:off x="14848293" y="6909422"/>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Data Acquisition</a:t>
            </a:r>
            <a:endParaRPr lang="en-US" sz="5400" b="1" dirty="0">
              <a:solidFill>
                <a:schemeClr val="tx1"/>
              </a:solidFill>
            </a:endParaRPr>
          </a:p>
        </p:txBody>
      </p:sp>
      <p:sp>
        <p:nvSpPr>
          <p:cNvPr id="28" name="Rounded Rectangle 27"/>
          <p:cNvSpPr/>
          <p:nvPr/>
        </p:nvSpPr>
        <p:spPr>
          <a:xfrm>
            <a:off x="14857298" y="12897722"/>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Coupling</a:t>
            </a:r>
            <a:endParaRPr lang="en-US" sz="5400" b="1" dirty="0">
              <a:solidFill>
                <a:schemeClr val="tx1"/>
              </a:solidFill>
            </a:endParaRPr>
          </a:p>
        </p:txBody>
      </p:sp>
      <p:sp>
        <p:nvSpPr>
          <p:cNvPr id="29" name="Rounded Rectangle 28"/>
          <p:cNvSpPr/>
          <p:nvPr/>
        </p:nvSpPr>
        <p:spPr>
          <a:xfrm>
            <a:off x="14848293" y="25744961"/>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Spar</a:t>
            </a:r>
            <a:endParaRPr lang="en-US" sz="5400" b="1" dirty="0">
              <a:solidFill>
                <a:schemeClr val="tx1"/>
              </a:solidFill>
            </a:endParaRPr>
          </a:p>
        </p:txBody>
      </p:sp>
      <p:sp>
        <p:nvSpPr>
          <p:cNvPr id="30" name="Rounded Rectangle 29"/>
          <p:cNvSpPr/>
          <p:nvPr/>
        </p:nvSpPr>
        <p:spPr>
          <a:xfrm>
            <a:off x="14857298" y="18629598"/>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Spar Slides</a:t>
            </a:r>
            <a:endParaRPr lang="en-US" sz="5400" b="1" dirty="0">
              <a:solidFill>
                <a:schemeClr val="tx1"/>
              </a:solidFill>
            </a:endParaRPr>
          </a:p>
        </p:txBody>
      </p:sp>
      <p:sp>
        <p:nvSpPr>
          <p:cNvPr id="31" name="Rounded Rectangle 30"/>
          <p:cNvSpPr/>
          <p:nvPr/>
        </p:nvSpPr>
        <p:spPr>
          <a:xfrm>
            <a:off x="29271536" y="3252023"/>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PTO Modeling</a:t>
            </a:r>
            <a:endParaRPr lang="en-US" sz="5400" b="1" dirty="0">
              <a:solidFill>
                <a:schemeClr val="tx1"/>
              </a:solidFill>
            </a:endParaRPr>
          </a:p>
        </p:txBody>
      </p:sp>
      <p:sp>
        <p:nvSpPr>
          <p:cNvPr id="32" name="Rounded Rectangle 31"/>
          <p:cNvSpPr/>
          <p:nvPr/>
        </p:nvSpPr>
        <p:spPr>
          <a:xfrm>
            <a:off x="29271536" y="19493362"/>
            <a:ext cx="14173200"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Future Work</a:t>
            </a:r>
            <a:endParaRPr lang="en-US" sz="5400" b="1" dirty="0">
              <a:solidFill>
                <a:schemeClr val="tx1"/>
              </a:solidFill>
            </a:endParaRPr>
          </a:p>
        </p:txBody>
      </p:sp>
      <p:sp>
        <p:nvSpPr>
          <p:cNvPr id="33" name="Rounded Rectangle 32"/>
          <p:cNvSpPr/>
          <p:nvPr/>
        </p:nvSpPr>
        <p:spPr>
          <a:xfrm>
            <a:off x="29257462" y="25342999"/>
            <a:ext cx="14176538" cy="958083"/>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rPr>
              <a:t>Acknowledgements</a:t>
            </a:r>
            <a:endParaRPr lang="en-US" sz="5400" b="1" dirty="0">
              <a:solidFill>
                <a:schemeClr val="tx1"/>
              </a:solidFill>
            </a:endParaRPr>
          </a:p>
        </p:txBody>
      </p:sp>
      <p:sp>
        <p:nvSpPr>
          <p:cNvPr id="35" name="Right Arrow 34"/>
          <p:cNvSpPr/>
          <p:nvPr/>
        </p:nvSpPr>
        <p:spPr>
          <a:xfrm rot="19800000">
            <a:off x="11629905" y="1685565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ight Arrow 35"/>
          <p:cNvSpPr/>
          <p:nvPr/>
        </p:nvSpPr>
        <p:spPr>
          <a:xfrm rot="19800000">
            <a:off x="10597611" y="1964182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ight Arrow 36"/>
          <p:cNvSpPr/>
          <p:nvPr/>
        </p:nvSpPr>
        <p:spPr>
          <a:xfrm rot="19800000">
            <a:off x="11730199" y="2342348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ight Arrow 37"/>
          <p:cNvSpPr/>
          <p:nvPr/>
        </p:nvSpPr>
        <p:spPr>
          <a:xfrm rot="19800000">
            <a:off x="10932223" y="3153281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p:cNvSpPr txBox="1"/>
          <p:nvPr/>
        </p:nvSpPr>
        <p:spPr>
          <a:xfrm>
            <a:off x="9369317" y="17371769"/>
            <a:ext cx="2972289" cy="646331"/>
          </a:xfrm>
          <a:prstGeom prst="rect">
            <a:avLst/>
          </a:prstGeom>
          <a:noFill/>
        </p:spPr>
        <p:txBody>
          <a:bodyPr wrap="none" rtlCol="0">
            <a:spAutoFit/>
          </a:bodyPr>
          <a:lstStyle/>
          <a:p>
            <a:r>
              <a:rPr lang="en-US" sz="3600" dirty="0" smtClean="0"/>
              <a:t>Power Take-off</a:t>
            </a:r>
            <a:endParaRPr lang="en-US" sz="3600" dirty="0"/>
          </a:p>
        </p:txBody>
      </p:sp>
      <p:sp>
        <p:nvSpPr>
          <p:cNvPr id="41" name="TextBox 40"/>
          <p:cNvSpPr txBox="1"/>
          <p:nvPr/>
        </p:nvSpPr>
        <p:spPr>
          <a:xfrm>
            <a:off x="9870249" y="20202868"/>
            <a:ext cx="1116524" cy="646331"/>
          </a:xfrm>
          <a:prstGeom prst="rect">
            <a:avLst/>
          </a:prstGeom>
          <a:noFill/>
        </p:spPr>
        <p:txBody>
          <a:bodyPr wrap="none" rtlCol="0">
            <a:spAutoFit/>
          </a:bodyPr>
          <a:lstStyle/>
          <a:p>
            <a:r>
              <a:rPr lang="en-US" sz="3600" dirty="0" smtClean="0"/>
              <a:t>Float</a:t>
            </a:r>
            <a:endParaRPr lang="en-US" sz="3600" dirty="0"/>
          </a:p>
        </p:txBody>
      </p:sp>
      <p:sp>
        <p:nvSpPr>
          <p:cNvPr id="42" name="TextBox 41"/>
          <p:cNvSpPr txBox="1"/>
          <p:nvPr/>
        </p:nvSpPr>
        <p:spPr>
          <a:xfrm>
            <a:off x="11119713" y="23915272"/>
            <a:ext cx="1019831" cy="646331"/>
          </a:xfrm>
          <a:prstGeom prst="rect">
            <a:avLst/>
          </a:prstGeom>
          <a:noFill/>
        </p:spPr>
        <p:txBody>
          <a:bodyPr wrap="none" rtlCol="0">
            <a:spAutoFit/>
          </a:bodyPr>
          <a:lstStyle/>
          <a:p>
            <a:r>
              <a:rPr lang="en-US" sz="3600" dirty="0" smtClean="0"/>
              <a:t>Spar</a:t>
            </a:r>
            <a:endParaRPr lang="en-US" sz="3600" dirty="0"/>
          </a:p>
        </p:txBody>
      </p:sp>
      <p:sp>
        <p:nvSpPr>
          <p:cNvPr id="43" name="TextBox 42"/>
          <p:cNvSpPr txBox="1"/>
          <p:nvPr/>
        </p:nvSpPr>
        <p:spPr>
          <a:xfrm>
            <a:off x="8906325" y="32003468"/>
            <a:ext cx="2391424" cy="646331"/>
          </a:xfrm>
          <a:prstGeom prst="rect">
            <a:avLst/>
          </a:prstGeom>
          <a:noFill/>
        </p:spPr>
        <p:txBody>
          <a:bodyPr wrap="none" rtlCol="0">
            <a:spAutoFit/>
          </a:bodyPr>
          <a:lstStyle/>
          <a:p>
            <a:r>
              <a:rPr lang="en-US" sz="3600" dirty="0" smtClean="0"/>
              <a:t>Heave Plate</a:t>
            </a:r>
            <a:endParaRPr lang="en-US" sz="3600" dirty="0"/>
          </a:p>
        </p:txBody>
      </p:sp>
      <p:sp>
        <p:nvSpPr>
          <p:cNvPr id="46" name="TextBox 45"/>
          <p:cNvSpPr txBox="1"/>
          <p:nvPr/>
        </p:nvSpPr>
        <p:spPr>
          <a:xfrm>
            <a:off x="29271537" y="26406991"/>
            <a:ext cx="14173200" cy="6247864"/>
          </a:xfrm>
          <a:prstGeom prst="rect">
            <a:avLst/>
          </a:prstGeom>
          <a:noFill/>
        </p:spPr>
        <p:txBody>
          <a:bodyPr wrap="square" rtlCol="0">
            <a:spAutoFit/>
          </a:bodyPr>
          <a:lstStyle/>
          <a:p>
            <a:pPr algn="just"/>
            <a:r>
              <a:rPr lang="en-US" sz="4000" dirty="0" smtClean="0"/>
              <a:t>Special thanks </a:t>
            </a:r>
            <a:r>
              <a:rPr lang="en-US" sz="4000" dirty="0"/>
              <a:t>to all who helped make this project possible including but not limited to our faculty advisors, Rob Swift and Ken Baldwin; graduate assistants, Toby Dewhurst and Corey Sullivan; UNH R/V Gulf Challenger captain and crew, Bryan </a:t>
            </a:r>
            <a:r>
              <a:rPr lang="en-US" sz="4000" dirty="0" err="1"/>
              <a:t>Soares</a:t>
            </a:r>
            <a:r>
              <a:rPr lang="en-US" sz="4000" dirty="0"/>
              <a:t> and Debra </a:t>
            </a:r>
            <a:r>
              <a:rPr lang="en-US" sz="4000" dirty="0" err="1"/>
              <a:t>Brewitt</a:t>
            </a:r>
            <a:r>
              <a:rPr lang="en-US" sz="4000" dirty="0"/>
              <a:t>; </a:t>
            </a:r>
            <a:r>
              <a:rPr lang="en-US" sz="4000" dirty="0" smtClean="0"/>
              <a:t>technical </a:t>
            </a:r>
            <a:r>
              <a:rPr lang="en-US" sz="4000" dirty="0"/>
              <a:t>e</a:t>
            </a:r>
            <a:r>
              <a:rPr lang="en-US" sz="4000" dirty="0" smtClean="0"/>
              <a:t>xperts</a:t>
            </a:r>
            <a:r>
              <a:rPr lang="en-US" sz="4000" dirty="0"/>
              <a:t>, Jim Irish, </a:t>
            </a:r>
            <a:r>
              <a:rPr lang="en-US" sz="4000" dirty="0" smtClean="0"/>
              <a:t>Michael </a:t>
            </a:r>
            <a:r>
              <a:rPr lang="en-US" sz="4000" dirty="0"/>
              <a:t>Carter, John Ahern, Andy McLeod and Mike Tuttle as well as many other faculty and staff in the UNH Mechanical and Ocean Engineering departments. Additionally, this work is the result of research sponsored in part by the New Hampshire Sea Grant College Program through NOAA grant # NA10OAR4170082, and the UNH Marine Program</a:t>
            </a:r>
            <a:r>
              <a:rPr lang="en-US" sz="4000" dirty="0" smtClean="0"/>
              <a:t>.</a:t>
            </a:r>
            <a:endParaRPr lang="en-US" sz="8000" dirty="0"/>
          </a:p>
        </p:txBody>
      </p:sp>
      <p:sp>
        <p:nvSpPr>
          <p:cNvPr id="48" name="TextBox 47"/>
          <p:cNvSpPr txBox="1"/>
          <p:nvPr/>
        </p:nvSpPr>
        <p:spPr>
          <a:xfrm>
            <a:off x="481719" y="16432342"/>
            <a:ext cx="8711839" cy="3170099"/>
          </a:xfrm>
          <a:prstGeom prst="rect">
            <a:avLst/>
          </a:prstGeom>
          <a:noFill/>
        </p:spPr>
        <p:txBody>
          <a:bodyPr wrap="square" rtlCol="0">
            <a:spAutoFit/>
          </a:bodyPr>
          <a:lstStyle/>
          <a:p>
            <a:pPr algn="just"/>
            <a:r>
              <a:rPr lang="en-US" sz="4000" dirty="0"/>
              <a:t>The design configuration consists of a </a:t>
            </a:r>
            <a:r>
              <a:rPr lang="en-US" sz="4000" dirty="0" smtClean="0"/>
              <a:t>spar, </a:t>
            </a:r>
            <a:r>
              <a:rPr lang="en-US" sz="4000" dirty="0"/>
              <a:t>a float that slides axially on the spar, and a </a:t>
            </a:r>
            <a:r>
              <a:rPr lang="en-US" sz="4000" dirty="0" smtClean="0"/>
              <a:t>power take-off (PTO) </a:t>
            </a:r>
            <a:r>
              <a:rPr lang="en-US" sz="4000" dirty="0"/>
              <a:t>driven by the </a:t>
            </a:r>
            <a:r>
              <a:rPr lang="en-US" sz="4000" dirty="0" smtClean="0"/>
              <a:t>relative movement between the </a:t>
            </a:r>
            <a:r>
              <a:rPr lang="en-US" sz="4000" dirty="0"/>
              <a:t>spar and float. </a:t>
            </a:r>
          </a:p>
        </p:txBody>
      </p:sp>
      <p:sp>
        <p:nvSpPr>
          <p:cNvPr id="49" name="TextBox 48"/>
          <p:cNvSpPr txBox="1"/>
          <p:nvPr/>
        </p:nvSpPr>
        <p:spPr>
          <a:xfrm>
            <a:off x="453795" y="13056801"/>
            <a:ext cx="10709845" cy="2554545"/>
          </a:xfrm>
          <a:prstGeom prst="rect">
            <a:avLst/>
          </a:prstGeom>
          <a:noFill/>
        </p:spPr>
        <p:txBody>
          <a:bodyPr wrap="square" rtlCol="0">
            <a:spAutoFit/>
          </a:bodyPr>
          <a:lstStyle/>
          <a:p>
            <a:pPr algn="just"/>
            <a:r>
              <a:rPr lang="en-US" sz="4000" dirty="0"/>
              <a:t>The </a:t>
            </a:r>
            <a:r>
              <a:rPr lang="en-US" sz="4000" dirty="0" smtClean="0"/>
              <a:t>WECB is a point absorber buoy that harnesses heave energy </a:t>
            </a:r>
            <a:r>
              <a:rPr lang="en-US" sz="4000" dirty="0"/>
              <a:t>from the rise and fall of ocean waves and converts it into </a:t>
            </a:r>
            <a:r>
              <a:rPr lang="en-US" sz="4000" dirty="0" smtClean="0"/>
              <a:t>electricity </a:t>
            </a:r>
            <a:r>
              <a:rPr lang="en-US" sz="4000" dirty="0"/>
              <a:t>by spinning </a:t>
            </a:r>
            <a:r>
              <a:rPr lang="en-US" sz="4000" dirty="0" smtClean="0"/>
              <a:t>a 300 watt, 3-phase, alternating current </a:t>
            </a:r>
            <a:r>
              <a:rPr lang="en-US" sz="4000" dirty="0"/>
              <a:t>generator.</a:t>
            </a:r>
          </a:p>
        </p:txBody>
      </p:sp>
      <p:sp>
        <p:nvSpPr>
          <p:cNvPr id="50" name="TextBox 49"/>
          <p:cNvSpPr txBox="1"/>
          <p:nvPr/>
        </p:nvSpPr>
        <p:spPr>
          <a:xfrm>
            <a:off x="443058" y="30115448"/>
            <a:ext cx="8750500" cy="1938992"/>
          </a:xfrm>
          <a:prstGeom prst="rect">
            <a:avLst/>
          </a:prstGeom>
          <a:noFill/>
        </p:spPr>
        <p:txBody>
          <a:bodyPr wrap="square" rtlCol="0">
            <a:spAutoFit/>
          </a:bodyPr>
          <a:lstStyle/>
          <a:p>
            <a:pPr algn="just"/>
            <a:r>
              <a:rPr lang="en-US" sz="4000" dirty="0" smtClean="0"/>
              <a:t>Overall, the </a:t>
            </a:r>
            <a:r>
              <a:rPr lang="en-US" sz="4000" dirty="0"/>
              <a:t>float is 5 feet in diameter, and the entire system is over 30 feet long when fully extended. </a:t>
            </a:r>
          </a:p>
        </p:txBody>
      </p:sp>
      <p:sp>
        <p:nvSpPr>
          <p:cNvPr id="51" name="TextBox 50"/>
          <p:cNvSpPr txBox="1"/>
          <p:nvPr/>
        </p:nvSpPr>
        <p:spPr>
          <a:xfrm>
            <a:off x="453795" y="20386720"/>
            <a:ext cx="8739763" cy="2554545"/>
          </a:xfrm>
          <a:prstGeom prst="rect">
            <a:avLst/>
          </a:prstGeom>
          <a:noFill/>
        </p:spPr>
        <p:txBody>
          <a:bodyPr wrap="square" rtlCol="0">
            <a:spAutoFit/>
          </a:bodyPr>
          <a:lstStyle/>
          <a:p>
            <a:pPr algn="just"/>
            <a:r>
              <a:rPr lang="en-US" sz="4000" dirty="0" smtClean="0"/>
              <a:t>Linear motion between the spar and float is transmitted through a 5:1 ratio, speed increasing gear creating rotational motion which turns the generator.</a:t>
            </a:r>
            <a:endParaRPr lang="en-US" sz="4000" dirty="0"/>
          </a:p>
        </p:txBody>
      </p:sp>
      <p:sp>
        <p:nvSpPr>
          <p:cNvPr id="53" name="TextBox 52"/>
          <p:cNvSpPr txBox="1"/>
          <p:nvPr/>
        </p:nvSpPr>
        <p:spPr>
          <a:xfrm>
            <a:off x="14926466" y="4323865"/>
            <a:ext cx="14118108" cy="2554545"/>
          </a:xfrm>
          <a:prstGeom prst="rect">
            <a:avLst/>
          </a:prstGeom>
          <a:noFill/>
        </p:spPr>
        <p:txBody>
          <a:bodyPr wrap="square" rtlCol="0">
            <a:spAutoFit/>
          </a:bodyPr>
          <a:lstStyle/>
          <a:p>
            <a:pPr algn="just"/>
            <a:r>
              <a:rPr lang="en-US" sz="4000" dirty="0"/>
              <a:t>This year’s WECB team has been focusing on increasing the reliability and robustness of the buoy, as well as incorporating a data acquisition system to allow for overall performance data to be collected, analyzed and compared during ocean field tests</a:t>
            </a:r>
            <a:r>
              <a:rPr lang="en-US" sz="4000" dirty="0" smtClean="0"/>
              <a:t>.</a:t>
            </a:r>
            <a:endParaRPr lang="en-US" sz="4000" dirty="0"/>
          </a:p>
        </p:txBody>
      </p:sp>
      <p:sp>
        <p:nvSpPr>
          <p:cNvPr id="55" name="TextBox 54"/>
          <p:cNvSpPr txBox="1"/>
          <p:nvPr/>
        </p:nvSpPr>
        <p:spPr>
          <a:xfrm>
            <a:off x="443058" y="23764928"/>
            <a:ext cx="8750500" cy="5632311"/>
          </a:xfrm>
          <a:prstGeom prst="rect">
            <a:avLst/>
          </a:prstGeom>
          <a:noFill/>
        </p:spPr>
        <p:txBody>
          <a:bodyPr wrap="square" rtlCol="0">
            <a:spAutoFit/>
          </a:bodyPr>
          <a:lstStyle/>
          <a:p>
            <a:pPr algn="just"/>
            <a:r>
              <a:rPr lang="en-US" sz="4000" dirty="0" smtClean="0"/>
              <a:t>A heave plate is incorporated to provide additional damping to the spar which limits its response to incoming waves. The heave plate is extended deeper in the water column where it encounters less wave energy. Mass is attached below the heave plate to provide ballasting for the buoy as well as producing the greatest potential righting moment.</a:t>
            </a:r>
            <a:endParaRPr lang="en-US" sz="4000" dirty="0"/>
          </a:p>
        </p:txBody>
      </p:sp>
      <p:sp>
        <p:nvSpPr>
          <p:cNvPr id="2" name="TextBox 1"/>
          <p:cNvSpPr txBox="1"/>
          <p:nvPr/>
        </p:nvSpPr>
        <p:spPr>
          <a:xfrm>
            <a:off x="29320434" y="20401478"/>
            <a:ext cx="14113566" cy="5016758"/>
          </a:xfrm>
          <a:prstGeom prst="rect">
            <a:avLst/>
          </a:prstGeom>
          <a:noFill/>
        </p:spPr>
        <p:txBody>
          <a:bodyPr wrap="square" rtlCol="0">
            <a:spAutoFit/>
          </a:bodyPr>
          <a:lstStyle/>
          <a:p>
            <a:r>
              <a:rPr lang="en-US" sz="4000" u="sng" dirty="0" smtClean="0"/>
              <a:t>Deployment Platform</a:t>
            </a:r>
          </a:p>
          <a:p>
            <a:r>
              <a:rPr lang="en-US" sz="4000" dirty="0" smtClean="0"/>
              <a:t>Specialized deployment platform to facilitate ocean testing </a:t>
            </a:r>
          </a:p>
          <a:p>
            <a:r>
              <a:rPr lang="en-US" sz="4000" u="sng" dirty="0" smtClean="0"/>
              <a:t>Heave Plate Extension</a:t>
            </a:r>
          </a:p>
          <a:p>
            <a:r>
              <a:rPr lang="en-US" sz="4000" dirty="0" smtClean="0"/>
              <a:t>Sturdier </a:t>
            </a:r>
            <a:r>
              <a:rPr lang="en-US" sz="4000" dirty="0" smtClean="0"/>
              <a:t>extension that is capable of supporting the ballast weights when buoy is horizontal</a:t>
            </a:r>
          </a:p>
          <a:p>
            <a:r>
              <a:rPr lang="en-US" sz="4000" u="sng" dirty="0" smtClean="0"/>
              <a:t>PTO Configuration</a:t>
            </a:r>
          </a:p>
          <a:p>
            <a:r>
              <a:rPr lang="en-US" sz="4000" dirty="0" smtClean="0"/>
              <a:t>PTO relocation/reconfiguration to lower the center of gravity and increase stability of the spar</a:t>
            </a:r>
            <a:endParaRPr lang="en-US" sz="4000" dirty="0"/>
          </a:p>
        </p:txBody>
      </p:sp>
      <p:sp>
        <p:nvSpPr>
          <p:cNvPr id="3" name="TextBox 2"/>
          <p:cNvSpPr txBox="1"/>
          <p:nvPr/>
        </p:nvSpPr>
        <p:spPr>
          <a:xfrm>
            <a:off x="16507371" y="13895427"/>
            <a:ext cx="6430158" cy="3293209"/>
          </a:xfrm>
          <a:prstGeom prst="rect">
            <a:avLst/>
          </a:prstGeom>
          <a:noFill/>
        </p:spPr>
        <p:txBody>
          <a:bodyPr wrap="square" rtlCol="0">
            <a:spAutoFit/>
          </a:bodyPr>
          <a:lstStyle/>
          <a:p>
            <a:pPr marL="365760" indent="-365760">
              <a:lnSpc>
                <a:spcPct val="130000"/>
              </a:lnSpc>
              <a:buFont typeface="Arial" panose="020B0604020202020204" pitchFamily="34" charset="0"/>
              <a:buChar char="•"/>
            </a:pPr>
            <a:r>
              <a:rPr lang="en-US" sz="4000" dirty="0" smtClean="0"/>
              <a:t>Increase strength/reliability</a:t>
            </a:r>
          </a:p>
          <a:p>
            <a:pPr marL="365760" indent="-365760">
              <a:lnSpc>
                <a:spcPct val="130000"/>
              </a:lnSpc>
              <a:buFont typeface="Arial" panose="020B0604020202020204" pitchFamily="34" charset="0"/>
              <a:buChar char="•"/>
            </a:pPr>
            <a:r>
              <a:rPr lang="en-US" sz="4000" dirty="0" smtClean="0"/>
              <a:t>Maintain original geometry</a:t>
            </a:r>
          </a:p>
          <a:p>
            <a:pPr marL="365760" indent="-365760">
              <a:lnSpc>
                <a:spcPct val="130000"/>
              </a:lnSpc>
              <a:buFont typeface="Arial" panose="020B0604020202020204" pitchFamily="34" charset="0"/>
              <a:buChar char="•"/>
            </a:pPr>
            <a:r>
              <a:rPr lang="en-US" sz="4000" dirty="0" smtClean="0"/>
              <a:t>Quick connect/disconnect without the need for tools</a:t>
            </a:r>
            <a:endParaRPr lang="en-US" sz="4000" dirty="0"/>
          </a:p>
        </p:txBody>
      </p:sp>
      <p:sp>
        <p:nvSpPr>
          <p:cNvPr id="47" name="TextBox 46"/>
          <p:cNvSpPr txBox="1"/>
          <p:nvPr/>
        </p:nvSpPr>
        <p:spPr>
          <a:xfrm>
            <a:off x="16396831" y="19644313"/>
            <a:ext cx="6004016" cy="2428357"/>
          </a:xfrm>
          <a:prstGeom prst="rect">
            <a:avLst/>
          </a:prstGeom>
          <a:noFill/>
        </p:spPr>
        <p:txBody>
          <a:bodyPr wrap="none" rtlCol="0">
            <a:spAutoFit/>
          </a:bodyPr>
          <a:lstStyle/>
          <a:p>
            <a:pPr marL="365760" indent="-365760">
              <a:lnSpc>
                <a:spcPct val="130000"/>
              </a:lnSpc>
              <a:buFont typeface="Arial" panose="020B0604020202020204" pitchFamily="34" charset="0"/>
              <a:buChar char="•"/>
            </a:pPr>
            <a:r>
              <a:rPr lang="en-US" sz="4000" dirty="0" smtClean="0"/>
              <a:t>Properly align spar in float</a:t>
            </a:r>
          </a:p>
          <a:p>
            <a:pPr marL="365760" indent="-365760">
              <a:lnSpc>
                <a:spcPct val="130000"/>
              </a:lnSpc>
              <a:buFont typeface="Arial" panose="020B0604020202020204" pitchFamily="34" charset="0"/>
              <a:buChar char="•"/>
            </a:pPr>
            <a:r>
              <a:rPr lang="en-US" sz="4000" dirty="0" smtClean="0"/>
              <a:t>Minimal friction losses</a:t>
            </a:r>
          </a:p>
          <a:p>
            <a:pPr marL="365760" indent="-365760">
              <a:lnSpc>
                <a:spcPct val="130000"/>
              </a:lnSpc>
              <a:buFont typeface="Arial" panose="020B0604020202020204" pitchFamily="34" charset="0"/>
              <a:buChar char="•"/>
            </a:pPr>
            <a:r>
              <a:rPr lang="en-US" sz="4000" dirty="0" smtClean="0"/>
              <a:t>Corrosion resistance</a:t>
            </a:r>
            <a:endParaRPr lang="en-US" sz="4000" dirty="0"/>
          </a:p>
        </p:txBody>
      </p:sp>
      <p:sp>
        <p:nvSpPr>
          <p:cNvPr id="57" name="TextBox 56"/>
          <p:cNvSpPr txBox="1"/>
          <p:nvPr/>
        </p:nvSpPr>
        <p:spPr>
          <a:xfrm>
            <a:off x="16507370" y="26738116"/>
            <a:ext cx="8588412" cy="2492990"/>
          </a:xfrm>
          <a:prstGeom prst="rect">
            <a:avLst/>
          </a:prstGeom>
          <a:noFill/>
        </p:spPr>
        <p:txBody>
          <a:bodyPr wrap="square" rtlCol="0">
            <a:spAutoFit/>
          </a:bodyPr>
          <a:lstStyle/>
          <a:p>
            <a:pPr marL="365760" indent="-365760">
              <a:lnSpc>
                <a:spcPct val="130000"/>
              </a:lnSpc>
              <a:buFont typeface="Arial" panose="020B0604020202020204" pitchFamily="34" charset="0"/>
              <a:buChar char="•"/>
            </a:pPr>
            <a:r>
              <a:rPr lang="en-US" sz="4000" dirty="0" smtClean="0"/>
              <a:t>Leak-free construction</a:t>
            </a:r>
          </a:p>
          <a:p>
            <a:pPr marL="365760" indent="-365760">
              <a:lnSpc>
                <a:spcPct val="130000"/>
              </a:lnSpc>
              <a:buFont typeface="Arial" panose="020B0604020202020204" pitchFamily="34" charset="0"/>
              <a:buChar char="•"/>
            </a:pPr>
            <a:r>
              <a:rPr lang="en-US" sz="4000" dirty="0"/>
              <a:t>Foam-filled to displace </a:t>
            </a:r>
            <a:r>
              <a:rPr lang="en-US" sz="4000" dirty="0" smtClean="0"/>
              <a:t>water</a:t>
            </a:r>
          </a:p>
          <a:p>
            <a:pPr marL="365760" indent="-365760">
              <a:lnSpc>
                <a:spcPct val="130000"/>
              </a:lnSpc>
              <a:buFont typeface="Arial" panose="020B0604020202020204" pitchFamily="34" charset="0"/>
              <a:buChar char="•"/>
            </a:pPr>
            <a:r>
              <a:rPr lang="en-US" sz="4000" dirty="0" smtClean="0"/>
              <a:t>Minimal joints exposed to sea pressure</a:t>
            </a:r>
          </a:p>
        </p:txBody>
      </p:sp>
      <p:sp>
        <p:nvSpPr>
          <p:cNvPr id="58" name="TextBox 57"/>
          <p:cNvSpPr txBox="1"/>
          <p:nvPr/>
        </p:nvSpPr>
        <p:spPr>
          <a:xfrm>
            <a:off x="14926465" y="26738116"/>
            <a:ext cx="1623724" cy="707886"/>
          </a:xfrm>
          <a:prstGeom prst="rect">
            <a:avLst/>
          </a:prstGeom>
          <a:noFill/>
        </p:spPr>
        <p:txBody>
          <a:bodyPr wrap="square" rtlCol="0">
            <a:spAutoFit/>
          </a:bodyPr>
          <a:lstStyle/>
          <a:p>
            <a:r>
              <a:rPr lang="en-US" sz="4000" b="1" dirty="0" smtClean="0"/>
              <a:t>Goals:</a:t>
            </a:r>
            <a:endParaRPr lang="en-US" sz="4000" b="1" dirty="0"/>
          </a:p>
        </p:txBody>
      </p:sp>
      <p:sp>
        <p:nvSpPr>
          <p:cNvPr id="59" name="TextBox 58"/>
          <p:cNvSpPr txBox="1"/>
          <p:nvPr/>
        </p:nvSpPr>
        <p:spPr>
          <a:xfrm>
            <a:off x="16390596" y="7898446"/>
            <a:ext cx="5309086" cy="4893647"/>
          </a:xfrm>
          <a:prstGeom prst="rect">
            <a:avLst/>
          </a:prstGeom>
          <a:noFill/>
        </p:spPr>
        <p:txBody>
          <a:bodyPr wrap="square" rtlCol="0">
            <a:spAutoFit/>
          </a:bodyPr>
          <a:lstStyle/>
          <a:p>
            <a:pPr marL="365760" indent="-365760">
              <a:lnSpc>
                <a:spcPct val="130000"/>
              </a:lnSpc>
              <a:buFont typeface="Arial" panose="020B0604020202020204" pitchFamily="34" charset="0"/>
              <a:buChar char="•"/>
            </a:pPr>
            <a:r>
              <a:rPr lang="en-US" sz="4000" dirty="0" smtClean="0"/>
              <a:t>Reliable and functional</a:t>
            </a:r>
          </a:p>
          <a:p>
            <a:pPr marL="365760" indent="-365760">
              <a:lnSpc>
                <a:spcPct val="130000"/>
              </a:lnSpc>
              <a:buFont typeface="Arial" panose="020B0604020202020204" pitchFamily="34" charset="0"/>
              <a:buChar char="•"/>
            </a:pPr>
            <a:r>
              <a:rPr lang="en-US" sz="4000" dirty="0" smtClean="0"/>
              <a:t>Measure generator voltage and float displacement</a:t>
            </a:r>
            <a:endParaRPr lang="en-US" sz="4000" dirty="0"/>
          </a:p>
          <a:p>
            <a:pPr marL="365760" indent="-365760">
              <a:lnSpc>
                <a:spcPct val="130000"/>
              </a:lnSpc>
              <a:buFont typeface="Arial" panose="020B0604020202020204" pitchFamily="34" charset="0"/>
              <a:buChar char="•"/>
            </a:pPr>
            <a:r>
              <a:rPr lang="en-US" sz="4000" dirty="0" smtClean="0"/>
              <a:t>Extended energy </a:t>
            </a:r>
            <a:r>
              <a:rPr lang="en-US" sz="4000" dirty="0" smtClean="0"/>
              <a:t>capacity</a:t>
            </a:r>
            <a:endParaRPr lang="en-US" sz="4000" dirty="0" smtClean="0"/>
          </a:p>
        </p:txBody>
      </p:sp>
      <p:pic>
        <p:nvPicPr>
          <p:cNvPr id="61" name="Picture 60"/>
          <p:cNvPicPr>
            <a:picLocks noChangeAspect="1"/>
          </p:cNvPicPr>
          <p:nvPr/>
        </p:nvPicPr>
        <p:blipFill rotWithShape="1">
          <a:blip r:embed="rId6" cstate="print">
            <a:extLst>
              <a:ext uri="{28A0092B-C50C-407E-A947-70E740481C1C}">
                <a14:useLocalDpi xmlns:a14="http://schemas.microsoft.com/office/drawing/2010/main" val="0"/>
              </a:ext>
            </a:extLst>
          </a:blip>
          <a:srcRect l="5353" r="14593"/>
          <a:stretch/>
        </p:blipFill>
        <p:spPr>
          <a:xfrm>
            <a:off x="26471935" y="26812838"/>
            <a:ext cx="2346999" cy="5212080"/>
          </a:xfrm>
          <a:prstGeom prst="rect">
            <a:avLst/>
          </a:prstGeom>
          <a:effectLst>
            <a:softEdge rad="25400"/>
          </a:effectLst>
        </p:spPr>
      </p:pic>
      <p:pic>
        <p:nvPicPr>
          <p:cNvPr id="62" name="Picture 61"/>
          <p:cNvPicPr>
            <a:picLocks noChangeAspect="1"/>
          </p:cNvPicPr>
          <p:nvPr/>
        </p:nvPicPr>
        <p:blipFill rotWithShape="1">
          <a:blip r:embed="rId7" cstate="print">
            <a:extLst>
              <a:ext uri="{28A0092B-C50C-407E-A947-70E740481C1C}">
                <a14:useLocalDpi xmlns:a14="http://schemas.microsoft.com/office/drawing/2010/main" val="0"/>
              </a:ext>
            </a:extLst>
          </a:blip>
          <a:srcRect l="25460" t="29825" r="18226" b="10526"/>
          <a:stretch/>
        </p:blipFill>
        <p:spPr>
          <a:xfrm>
            <a:off x="15100220" y="29260268"/>
            <a:ext cx="4604065" cy="2743200"/>
          </a:xfrm>
          <a:prstGeom prst="rect">
            <a:avLst/>
          </a:prstGeom>
          <a:effectLst>
            <a:softEdge rad="25400"/>
          </a:effectLst>
        </p:spPr>
      </p:pic>
      <p:sp>
        <p:nvSpPr>
          <p:cNvPr id="63" name="TextBox 62"/>
          <p:cNvSpPr txBox="1"/>
          <p:nvPr/>
        </p:nvSpPr>
        <p:spPr>
          <a:xfrm>
            <a:off x="14922093" y="19621750"/>
            <a:ext cx="1623724" cy="707886"/>
          </a:xfrm>
          <a:prstGeom prst="rect">
            <a:avLst/>
          </a:prstGeom>
          <a:noFill/>
        </p:spPr>
        <p:txBody>
          <a:bodyPr wrap="square" rtlCol="0">
            <a:spAutoFit/>
          </a:bodyPr>
          <a:lstStyle/>
          <a:p>
            <a:r>
              <a:rPr lang="en-US" sz="4000" b="1" dirty="0" smtClean="0"/>
              <a:t>Goals:</a:t>
            </a:r>
            <a:endParaRPr lang="en-US" sz="4000" b="1" dirty="0"/>
          </a:p>
        </p:txBody>
      </p:sp>
      <p:sp>
        <p:nvSpPr>
          <p:cNvPr id="64" name="TextBox 63"/>
          <p:cNvSpPr txBox="1"/>
          <p:nvPr/>
        </p:nvSpPr>
        <p:spPr>
          <a:xfrm>
            <a:off x="14921746" y="13908066"/>
            <a:ext cx="1623724" cy="707886"/>
          </a:xfrm>
          <a:prstGeom prst="rect">
            <a:avLst/>
          </a:prstGeom>
          <a:noFill/>
        </p:spPr>
        <p:txBody>
          <a:bodyPr wrap="square" rtlCol="0">
            <a:spAutoFit/>
          </a:bodyPr>
          <a:lstStyle/>
          <a:p>
            <a:r>
              <a:rPr lang="en-US" sz="4000" b="1" dirty="0" smtClean="0"/>
              <a:t>Goals:</a:t>
            </a:r>
            <a:endParaRPr lang="en-US" sz="4000" b="1" dirty="0"/>
          </a:p>
        </p:txBody>
      </p:sp>
      <p:sp>
        <p:nvSpPr>
          <p:cNvPr id="65" name="TextBox 64"/>
          <p:cNvSpPr txBox="1"/>
          <p:nvPr/>
        </p:nvSpPr>
        <p:spPr>
          <a:xfrm>
            <a:off x="14921746" y="7898653"/>
            <a:ext cx="1623724" cy="707886"/>
          </a:xfrm>
          <a:prstGeom prst="rect">
            <a:avLst/>
          </a:prstGeom>
          <a:noFill/>
        </p:spPr>
        <p:txBody>
          <a:bodyPr wrap="square" rtlCol="0">
            <a:spAutoFit/>
          </a:bodyPr>
          <a:lstStyle/>
          <a:p>
            <a:r>
              <a:rPr lang="en-US" sz="4000" b="1" dirty="0" smtClean="0"/>
              <a:t>Goals:</a:t>
            </a:r>
            <a:endParaRPr lang="en-US" sz="4000" b="1" dirty="0"/>
          </a:p>
        </p:txBody>
      </p:sp>
      <p:pic>
        <p:nvPicPr>
          <p:cNvPr id="66" name="Picture 65"/>
          <p:cNvPicPr>
            <a:picLocks noChangeAspect="1"/>
          </p:cNvPicPr>
          <p:nvPr/>
        </p:nvPicPr>
        <p:blipFill rotWithShape="1">
          <a:blip r:embed="rId8" cstate="print">
            <a:extLst>
              <a:ext uri="{28A0092B-C50C-407E-A947-70E740481C1C}">
                <a14:useLocalDpi xmlns:a14="http://schemas.microsoft.com/office/drawing/2010/main" val="0"/>
              </a:ext>
            </a:extLst>
          </a:blip>
          <a:srcRect l="2353" t="21388" b="18342"/>
          <a:stretch/>
        </p:blipFill>
        <p:spPr>
          <a:xfrm>
            <a:off x="17413273" y="22087208"/>
            <a:ext cx="2946325" cy="3233057"/>
          </a:xfrm>
          <a:prstGeom prst="rect">
            <a:avLst/>
          </a:prstGeom>
          <a:effectLst>
            <a:softEdge rad="25400"/>
          </a:effectLst>
        </p:spPr>
      </p:pic>
      <p:pic>
        <p:nvPicPr>
          <p:cNvPr id="67" name="Picture 66"/>
          <p:cNvPicPr>
            <a:picLocks noChangeAspect="1"/>
          </p:cNvPicPr>
          <p:nvPr/>
        </p:nvPicPr>
        <p:blipFill rotWithShape="1">
          <a:blip r:embed="rId9" cstate="print">
            <a:extLst>
              <a:ext uri="{28A0092B-C50C-407E-A947-70E740481C1C}">
                <a14:useLocalDpi xmlns:a14="http://schemas.microsoft.com/office/drawing/2010/main" val="0"/>
              </a:ext>
            </a:extLst>
          </a:blip>
          <a:srcRect l="6449"/>
          <a:stretch/>
        </p:blipFill>
        <p:spPr>
          <a:xfrm rot="16200000">
            <a:off x="24498679" y="21000861"/>
            <a:ext cx="5394960" cy="3243847"/>
          </a:xfrm>
          <a:prstGeom prst="rect">
            <a:avLst/>
          </a:prstGeom>
          <a:effectLst>
            <a:softEdge rad="25400"/>
          </a:effectLst>
        </p:spPr>
      </p:pic>
      <p:pic>
        <p:nvPicPr>
          <p:cNvPr id="68" name="Picture 67"/>
          <p:cNvPicPr>
            <a:picLocks noChangeAspect="1"/>
          </p:cNvPicPr>
          <p:nvPr/>
        </p:nvPicPr>
        <p:blipFill rotWithShape="1">
          <a:blip r:embed="rId10" cstate="print">
            <a:extLst>
              <a:ext uri="{28A0092B-C50C-407E-A947-70E740481C1C}">
                <a14:useLocalDpi xmlns:a14="http://schemas.microsoft.com/office/drawing/2010/main" val="0"/>
              </a:ext>
            </a:extLst>
          </a:blip>
          <a:srcRect l="7074"/>
          <a:stretch/>
        </p:blipFill>
        <p:spPr>
          <a:xfrm>
            <a:off x="22494416" y="19910937"/>
            <a:ext cx="2819986" cy="5394960"/>
          </a:xfrm>
          <a:prstGeom prst="rect">
            <a:avLst/>
          </a:prstGeom>
          <a:effectLst>
            <a:softEdge rad="25400"/>
          </a:effectLst>
        </p:spPr>
      </p:pic>
      <p:sp>
        <p:nvSpPr>
          <p:cNvPr id="174" name="TextBox 173"/>
          <p:cNvSpPr txBox="1"/>
          <p:nvPr/>
        </p:nvSpPr>
        <p:spPr>
          <a:xfrm>
            <a:off x="29298768" y="4245360"/>
            <a:ext cx="14118108" cy="2554545"/>
          </a:xfrm>
          <a:prstGeom prst="rect">
            <a:avLst/>
          </a:prstGeom>
          <a:noFill/>
        </p:spPr>
        <p:txBody>
          <a:bodyPr wrap="square" rtlCol="0">
            <a:spAutoFit/>
          </a:bodyPr>
          <a:lstStyle/>
          <a:p>
            <a:pPr algn="just"/>
            <a:r>
              <a:rPr lang="en-US" sz="4000" dirty="0" smtClean="0"/>
              <a:t>A mathematical model of the PTO was created to help aid further development of the PTO assembly. This was done by making a lumped parameter model containing the generator, voltage dividing circuit and gearbox. The time constant</a:t>
            </a:r>
            <a:endParaRPr lang="en-US" sz="4000" dirty="0"/>
          </a:p>
        </p:txBody>
      </p:sp>
      <p:sp>
        <p:nvSpPr>
          <p:cNvPr id="176" name="TextBox 175"/>
          <p:cNvSpPr txBox="1"/>
          <p:nvPr/>
        </p:nvSpPr>
        <p:spPr>
          <a:xfrm>
            <a:off x="29298767" y="6643846"/>
            <a:ext cx="8093662" cy="2554545"/>
          </a:xfrm>
          <a:prstGeom prst="rect">
            <a:avLst/>
          </a:prstGeom>
          <a:noFill/>
        </p:spPr>
        <p:txBody>
          <a:bodyPr wrap="square" rtlCol="0">
            <a:spAutoFit/>
          </a:bodyPr>
          <a:lstStyle/>
          <a:p>
            <a:pPr algn="just"/>
            <a:r>
              <a:rPr lang="en-US" sz="4000" dirty="0" smtClean="0"/>
              <a:t>and sensitivity of the PTO was determined by applying known forces to the PTO gearbox and measuring system voltage output.</a:t>
            </a:r>
            <a:endParaRPr lang="en-US" sz="4000" dirty="0"/>
          </a:p>
        </p:txBody>
      </p:sp>
      <p:sp>
        <p:nvSpPr>
          <p:cNvPr id="177" name="TextBox 176"/>
          <p:cNvSpPr txBox="1"/>
          <p:nvPr/>
        </p:nvSpPr>
        <p:spPr>
          <a:xfrm>
            <a:off x="37611748" y="6099235"/>
            <a:ext cx="5486400" cy="430887"/>
          </a:xfrm>
          <a:prstGeom prst="rect">
            <a:avLst/>
          </a:prstGeom>
          <a:noFill/>
        </p:spPr>
        <p:txBody>
          <a:bodyPr wrap="square" rtlCol="0">
            <a:spAutoFit/>
          </a:bodyPr>
          <a:lstStyle/>
          <a:p>
            <a:pPr algn="ctr"/>
            <a:r>
              <a:rPr lang="en-US" sz="2200" b="1" dirty="0" smtClean="0"/>
              <a:t>Mathematical/Lumped Parameter Model</a:t>
            </a:r>
            <a:endParaRPr lang="en-US" sz="2200" b="1" dirty="0"/>
          </a:p>
        </p:txBody>
      </p:sp>
      <p:sp>
        <p:nvSpPr>
          <p:cNvPr id="179" name="TextBox 178"/>
          <p:cNvSpPr txBox="1"/>
          <p:nvPr/>
        </p:nvSpPr>
        <p:spPr>
          <a:xfrm>
            <a:off x="36149552" y="10130903"/>
            <a:ext cx="7284447" cy="3785652"/>
          </a:xfrm>
          <a:prstGeom prst="rect">
            <a:avLst/>
          </a:prstGeom>
          <a:noFill/>
        </p:spPr>
        <p:txBody>
          <a:bodyPr wrap="square" rtlCol="0">
            <a:spAutoFit/>
          </a:bodyPr>
          <a:lstStyle/>
          <a:p>
            <a:pPr algn="just"/>
            <a:r>
              <a:rPr lang="en-US" sz="4000" dirty="0" smtClean="0"/>
              <a:t>The output from the mathematical model matched the actual output of the PTO quite well aside from some steady state oscillation which occurred during experimental tests.</a:t>
            </a:r>
            <a:endParaRPr lang="en-US" sz="4000" dirty="0"/>
          </a:p>
        </p:txBody>
      </p:sp>
      <p:pic>
        <p:nvPicPr>
          <p:cNvPr id="183" name="Picture 182"/>
          <p:cNvPicPr>
            <a:picLocks noChangeAspect="1"/>
          </p:cNvPicPr>
          <p:nvPr/>
        </p:nvPicPr>
        <p:blipFill rotWithShape="1">
          <a:blip r:embed="rId11"/>
          <a:srcRect l="4502" r="8999"/>
          <a:stretch/>
        </p:blipFill>
        <p:spPr>
          <a:xfrm>
            <a:off x="29648994" y="14036781"/>
            <a:ext cx="6400965" cy="5468112"/>
          </a:xfrm>
          <a:prstGeom prst="rect">
            <a:avLst/>
          </a:prstGeom>
        </p:spPr>
      </p:pic>
      <p:pic>
        <p:nvPicPr>
          <p:cNvPr id="184" name="Picture 183"/>
          <p:cNvPicPr>
            <a:picLocks noChangeAspect="1"/>
          </p:cNvPicPr>
          <p:nvPr/>
        </p:nvPicPr>
        <p:blipFill rotWithShape="1">
          <a:blip r:embed="rId12"/>
          <a:srcRect r="8972"/>
          <a:stretch/>
        </p:blipFill>
        <p:spPr>
          <a:xfrm>
            <a:off x="29314896" y="9054613"/>
            <a:ext cx="6733403" cy="5029200"/>
          </a:xfrm>
          <a:prstGeom prst="rect">
            <a:avLst/>
          </a:prstGeom>
        </p:spPr>
      </p:pic>
      <p:pic>
        <p:nvPicPr>
          <p:cNvPr id="185" name="Picture 184"/>
          <p:cNvPicPr>
            <a:picLocks/>
          </p:cNvPicPr>
          <p:nvPr/>
        </p:nvPicPr>
        <p:blipFill rotWithShape="1">
          <a:blip r:embed="rId13"/>
          <a:srcRect l="2138" r="8902"/>
          <a:stretch/>
        </p:blipFill>
        <p:spPr>
          <a:xfrm>
            <a:off x="36500081" y="14055121"/>
            <a:ext cx="6492240" cy="5477742"/>
          </a:xfrm>
          <a:prstGeom prst="rect">
            <a:avLst/>
          </a:prstGeom>
        </p:spPr>
      </p:pic>
      <p:grpSp>
        <p:nvGrpSpPr>
          <p:cNvPr id="56" name="Group 55"/>
          <p:cNvGrpSpPr/>
          <p:nvPr/>
        </p:nvGrpSpPr>
        <p:grpSpPr>
          <a:xfrm>
            <a:off x="21542763" y="7808630"/>
            <a:ext cx="7627520" cy="4983480"/>
            <a:chOff x="21542763" y="7848387"/>
            <a:chExt cx="7627520" cy="4983480"/>
          </a:xfrm>
        </p:grpSpPr>
        <p:cxnSp>
          <p:nvCxnSpPr>
            <p:cNvPr id="180" name="Straight Connector 179"/>
            <p:cNvCxnSpPr/>
            <p:nvPr/>
          </p:nvCxnSpPr>
          <p:spPr>
            <a:xfrm rot="10800000">
              <a:off x="22476612" y="9921693"/>
              <a:ext cx="91440" cy="1679"/>
            </a:xfrm>
            <a:prstGeom prst="line">
              <a:avLst/>
            </a:prstGeom>
            <a:ln>
              <a:solidFill>
                <a:srgbClr val="FF0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grpSp>
          <p:nvGrpSpPr>
            <p:cNvPr id="282" name="Group 281"/>
            <p:cNvGrpSpPr/>
            <p:nvPr/>
          </p:nvGrpSpPr>
          <p:grpSpPr>
            <a:xfrm>
              <a:off x="21542763" y="7848387"/>
              <a:ext cx="7627520" cy="4983480"/>
              <a:chOff x="5278604" y="2455430"/>
              <a:chExt cx="7627520" cy="4915377"/>
            </a:xfrm>
          </p:grpSpPr>
          <p:grpSp>
            <p:nvGrpSpPr>
              <p:cNvPr id="283" name="Group 282"/>
              <p:cNvGrpSpPr/>
              <p:nvPr/>
            </p:nvGrpSpPr>
            <p:grpSpPr>
              <a:xfrm>
                <a:off x="5278604" y="2455430"/>
                <a:ext cx="7627520" cy="4915377"/>
                <a:chOff x="5278604" y="2455430"/>
                <a:chExt cx="7627520" cy="4915377"/>
              </a:xfrm>
            </p:grpSpPr>
            <p:grpSp>
              <p:nvGrpSpPr>
                <p:cNvPr id="285" name="Group 284"/>
                <p:cNvGrpSpPr>
                  <a:grpSpLocks noChangeAspect="1"/>
                </p:cNvGrpSpPr>
                <p:nvPr/>
              </p:nvGrpSpPr>
              <p:grpSpPr>
                <a:xfrm>
                  <a:off x="5278604" y="2455430"/>
                  <a:ext cx="7627520" cy="4915377"/>
                  <a:chOff x="1835535" y="467373"/>
                  <a:chExt cx="6609558" cy="4713195"/>
                </a:xfrm>
              </p:grpSpPr>
              <p:cxnSp>
                <p:nvCxnSpPr>
                  <p:cNvPr id="313" name="Straight Connector 312"/>
                  <p:cNvCxnSpPr/>
                  <p:nvPr/>
                </p:nvCxnSpPr>
                <p:spPr>
                  <a:xfrm flipH="1" flipV="1">
                    <a:off x="6011333" y="2303841"/>
                    <a:ext cx="8467" cy="743734"/>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45" name="Straight Connector 344"/>
                  <p:cNvCxnSpPr/>
                  <p:nvPr/>
                </p:nvCxnSpPr>
                <p:spPr>
                  <a:xfrm rot="10800000" flipV="1">
                    <a:off x="4909929" y="714401"/>
                    <a:ext cx="118533"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1" name="Straight Connector 310"/>
                  <p:cNvCxnSpPr/>
                  <p:nvPr/>
                </p:nvCxnSpPr>
                <p:spPr>
                  <a:xfrm rot="5400000" flipH="1" flipV="1">
                    <a:off x="3737797" y="2679065"/>
                    <a:ext cx="762794" cy="1588"/>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288" name="Straight Connector 287"/>
                  <p:cNvCxnSpPr/>
                  <p:nvPr/>
                </p:nvCxnSpPr>
                <p:spPr>
                  <a:xfrm rot="5400000" flipH="1" flipV="1">
                    <a:off x="7264842" y="3771600"/>
                    <a:ext cx="1422524"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289" name="Straight Connector 288"/>
                  <p:cNvCxnSpPr/>
                  <p:nvPr/>
                </p:nvCxnSpPr>
                <p:spPr>
                  <a:xfrm rot="5400000" flipH="1" flipV="1">
                    <a:off x="2364349" y="2060924"/>
                    <a:ext cx="727896" cy="158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90" name="Straight Connector 289"/>
                  <p:cNvCxnSpPr/>
                  <p:nvPr/>
                </p:nvCxnSpPr>
                <p:spPr>
                  <a:xfrm rot="10800000">
                    <a:off x="2730491" y="1696996"/>
                    <a:ext cx="143192" cy="1588"/>
                  </a:xfrm>
                  <a:prstGeom prst="line">
                    <a:avLst/>
                  </a:prstGeom>
                  <a:ln>
                    <a:solidFill>
                      <a:srgbClr val="FF0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291" name="Straight Connector 290"/>
                  <p:cNvCxnSpPr/>
                  <p:nvPr/>
                </p:nvCxnSpPr>
                <p:spPr>
                  <a:xfrm rot="10800000">
                    <a:off x="2773363" y="1729341"/>
                    <a:ext cx="77239"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grpSp>
                <p:nvGrpSpPr>
                  <p:cNvPr id="292" name="Group 192"/>
                  <p:cNvGrpSpPr/>
                  <p:nvPr/>
                </p:nvGrpSpPr>
                <p:grpSpPr>
                  <a:xfrm>
                    <a:off x="4015019" y="602084"/>
                    <a:ext cx="1560281" cy="1314584"/>
                    <a:chOff x="2262419" y="260216"/>
                    <a:chExt cx="1560281" cy="1314584"/>
                  </a:xfrm>
                </p:grpSpPr>
                <p:sp>
                  <p:nvSpPr>
                    <p:cNvPr id="380" name="Rectangle 379"/>
                    <p:cNvSpPr/>
                    <p:nvPr/>
                  </p:nvSpPr>
                  <p:spPr>
                    <a:xfrm>
                      <a:off x="2832100" y="711200"/>
                      <a:ext cx="990600" cy="863600"/>
                    </a:xfrm>
                    <a:prstGeom prst="rect">
                      <a:avLst/>
                    </a:prstGeom>
                    <a:solidFill>
                      <a:schemeClr val="tx2">
                        <a:lumMod val="60000"/>
                        <a:lumOff val="40000"/>
                      </a:schemeClr>
                    </a:solidFill>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1" name="Rectangle 380"/>
                    <p:cNvSpPr/>
                    <p:nvPr/>
                  </p:nvSpPr>
                  <p:spPr>
                    <a:xfrm>
                      <a:off x="2844799" y="1418162"/>
                      <a:ext cx="965200" cy="110067"/>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2" name="Rectangle 381"/>
                    <p:cNvSpPr/>
                    <p:nvPr/>
                  </p:nvSpPr>
                  <p:spPr>
                    <a:xfrm>
                      <a:off x="2844799" y="745062"/>
                      <a:ext cx="965200" cy="110067"/>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3" name="Rectangle 382"/>
                    <p:cNvSpPr/>
                    <p:nvPr/>
                  </p:nvSpPr>
                  <p:spPr>
                    <a:xfrm>
                      <a:off x="2890650" y="928883"/>
                      <a:ext cx="457200" cy="368299"/>
                    </a:xfrm>
                    <a:prstGeom prst="rect">
                      <a:avLst/>
                    </a:prstGeom>
                    <a:solidFill>
                      <a:schemeClr val="bg1">
                        <a:lumMod val="65000"/>
                      </a:schemeClr>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84" name="Rectangle 383"/>
                    <p:cNvSpPr/>
                    <p:nvPr/>
                  </p:nvSpPr>
                  <p:spPr>
                    <a:xfrm>
                      <a:off x="2713567" y="960967"/>
                      <a:ext cx="127000" cy="376766"/>
                    </a:xfrm>
                    <a:prstGeom prst="rect">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5" name="TextBox 384"/>
                    <p:cNvSpPr txBox="1"/>
                    <p:nvPr/>
                  </p:nvSpPr>
                  <p:spPr>
                    <a:xfrm>
                      <a:off x="2849828" y="805377"/>
                      <a:ext cx="965728" cy="678769"/>
                    </a:xfrm>
                    <a:prstGeom prst="rect">
                      <a:avLst/>
                    </a:prstGeom>
                    <a:noFill/>
                  </p:spPr>
                  <p:txBody>
                    <a:bodyPr wrap="square" rtlCol="0">
                      <a:spAutoFit/>
                    </a:bodyPr>
                    <a:lstStyle/>
                    <a:p>
                      <a:pPr algn="ctr"/>
                      <a:r>
                        <a:rPr lang="en-US" sz="2000" dirty="0" smtClean="0"/>
                        <a:t>SD</a:t>
                      </a:r>
                    </a:p>
                    <a:p>
                      <a:pPr algn="ctr"/>
                      <a:r>
                        <a:rPr lang="en-US" sz="2000" dirty="0" smtClean="0"/>
                        <a:t>Shield</a:t>
                      </a:r>
                      <a:endParaRPr lang="en-US" sz="2000" dirty="0"/>
                    </a:p>
                  </p:txBody>
                </p:sp>
                <p:sp>
                  <p:nvSpPr>
                    <p:cNvPr id="386" name="TextBox 385"/>
                    <p:cNvSpPr txBox="1"/>
                    <p:nvPr/>
                  </p:nvSpPr>
                  <p:spPr>
                    <a:xfrm>
                      <a:off x="2262419" y="260216"/>
                      <a:ext cx="930821" cy="383653"/>
                    </a:xfrm>
                    <a:prstGeom prst="rect">
                      <a:avLst/>
                    </a:prstGeom>
                    <a:noFill/>
                  </p:spPr>
                  <p:txBody>
                    <a:bodyPr wrap="square" rtlCol="0">
                      <a:spAutoFit/>
                    </a:bodyPr>
                    <a:lstStyle/>
                    <a:p>
                      <a:pPr algn="ctr"/>
                      <a:r>
                        <a:rPr lang="en-US" sz="2000" dirty="0" smtClean="0"/>
                        <a:t>SD Card</a:t>
                      </a:r>
                      <a:endParaRPr lang="en-US" sz="2000" dirty="0"/>
                    </a:p>
                  </p:txBody>
                </p:sp>
              </p:grpSp>
              <p:sp>
                <p:nvSpPr>
                  <p:cNvPr id="293" name="Rectangle 292"/>
                  <p:cNvSpPr/>
                  <p:nvPr/>
                </p:nvSpPr>
                <p:spPr>
                  <a:xfrm>
                    <a:off x="4344757" y="2946037"/>
                    <a:ext cx="1371600" cy="228600"/>
                  </a:xfrm>
                  <a:prstGeom prst="rect">
                    <a:avLst/>
                  </a:prstGeom>
                  <a:solidFill>
                    <a:schemeClr val="bg2">
                      <a:lumMod val="75000"/>
                    </a:schemeClr>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94" name="Rectangle 6"/>
                  <p:cNvSpPr/>
                  <p:nvPr/>
                </p:nvSpPr>
                <p:spPr>
                  <a:xfrm>
                    <a:off x="6336632" y="2948711"/>
                    <a:ext cx="1371600" cy="228600"/>
                  </a:xfrm>
                  <a:prstGeom prst="rect">
                    <a:avLst/>
                  </a:prstGeom>
                  <a:solidFill>
                    <a:schemeClr val="bg2">
                      <a:lumMod val="75000"/>
                    </a:schemeClr>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295" name="Straight Connector 294"/>
                  <p:cNvCxnSpPr/>
                  <p:nvPr/>
                </p:nvCxnSpPr>
                <p:spPr>
                  <a:xfrm rot="5400000" flipH="1" flipV="1">
                    <a:off x="7170676" y="4367497"/>
                    <a:ext cx="228057"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296" name="Straight Connector 295"/>
                  <p:cNvCxnSpPr/>
                  <p:nvPr/>
                </p:nvCxnSpPr>
                <p:spPr>
                  <a:xfrm rot="5400000" flipH="1" flipV="1">
                    <a:off x="7203007" y="4289373"/>
                    <a:ext cx="410537"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297" name="Straight Connector 296"/>
                  <p:cNvCxnSpPr/>
                  <p:nvPr/>
                </p:nvCxnSpPr>
                <p:spPr>
                  <a:xfrm rot="5400000" flipH="1" flipV="1">
                    <a:off x="7271229" y="4205760"/>
                    <a:ext cx="561474"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299" name="Straight Connector 298"/>
                  <p:cNvCxnSpPr/>
                  <p:nvPr/>
                </p:nvCxnSpPr>
                <p:spPr>
                  <a:xfrm rot="5400000" flipH="1" flipV="1">
                    <a:off x="7444630" y="4072516"/>
                    <a:ext cx="812258"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0" name="Straight Connector 299"/>
                  <p:cNvCxnSpPr/>
                  <p:nvPr/>
                </p:nvCxnSpPr>
                <p:spPr>
                  <a:xfrm rot="10800000">
                    <a:off x="7708232" y="3063010"/>
                    <a:ext cx="267078"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1" name="Straight Connector 300"/>
                  <p:cNvCxnSpPr>
                    <a:endCxn id="293" idx="3"/>
                  </p:cNvCxnSpPr>
                  <p:nvPr/>
                </p:nvCxnSpPr>
                <p:spPr>
                  <a:xfrm rot="10800000">
                    <a:off x="5716358" y="3060337"/>
                    <a:ext cx="620275" cy="2674"/>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2" name="Straight Connector 301"/>
                  <p:cNvCxnSpPr>
                    <a:stCxn id="293" idx="1"/>
                  </p:cNvCxnSpPr>
                  <p:nvPr/>
                </p:nvCxnSpPr>
                <p:spPr>
                  <a:xfrm flipH="1" flipV="1">
                    <a:off x="3904917" y="3055657"/>
                    <a:ext cx="439840" cy="4681"/>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3" name="Straight Connector 302"/>
                  <p:cNvCxnSpPr/>
                  <p:nvPr/>
                </p:nvCxnSpPr>
                <p:spPr>
                  <a:xfrm rot="5400000">
                    <a:off x="3598967" y="3358263"/>
                    <a:ext cx="613489"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4" name="Straight Connector 303"/>
                  <p:cNvCxnSpPr/>
                  <p:nvPr/>
                </p:nvCxnSpPr>
                <p:spPr>
                  <a:xfrm>
                    <a:off x="3908917" y="3666387"/>
                    <a:ext cx="3948780"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5" name="Straight Connector 304"/>
                  <p:cNvCxnSpPr/>
                  <p:nvPr/>
                </p:nvCxnSpPr>
                <p:spPr>
                  <a:xfrm rot="10800000">
                    <a:off x="6019800" y="3923268"/>
                    <a:ext cx="1536700"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6" name="Straight Connector 305"/>
                  <p:cNvCxnSpPr/>
                  <p:nvPr/>
                </p:nvCxnSpPr>
                <p:spPr>
                  <a:xfrm rot="10800000">
                    <a:off x="6362700" y="4088368"/>
                    <a:ext cx="1041400"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07" name="Straight Connector 306"/>
                  <p:cNvCxnSpPr/>
                  <p:nvPr/>
                </p:nvCxnSpPr>
                <p:spPr>
                  <a:xfrm rot="10800000">
                    <a:off x="6515100" y="4253468"/>
                    <a:ext cx="774700"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sp>
                <p:nvSpPr>
                  <p:cNvPr id="308" name="TextBox 307"/>
                  <p:cNvSpPr txBox="1"/>
                  <p:nvPr/>
                </p:nvSpPr>
                <p:spPr>
                  <a:xfrm>
                    <a:off x="4355869" y="2869555"/>
                    <a:ext cx="1377301" cy="383652"/>
                  </a:xfrm>
                  <a:prstGeom prst="rect">
                    <a:avLst/>
                  </a:prstGeom>
                  <a:noFill/>
                  <a:effectLst>
                    <a:outerShdw blurRad="50800" dist="38100" dir="2700000" algn="tl" rotWithShape="0">
                      <a:srgbClr val="000000">
                        <a:alpha val="43000"/>
                      </a:srgbClr>
                    </a:outerShdw>
                  </a:effectLst>
                </p:spPr>
                <p:txBody>
                  <a:bodyPr wrap="square" rtlCol="0">
                    <a:spAutoFit/>
                  </a:bodyPr>
                  <a:lstStyle/>
                  <a:p>
                    <a:pPr algn="ctr"/>
                    <a:r>
                      <a:rPr lang="en-US" sz="2000" dirty="0" smtClean="0"/>
                      <a:t>8 Ω</a:t>
                    </a:r>
                    <a:endParaRPr lang="en-US" sz="2000" dirty="0"/>
                  </a:p>
                </p:txBody>
              </p:sp>
              <p:sp>
                <p:nvSpPr>
                  <p:cNvPr id="309" name="TextBox 308"/>
                  <p:cNvSpPr txBox="1"/>
                  <p:nvPr/>
                </p:nvSpPr>
                <p:spPr>
                  <a:xfrm>
                    <a:off x="6336632" y="2869169"/>
                    <a:ext cx="1370012" cy="383652"/>
                  </a:xfrm>
                  <a:prstGeom prst="rect">
                    <a:avLst/>
                  </a:prstGeom>
                  <a:noFill/>
                  <a:effectLst>
                    <a:outerShdw blurRad="50800" dist="38100" dir="2700000" algn="tl" rotWithShape="0">
                      <a:srgbClr val="000000">
                        <a:alpha val="43000"/>
                      </a:srgbClr>
                    </a:outerShdw>
                  </a:effectLst>
                </p:spPr>
                <p:txBody>
                  <a:bodyPr wrap="square" rtlCol="0">
                    <a:spAutoFit/>
                  </a:bodyPr>
                  <a:lstStyle/>
                  <a:p>
                    <a:pPr algn="ctr"/>
                    <a:r>
                      <a:rPr lang="en-US" sz="2000" dirty="0" smtClean="0"/>
                      <a:t>92 Ω</a:t>
                    </a:r>
                    <a:endParaRPr lang="en-US" sz="2000" dirty="0"/>
                  </a:p>
                </p:txBody>
              </p:sp>
              <p:grpSp>
                <p:nvGrpSpPr>
                  <p:cNvPr id="310" name="Group 194"/>
                  <p:cNvGrpSpPr/>
                  <p:nvPr/>
                </p:nvGrpSpPr>
                <p:grpSpPr>
                  <a:xfrm>
                    <a:off x="5329320" y="3915917"/>
                    <a:ext cx="1264651" cy="1264651"/>
                    <a:chOff x="3716421" y="4424949"/>
                    <a:chExt cx="1497264" cy="1497264"/>
                  </a:xfrm>
                </p:grpSpPr>
                <p:sp>
                  <p:nvSpPr>
                    <p:cNvPr id="377" name="Oval 376"/>
                    <p:cNvSpPr/>
                    <p:nvPr/>
                  </p:nvSpPr>
                  <p:spPr>
                    <a:xfrm>
                      <a:off x="3716421" y="4424949"/>
                      <a:ext cx="1497264" cy="1497264"/>
                    </a:xfrm>
                    <a:prstGeom prst="ellipse">
                      <a:avLst/>
                    </a:prstGeom>
                    <a:gradFill flip="none" rotWithShape="1">
                      <a:gsLst>
                        <a:gs pos="36000">
                          <a:schemeClr val="bg1">
                            <a:lumMod val="75000"/>
                          </a:schemeClr>
                        </a:gs>
                        <a:gs pos="88000">
                          <a:srgbClr val="FFFFFF"/>
                        </a:gs>
                      </a:gsLst>
                      <a:path path="circle">
                        <a:fillToRect l="100000" t="100000"/>
                      </a:path>
                      <a:tileRect r="-100000" b="-100000"/>
                    </a:gra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8" name="Oval 377"/>
                    <p:cNvSpPr/>
                    <p:nvPr/>
                  </p:nvSpPr>
                  <p:spPr>
                    <a:xfrm>
                      <a:off x="4317999" y="5025146"/>
                      <a:ext cx="335594" cy="335594"/>
                    </a:xfrm>
                    <a:prstGeom prst="ellipse">
                      <a:avLst/>
                    </a:prstGeom>
                    <a:gradFill flip="none" rotWithShape="1">
                      <a:gsLst>
                        <a:gs pos="68000">
                          <a:schemeClr val="bg1">
                            <a:lumMod val="75000"/>
                          </a:schemeClr>
                        </a:gs>
                        <a:gs pos="21000">
                          <a:srgbClr val="FFFFFF"/>
                        </a:gs>
                      </a:gsLst>
                      <a:path path="circle">
                        <a:fillToRect l="100000" t="100000"/>
                      </a:path>
                      <a:tileRect r="-100000" b="-100000"/>
                    </a:gra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9" name="TextBox 378"/>
                    <p:cNvSpPr txBox="1"/>
                    <p:nvPr/>
                  </p:nvSpPr>
                  <p:spPr>
                    <a:xfrm>
                      <a:off x="3815868" y="4609195"/>
                      <a:ext cx="1312264" cy="454219"/>
                    </a:xfrm>
                    <a:prstGeom prst="rect">
                      <a:avLst/>
                    </a:prstGeom>
                    <a:noFill/>
                    <a:effectLst>
                      <a:outerShdw blurRad="50800" dist="38100" dir="2700000" algn="tl" rotWithShape="0">
                        <a:srgbClr val="000000">
                          <a:alpha val="43000"/>
                        </a:srgbClr>
                      </a:outerShdw>
                    </a:effectLst>
                  </p:spPr>
                  <p:txBody>
                    <a:bodyPr wrap="square" rtlCol="0">
                      <a:spAutoFit/>
                    </a:bodyPr>
                    <a:lstStyle/>
                    <a:p>
                      <a:pPr algn="ctr"/>
                      <a:r>
                        <a:rPr lang="en-US" sz="2000" dirty="0" smtClean="0"/>
                        <a:t>Generator</a:t>
                      </a:r>
                      <a:endParaRPr lang="en-US" sz="2000" dirty="0"/>
                    </a:p>
                  </p:txBody>
                </p:sp>
              </p:grpSp>
              <p:grpSp>
                <p:nvGrpSpPr>
                  <p:cNvPr id="314" name="Group 191"/>
                  <p:cNvGrpSpPr/>
                  <p:nvPr/>
                </p:nvGrpSpPr>
                <p:grpSpPr>
                  <a:xfrm>
                    <a:off x="2851149" y="1040368"/>
                    <a:ext cx="1397001" cy="812800"/>
                    <a:chOff x="711199" y="342900"/>
                    <a:chExt cx="1397001" cy="812800"/>
                  </a:xfrm>
                </p:grpSpPr>
                <p:sp>
                  <p:nvSpPr>
                    <p:cNvPr id="373" name="Rectangle 372"/>
                    <p:cNvSpPr/>
                    <p:nvPr/>
                  </p:nvSpPr>
                  <p:spPr>
                    <a:xfrm>
                      <a:off x="850900" y="342900"/>
                      <a:ext cx="1257300" cy="812800"/>
                    </a:xfrm>
                    <a:prstGeom prst="rect">
                      <a:avLst/>
                    </a:prstGeom>
                    <a:solidFill>
                      <a:schemeClr val="tx2">
                        <a:lumMod val="60000"/>
                        <a:lumOff val="40000"/>
                      </a:schemeClr>
                    </a:solidFill>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4" name="Rectangle 373"/>
                    <p:cNvSpPr/>
                    <p:nvPr/>
                  </p:nvSpPr>
                  <p:spPr>
                    <a:xfrm>
                      <a:off x="1117599" y="1024462"/>
                      <a:ext cx="965200" cy="110067"/>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5" name="Rectangle 374"/>
                    <p:cNvSpPr/>
                    <p:nvPr/>
                  </p:nvSpPr>
                  <p:spPr>
                    <a:xfrm>
                      <a:off x="1126066" y="372529"/>
                      <a:ext cx="965200" cy="110067"/>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6" name="Rectangle 375"/>
                    <p:cNvSpPr/>
                    <p:nvPr/>
                  </p:nvSpPr>
                  <p:spPr>
                    <a:xfrm>
                      <a:off x="711199" y="880533"/>
                      <a:ext cx="304799" cy="228595"/>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315" name="Straight Connector 314"/>
                  <p:cNvCxnSpPr/>
                  <p:nvPr/>
                </p:nvCxnSpPr>
                <p:spPr>
                  <a:xfrm rot="5400000">
                    <a:off x="4603301" y="2052953"/>
                    <a:ext cx="507210" cy="1588"/>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16" name="Straight Connector 315"/>
                  <p:cNvCxnSpPr/>
                  <p:nvPr/>
                </p:nvCxnSpPr>
                <p:spPr>
                  <a:xfrm rot="5400000">
                    <a:off x="5084232" y="2060596"/>
                    <a:ext cx="491067" cy="1588"/>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17" name="Straight Connector 316"/>
                  <p:cNvCxnSpPr/>
                  <p:nvPr/>
                </p:nvCxnSpPr>
                <p:spPr>
                  <a:xfrm rot="10800000">
                    <a:off x="4114800" y="2302036"/>
                    <a:ext cx="736600" cy="1588"/>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18" name="Straight Connector 317"/>
                  <p:cNvCxnSpPr/>
                  <p:nvPr/>
                </p:nvCxnSpPr>
                <p:spPr>
                  <a:xfrm>
                    <a:off x="5334000" y="2307723"/>
                    <a:ext cx="668867" cy="1588"/>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19" name="Straight Connector 318"/>
                  <p:cNvCxnSpPr/>
                  <p:nvPr/>
                </p:nvCxnSpPr>
                <p:spPr>
                  <a:xfrm rot="5400000" flipH="1" flipV="1">
                    <a:off x="2687645" y="2655106"/>
                    <a:ext cx="1185863"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0" name="Straight Connector 319"/>
                  <p:cNvCxnSpPr/>
                  <p:nvPr/>
                </p:nvCxnSpPr>
                <p:spPr>
                  <a:xfrm rot="5400000">
                    <a:off x="4986863" y="1899732"/>
                    <a:ext cx="160872" cy="1588"/>
                  </a:xfrm>
                  <a:prstGeom prst="line">
                    <a:avLst/>
                  </a:prstGeom>
                  <a:ln>
                    <a:solidFill>
                      <a:srgbClr val="FF0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1" name="Straight Connector 320"/>
                  <p:cNvCxnSpPr/>
                  <p:nvPr/>
                </p:nvCxnSpPr>
                <p:spPr>
                  <a:xfrm flipV="1">
                    <a:off x="5066194" y="1973818"/>
                    <a:ext cx="2400866" cy="6350"/>
                  </a:xfrm>
                  <a:prstGeom prst="line">
                    <a:avLst/>
                  </a:prstGeom>
                  <a:ln>
                    <a:solidFill>
                      <a:srgbClr val="FF0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2" name="Straight Connector 321"/>
                  <p:cNvCxnSpPr/>
                  <p:nvPr/>
                </p:nvCxnSpPr>
                <p:spPr>
                  <a:xfrm rot="5400000">
                    <a:off x="4795971" y="1959628"/>
                    <a:ext cx="329406" cy="1588"/>
                  </a:xfrm>
                  <a:prstGeom prst="line">
                    <a:avLst/>
                  </a:prstGeom>
                  <a:ln>
                    <a:solidFill>
                      <a:srgbClr val="0000FF"/>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3" name="Straight Connector 322"/>
                  <p:cNvCxnSpPr/>
                  <p:nvPr/>
                </p:nvCxnSpPr>
                <p:spPr>
                  <a:xfrm>
                    <a:off x="4956953" y="2126218"/>
                    <a:ext cx="2606881" cy="3570"/>
                  </a:xfrm>
                  <a:prstGeom prst="line">
                    <a:avLst/>
                  </a:prstGeom>
                  <a:ln>
                    <a:solidFill>
                      <a:srgbClr val="0000FF"/>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4" name="Straight Connector 323"/>
                  <p:cNvCxnSpPr/>
                  <p:nvPr/>
                </p:nvCxnSpPr>
                <p:spPr>
                  <a:xfrm rot="5400000" flipH="1" flipV="1">
                    <a:off x="5187950" y="913368"/>
                    <a:ext cx="406400" cy="1588"/>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5" name="Straight Connector 324"/>
                  <p:cNvCxnSpPr/>
                  <p:nvPr/>
                </p:nvCxnSpPr>
                <p:spPr>
                  <a:xfrm rot="5400000" flipH="1" flipV="1">
                    <a:off x="5320109" y="977265"/>
                    <a:ext cx="280194" cy="1588"/>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6" name="Straight Connector 325"/>
                  <p:cNvCxnSpPr/>
                  <p:nvPr/>
                </p:nvCxnSpPr>
                <p:spPr>
                  <a:xfrm>
                    <a:off x="5292403" y="705965"/>
                    <a:ext cx="884767" cy="531"/>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7" name="Straight Connector 326"/>
                  <p:cNvCxnSpPr/>
                  <p:nvPr/>
                </p:nvCxnSpPr>
                <p:spPr>
                  <a:xfrm>
                    <a:off x="5455660" y="845634"/>
                    <a:ext cx="626478" cy="8954"/>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8" name="Straight Connector 327"/>
                  <p:cNvCxnSpPr/>
                  <p:nvPr/>
                </p:nvCxnSpPr>
                <p:spPr>
                  <a:xfrm rot="5400000">
                    <a:off x="5657640" y="1224040"/>
                    <a:ext cx="1029120" cy="1588"/>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29" name="Straight Connector 328"/>
                  <p:cNvCxnSpPr/>
                  <p:nvPr/>
                </p:nvCxnSpPr>
                <p:spPr>
                  <a:xfrm>
                    <a:off x="6172732" y="1740486"/>
                    <a:ext cx="1133082" cy="15345"/>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30" name="Straight Connector 329"/>
                  <p:cNvCxnSpPr/>
                  <p:nvPr/>
                </p:nvCxnSpPr>
                <p:spPr>
                  <a:xfrm rot="5400000" flipH="1" flipV="1">
                    <a:off x="7203286" y="1654998"/>
                    <a:ext cx="201606" cy="1588"/>
                  </a:xfrm>
                  <a:prstGeom prst="line">
                    <a:avLst/>
                  </a:prstGeom>
                  <a:ln>
                    <a:solidFill>
                      <a:srgbClr val="008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31" name="Straight Connector 330"/>
                  <p:cNvCxnSpPr/>
                  <p:nvPr/>
                </p:nvCxnSpPr>
                <p:spPr>
                  <a:xfrm rot="5400000">
                    <a:off x="5566834" y="1362101"/>
                    <a:ext cx="1024467" cy="1588"/>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32" name="Straight Connector 331"/>
                  <p:cNvCxnSpPr/>
                  <p:nvPr/>
                </p:nvCxnSpPr>
                <p:spPr>
                  <a:xfrm>
                    <a:off x="6075845" y="1882801"/>
                    <a:ext cx="1314450" cy="8467"/>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33" name="Straight Connector 332"/>
                  <p:cNvCxnSpPr/>
                  <p:nvPr/>
                </p:nvCxnSpPr>
                <p:spPr>
                  <a:xfrm rot="5400000" flipH="1" flipV="1">
                    <a:off x="7219024" y="1722332"/>
                    <a:ext cx="337873" cy="1"/>
                  </a:xfrm>
                  <a:prstGeom prst="line">
                    <a:avLst/>
                  </a:prstGeom>
                  <a:ln w="15875">
                    <a:solidFill>
                      <a:srgbClr val="FFFF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34" name="Straight Connector 333"/>
                  <p:cNvCxnSpPr/>
                  <p:nvPr/>
                </p:nvCxnSpPr>
                <p:spPr>
                  <a:xfrm rot="5400000" flipH="1" flipV="1">
                    <a:off x="7277894" y="1841262"/>
                    <a:ext cx="582613" cy="1588"/>
                  </a:xfrm>
                  <a:prstGeom prst="line">
                    <a:avLst/>
                  </a:prstGeom>
                  <a:ln>
                    <a:solidFill>
                      <a:srgbClr val="0000FF"/>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35" name="Straight Connector 334"/>
                  <p:cNvCxnSpPr/>
                  <p:nvPr/>
                </p:nvCxnSpPr>
                <p:spPr>
                  <a:xfrm rot="5400000" flipH="1" flipV="1">
                    <a:off x="7265292" y="1767809"/>
                    <a:ext cx="417518" cy="7201"/>
                  </a:xfrm>
                  <a:prstGeom prst="line">
                    <a:avLst/>
                  </a:prstGeom>
                  <a:ln>
                    <a:solidFill>
                      <a:srgbClr val="FF0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grpSp>
                <p:nvGrpSpPr>
                  <p:cNvPr id="336" name="Group 193"/>
                  <p:cNvGrpSpPr/>
                  <p:nvPr/>
                </p:nvGrpSpPr>
                <p:grpSpPr>
                  <a:xfrm>
                    <a:off x="6913038" y="1057310"/>
                    <a:ext cx="1020229" cy="537634"/>
                    <a:chOff x="5160438" y="715442"/>
                    <a:chExt cx="1020229" cy="537634"/>
                  </a:xfrm>
                </p:grpSpPr>
                <p:sp>
                  <p:nvSpPr>
                    <p:cNvPr id="369" name="Rectangle 368"/>
                    <p:cNvSpPr/>
                    <p:nvPr/>
                  </p:nvSpPr>
                  <p:spPr>
                    <a:xfrm>
                      <a:off x="5338238" y="715442"/>
                      <a:ext cx="317500" cy="406400"/>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0" name="Rectangle 369"/>
                    <p:cNvSpPr/>
                    <p:nvPr/>
                  </p:nvSpPr>
                  <p:spPr>
                    <a:xfrm>
                      <a:off x="5706538" y="715442"/>
                      <a:ext cx="317500" cy="406400"/>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1" name="Rectangle 370"/>
                    <p:cNvSpPr/>
                    <p:nvPr/>
                  </p:nvSpPr>
                  <p:spPr>
                    <a:xfrm>
                      <a:off x="5160438" y="1121842"/>
                      <a:ext cx="1020229" cy="131234"/>
                    </a:xfrm>
                    <a:prstGeom prst="rect">
                      <a:avLst/>
                    </a:prstGeom>
                    <a:solidFill>
                      <a:schemeClr val="tx1"/>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2" name="Rectangle 371"/>
                    <p:cNvSpPr/>
                    <p:nvPr/>
                  </p:nvSpPr>
                  <p:spPr>
                    <a:xfrm>
                      <a:off x="5484284" y="1151477"/>
                      <a:ext cx="397934" cy="48673"/>
                    </a:xfrm>
                    <a:prstGeom prst="rect">
                      <a:avLst/>
                    </a:prstGeom>
                    <a:solidFill>
                      <a:schemeClr val="bg1"/>
                    </a:solidFill>
                    <a:ln>
                      <a:solidFill>
                        <a:schemeClr val="bg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37" name="TextBox 336"/>
                  <p:cNvSpPr txBox="1"/>
                  <p:nvPr/>
                </p:nvSpPr>
                <p:spPr>
                  <a:xfrm>
                    <a:off x="2530973" y="4227331"/>
                    <a:ext cx="1174183" cy="678769"/>
                  </a:xfrm>
                  <a:prstGeom prst="rect">
                    <a:avLst/>
                  </a:prstGeom>
                  <a:noFill/>
                </p:spPr>
                <p:txBody>
                  <a:bodyPr wrap="square" rtlCol="0">
                    <a:spAutoFit/>
                  </a:bodyPr>
                  <a:lstStyle/>
                  <a:p>
                    <a:pPr algn="ctr"/>
                    <a:r>
                      <a:rPr lang="en-US" sz="2000" dirty="0" smtClean="0"/>
                      <a:t>7.2V NiMH</a:t>
                    </a:r>
                  </a:p>
                  <a:p>
                    <a:pPr algn="ctr"/>
                    <a:r>
                      <a:rPr lang="en-US" sz="2000" dirty="0" smtClean="0"/>
                      <a:t>Battery</a:t>
                    </a:r>
                    <a:endParaRPr lang="en-US" sz="2000" dirty="0"/>
                  </a:p>
                </p:txBody>
              </p:sp>
              <p:sp>
                <p:nvSpPr>
                  <p:cNvPr id="338" name="TextBox 337"/>
                  <p:cNvSpPr txBox="1"/>
                  <p:nvPr/>
                </p:nvSpPr>
                <p:spPr>
                  <a:xfrm>
                    <a:off x="6817153" y="467373"/>
                    <a:ext cx="1237397" cy="678769"/>
                  </a:xfrm>
                  <a:prstGeom prst="rect">
                    <a:avLst/>
                  </a:prstGeom>
                  <a:noFill/>
                </p:spPr>
                <p:txBody>
                  <a:bodyPr wrap="square" rtlCol="0">
                    <a:spAutoFit/>
                  </a:bodyPr>
                  <a:lstStyle/>
                  <a:p>
                    <a:pPr algn="ctr"/>
                    <a:r>
                      <a:rPr lang="en-US" sz="2000" dirty="0" smtClean="0"/>
                      <a:t>Lidar Range Sensor</a:t>
                    </a:r>
                    <a:endParaRPr lang="en-US" sz="2000" dirty="0"/>
                  </a:p>
                </p:txBody>
              </p:sp>
              <p:sp>
                <p:nvSpPr>
                  <p:cNvPr id="339" name="Rectangle 338"/>
                  <p:cNvSpPr/>
                  <p:nvPr/>
                </p:nvSpPr>
                <p:spPr>
                  <a:xfrm>
                    <a:off x="7764669" y="1790831"/>
                    <a:ext cx="633892" cy="263037"/>
                  </a:xfrm>
                  <a:prstGeom prst="rect">
                    <a:avLst/>
                  </a:prstGeom>
                  <a:solidFill>
                    <a:schemeClr val="bg1">
                      <a:lumMod val="8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0" name="TextBox 339"/>
                  <p:cNvSpPr txBox="1"/>
                  <p:nvPr/>
                </p:nvSpPr>
                <p:spPr>
                  <a:xfrm>
                    <a:off x="3218105" y="1128763"/>
                    <a:ext cx="1094030" cy="678769"/>
                  </a:xfrm>
                  <a:prstGeom prst="rect">
                    <a:avLst/>
                  </a:prstGeom>
                  <a:noFill/>
                </p:spPr>
                <p:txBody>
                  <a:bodyPr wrap="square" rtlCol="0">
                    <a:spAutoFit/>
                  </a:bodyPr>
                  <a:lstStyle/>
                  <a:p>
                    <a:pPr algn="ctr"/>
                    <a:r>
                      <a:rPr lang="en-US" sz="2000" dirty="0" smtClean="0"/>
                      <a:t>Arduino Uno</a:t>
                    </a:r>
                    <a:endParaRPr lang="en-US" sz="2000" dirty="0"/>
                  </a:p>
                </p:txBody>
              </p:sp>
              <p:cxnSp>
                <p:nvCxnSpPr>
                  <p:cNvPr id="341" name="Straight Connector 340"/>
                  <p:cNvCxnSpPr/>
                  <p:nvPr/>
                </p:nvCxnSpPr>
                <p:spPr>
                  <a:xfrm>
                    <a:off x="7473950" y="1847981"/>
                    <a:ext cx="292100" cy="158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42" name="Straight Connector 341"/>
                  <p:cNvCxnSpPr/>
                  <p:nvPr/>
                </p:nvCxnSpPr>
                <p:spPr>
                  <a:xfrm>
                    <a:off x="7566715" y="1949582"/>
                    <a:ext cx="203200" cy="1588"/>
                  </a:xfrm>
                  <a:prstGeom prst="line">
                    <a:avLst/>
                  </a:prstGeom>
                  <a:ln>
                    <a:solidFill>
                      <a:srgbClr val="0000FF"/>
                    </a:solidFill>
                  </a:ln>
                </p:spPr>
                <p:style>
                  <a:lnRef idx="2">
                    <a:schemeClr val="accent1"/>
                  </a:lnRef>
                  <a:fillRef idx="0">
                    <a:schemeClr val="accent1"/>
                  </a:fillRef>
                  <a:effectRef idx="1">
                    <a:schemeClr val="accent1"/>
                  </a:effectRef>
                  <a:fontRef idx="minor">
                    <a:schemeClr val="tx1"/>
                  </a:fontRef>
                </p:style>
              </p:cxnSp>
              <p:sp>
                <p:nvSpPr>
                  <p:cNvPr id="343" name="TextBox 342"/>
                  <p:cNvSpPr txBox="1"/>
                  <p:nvPr/>
                </p:nvSpPr>
                <p:spPr>
                  <a:xfrm>
                    <a:off x="7726837" y="1733739"/>
                    <a:ext cx="718256" cy="383652"/>
                  </a:xfrm>
                  <a:prstGeom prst="rect">
                    <a:avLst/>
                  </a:prstGeom>
                  <a:noFill/>
                </p:spPr>
                <p:txBody>
                  <a:bodyPr wrap="square" rtlCol="0">
                    <a:spAutoFit/>
                  </a:bodyPr>
                  <a:lstStyle/>
                  <a:p>
                    <a:pPr algn="ctr"/>
                    <a:r>
                      <a:rPr lang="en-US" sz="2000" dirty="0" smtClean="0"/>
                      <a:t>670μF</a:t>
                    </a:r>
                  </a:p>
                </p:txBody>
              </p:sp>
              <p:sp>
                <p:nvSpPr>
                  <p:cNvPr id="344" name="Rectangle 343"/>
                  <p:cNvSpPr/>
                  <p:nvPr/>
                </p:nvSpPr>
                <p:spPr>
                  <a:xfrm>
                    <a:off x="5020733" y="663601"/>
                    <a:ext cx="279400" cy="101600"/>
                  </a:xfrm>
                  <a:prstGeom prst="rect">
                    <a:avLst/>
                  </a:prstGeom>
                  <a:solidFill>
                    <a:schemeClr val="bg2">
                      <a:lumMod val="50000"/>
                    </a:schemeClr>
                  </a:solidFill>
                  <a:ln>
                    <a:solidFill>
                      <a:schemeClr val="bg2">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46" name="Straight Connector 345"/>
                  <p:cNvCxnSpPr/>
                  <p:nvPr/>
                </p:nvCxnSpPr>
                <p:spPr>
                  <a:xfrm rot="5400000">
                    <a:off x="4840948" y="796289"/>
                    <a:ext cx="145258"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7" name="Straight Connector 346"/>
                  <p:cNvCxnSpPr/>
                  <p:nvPr/>
                </p:nvCxnSpPr>
                <p:spPr>
                  <a:xfrm>
                    <a:off x="4908550" y="868918"/>
                    <a:ext cx="387350"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8" name="Straight Connector 347"/>
                  <p:cNvCxnSpPr/>
                  <p:nvPr/>
                </p:nvCxnSpPr>
                <p:spPr>
                  <a:xfrm rot="5400000">
                    <a:off x="5177234" y="986790"/>
                    <a:ext cx="235744"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9" name="Straight Connector 348"/>
                  <p:cNvCxnSpPr>
                    <a:stCxn id="344" idx="1"/>
                    <a:endCxn id="344" idx="1"/>
                  </p:cNvCxnSpPr>
                  <p:nvPr/>
                </p:nvCxnSpPr>
                <p:spPr>
                  <a:xfrm rot="10800000">
                    <a:off x="5020733" y="714401"/>
                    <a:ext cx="1588"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350" name="Straight Connector 349"/>
                  <p:cNvCxnSpPr/>
                  <p:nvPr/>
                </p:nvCxnSpPr>
                <p:spPr>
                  <a:xfrm rot="5400000">
                    <a:off x="5008964" y="716917"/>
                    <a:ext cx="98158" cy="1"/>
                  </a:xfrm>
                  <a:prstGeom prst="line">
                    <a:avLst/>
                  </a:prstGeom>
                  <a:ln>
                    <a:solidFill>
                      <a:schemeClr val="bg2">
                        <a:lumMod val="75000"/>
                      </a:schemeClr>
                    </a:solidFill>
                  </a:ln>
                </p:spPr>
                <p:style>
                  <a:lnRef idx="2">
                    <a:schemeClr val="accent1"/>
                  </a:lnRef>
                  <a:fillRef idx="0">
                    <a:schemeClr val="accent1"/>
                  </a:fillRef>
                  <a:effectRef idx="1">
                    <a:schemeClr val="accent1"/>
                  </a:effectRef>
                  <a:fontRef idx="minor">
                    <a:schemeClr val="tx1"/>
                  </a:fontRef>
                </p:style>
              </p:cxnSp>
              <p:cxnSp>
                <p:nvCxnSpPr>
                  <p:cNvPr id="351" name="Straight Connector 350"/>
                  <p:cNvCxnSpPr/>
                  <p:nvPr/>
                </p:nvCxnSpPr>
                <p:spPr>
                  <a:xfrm rot="5400000">
                    <a:off x="5055530" y="716918"/>
                    <a:ext cx="98158" cy="1"/>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52" name="Straight Connector 351"/>
                  <p:cNvCxnSpPr/>
                  <p:nvPr/>
                </p:nvCxnSpPr>
                <p:spPr>
                  <a:xfrm rot="5400000">
                    <a:off x="5114797" y="716919"/>
                    <a:ext cx="98158" cy="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53" name="Straight Connector 352"/>
                  <p:cNvCxnSpPr/>
                  <p:nvPr/>
                </p:nvCxnSpPr>
                <p:spPr>
                  <a:xfrm rot="5400000">
                    <a:off x="5199464" y="716918"/>
                    <a:ext cx="98158" cy="1"/>
                  </a:xfrm>
                  <a:prstGeom prst="line">
                    <a:avLst/>
                  </a:prstGeom>
                  <a:ln w="12700">
                    <a:solidFill>
                      <a:srgbClr val="FFFF00"/>
                    </a:solidFill>
                  </a:ln>
                </p:spPr>
                <p:style>
                  <a:lnRef idx="2">
                    <a:schemeClr val="accent1"/>
                  </a:lnRef>
                  <a:fillRef idx="0">
                    <a:schemeClr val="accent1"/>
                  </a:fillRef>
                  <a:effectRef idx="1">
                    <a:schemeClr val="accent1"/>
                  </a:effectRef>
                  <a:fontRef idx="minor">
                    <a:schemeClr val="tx1"/>
                  </a:fontRef>
                </p:style>
              </p:cxnSp>
              <p:sp>
                <p:nvSpPr>
                  <p:cNvPr id="354" name="Rectangle 353"/>
                  <p:cNvSpPr/>
                  <p:nvPr/>
                </p:nvSpPr>
                <p:spPr>
                  <a:xfrm>
                    <a:off x="3213100" y="970518"/>
                    <a:ext cx="1104900" cy="958850"/>
                  </a:xfrm>
                  <a:prstGeom prst="rect">
                    <a:avLst/>
                  </a:prstGeom>
                  <a:noFill/>
                  <a:ln>
                    <a:solidFill>
                      <a:schemeClr val="tx1"/>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5" name="TextBox 354"/>
                  <p:cNvSpPr txBox="1"/>
                  <p:nvPr/>
                </p:nvSpPr>
                <p:spPr>
                  <a:xfrm>
                    <a:off x="1835535" y="611278"/>
                    <a:ext cx="1208621" cy="973886"/>
                  </a:xfrm>
                  <a:prstGeom prst="rect">
                    <a:avLst/>
                  </a:prstGeom>
                  <a:noFill/>
                </p:spPr>
                <p:txBody>
                  <a:bodyPr wrap="square" rtlCol="0">
                    <a:spAutoFit/>
                  </a:bodyPr>
                  <a:lstStyle/>
                  <a:p>
                    <a:pPr algn="ctr"/>
                    <a:r>
                      <a:rPr lang="en-US" sz="2000" dirty="0" smtClean="0"/>
                      <a:t>SD Shield Connection </a:t>
                    </a:r>
                  </a:p>
                  <a:p>
                    <a:pPr algn="ctr"/>
                    <a:r>
                      <a:rPr lang="en-US" sz="2000" dirty="0" smtClean="0"/>
                      <a:t>to Arduino</a:t>
                    </a:r>
                    <a:endParaRPr lang="en-US" sz="2000" dirty="0"/>
                  </a:p>
                </p:txBody>
              </p:sp>
              <p:sp>
                <p:nvSpPr>
                  <p:cNvPr id="356" name="TextBox 355"/>
                  <p:cNvSpPr txBox="1"/>
                  <p:nvPr/>
                </p:nvSpPr>
                <p:spPr>
                  <a:xfrm>
                    <a:off x="2002268" y="2856130"/>
                    <a:ext cx="917162" cy="678769"/>
                  </a:xfrm>
                  <a:prstGeom prst="rect">
                    <a:avLst/>
                  </a:prstGeom>
                  <a:noFill/>
                </p:spPr>
                <p:txBody>
                  <a:bodyPr wrap="square" rtlCol="0">
                    <a:spAutoFit/>
                  </a:bodyPr>
                  <a:lstStyle/>
                  <a:p>
                    <a:pPr algn="ctr"/>
                    <a:r>
                      <a:rPr lang="en-US" sz="2000" dirty="0" smtClean="0"/>
                      <a:t>On/Off Switch</a:t>
                    </a:r>
                    <a:endParaRPr lang="en-US" sz="2000" dirty="0"/>
                  </a:p>
                </p:txBody>
              </p:sp>
              <p:cxnSp>
                <p:nvCxnSpPr>
                  <p:cNvPr id="357" name="Straight Connector 356"/>
                  <p:cNvCxnSpPr/>
                  <p:nvPr/>
                </p:nvCxnSpPr>
                <p:spPr>
                  <a:xfrm rot="10800000">
                    <a:off x="2601046" y="2745073"/>
                    <a:ext cx="354807" cy="1588"/>
                  </a:xfrm>
                  <a:prstGeom prst="line">
                    <a:avLst/>
                  </a:prstGeom>
                  <a:ln>
                    <a:solidFill>
                      <a:srgbClr val="FF0000"/>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grpSp>
                <p:nvGrpSpPr>
                  <p:cNvPr id="358" name="Group 113"/>
                  <p:cNvGrpSpPr/>
                  <p:nvPr/>
                </p:nvGrpSpPr>
                <p:grpSpPr>
                  <a:xfrm>
                    <a:off x="2869655" y="3243012"/>
                    <a:ext cx="495303" cy="972580"/>
                    <a:chOff x="1181100" y="3721100"/>
                    <a:chExt cx="1016000" cy="622300"/>
                  </a:xfrm>
                </p:grpSpPr>
                <p:sp>
                  <p:nvSpPr>
                    <p:cNvPr id="366" name="Rectangle 365"/>
                    <p:cNvSpPr/>
                    <p:nvPr/>
                  </p:nvSpPr>
                  <p:spPr>
                    <a:xfrm>
                      <a:off x="1308100" y="3721100"/>
                      <a:ext cx="88900" cy="88900"/>
                    </a:xfrm>
                    <a:prstGeom prst="rect">
                      <a:avLst/>
                    </a:prstGeom>
                    <a:solidFill>
                      <a:schemeClr val="bg1">
                        <a:lumMod val="50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7" name="Rectangle 366"/>
                    <p:cNvSpPr/>
                    <p:nvPr/>
                  </p:nvSpPr>
                  <p:spPr>
                    <a:xfrm>
                      <a:off x="1981200" y="3721100"/>
                      <a:ext cx="88900" cy="88900"/>
                    </a:xfrm>
                    <a:prstGeom prst="rect">
                      <a:avLst/>
                    </a:prstGeom>
                    <a:solidFill>
                      <a:schemeClr val="bg1">
                        <a:lumMod val="50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8" name="Rectangle 367"/>
                    <p:cNvSpPr/>
                    <p:nvPr/>
                  </p:nvSpPr>
                  <p:spPr>
                    <a:xfrm>
                      <a:off x="1181100" y="3810000"/>
                      <a:ext cx="1016000" cy="533400"/>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359" name="Straight Connector 358"/>
                  <p:cNvCxnSpPr/>
                  <p:nvPr/>
                </p:nvCxnSpPr>
                <p:spPr>
                  <a:xfrm rot="5400000" flipH="1" flipV="1">
                    <a:off x="2706763" y="2993430"/>
                    <a:ext cx="492940" cy="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60" name="Group 215"/>
                  <p:cNvGrpSpPr/>
                  <p:nvPr/>
                </p:nvGrpSpPr>
                <p:grpSpPr>
                  <a:xfrm rot="16200000">
                    <a:off x="2171152" y="2354551"/>
                    <a:ext cx="546100" cy="450850"/>
                    <a:chOff x="342900" y="1320800"/>
                    <a:chExt cx="546100" cy="450850"/>
                  </a:xfrm>
                </p:grpSpPr>
                <p:sp>
                  <p:nvSpPr>
                    <p:cNvPr id="363" name="Round Same Side Corner Rectangle 77"/>
                    <p:cNvSpPr/>
                    <p:nvPr/>
                  </p:nvSpPr>
                  <p:spPr>
                    <a:xfrm>
                      <a:off x="584200" y="1320800"/>
                      <a:ext cx="76200" cy="323850"/>
                    </a:xfrm>
                    <a:prstGeom prst="round2SameRect">
                      <a:avLst/>
                    </a:prstGeom>
                    <a:solidFill>
                      <a:schemeClr val="bg1">
                        <a:lumMod val="75000"/>
                      </a:schemeClr>
                    </a:solidFill>
                    <a:ln>
                      <a:solidFill>
                        <a:schemeClr val="bg1">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4" name="Rectangle 363"/>
                    <p:cNvSpPr/>
                    <p:nvPr/>
                  </p:nvSpPr>
                  <p:spPr>
                    <a:xfrm rot="5400000">
                      <a:off x="589916" y="1511935"/>
                      <a:ext cx="45719" cy="311150"/>
                    </a:xfrm>
                    <a:prstGeom prst="rect">
                      <a:avLst/>
                    </a:prstGeom>
                    <a:solidFill>
                      <a:schemeClr val="bg1">
                        <a:lumMod val="75000"/>
                      </a:schemeClr>
                    </a:solidFill>
                    <a:ln>
                      <a:solidFill>
                        <a:schemeClr val="bg1">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5" name="Rectangle 364"/>
                    <p:cNvSpPr/>
                    <p:nvPr/>
                  </p:nvSpPr>
                  <p:spPr>
                    <a:xfrm>
                      <a:off x="342900" y="1695450"/>
                      <a:ext cx="546100" cy="76200"/>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361" name="Straight Connector 360"/>
                  <p:cNvCxnSpPr/>
                  <p:nvPr/>
                </p:nvCxnSpPr>
                <p:spPr>
                  <a:xfrm rot="5400000" flipH="1" flipV="1">
                    <a:off x="2602706" y="1898909"/>
                    <a:ext cx="342901" cy="158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362" name="Straight Connector 361"/>
                  <p:cNvCxnSpPr/>
                  <p:nvPr/>
                </p:nvCxnSpPr>
                <p:spPr>
                  <a:xfrm flipH="1" flipV="1">
                    <a:off x="2772216" y="2063098"/>
                    <a:ext cx="507114" cy="3838"/>
                  </a:xfrm>
                  <a:prstGeom prst="line">
                    <a:avLst/>
                  </a:prstGeom>
                  <a:ln>
                    <a:solidFill>
                      <a:schemeClr val="tx1"/>
                    </a:solidFill>
                  </a:ln>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cxnSp>
              <p:sp>
                <p:nvSpPr>
                  <p:cNvPr id="298" name="Rectangle 297"/>
                  <p:cNvSpPr/>
                  <p:nvPr/>
                </p:nvSpPr>
                <p:spPr>
                  <a:xfrm>
                    <a:off x="7186754" y="4468120"/>
                    <a:ext cx="871601" cy="263037"/>
                  </a:xfrm>
                  <a:prstGeom prst="rect">
                    <a:avLst/>
                  </a:prstGeom>
                  <a:solidFill>
                    <a:schemeClr val="tx1">
                      <a:lumMod val="50000"/>
                      <a:lumOff val="50000"/>
                    </a:schemeClr>
                  </a:solidFill>
                  <a:ln>
                    <a:solidFill>
                      <a:schemeClr val="tx1"/>
                    </a:solidFill>
                  </a:ln>
                  <a:effectLst>
                    <a:outerShdw blurRad="50800" dist="38100" dir="270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2" name="TextBox 311"/>
                  <p:cNvSpPr txBox="1"/>
                  <p:nvPr/>
                </p:nvSpPr>
                <p:spPr>
                  <a:xfrm>
                    <a:off x="7146578" y="4402288"/>
                    <a:ext cx="950838" cy="383652"/>
                  </a:xfrm>
                  <a:prstGeom prst="rect">
                    <a:avLst/>
                  </a:prstGeom>
                  <a:noFill/>
                  <a:effectLst>
                    <a:outerShdw blurRad="50800" dist="38100" dir="2700000" algn="tl" rotWithShape="0">
                      <a:srgbClr val="000000">
                        <a:alpha val="43000"/>
                      </a:srgbClr>
                    </a:outerShdw>
                  </a:effectLst>
                </p:spPr>
                <p:txBody>
                  <a:bodyPr wrap="square" rtlCol="0">
                    <a:spAutoFit/>
                  </a:bodyPr>
                  <a:lstStyle/>
                  <a:p>
                    <a:pPr algn="ctr"/>
                    <a:r>
                      <a:rPr lang="en-US" sz="2000" dirty="0" smtClean="0"/>
                      <a:t>Rectifier</a:t>
                    </a:r>
                    <a:endParaRPr lang="en-US" sz="3600" dirty="0"/>
                  </a:p>
                </p:txBody>
              </p:sp>
            </p:grpSp>
            <p:cxnSp>
              <p:nvCxnSpPr>
                <p:cNvPr id="286" name="Straight Arrow Connector 285"/>
                <p:cNvCxnSpPr/>
                <p:nvPr/>
              </p:nvCxnSpPr>
              <p:spPr>
                <a:xfrm rot="960000">
                  <a:off x="8312883" y="2962402"/>
                  <a:ext cx="104264" cy="365760"/>
                </a:xfrm>
                <a:prstGeom prst="straightConnector1">
                  <a:avLst/>
                </a:prstGeom>
                <a:ln w="19050">
                  <a:solidFill>
                    <a:schemeClr val="tx1"/>
                  </a:solidFill>
                  <a:tailEnd type="triangle"/>
                </a:ln>
              </p:spPr>
              <p:style>
                <a:lnRef idx="2">
                  <a:schemeClr val="accent1"/>
                </a:lnRef>
                <a:fillRef idx="0">
                  <a:schemeClr val="accent1"/>
                </a:fillRef>
                <a:effectRef idx="1">
                  <a:schemeClr val="accent1"/>
                </a:effectRef>
                <a:fontRef idx="minor">
                  <a:schemeClr val="tx1"/>
                </a:fontRef>
              </p:style>
            </p:cxnSp>
          </p:grpSp>
          <p:cxnSp>
            <p:nvCxnSpPr>
              <p:cNvPr id="284" name="Curved Connector 283"/>
              <p:cNvCxnSpPr/>
              <p:nvPr/>
            </p:nvCxnSpPr>
            <p:spPr>
              <a:xfrm>
                <a:off x="6471994" y="2822076"/>
                <a:ext cx="288108" cy="195405"/>
              </a:xfrm>
              <a:prstGeom prst="curvedConnector3">
                <a:avLst>
                  <a:gd name="adj1" fmla="val 10011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pic>
        <p:nvPicPr>
          <p:cNvPr id="387" name="Picture 386"/>
          <p:cNvPicPr>
            <a:picLocks noChangeAspect="1"/>
          </p:cNvPicPr>
          <p:nvPr/>
        </p:nvPicPr>
        <p:blipFill rotWithShape="1">
          <a:blip r:embed="rId14" cstate="print">
            <a:extLst>
              <a:ext uri="{28A0092B-C50C-407E-A947-70E740481C1C}">
                <a14:useLocalDpi xmlns:a14="http://schemas.microsoft.com/office/drawing/2010/main" val="0"/>
              </a:ext>
            </a:extLst>
          </a:blip>
          <a:srcRect l="6547" t="29188" r="24008" b="27778"/>
          <a:stretch/>
        </p:blipFill>
        <p:spPr>
          <a:xfrm rot="16200000">
            <a:off x="25176386" y="15320123"/>
            <a:ext cx="4206240" cy="1466177"/>
          </a:xfrm>
          <a:prstGeom prst="rect">
            <a:avLst/>
          </a:prstGeom>
          <a:effectLst>
            <a:softEdge rad="25400"/>
          </a:effectLst>
        </p:spPr>
      </p:pic>
      <p:pic>
        <p:nvPicPr>
          <p:cNvPr id="388" name="Picture 387"/>
          <p:cNvPicPr>
            <a:picLocks noChangeAspect="1"/>
          </p:cNvPicPr>
          <p:nvPr/>
        </p:nvPicPr>
        <p:blipFill rotWithShape="1">
          <a:blip r:embed="rId15">
            <a:lum bright="2000" contrast="20000"/>
          </a:blip>
          <a:srcRect l="45070" t="21189" r="38118" b="44219"/>
          <a:stretch/>
        </p:blipFill>
        <p:spPr>
          <a:xfrm>
            <a:off x="23873413" y="13938496"/>
            <a:ext cx="1551179" cy="4206240"/>
          </a:xfrm>
          <a:prstGeom prst="rect">
            <a:avLst/>
          </a:prstGeom>
          <a:effectLst>
            <a:softEdge rad="25400"/>
          </a:effectLst>
        </p:spPr>
      </p:pic>
      <p:sp>
        <p:nvSpPr>
          <p:cNvPr id="6" name="TextBox 5"/>
          <p:cNvSpPr txBox="1"/>
          <p:nvPr/>
        </p:nvSpPr>
        <p:spPr>
          <a:xfrm>
            <a:off x="23873413" y="18060942"/>
            <a:ext cx="1551179" cy="601203"/>
          </a:xfrm>
          <a:prstGeom prst="rect">
            <a:avLst/>
          </a:prstGeom>
          <a:noFill/>
        </p:spPr>
        <p:txBody>
          <a:bodyPr wrap="square" rtlCol="0">
            <a:spAutoFit/>
          </a:bodyPr>
          <a:lstStyle/>
          <a:p>
            <a:pPr algn="ctr"/>
            <a:r>
              <a:rPr lang="en-US" sz="3200" b="1" dirty="0" smtClean="0"/>
              <a:t>Before</a:t>
            </a:r>
            <a:endParaRPr lang="en-US" sz="3200" b="1" dirty="0"/>
          </a:p>
        </p:txBody>
      </p:sp>
      <p:sp>
        <p:nvSpPr>
          <p:cNvPr id="389" name="TextBox 388"/>
          <p:cNvSpPr txBox="1"/>
          <p:nvPr/>
        </p:nvSpPr>
        <p:spPr>
          <a:xfrm>
            <a:off x="26577228" y="18069154"/>
            <a:ext cx="1435367" cy="603504"/>
          </a:xfrm>
          <a:prstGeom prst="rect">
            <a:avLst/>
          </a:prstGeom>
          <a:noFill/>
        </p:spPr>
        <p:txBody>
          <a:bodyPr wrap="square" rtlCol="0">
            <a:spAutoFit/>
          </a:bodyPr>
          <a:lstStyle/>
          <a:p>
            <a:pPr algn="ctr"/>
            <a:r>
              <a:rPr lang="en-US" sz="3200" b="1" dirty="0" smtClean="0"/>
              <a:t>After</a:t>
            </a:r>
            <a:endParaRPr lang="en-US" sz="3200" b="1" dirty="0"/>
          </a:p>
        </p:txBody>
      </p:sp>
      <p:sp>
        <p:nvSpPr>
          <p:cNvPr id="390" name="TextBox 389"/>
          <p:cNvSpPr txBox="1"/>
          <p:nvPr/>
        </p:nvSpPr>
        <p:spPr>
          <a:xfrm>
            <a:off x="17413273" y="25238810"/>
            <a:ext cx="2946325" cy="594360"/>
          </a:xfrm>
          <a:prstGeom prst="rect">
            <a:avLst/>
          </a:prstGeom>
          <a:noFill/>
        </p:spPr>
        <p:txBody>
          <a:bodyPr wrap="square" rtlCol="0">
            <a:spAutoFit/>
          </a:bodyPr>
          <a:lstStyle/>
          <a:p>
            <a:pPr algn="ctr"/>
            <a:r>
              <a:rPr lang="en-US" sz="3200" b="1" dirty="0" smtClean="0"/>
              <a:t>Before</a:t>
            </a:r>
            <a:endParaRPr lang="en-US" sz="3200" b="1" dirty="0"/>
          </a:p>
        </p:txBody>
      </p:sp>
      <p:sp>
        <p:nvSpPr>
          <p:cNvPr id="393" name="TextBox 392"/>
          <p:cNvSpPr txBox="1"/>
          <p:nvPr/>
        </p:nvSpPr>
        <p:spPr>
          <a:xfrm>
            <a:off x="22549551" y="25233599"/>
            <a:ext cx="5837106" cy="589987"/>
          </a:xfrm>
          <a:prstGeom prst="rect">
            <a:avLst/>
          </a:prstGeom>
          <a:noFill/>
        </p:spPr>
        <p:txBody>
          <a:bodyPr wrap="square" rtlCol="0">
            <a:spAutoFit/>
          </a:bodyPr>
          <a:lstStyle/>
          <a:p>
            <a:pPr algn="ctr"/>
            <a:r>
              <a:rPr lang="en-US" sz="3200" b="1" dirty="0" smtClean="0"/>
              <a:t>After</a:t>
            </a:r>
            <a:endParaRPr lang="en-US" sz="3200" b="1" dirty="0"/>
          </a:p>
        </p:txBody>
      </p:sp>
      <p:pic>
        <p:nvPicPr>
          <p:cNvPr id="394" name="Picture 393"/>
          <p:cNvPicPr>
            <a:picLocks noChangeAspect="1"/>
          </p:cNvPicPr>
          <p:nvPr/>
        </p:nvPicPr>
        <p:blipFill rotWithShape="1">
          <a:blip r:embed="rId16" cstate="print">
            <a:extLst>
              <a:ext uri="{28A0092B-C50C-407E-A947-70E740481C1C}">
                <a14:useLocalDpi xmlns:a14="http://schemas.microsoft.com/office/drawing/2010/main" val="0"/>
              </a:ext>
            </a:extLst>
          </a:blip>
          <a:srcRect l="5197" t="22687" r="12172" b="13509"/>
          <a:stretch/>
        </p:blipFill>
        <p:spPr>
          <a:xfrm>
            <a:off x="19919451" y="29271327"/>
            <a:ext cx="6315837" cy="2743200"/>
          </a:xfrm>
          <a:prstGeom prst="rect">
            <a:avLst/>
          </a:prstGeom>
          <a:effectLst>
            <a:softEdge rad="25400"/>
          </a:effectLst>
        </p:spPr>
      </p:pic>
      <p:sp>
        <p:nvSpPr>
          <p:cNvPr id="396" name="TextBox 395"/>
          <p:cNvSpPr txBox="1"/>
          <p:nvPr/>
        </p:nvSpPr>
        <p:spPr>
          <a:xfrm>
            <a:off x="15099369" y="31946800"/>
            <a:ext cx="4579044" cy="594360"/>
          </a:xfrm>
          <a:prstGeom prst="rect">
            <a:avLst/>
          </a:prstGeom>
          <a:noFill/>
        </p:spPr>
        <p:txBody>
          <a:bodyPr wrap="square" rtlCol="0">
            <a:spAutoFit/>
          </a:bodyPr>
          <a:lstStyle/>
          <a:p>
            <a:pPr algn="ctr"/>
            <a:r>
              <a:rPr lang="en-US" sz="3200" b="1" dirty="0" smtClean="0"/>
              <a:t>Before</a:t>
            </a:r>
            <a:endParaRPr lang="en-US" sz="3200" b="1" dirty="0"/>
          </a:p>
        </p:txBody>
      </p:sp>
      <p:sp>
        <p:nvSpPr>
          <p:cNvPr id="397" name="TextBox 396"/>
          <p:cNvSpPr txBox="1"/>
          <p:nvPr/>
        </p:nvSpPr>
        <p:spPr>
          <a:xfrm>
            <a:off x="19954108" y="31946940"/>
            <a:ext cx="8863974" cy="589987"/>
          </a:xfrm>
          <a:prstGeom prst="rect">
            <a:avLst/>
          </a:prstGeom>
          <a:noFill/>
        </p:spPr>
        <p:txBody>
          <a:bodyPr wrap="square" rtlCol="0">
            <a:spAutoFit/>
          </a:bodyPr>
          <a:lstStyle/>
          <a:p>
            <a:pPr algn="ctr"/>
            <a:r>
              <a:rPr lang="en-US" sz="3200" b="1" dirty="0" smtClean="0"/>
              <a:t>After</a:t>
            </a:r>
            <a:endParaRPr lang="en-US" sz="3200" b="1" dirty="0"/>
          </a:p>
        </p:txBody>
      </p:sp>
      <p:grpSp>
        <p:nvGrpSpPr>
          <p:cNvPr id="173" name="Group 172"/>
          <p:cNvGrpSpPr/>
          <p:nvPr/>
        </p:nvGrpSpPr>
        <p:grpSpPr>
          <a:xfrm>
            <a:off x="37611747" y="6514679"/>
            <a:ext cx="5486400" cy="3657600"/>
            <a:chOff x="32300858" y="6374674"/>
            <a:chExt cx="5404923" cy="3460206"/>
          </a:xfrm>
        </p:grpSpPr>
        <p:grpSp>
          <p:nvGrpSpPr>
            <p:cNvPr id="181" name="Group 180"/>
            <p:cNvGrpSpPr>
              <a:grpSpLocks/>
            </p:cNvGrpSpPr>
            <p:nvPr/>
          </p:nvGrpSpPr>
          <p:grpSpPr>
            <a:xfrm>
              <a:off x="32300858" y="6374674"/>
              <a:ext cx="5404923" cy="3460206"/>
              <a:chOff x="4016215" y="2205038"/>
              <a:chExt cx="3777459" cy="1549444"/>
            </a:xfrm>
          </p:grpSpPr>
          <p:sp>
            <p:nvSpPr>
              <p:cNvPr id="189" name="Rectangle 188"/>
              <p:cNvSpPr/>
              <p:nvPr/>
            </p:nvSpPr>
            <p:spPr>
              <a:xfrm>
                <a:off x="5238750" y="2628900"/>
                <a:ext cx="190500" cy="2286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190" name="Rectangle 189"/>
              <p:cNvSpPr/>
              <p:nvPr/>
            </p:nvSpPr>
            <p:spPr>
              <a:xfrm>
                <a:off x="5238750" y="3086100"/>
                <a:ext cx="190500" cy="2286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191" name="Oval 190"/>
              <p:cNvSpPr/>
              <p:nvPr/>
            </p:nvSpPr>
            <p:spPr>
              <a:xfrm>
                <a:off x="5105400" y="2743200"/>
                <a:ext cx="457200" cy="4572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cxnSp>
            <p:nvCxnSpPr>
              <p:cNvPr id="192" name="Straight Connector 191"/>
              <p:cNvCxnSpPr>
                <a:endCxn id="189" idx="0"/>
              </p:cNvCxnSpPr>
              <p:nvPr/>
            </p:nvCxnSpPr>
            <p:spPr>
              <a:xfrm>
                <a:off x="5334000" y="2209800"/>
                <a:ext cx="0" cy="4191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p:nvCxnSpPr>
            <p:spPr>
              <a:xfrm>
                <a:off x="4579585" y="2209800"/>
                <a:ext cx="755492"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p:nvCxnSpPr>
            <p:spPr>
              <a:xfrm>
                <a:off x="4572000" y="3733800"/>
                <a:ext cx="76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a:stCxn id="190" idx="2"/>
              </p:cNvCxnSpPr>
              <p:nvPr/>
            </p:nvCxnSpPr>
            <p:spPr>
              <a:xfrm>
                <a:off x="5334000" y="3314700"/>
                <a:ext cx="0" cy="4191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p:cNvCxnSpPr/>
              <p:nvPr/>
            </p:nvCxnSpPr>
            <p:spPr>
              <a:xfrm>
                <a:off x="4577444" y="2205038"/>
                <a:ext cx="6279" cy="19476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4587491" y="2707352"/>
                <a:ext cx="1256" cy="526661"/>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flipH="1">
                <a:off x="4511291" y="2393080"/>
                <a:ext cx="76200" cy="5238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flipH="1" flipV="1">
                <a:off x="4515215" y="2665651"/>
                <a:ext cx="72904" cy="4491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p:cNvCxnSpPr/>
              <p:nvPr/>
            </p:nvCxnSpPr>
            <p:spPr>
              <a:xfrm flipH="1" flipV="1">
                <a:off x="4503756" y="2445467"/>
                <a:ext cx="141992" cy="6020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p:nvCxnSpPr>
            <p:spPr>
              <a:xfrm flipH="1">
                <a:off x="4516075" y="2502957"/>
                <a:ext cx="129673" cy="5715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p:cNvCxnSpPr/>
              <p:nvPr/>
            </p:nvCxnSpPr>
            <p:spPr>
              <a:xfrm flipH="1" flipV="1">
                <a:off x="4510919" y="2560107"/>
                <a:ext cx="147376" cy="5715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p:nvCxnSpPr>
            <p:spPr>
              <a:xfrm flipH="1">
                <a:off x="4512018" y="2611327"/>
                <a:ext cx="144864" cy="5715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p:nvPr/>
            </p:nvCxnSpPr>
            <p:spPr>
              <a:xfrm>
                <a:off x="4579118" y="3541367"/>
                <a:ext cx="6279" cy="18980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p:nvCxnSpPr>
            <p:spPr>
              <a:xfrm flipH="1">
                <a:off x="4507102" y="3234013"/>
                <a:ext cx="76200" cy="5238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p:nvCxnSpPr>
            <p:spPr>
              <a:xfrm flipH="1" flipV="1">
                <a:off x="4507102" y="3510185"/>
                <a:ext cx="76200" cy="381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p:cNvCxnSpPr/>
              <p:nvPr/>
            </p:nvCxnSpPr>
            <p:spPr>
              <a:xfrm flipH="1" flipV="1">
                <a:off x="4499567" y="3286400"/>
                <a:ext cx="140124" cy="69775"/>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p:nvPr/>
            </p:nvCxnSpPr>
            <p:spPr>
              <a:xfrm flipH="1">
                <a:off x="4520271" y="3353045"/>
                <a:ext cx="119421" cy="5034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flipH="1" flipV="1">
                <a:off x="4516075" y="3402349"/>
                <a:ext cx="138031" cy="5584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flipH="1">
                <a:off x="4510289" y="3455474"/>
                <a:ext cx="144864" cy="5715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a:off x="4114800" y="2971800"/>
                <a:ext cx="46745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a:off x="4106634" y="3733800"/>
                <a:ext cx="46745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13" name="Oval 212"/>
              <p:cNvSpPr/>
              <p:nvPr/>
            </p:nvSpPr>
            <p:spPr>
              <a:xfrm>
                <a:off x="4069080" y="2947822"/>
                <a:ext cx="63907" cy="40946"/>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14" name="Oval 213"/>
              <p:cNvSpPr/>
              <p:nvPr/>
            </p:nvSpPr>
            <p:spPr>
              <a:xfrm>
                <a:off x="4069080" y="3710940"/>
                <a:ext cx="63907" cy="40946"/>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15" name="TextBox 58"/>
              <p:cNvSpPr txBox="1"/>
              <p:nvPr/>
            </p:nvSpPr>
            <p:spPr>
              <a:xfrm>
                <a:off x="4016215" y="3218088"/>
                <a:ext cx="189051" cy="193374"/>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a:t>
                </a:r>
                <a:endParaRPr lang="en-US" sz="2400" dirty="0">
                  <a:effectLst/>
                  <a:latin typeface="Times New Roman" panose="02020603050405020304" pitchFamily="18" charset="0"/>
                  <a:ea typeface="Times New Roman" panose="02020603050405020304" pitchFamily="18" charset="0"/>
                </a:endParaRPr>
              </a:p>
            </p:txBody>
          </p:sp>
          <p:cxnSp>
            <p:nvCxnSpPr>
              <p:cNvPr id="216" name="Curved Connector 215"/>
              <p:cNvCxnSpPr/>
              <p:nvPr/>
            </p:nvCxnSpPr>
            <p:spPr>
              <a:xfrm rot="10800000">
                <a:off x="4953000" y="2302422"/>
                <a:ext cx="228600" cy="171625"/>
              </a:xfrm>
              <a:prstGeom prst="curvedConnector3">
                <a:avLst>
                  <a:gd name="adj1" fmla="val 1649"/>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217" name="TextBox 67"/>
              <p:cNvSpPr txBox="1"/>
              <p:nvPr/>
            </p:nvSpPr>
            <p:spPr>
              <a:xfrm>
                <a:off x="5042914" y="2323122"/>
                <a:ext cx="52130" cy="193764"/>
              </a:xfrm>
              <a:prstGeom prst="rect">
                <a:avLst/>
              </a:prstGeom>
              <a:noFill/>
            </p:spPr>
            <p:txBody>
              <a:bodyPr wrap="none" lIns="0" tIns="0" rIns="0" bIns="0" rtlCol="0" anchor="ctr" anchorCtr="0">
                <a:noAutofit/>
              </a:bodyPr>
              <a:lstStyle/>
              <a:p>
                <a:pPr marL="0" marR="0">
                  <a:spcBef>
                    <a:spcPts val="0"/>
                  </a:spcBef>
                  <a:spcAft>
                    <a:spcPts val="0"/>
                  </a:spcAf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a:t>
                </a:r>
                <a:endParaRPr lang="en-US" sz="1200" dirty="0">
                  <a:effectLst/>
                  <a:latin typeface="Times New Roman" panose="02020603050405020304" pitchFamily="18" charset="0"/>
                  <a:ea typeface="Times New Roman" panose="02020603050405020304" pitchFamily="18" charset="0"/>
                </a:endParaRPr>
              </a:p>
            </p:txBody>
          </p:sp>
          <p:cxnSp>
            <p:nvCxnSpPr>
              <p:cNvPr id="218" name="Straight Connector 217"/>
              <p:cNvCxnSpPr/>
              <p:nvPr/>
            </p:nvCxnSpPr>
            <p:spPr>
              <a:xfrm flipV="1">
                <a:off x="5363098" y="2965456"/>
                <a:ext cx="732902" cy="6345"/>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219" name="TextBox 70"/>
              <p:cNvSpPr txBox="1"/>
              <p:nvPr/>
            </p:nvSpPr>
            <p:spPr>
              <a:xfrm>
                <a:off x="5350624" y="2472509"/>
                <a:ext cx="113054" cy="193374"/>
              </a:xfrm>
              <a:prstGeom prst="rect">
                <a:avLst/>
              </a:prstGeom>
              <a:noFill/>
            </p:spPr>
            <p:txBody>
              <a:bodyPr wrap="none" lIns="0" tIns="0" rIns="0" bIns="0" rtlCol="0" anchor="ctr" anchorCtr="0">
                <a:noAutofit/>
              </a:bodyPr>
              <a:lstStyle/>
              <a:p>
                <a:pPr marL="0" marR="0" algn="ctr">
                  <a:spcBef>
                    <a:spcPts val="0"/>
                  </a:spcBef>
                  <a:spcAft>
                    <a:spcPts val="0"/>
                  </a:spcAft>
                </a:pPr>
                <a:r>
                  <a:rPr lang="en-US" sz="2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endParaRPr>
              </a:p>
            </p:txBody>
          </p:sp>
          <p:sp>
            <p:nvSpPr>
              <p:cNvPr id="220" name="TextBox 71"/>
              <p:cNvSpPr txBox="1"/>
              <p:nvPr/>
            </p:nvSpPr>
            <p:spPr>
              <a:xfrm>
                <a:off x="4656990" y="2436313"/>
                <a:ext cx="196588" cy="239768"/>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a:t>
                </a:r>
                <a:endParaRPr lang="en-US" sz="2400" dirty="0">
                  <a:effectLst/>
                  <a:latin typeface="Times New Roman" panose="02020603050405020304" pitchFamily="18" charset="0"/>
                  <a:ea typeface="Times New Roman" panose="02020603050405020304" pitchFamily="18" charset="0"/>
                </a:endParaRPr>
              </a:p>
            </p:txBody>
          </p:sp>
          <p:sp>
            <p:nvSpPr>
              <p:cNvPr id="221" name="TextBox 72"/>
              <p:cNvSpPr txBox="1"/>
              <p:nvPr/>
            </p:nvSpPr>
            <p:spPr>
              <a:xfrm>
                <a:off x="4666511" y="3278103"/>
                <a:ext cx="196588" cy="240548"/>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en-US" sz="2400" dirty="0">
                  <a:effectLst/>
                  <a:latin typeface="Times New Roman" panose="02020603050405020304" pitchFamily="18" charset="0"/>
                  <a:ea typeface="Times New Roman" panose="02020603050405020304" pitchFamily="18" charset="0"/>
                </a:endParaRPr>
              </a:p>
            </p:txBody>
          </p:sp>
          <p:sp>
            <p:nvSpPr>
              <p:cNvPr id="222" name="Can 221"/>
              <p:cNvSpPr/>
              <p:nvPr/>
            </p:nvSpPr>
            <p:spPr>
              <a:xfrm rot="5400000">
                <a:off x="6057900" y="2619183"/>
                <a:ext cx="457200" cy="685800"/>
              </a:xfrm>
              <a:prstGeom prst="ca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23" name="Can 222"/>
              <p:cNvSpPr/>
              <p:nvPr/>
            </p:nvSpPr>
            <p:spPr>
              <a:xfrm rot="5400000">
                <a:off x="6057900" y="3086100"/>
                <a:ext cx="457200" cy="685800"/>
              </a:xfrm>
              <a:prstGeom prst="can">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cxnSp>
            <p:nvCxnSpPr>
              <p:cNvPr id="224" name="Straight Connector 223"/>
              <p:cNvCxnSpPr>
                <a:endCxn id="225" idx="3"/>
              </p:cNvCxnSpPr>
              <p:nvPr/>
            </p:nvCxnSpPr>
            <p:spPr>
              <a:xfrm>
                <a:off x="6519703" y="3431020"/>
                <a:ext cx="1091091" cy="179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225" name="Can 224"/>
              <p:cNvSpPr/>
              <p:nvPr/>
            </p:nvSpPr>
            <p:spPr>
              <a:xfrm rot="5400000">
                <a:off x="7610794" y="3341370"/>
                <a:ext cx="182880" cy="182880"/>
              </a:xfrm>
              <a:prstGeom prst="ca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26" name="Curved Right Arrow 225"/>
              <p:cNvSpPr/>
              <p:nvPr/>
            </p:nvSpPr>
            <p:spPr>
              <a:xfrm>
                <a:off x="5657384" y="2797455"/>
                <a:ext cx="216536" cy="352617"/>
              </a:xfrm>
              <a:prstGeom prst="curvedRight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27" name="TextBox 83"/>
              <p:cNvSpPr txBox="1"/>
              <p:nvPr/>
            </p:nvSpPr>
            <p:spPr>
              <a:xfrm>
                <a:off x="6147078" y="2819399"/>
                <a:ext cx="145714" cy="240548"/>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a:t>
                </a:r>
                <a:endParaRPr lang="en-US" sz="2400" dirty="0">
                  <a:effectLst/>
                  <a:latin typeface="Times New Roman" panose="02020603050405020304" pitchFamily="18" charset="0"/>
                  <a:ea typeface="Times New Roman" panose="02020603050405020304" pitchFamily="18" charset="0"/>
                </a:endParaRPr>
              </a:p>
            </p:txBody>
          </p:sp>
          <p:sp>
            <p:nvSpPr>
              <p:cNvPr id="228" name="TextBox 84"/>
              <p:cNvSpPr txBox="1"/>
              <p:nvPr/>
            </p:nvSpPr>
            <p:spPr>
              <a:xfrm>
                <a:off x="6147078" y="3276600"/>
                <a:ext cx="145714" cy="239768"/>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en-US" sz="2200" dirty="0">
                  <a:effectLst/>
                  <a:latin typeface="Times New Roman" panose="02020603050405020304" pitchFamily="18" charset="0"/>
                  <a:ea typeface="Times New Roman" panose="02020603050405020304" pitchFamily="18" charset="0"/>
                </a:endParaRPr>
              </a:p>
            </p:txBody>
          </p:sp>
          <p:sp>
            <p:nvSpPr>
              <p:cNvPr id="229" name="Curved Right Arrow 228"/>
              <p:cNvSpPr/>
              <p:nvPr/>
            </p:nvSpPr>
            <p:spPr>
              <a:xfrm flipV="1">
                <a:off x="7067055" y="2808177"/>
                <a:ext cx="217283" cy="339851"/>
              </a:xfrm>
              <a:prstGeom prst="curvedRight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cxnSp>
            <p:nvCxnSpPr>
              <p:cNvPr id="230" name="Straight Connector 229"/>
              <p:cNvCxnSpPr/>
              <p:nvPr/>
            </p:nvCxnSpPr>
            <p:spPr>
              <a:xfrm flipV="1">
                <a:off x="6576646" y="2973854"/>
                <a:ext cx="970329" cy="1"/>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p:cNvCxnSpPr/>
              <p:nvPr/>
            </p:nvCxnSpPr>
            <p:spPr>
              <a:xfrm flipV="1">
                <a:off x="5613557" y="3432809"/>
                <a:ext cx="366451" cy="1"/>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232" name="TextBox 94"/>
              <p:cNvSpPr txBox="1"/>
              <p:nvPr/>
            </p:nvSpPr>
            <p:spPr>
              <a:xfrm>
                <a:off x="5728698" y="2600888"/>
                <a:ext cx="178373" cy="193764"/>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a:t>
                </a:r>
                <a:endParaRPr lang="en-US" sz="2400" dirty="0">
                  <a:effectLst/>
                  <a:latin typeface="Times New Roman" panose="02020603050405020304" pitchFamily="18" charset="0"/>
                  <a:ea typeface="Times New Roman" panose="02020603050405020304" pitchFamily="18" charset="0"/>
                </a:endParaRPr>
              </a:p>
            </p:txBody>
          </p:sp>
          <p:sp>
            <p:nvSpPr>
              <p:cNvPr id="233" name="TextBox 95"/>
              <p:cNvSpPr txBox="1"/>
              <p:nvPr/>
            </p:nvSpPr>
            <p:spPr>
              <a:xfrm>
                <a:off x="7094236" y="2615200"/>
                <a:ext cx="184026" cy="193764"/>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a:t>
                </a:r>
                <a:endParaRPr lang="en-US" sz="2400" dirty="0">
                  <a:effectLst/>
                  <a:latin typeface="Times New Roman" panose="02020603050405020304" pitchFamily="18" charset="0"/>
                  <a:ea typeface="Times New Roman" panose="02020603050405020304" pitchFamily="18" charset="0"/>
                </a:endParaRPr>
              </a:p>
            </p:txBody>
          </p:sp>
          <p:sp>
            <p:nvSpPr>
              <p:cNvPr id="234" name="TextBox 96"/>
              <p:cNvSpPr txBox="1"/>
              <p:nvPr/>
            </p:nvSpPr>
            <p:spPr>
              <a:xfrm>
                <a:off x="7112954" y="3559997"/>
                <a:ext cx="143829" cy="194154"/>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a:t>
                </a:r>
                <a:endParaRPr lang="en-US" sz="2400" dirty="0">
                  <a:effectLst/>
                  <a:latin typeface="Times New Roman" panose="02020603050405020304" pitchFamily="18" charset="0"/>
                  <a:ea typeface="Times New Roman" panose="02020603050405020304" pitchFamily="18" charset="0"/>
                </a:endParaRPr>
              </a:p>
            </p:txBody>
          </p:sp>
          <p:sp>
            <p:nvSpPr>
              <p:cNvPr id="235" name="TextBox 97"/>
              <p:cNvSpPr txBox="1"/>
              <p:nvPr/>
            </p:nvSpPr>
            <p:spPr>
              <a:xfrm>
                <a:off x="5723005" y="3560718"/>
                <a:ext cx="184026" cy="193764"/>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en-US" sz="2400" dirty="0">
                  <a:effectLst/>
                  <a:latin typeface="Times New Roman" panose="02020603050405020304" pitchFamily="18" charset="0"/>
                  <a:ea typeface="Times New Roman" panose="02020603050405020304" pitchFamily="18" charset="0"/>
                </a:endParaRPr>
              </a:p>
            </p:txBody>
          </p:sp>
          <p:sp>
            <p:nvSpPr>
              <p:cNvPr id="236" name="TextBox 98"/>
              <p:cNvSpPr txBox="1"/>
              <p:nvPr/>
            </p:nvSpPr>
            <p:spPr>
              <a:xfrm>
                <a:off x="7383751" y="3560192"/>
                <a:ext cx="190935" cy="193764"/>
              </a:xfrm>
              <a:prstGeom prst="rect">
                <a:avLst/>
              </a:prstGeom>
              <a:noFill/>
            </p:spPr>
            <p:txBody>
              <a:bodyPr wrap="none" lIns="0" tIns="0" rIns="0" bIns="0" rtlCol="0" anchor="ctr" anchorCtr="0">
                <a:noAutofit/>
              </a:bodyPr>
              <a:lstStyle/>
              <a:p>
                <a:pPr marL="0" marR="0" algn="ctr">
                  <a:spcBef>
                    <a:spcPts val="0"/>
                  </a:spcBef>
                  <a:spcAft>
                    <a:spcPts val="0"/>
                  </a:spcAft>
                </a:pPr>
                <a:r>
                  <a:rPr lang="el-GR"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ω</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a:t>
                </a:r>
                <a:endParaRPr lang="en-US" sz="2400" dirty="0">
                  <a:effectLst/>
                  <a:latin typeface="Times New Roman" panose="02020603050405020304" pitchFamily="18" charset="0"/>
                  <a:ea typeface="Times New Roman" panose="02020603050405020304" pitchFamily="18" charset="0"/>
                </a:endParaRPr>
              </a:p>
            </p:txBody>
          </p:sp>
          <p:sp>
            <p:nvSpPr>
              <p:cNvPr id="237" name="TextBox 99"/>
              <p:cNvSpPr txBox="1"/>
              <p:nvPr/>
            </p:nvSpPr>
            <p:spPr>
              <a:xfrm>
                <a:off x="7366092" y="2614413"/>
                <a:ext cx="225479" cy="193764"/>
              </a:xfrm>
              <a:prstGeom prst="rect">
                <a:avLst/>
              </a:prstGeom>
              <a:noFill/>
            </p:spPr>
            <p:txBody>
              <a:bodyPr wrap="none" lIns="0" tIns="0" rIns="0" bIns="0" rtlCol="0" anchor="ctr" anchorCtr="0">
                <a:noAutofit/>
              </a:bodyPr>
              <a:lstStyle/>
              <a:p>
                <a:pPr marL="0" marR="0" algn="ctr">
                  <a:spcBef>
                    <a:spcPts val="0"/>
                  </a:spcBef>
                  <a:spcAft>
                    <a:spcPts val="0"/>
                  </a:spcAft>
                </a:pPr>
                <a:r>
                  <a:rPr lang="el-GR"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ω</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a:t>
                </a:r>
                <a:endParaRPr lang="en-US" sz="2400" dirty="0">
                  <a:effectLst/>
                  <a:latin typeface="Times New Roman" panose="02020603050405020304" pitchFamily="18" charset="0"/>
                  <a:ea typeface="Times New Roman" panose="02020603050405020304" pitchFamily="18" charset="0"/>
                </a:endParaRPr>
              </a:p>
            </p:txBody>
          </p:sp>
          <p:cxnSp>
            <p:nvCxnSpPr>
              <p:cNvPr id="238" name="Straight Connector 237"/>
              <p:cNvCxnSpPr/>
              <p:nvPr/>
            </p:nvCxnSpPr>
            <p:spPr>
              <a:xfrm rot="5400000">
                <a:off x="6756401" y="2979737"/>
                <a:ext cx="206375"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grpSp>
            <p:nvGrpSpPr>
              <p:cNvPr id="239" name="Group 238"/>
              <p:cNvGrpSpPr/>
              <p:nvPr/>
            </p:nvGrpSpPr>
            <p:grpSpPr>
              <a:xfrm>
                <a:off x="6759576" y="2841057"/>
                <a:ext cx="203200" cy="79462"/>
                <a:chOff x="6759576" y="2841057"/>
                <a:chExt cx="306388" cy="79462"/>
              </a:xfrm>
            </p:grpSpPr>
            <p:cxnSp>
              <p:nvCxnSpPr>
                <p:cNvPr id="255" name="Straight Connector 254"/>
                <p:cNvCxnSpPr/>
                <p:nvPr/>
              </p:nvCxnSpPr>
              <p:spPr>
                <a:xfrm rot="10800000">
                  <a:off x="6759576" y="2841454"/>
                  <a:ext cx="3048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56" name="Straight Connector 255"/>
                <p:cNvCxnSpPr/>
                <p:nvPr/>
              </p:nvCxnSpPr>
              <p:spPr>
                <a:xfrm rot="5400000">
                  <a:off x="7027070" y="2881625"/>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57" name="Straight Connector 256"/>
                <p:cNvCxnSpPr/>
                <p:nvPr/>
              </p:nvCxnSpPr>
              <p:spPr>
                <a:xfrm rot="5400000">
                  <a:off x="6722270" y="2878363"/>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grpSp>
          <p:grpSp>
            <p:nvGrpSpPr>
              <p:cNvPr id="240" name="Group 239"/>
              <p:cNvGrpSpPr/>
              <p:nvPr/>
            </p:nvGrpSpPr>
            <p:grpSpPr>
              <a:xfrm rot="10800000">
                <a:off x="6759568" y="3047121"/>
                <a:ext cx="203201" cy="77079"/>
                <a:chOff x="6759575" y="3051175"/>
                <a:chExt cx="306389" cy="77079"/>
              </a:xfrm>
            </p:grpSpPr>
            <p:cxnSp>
              <p:nvCxnSpPr>
                <p:cNvPr id="252" name="Straight Connector 251"/>
                <p:cNvCxnSpPr/>
                <p:nvPr/>
              </p:nvCxnSpPr>
              <p:spPr>
                <a:xfrm rot="10800000">
                  <a:off x="6759576" y="3054179"/>
                  <a:ext cx="3048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53" name="Straight Connector 252"/>
                <p:cNvCxnSpPr/>
                <p:nvPr/>
              </p:nvCxnSpPr>
              <p:spPr>
                <a:xfrm rot="5400000">
                  <a:off x="7027070" y="3088481"/>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54" name="Straight Connector 253"/>
                <p:cNvCxnSpPr/>
                <p:nvPr/>
              </p:nvCxnSpPr>
              <p:spPr>
                <a:xfrm rot="5400000">
                  <a:off x="6722269" y="3089360"/>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grpSp>
          <p:cxnSp>
            <p:nvCxnSpPr>
              <p:cNvPr id="241" name="Straight Connector 240"/>
              <p:cNvCxnSpPr/>
              <p:nvPr/>
            </p:nvCxnSpPr>
            <p:spPr>
              <a:xfrm rot="5400000">
                <a:off x="6756401" y="3440112"/>
                <a:ext cx="206375"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grpSp>
            <p:nvGrpSpPr>
              <p:cNvPr id="242" name="Group 241"/>
              <p:cNvGrpSpPr/>
              <p:nvPr/>
            </p:nvGrpSpPr>
            <p:grpSpPr>
              <a:xfrm>
                <a:off x="6759576" y="3298825"/>
                <a:ext cx="203200" cy="77079"/>
                <a:chOff x="6759576" y="3298825"/>
                <a:chExt cx="306388" cy="77079"/>
              </a:xfrm>
            </p:grpSpPr>
            <p:cxnSp>
              <p:nvCxnSpPr>
                <p:cNvPr id="249" name="Straight Connector 248"/>
                <p:cNvCxnSpPr/>
                <p:nvPr/>
              </p:nvCxnSpPr>
              <p:spPr>
                <a:xfrm rot="10800000">
                  <a:off x="6759576" y="3301829"/>
                  <a:ext cx="3048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50" name="Straight Connector 249"/>
                <p:cNvCxnSpPr/>
                <p:nvPr/>
              </p:nvCxnSpPr>
              <p:spPr>
                <a:xfrm rot="5400000">
                  <a:off x="7027070" y="3336131"/>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51" name="Straight Connector 250"/>
                <p:cNvCxnSpPr/>
                <p:nvPr/>
              </p:nvCxnSpPr>
              <p:spPr>
                <a:xfrm rot="5400000">
                  <a:off x="6722270" y="3337010"/>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grpSp>
          <p:grpSp>
            <p:nvGrpSpPr>
              <p:cNvPr id="243" name="Group 242"/>
              <p:cNvGrpSpPr/>
              <p:nvPr/>
            </p:nvGrpSpPr>
            <p:grpSpPr>
              <a:xfrm rot="10800000">
                <a:off x="6759576" y="3505681"/>
                <a:ext cx="203200" cy="79944"/>
                <a:chOff x="6759576" y="3510500"/>
                <a:chExt cx="306388" cy="79944"/>
              </a:xfrm>
            </p:grpSpPr>
            <p:cxnSp>
              <p:nvCxnSpPr>
                <p:cNvPr id="246" name="Straight Connector 245"/>
                <p:cNvCxnSpPr/>
                <p:nvPr/>
              </p:nvCxnSpPr>
              <p:spPr>
                <a:xfrm rot="10800000">
                  <a:off x="6759576" y="3510500"/>
                  <a:ext cx="3048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47" name="Straight Connector 246"/>
                <p:cNvCxnSpPr/>
                <p:nvPr/>
              </p:nvCxnSpPr>
              <p:spPr>
                <a:xfrm rot="5400000">
                  <a:off x="7027070" y="3548856"/>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48" name="Straight Connector 247"/>
                <p:cNvCxnSpPr/>
                <p:nvPr/>
              </p:nvCxnSpPr>
              <p:spPr>
                <a:xfrm rot="5400000">
                  <a:off x="6722270" y="3551550"/>
                  <a:ext cx="76200" cy="1588"/>
                </a:xfrm>
                <a:prstGeom prst="line">
                  <a:avLst/>
                </a:prstGeom>
                <a:ln w="19050">
                  <a:solidFill>
                    <a:srgbClr val="FF0000"/>
                  </a:solidFill>
                </a:ln>
                <a:effectLst/>
              </p:spPr>
              <p:style>
                <a:lnRef idx="2">
                  <a:schemeClr val="accent1"/>
                </a:lnRef>
                <a:fillRef idx="0">
                  <a:schemeClr val="accent1"/>
                </a:fillRef>
                <a:effectRef idx="1">
                  <a:schemeClr val="accent1"/>
                </a:effectRef>
                <a:fontRef idx="minor">
                  <a:schemeClr val="tx1"/>
                </a:fontRef>
              </p:style>
            </p:cxnSp>
          </p:grpSp>
          <p:sp>
            <p:nvSpPr>
              <p:cNvPr id="244" name="TextBox 126"/>
              <p:cNvSpPr txBox="1"/>
              <p:nvPr/>
            </p:nvSpPr>
            <p:spPr>
              <a:xfrm>
                <a:off x="6756850" y="3560192"/>
                <a:ext cx="196588" cy="193764"/>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en-US" sz="2400" dirty="0">
                  <a:effectLst/>
                  <a:latin typeface="Times New Roman" panose="02020603050405020304" pitchFamily="18" charset="0"/>
                  <a:ea typeface="Times New Roman" panose="02020603050405020304" pitchFamily="18" charset="0"/>
                </a:endParaRPr>
              </a:p>
            </p:txBody>
          </p:sp>
          <p:sp>
            <p:nvSpPr>
              <p:cNvPr id="245" name="TextBox 127"/>
              <p:cNvSpPr txBox="1"/>
              <p:nvPr/>
            </p:nvSpPr>
            <p:spPr>
              <a:xfrm>
                <a:off x="6761294" y="2599435"/>
                <a:ext cx="196588" cy="193764"/>
              </a:xfrm>
              <a:prstGeom prst="rect">
                <a:avLst/>
              </a:prstGeom>
              <a:noFill/>
            </p:spPr>
            <p:txBody>
              <a:bodyPr wrap="none" lIns="0" tIns="0" rIns="0" bIns="0" rtlCol="0" anchor="ctr" anchorCtr="0">
                <a:noAutofit/>
              </a:bodyPr>
              <a:lstStyle/>
              <a:p>
                <a:pPr marL="0" marR="0" algn="ctr">
                  <a:spcBef>
                    <a:spcPts val="0"/>
                  </a:spcBef>
                  <a:spcAft>
                    <a:spcPts val="0"/>
                  </a:spcAft>
                </a:pPr>
                <a:r>
                  <a:rPr lang="en-US" sz="2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t>
                </a:r>
                <a:r>
                  <a:rPr lang="en-US" sz="2400" kern="1200" baseline="-25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a:t>
                </a:r>
                <a:endParaRPr lang="en-US" sz="2400" dirty="0">
                  <a:effectLst/>
                  <a:latin typeface="Times New Roman" panose="02020603050405020304" pitchFamily="18" charset="0"/>
                  <a:ea typeface="Times New Roman" panose="02020603050405020304" pitchFamily="18" charset="0"/>
                </a:endParaRPr>
              </a:p>
            </p:txBody>
          </p:sp>
        </p:grpSp>
        <p:sp>
          <p:nvSpPr>
            <p:cNvPr id="182" name="Curved Right Arrow 181"/>
            <p:cNvSpPr/>
            <p:nvPr/>
          </p:nvSpPr>
          <p:spPr>
            <a:xfrm>
              <a:off x="34676301" y="8740874"/>
              <a:ext cx="309827" cy="787462"/>
            </a:xfrm>
            <a:prstGeom prst="curvedRight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186" name="Curved Right Arrow 185"/>
            <p:cNvSpPr/>
            <p:nvPr/>
          </p:nvSpPr>
          <p:spPr>
            <a:xfrm flipV="1">
              <a:off x="37033736" y="7725782"/>
              <a:ext cx="310896" cy="758953"/>
            </a:xfrm>
            <a:prstGeom prst="curvedRight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187" name="Curved Right Arrow 186"/>
            <p:cNvSpPr/>
            <p:nvPr/>
          </p:nvSpPr>
          <p:spPr>
            <a:xfrm flipV="1">
              <a:off x="37041901" y="8720859"/>
              <a:ext cx="310896" cy="758953"/>
            </a:xfrm>
            <a:prstGeom prst="curvedRight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188" name="Curved Right Arrow 187"/>
            <p:cNvSpPr/>
            <p:nvPr/>
          </p:nvSpPr>
          <p:spPr>
            <a:xfrm flipV="1">
              <a:off x="36628716" y="8752104"/>
              <a:ext cx="310896" cy="758953"/>
            </a:xfrm>
            <a:prstGeom prst="curvedRight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grpSp>
    </p:spTree>
    <p:extLst>
      <p:ext uri="{BB962C8B-B14F-4D97-AF65-F5344CB8AC3E}">
        <p14:creationId xmlns:p14="http://schemas.microsoft.com/office/powerpoint/2010/main" val="5584059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836</TotalTime>
  <Words>731</Words>
  <Application>Microsoft Office PowerPoint</Application>
  <PresentationFormat>Custom</PresentationFormat>
  <Paragraphs>87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Wave Energy Conversion Buoy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Wave Energy Conversion Buoy</dc:title>
  <dc:creator>Todd</dc:creator>
  <cp:lastModifiedBy>Todd</cp:lastModifiedBy>
  <cp:revision>236</cp:revision>
  <dcterms:created xsi:type="dcterms:W3CDTF">2016-04-17T22:02:39Z</dcterms:created>
  <dcterms:modified xsi:type="dcterms:W3CDTF">2016-04-18T18:08:32Z</dcterms:modified>
</cp:coreProperties>
</file>