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0" r:id="rId1"/>
  </p:sldMasterIdLst>
  <p:notesMasterIdLst>
    <p:notesMasterId r:id="rId3"/>
  </p:notesMasterIdLst>
  <p:sldIdLst>
    <p:sldId id="256" r:id="rId2"/>
  </p:sldIdLst>
  <p:sldSz cx="45720000" cy="32004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080">
          <p15:clr>
            <a:srgbClr val="A4A3A4"/>
          </p15:clr>
        </p15:guide>
        <p15:guide id="2" pos="1440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SHAN DAVE" initials="ED" lastIdx="9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E8CE"/>
    <a:srgbClr val="CFE8CE"/>
    <a:srgbClr val="BDDFBB"/>
    <a:srgbClr val="E2EAC8"/>
    <a:srgbClr val="DBE5BD"/>
    <a:srgbClr val="800000"/>
    <a:srgbClr val="000066"/>
    <a:srgbClr val="CFDC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/>
    <p:restoredTop sz="94625"/>
  </p:normalViewPr>
  <p:slideViewPr>
    <p:cSldViewPr>
      <p:cViewPr>
        <p:scale>
          <a:sx n="45" d="100"/>
          <a:sy n="45" d="100"/>
        </p:scale>
        <p:origin x="48" y="1932"/>
      </p:cViewPr>
      <p:guideLst>
        <p:guide orient="horz" pos="10080"/>
        <p:guide pos="144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localhost\Users\mac\Downloads\VT%20DCT%20Data-2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localhost\Users\mac\Downloads\VT%20DCT%20Data-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V 64-28</c:v>
          </c:tx>
          <c:invertIfNegative val="0"/>
          <c:val>
            <c:numRef>
              <c:f>'Freeze Thaw VT Samples'!$N$3</c:f>
              <c:numCache>
                <c:formatCode>General</c:formatCode>
                <c:ptCount val="1"/>
                <c:pt idx="0">
                  <c:v>544.94499999999982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EC0-4227-A9D7-0EA19826F31E}"/>
            </c:ext>
          </c:extLst>
        </c:ser>
        <c:ser>
          <c:idx val="1"/>
          <c:order val="1"/>
          <c:tx>
            <c:v>V 52-34</c:v>
          </c:tx>
          <c:invertIfNegative val="0"/>
          <c:val>
            <c:numRef>
              <c:f>'Freeze Thaw VT Samples'!$N$5</c:f>
              <c:numCache>
                <c:formatCode>General</c:formatCode>
                <c:ptCount val="1"/>
                <c:pt idx="0">
                  <c:v>498.08949999999999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EC0-4227-A9D7-0EA19826F31E}"/>
            </c:ext>
          </c:extLst>
        </c:ser>
        <c:ser>
          <c:idx val="2"/>
          <c:order val="2"/>
          <c:tx>
            <c:v>30% 64-28</c:v>
          </c:tx>
          <c:invertIfNegative val="0"/>
          <c:val>
            <c:numRef>
              <c:f>'Freeze Thaw VT Samples'!$N$7</c:f>
              <c:numCache>
                <c:formatCode>General</c:formatCode>
                <c:ptCount val="1"/>
                <c:pt idx="0">
                  <c:v>507.11599999999999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EC0-4227-A9D7-0EA19826F31E}"/>
            </c:ext>
          </c:extLst>
        </c:ser>
        <c:ser>
          <c:idx val="3"/>
          <c:order val="3"/>
          <c:tx>
            <c:v>30% 52-34</c:v>
          </c:tx>
          <c:invertIfNegative val="0"/>
          <c:val>
            <c:numRef>
              <c:f>'Freeze Thaw VT Samples'!$N$9</c:f>
              <c:numCache>
                <c:formatCode>General</c:formatCode>
                <c:ptCount val="1"/>
                <c:pt idx="0">
                  <c:v>736.97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5EC0-4227-A9D7-0EA19826F3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1363328"/>
        <c:axId val="191430656"/>
      </c:barChart>
      <c:catAx>
        <c:axId val="191363328"/>
        <c:scaling>
          <c:orientation val="minMax"/>
        </c:scaling>
        <c:delete val="0"/>
        <c:axPos val="b"/>
        <c:majorTickMark val="out"/>
        <c:minorTickMark val="none"/>
        <c:tickLblPos val="nextTo"/>
        <c:crossAx val="191430656"/>
        <c:crosses val="autoZero"/>
        <c:auto val="1"/>
        <c:lblAlgn val="ctr"/>
        <c:lblOffset val="100"/>
        <c:noMultiLvlLbl val="0"/>
      </c:catAx>
      <c:valAx>
        <c:axId val="19143065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2000" baseline="0"/>
                </a:pPr>
                <a:r>
                  <a:rPr lang="en-US" sz="2000" baseline="0" dirty="0"/>
                  <a:t>Fracture Energy (</a:t>
                </a:r>
                <a:r>
                  <a:rPr lang="en-US" sz="2000" baseline="0" dirty="0" smtClean="0"/>
                  <a:t>J/m^2</a:t>
                </a:r>
                <a:r>
                  <a:rPr lang="en-US" sz="2000" baseline="0" dirty="0"/>
                  <a:t>)</a:t>
                </a:r>
              </a:p>
            </c:rich>
          </c:tx>
          <c:layout>
            <c:manualLayout>
              <c:xMode val="edge"/>
              <c:yMode val="edge"/>
              <c:x val="0"/>
              <c:y val="0.2891737984984459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19136332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2000" baseline="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V 64-28</c:v>
          </c:tx>
          <c:invertIfNegative val="0"/>
          <c:val>
            <c:numRef>
              <c:f>'Freeze Thaw VT Samples'!$O$3</c:f>
              <c:numCache>
                <c:formatCode>General</c:formatCode>
                <c:ptCount val="1"/>
                <c:pt idx="0">
                  <c:v>2.895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7C1-4DEF-8A07-6BD66DC502BA}"/>
            </c:ext>
          </c:extLst>
        </c:ser>
        <c:ser>
          <c:idx val="1"/>
          <c:order val="1"/>
          <c:tx>
            <c:v>V 52-34</c:v>
          </c:tx>
          <c:invertIfNegative val="0"/>
          <c:val>
            <c:numRef>
              <c:f>'Freeze Thaw VT Samples'!$O$5</c:f>
              <c:numCache>
                <c:formatCode>General</c:formatCode>
                <c:ptCount val="1"/>
                <c:pt idx="0">
                  <c:v>3.105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7C1-4DEF-8A07-6BD66DC502BA}"/>
            </c:ext>
          </c:extLst>
        </c:ser>
        <c:ser>
          <c:idx val="2"/>
          <c:order val="2"/>
          <c:tx>
            <c:v>30% 64-28</c:v>
          </c:tx>
          <c:invertIfNegative val="0"/>
          <c:val>
            <c:numRef>
              <c:f>'Freeze Thaw VT Samples'!$O$7</c:f>
              <c:numCache>
                <c:formatCode>General</c:formatCode>
                <c:ptCount val="1"/>
                <c:pt idx="0">
                  <c:v>2.4300000000000002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7C1-4DEF-8A07-6BD66DC502BA}"/>
            </c:ext>
          </c:extLst>
        </c:ser>
        <c:ser>
          <c:idx val="3"/>
          <c:order val="3"/>
          <c:tx>
            <c:v>30% 52-34</c:v>
          </c:tx>
          <c:invertIfNegative val="0"/>
          <c:val>
            <c:numRef>
              <c:f>'Freeze Thaw VT Samples'!$O$9</c:f>
              <c:numCache>
                <c:formatCode>General</c:formatCode>
                <c:ptCount val="1"/>
                <c:pt idx="0">
                  <c:v>3.37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7C1-4DEF-8A07-6BD66DC502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1463424"/>
        <c:axId val="191464960"/>
      </c:barChart>
      <c:catAx>
        <c:axId val="191463424"/>
        <c:scaling>
          <c:orientation val="minMax"/>
        </c:scaling>
        <c:delete val="0"/>
        <c:axPos val="b"/>
        <c:majorTickMark val="out"/>
        <c:minorTickMark val="none"/>
        <c:tickLblPos val="nextTo"/>
        <c:crossAx val="191464960"/>
        <c:crosses val="autoZero"/>
        <c:auto val="1"/>
        <c:lblAlgn val="ctr"/>
        <c:lblOffset val="100"/>
        <c:noMultiLvlLbl val="0"/>
      </c:catAx>
      <c:valAx>
        <c:axId val="19146496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2000" baseline="0"/>
                </a:pPr>
                <a:r>
                  <a:rPr lang="en-US" sz="2000" baseline="0"/>
                  <a:t>Peak Load (</a:t>
                </a:r>
                <a:r>
                  <a:rPr lang="en-US" sz="2000" baseline="0" dirty="0" err="1"/>
                  <a:t>kN</a:t>
                </a:r>
                <a:r>
                  <a:rPr lang="en-US" sz="2000" baseline="0" dirty="0"/>
                  <a:t>)</a:t>
                </a:r>
              </a:p>
            </c:rich>
          </c:tx>
          <c:layout>
            <c:manualLayout>
              <c:xMode val="edge"/>
              <c:yMode val="edge"/>
              <c:x val="0"/>
              <c:y val="0.3239078406609119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800"/>
            </a:pPr>
            <a:endParaRPr lang="en-US"/>
          </a:p>
        </c:txPr>
        <c:crossAx val="191463424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2000" baseline="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08-11T08:42:20.956" idx="2">
    <p:pos x="10" y="10"/>
    <p:text>I propose that we make title little more attaractive such as: "Effect of Freeze-Thaw Conditiooning on Cracking Resistance of Asphalt Mixtures with and without Recycled Asphalt Pavement (RAP)"</p:text>
    <p:extLst>
      <p:ext uri="{C676402C-5697-4E1C-873F-D02D1690AC5C}">
        <p15:threadingInfo xmlns:p15="http://schemas.microsoft.com/office/powerpoint/2012/main" timeZoneBias="24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DE90B785-2A0B-314B-B280-02684878A20D}" type="datetimeFigureOut">
              <a:rPr lang="en-US"/>
              <a:pPr>
                <a:defRPr/>
              </a:pPr>
              <a:t>4/18/2016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685800"/>
            <a:ext cx="4895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itchFamily="18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84199DDD-AA1A-8642-9881-7D7715D3FD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7311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fld id="{79FBB178-913B-2844-8717-B7F14AA1428C}" type="slidenum">
              <a:rPr lang="en-US" sz="1200"/>
              <a:pPr eaLnBrk="1" hangingPunct="1"/>
              <a:t>1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254387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5511200" y="11138139"/>
            <a:ext cx="34697600" cy="768096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16333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06983" y="20311872"/>
            <a:ext cx="25506045" cy="5786172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8867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133615" indent="0" algn="ctr">
              <a:buNone/>
              <a:defRPr sz="8867"/>
            </a:lvl2pPr>
            <a:lvl3pPr marL="4267230" indent="0" algn="ctr">
              <a:buNone/>
              <a:defRPr sz="8400"/>
            </a:lvl3pPr>
            <a:lvl4pPr marL="6400846" indent="0" algn="ctr">
              <a:buNone/>
              <a:defRPr sz="7467"/>
            </a:lvl4pPr>
            <a:lvl5pPr marL="8534461" indent="0" algn="ctr">
              <a:buNone/>
              <a:defRPr sz="7467"/>
            </a:lvl5pPr>
            <a:lvl6pPr marL="10668076" indent="0" algn="ctr">
              <a:buNone/>
              <a:defRPr sz="7467"/>
            </a:lvl6pPr>
            <a:lvl7pPr marL="12801691" indent="0" algn="ctr">
              <a:buNone/>
              <a:defRPr sz="7467"/>
            </a:lvl7pPr>
            <a:lvl8pPr marL="14935307" indent="0" algn="ctr">
              <a:buNone/>
              <a:defRPr sz="7467"/>
            </a:lvl8pPr>
            <a:lvl9pPr marL="17068922" indent="0" algn="ctr">
              <a:buNone/>
              <a:defRPr sz="7467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F531A4-5F82-A14F-BA6B-E38875990C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2651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EE51DF-136E-024C-A450-1D3F0D542A7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328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5532120" y="11138139"/>
            <a:ext cx="34701480" cy="768096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16333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06983" y="20311503"/>
            <a:ext cx="25506045" cy="5903716"/>
          </a:xfrm>
        </p:spPr>
        <p:txBody>
          <a:bodyPr anchor="t" anchorCtr="1">
            <a:normAutofit/>
          </a:bodyPr>
          <a:lstStyle>
            <a:lvl1pPr marL="0" indent="0">
              <a:buNone/>
              <a:defRPr sz="8867">
                <a:solidFill>
                  <a:schemeClr val="tx1"/>
                </a:solidFill>
              </a:defRPr>
            </a:lvl1pPr>
            <a:lvl2pPr marL="2133615" indent="0">
              <a:buNone/>
              <a:defRPr sz="8867">
                <a:solidFill>
                  <a:schemeClr val="tx1">
                    <a:tint val="75000"/>
                  </a:schemeClr>
                </a:solidFill>
              </a:defRPr>
            </a:lvl2pPr>
            <a:lvl3pPr marL="4267230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6400846" indent="0">
              <a:buNone/>
              <a:defRPr sz="7467">
                <a:solidFill>
                  <a:schemeClr val="tx1">
                    <a:tint val="75000"/>
                  </a:schemeClr>
                </a:solidFill>
              </a:defRPr>
            </a:lvl4pPr>
            <a:lvl5pPr marL="8534461" indent="0">
              <a:buNone/>
              <a:defRPr sz="7467">
                <a:solidFill>
                  <a:schemeClr val="tx1">
                    <a:tint val="75000"/>
                  </a:schemeClr>
                </a:solidFill>
              </a:defRPr>
            </a:lvl5pPr>
            <a:lvl6pPr marL="10668076" indent="0">
              <a:buNone/>
              <a:defRPr sz="7467">
                <a:solidFill>
                  <a:schemeClr val="tx1">
                    <a:tint val="75000"/>
                  </a:schemeClr>
                </a:solidFill>
              </a:defRPr>
            </a:lvl6pPr>
            <a:lvl7pPr marL="12801691" indent="0">
              <a:buNone/>
              <a:defRPr sz="7467">
                <a:solidFill>
                  <a:schemeClr val="tx1">
                    <a:tint val="75000"/>
                  </a:schemeClr>
                </a:solidFill>
              </a:defRPr>
            </a:lvl7pPr>
            <a:lvl8pPr marL="14935307" indent="0">
              <a:buNone/>
              <a:defRPr sz="7467">
                <a:solidFill>
                  <a:schemeClr val="tx1">
                    <a:tint val="75000"/>
                  </a:schemeClr>
                </a:solidFill>
              </a:defRPr>
            </a:lvl8pPr>
            <a:lvl9pPr marL="17068922" indent="0">
              <a:buNone/>
              <a:defRPr sz="74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CDB185-9E55-F548-8B86-EB59C624FB2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743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11198" y="12310872"/>
            <a:ext cx="16440115" cy="144759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768685" y="12310872"/>
            <a:ext cx="16452580" cy="144759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46AE25-79D9-BB4B-92EE-704D78EE8D5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819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11195" y="10796028"/>
            <a:ext cx="16440120" cy="3285739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8867" b="0" cap="all" spc="467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2133615" indent="0">
              <a:buNone/>
              <a:defRPr sz="8867" b="1"/>
            </a:lvl2pPr>
            <a:lvl3pPr marL="4267230" indent="0">
              <a:buNone/>
              <a:defRPr sz="8400" b="1"/>
            </a:lvl3pPr>
            <a:lvl4pPr marL="6400846" indent="0">
              <a:buNone/>
              <a:defRPr sz="7467" b="1"/>
            </a:lvl4pPr>
            <a:lvl5pPr marL="8534461" indent="0">
              <a:buNone/>
              <a:defRPr sz="7467" b="1"/>
            </a:lvl5pPr>
            <a:lvl6pPr marL="10668076" indent="0">
              <a:buNone/>
              <a:defRPr sz="7467" b="1"/>
            </a:lvl6pPr>
            <a:lvl7pPr marL="12801691" indent="0">
              <a:buNone/>
              <a:defRPr sz="7467" b="1"/>
            </a:lvl7pPr>
            <a:lvl8pPr marL="14935307" indent="0">
              <a:buNone/>
              <a:defRPr sz="7467" b="1"/>
            </a:lvl8pPr>
            <a:lvl9pPr marL="17068922" indent="0">
              <a:buNone/>
              <a:defRPr sz="74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11195" y="14668500"/>
            <a:ext cx="16440120" cy="12118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768685" y="14668500"/>
            <a:ext cx="16452580" cy="12118288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3768685" y="10796028"/>
            <a:ext cx="16452580" cy="3285739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8867" b="0" cap="all" spc="467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2133615" indent="0">
              <a:buNone/>
              <a:defRPr sz="8867" b="1"/>
            </a:lvl2pPr>
            <a:lvl3pPr marL="4267230" indent="0">
              <a:buNone/>
              <a:defRPr sz="8400" b="1"/>
            </a:lvl3pPr>
            <a:lvl4pPr marL="6400846" indent="0">
              <a:buNone/>
              <a:defRPr sz="7467" b="1"/>
            </a:lvl4pPr>
            <a:lvl5pPr marL="8534461" indent="0">
              <a:buNone/>
              <a:defRPr sz="7467" b="1"/>
            </a:lvl5pPr>
            <a:lvl6pPr marL="10668076" indent="0">
              <a:buNone/>
              <a:defRPr sz="7467" b="1"/>
            </a:lvl6pPr>
            <a:lvl7pPr marL="12801691" indent="0">
              <a:buNone/>
              <a:defRPr sz="7467" b="1"/>
            </a:lvl7pPr>
            <a:lvl8pPr marL="14935307" indent="0">
              <a:buNone/>
              <a:defRPr sz="7467" b="1"/>
            </a:lvl8pPr>
            <a:lvl9pPr marL="17068922" indent="0">
              <a:buNone/>
              <a:defRPr sz="746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C75F2B-A928-524E-9B66-B12E633FDDB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969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324FCC-B6F9-7043-B0B9-E3EA336819F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133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BBFC1C-CA67-294F-8EAA-325A5915DFF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992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22860000" cy="320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3203515" y="10471204"/>
            <a:ext cx="16452970" cy="5326986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9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60300" y="3755136"/>
            <a:ext cx="18059400" cy="24493728"/>
          </a:xfrm>
        </p:spPr>
        <p:txBody>
          <a:bodyPr>
            <a:normAutofit/>
          </a:bodyPr>
          <a:lstStyle>
            <a:lvl1pPr>
              <a:defRPr sz="8867">
                <a:solidFill>
                  <a:schemeClr val="tx1"/>
                </a:solidFill>
              </a:defRPr>
            </a:lvl1pPr>
            <a:lvl2pPr>
              <a:defRPr sz="7467">
                <a:solidFill>
                  <a:schemeClr val="tx1"/>
                </a:solidFill>
              </a:defRPr>
            </a:lvl2pPr>
            <a:lvl3pPr>
              <a:defRPr sz="7467">
                <a:solidFill>
                  <a:schemeClr val="tx1"/>
                </a:solidFill>
              </a:defRPr>
            </a:lvl3pPr>
            <a:lvl4pPr>
              <a:defRPr sz="7467">
                <a:solidFill>
                  <a:schemeClr val="tx1"/>
                </a:solidFill>
              </a:defRPr>
            </a:lvl4pPr>
            <a:lvl5pPr>
              <a:defRPr sz="7467">
                <a:solidFill>
                  <a:schemeClr val="tx1"/>
                </a:solidFill>
              </a:defRPr>
            </a:lvl5pPr>
            <a:lvl6pPr>
              <a:defRPr sz="7467"/>
            </a:lvl6pPr>
            <a:lvl7pPr>
              <a:defRPr sz="7467"/>
            </a:lvl7pPr>
            <a:lvl8pPr>
              <a:defRPr sz="7467"/>
            </a:lvl8pPr>
            <a:lvl9pPr>
              <a:defRPr sz="74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14825" y="16566284"/>
            <a:ext cx="14230350" cy="10238835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7000">
                <a:solidFill>
                  <a:srgbClr val="FFFFFF"/>
                </a:solidFill>
              </a:defRPr>
            </a:lvl1pPr>
            <a:lvl2pPr marL="2133615" indent="0">
              <a:buNone/>
              <a:defRPr sz="6533"/>
            </a:lvl2pPr>
            <a:lvl3pPr marL="4267230" indent="0">
              <a:buNone/>
              <a:defRPr sz="5600"/>
            </a:lvl3pPr>
            <a:lvl4pPr marL="6400846" indent="0">
              <a:buNone/>
              <a:defRPr sz="4667"/>
            </a:lvl4pPr>
            <a:lvl5pPr marL="8534461" indent="0">
              <a:buNone/>
              <a:defRPr sz="4667"/>
            </a:lvl5pPr>
            <a:lvl6pPr marL="10668076" indent="0">
              <a:buNone/>
              <a:defRPr sz="4667"/>
            </a:lvl6pPr>
            <a:lvl7pPr marL="12801691" indent="0">
              <a:buNone/>
              <a:defRPr sz="4667"/>
            </a:lvl7pPr>
            <a:lvl8pPr marL="14935307" indent="0">
              <a:buNone/>
              <a:defRPr sz="4667"/>
            </a:lvl8pPr>
            <a:lvl9pPr marL="17068922" indent="0">
              <a:buNone/>
              <a:defRPr sz="466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3203515" y="29102304"/>
            <a:ext cx="19031990" cy="149352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E5A069-B037-524A-9E91-C0FF8662A9B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411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8" y="0"/>
            <a:ext cx="22859995" cy="320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3200400" y="10471197"/>
            <a:ext cx="16459200" cy="5334000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anchor="ctr" anchorCtr="1">
            <a:noAutofit/>
          </a:bodyPr>
          <a:lstStyle>
            <a:lvl1pPr>
              <a:defRPr sz="9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60003" y="-196803"/>
            <a:ext cx="22882865" cy="32004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14933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2133615" indent="0">
              <a:buNone/>
              <a:defRPr sz="13067"/>
            </a:lvl2pPr>
            <a:lvl3pPr marL="4267230" indent="0">
              <a:buNone/>
              <a:defRPr sz="11200"/>
            </a:lvl3pPr>
            <a:lvl4pPr marL="6400846" indent="0">
              <a:buNone/>
              <a:defRPr sz="9333"/>
            </a:lvl4pPr>
            <a:lvl5pPr marL="8534461" indent="0">
              <a:buNone/>
              <a:defRPr sz="9333"/>
            </a:lvl5pPr>
            <a:lvl6pPr marL="10668076" indent="0">
              <a:buNone/>
              <a:defRPr sz="9333"/>
            </a:lvl6pPr>
            <a:lvl7pPr marL="12801691" indent="0">
              <a:buNone/>
              <a:defRPr sz="9333"/>
            </a:lvl7pPr>
            <a:lvl8pPr marL="14935307" indent="0">
              <a:buNone/>
              <a:defRPr sz="9333"/>
            </a:lvl8pPr>
            <a:lvl9pPr marL="17068922" indent="0">
              <a:buNone/>
              <a:defRPr sz="9333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14825" y="16566291"/>
            <a:ext cx="14230350" cy="10238839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7000">
                <a:solidFill>
                  <a:srgbClr val="FFFFFF"/>
                </a:solidFill>
              </a:defRPr>
            </a:lvl1pPr>
            <a:lvl2pPr marL="2133615" indent="0">
              <a:buNone/>
              <a:defRPr sz="6533"/>
            </a:lvl2pPr>
            <a:lvl3pPr marL="4267230" indent="0">
              <a:buNone/>
              <a:defRPr sz="5600"/>
            </a:lvl3pPr>
            <a:lvl4pPr marL="6400846" indent="0">
              <a:buNone/>
              <a:defRPr sz="4667"/>
            </a:lvl4pPr>
            <a:lvl5pPr marL="8534461" indent="0">
              <a:buNone/>
              <a:defRPr sz="4667"/>
            </a:lvl5pPr>
            <a:lvl6pPr marL="10668076" indent="0">
              <a:buNone/>
              <a:defRPr sz="4667"/>
            </a:lvl6pPr>
            <a:lvl7pPr marL="12801691" indent="0">
              <a:buNone/>
              <a:defRPr sz="4667"/>
            </a:lvl7pPr>
            <a:lvl8pPr marL="14935307" indent="0">
              <a:buNone/>
              <a:defRPr sz="4667"/>
            </a:lvl8pPr>
            <a:lvl9pPr marL="17068922" indent="0">
              <a:buNone/>
              <a:defRPr sz="466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200400" y="29102304"/>
            <a:ext cx="19019520" cy="149352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5BFDCF-4B7B-0646-854A-C94EE630179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738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DABE6-0C60-614D-AD34-BAF84016028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172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449170" y="4373880"/>
            <a:ext cx="5269830" cy="2325624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30230" y="4373880"/>
            <a:ext cx="23580870" cy="2325624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7B370B-B96A-184F-824D-BC8B1774D37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8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8030228" y="4501896"/>
            <a:ext cx="29688775" cy="554736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30228" y="12310879"/>
            <a:ext cx="29688775" cy="144759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94715" y="29114475"/>
            <a:ext cx="10326550" cy="15118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667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11195" y="29102304"/>
            <a:ext cx="22783320" cy="14935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667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00560" y="29016960"/>
            <a:ext cx="1828800" cy="170688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5133" spc="0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C14F368-180D-854A-B0B2-5429BB9B2E4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897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</p:sldLayoutIdLst>
  <p:txStyles>
    <p:titleStyle>
      <a:lvl1pPr algn="ctr" defTabSz="4267230" rtl="0" eaLnBrk="1" latinLnBrk="0" hangingPunct="1">
        <a:lnSpc>
          <a:spcPct val="90000"/>
        </a:lnSpc>
        <a:spcBef>
          <a:spcPct val="0"/>
        </a:spcBef>
        <a:buNone/>
        <a:defRPr sz="12133" kern="1200" cap="all" spc="933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1066808" indent="-1066808" algn="l" defTabSz="4267230" rtl="0" eaLnBrk="1" latinLnBrk="0" hangingPunct="1">
        <a:lnSpc>
          <a:spcPct val="100000"/>
        </a:lnSpc>
        <a:spcBef>
          <a:spcPts val="4667"/>
        </a:spcBef>
        <a:buClr>
          <a:schemeClr val="accent2"/>
        </a:buClr>
        <a:buFont typeface="Arial" panose="020B0604020202020204" pitchFamily="34" charset="0"/>
        <a:buChar char="•"/>
        <a:defRPr sz="8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133615" indent="-1066808" algn="l" defTabSz="4267230" rtl="0" eaLnBrk="1" latinLnBrk="0" hangingPunct="1">
        <a:lnSpc>
          <a:spcPct val="100000"/>
        </a:lnSpc>
        <a:spcBef>
          <a:spcPts val="4667"/>
        </a:spcBef>
        <a:buClr>
          <a:schemeClr val="accent2"/>
        </a:buClr>
        <a:buFont typeface="Arial" panose="020B0604020202020204" pitchFamily="34" charset="0"/>
        <a:buChar char="•"/>
        <a:defRPr sz="746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3200423" indent="-1066808" algn="l" defTabSz="4267230" rtl="0" eaLnBrk="1" latinLnBrk="0" hangingPunct="1">
        <a:lnSpc>
          <a:spcPct val="100000"/>
        </a:lnSpc>
        <a:spcBef>
          <a:spcPts val="4667"/>
        </a:spcBef>
        <a:buClr>
          <a:schemeClr val="accent2"/>
        </a:buClr>
        <a:buFont typeface="Arial" panose="020B0604020202020204" pitchFamily="34" charset="0"/>
        <a:buChar char="•"/>
        <a:defRPr sz="746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4267230" indent="-1066808" algn="l" defTabSz="4267230" rtl="0" eaLnBrk="1" latinLnBrk="0" hangingPunct="1">
        <a:lnSpc>
          <a:spcPct val="100000"/>
        </a:lnSpc>
        <a:spcBef>
          <a:spcPts val="4667"/>
        </a:spcBef>
        <a:buClr>
          <a:schemeClr val="accent2"/>
        </a:buClr>
        <a:buFont typeface="Arial" panose="020B0604020202020204" pitchFamily="34" charset="0"/>
        <a:buChar char="•"/>
        <a:defRPr sz="746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5334038" indent="-1066808" algn="l" defTabSz="4267230" rtl="0" eaLnBrk="1" latinLnBrk="0" hangingPunct="1">
        <a:lnSpc>
          <a:spcPct val="100000"/>
        </a:lnSpc>
        <a:spcBef>
          <a:spcPts val="4667"/>
        </a:spcBef>
        <a:buClr>
          <a:schemeClr val="accent2"/>
        </a:buClr>
        <a:buFont typeface="Arial" panose="020B0604020202020204" pitchFamily="34" charset="0"/>
        <a:buChar char="•"/>
        <a:defRPr sz="746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6134144" indent="-1066808" algn="l" defTabSz="4267230" rtl="0" eaLnBrk="1" latinLnBrk="0" hangingPunct="1">
        <a:lnSpc>
          <a:spcPct val="100000"/>
        </a:lnSpc>
        <a:spcBef>
          <a:spcPts val="4667"/>
        </a:spcBef>
        <a:buClr>
          <a:schemeClr val="accent2"/>
        </a:buClr>
        <a:buFont typeface="Arial" panose="020B0604020202020204" pitchFamily="34" charset="0"/>
        <a:buChar char="•"/>
        <a:defRPr sz="7467" kern="1200">
          <a:solidFill>
            <a:schemeClr val="tx1"/>
          </a:solidFill>
          <a:latin typeface="+mn-lt"/>
          <a:ea typeface="+mn-ea"/>
          <a:cs typeface="+mn-cs"/>
        </a:defRPr>
      </a:lvl6pPr>
      <a:lvl7pPr marL="6934250" indent="-1066808" algn="l" defTabSz="4267230" rtl="0" eaLnBrk="1" latinLnBrk="0" hangingPunct="1">
        <a:lnSpc>
          <a:spcPct val="100000"/>
        </a:lnSpc>
        <a:spcBef>
          <a:spcPts val="4667"/>
        </a:spcBef>
        <a:buClr>
          <a:schemeClr val="accent2"/>
        </a:buClr>
        <a:buFont typeface="Arial" panose="020B0604020202020204" pitchFamily="34" charset="0"/>
        <a:buChar char="•"/>
        <a:defRPr sz="7467" kern="1200">
          <a:solidFill>
            <a:schemeClr val="tx1"/>
          </a:solidFill>
          <a:latin typeface="+mn-lt"/>
          <a:ea typeface="+mn-ea"/>
          <a:cs typeface="+mn-cs"/>
        </a:defRPr>
      </a:lvl7pPr>
      <a:lvl8pPr marL="7734355" indent="-1066808" algn="l" defTabSz="4267230" rtl="0" eaLnBrk="1" latinLnBrk="0" hangingPunct="1">
        <a:lnSpc>
          <a:spcPct val="100000"/>
        </a:lnSpc>
        <a:spcBef>
          <a:spcPts val="4667"/>
        </a:spcBef>
        <a:buClr>
          <a:schemeClr val="accent2"/>
        </a:buClr>
        <a:buFont typeface="Arial" panose="020B0604020202020204" pitchFamily="34" charset="0"/>
        <a:buChar char="•"/>
        <a:defRPr sz="7467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8534461" indent="-1066808" algn="l" defTabSz="4267230" rtl="0" eaLnBrk="1" latinLnBrk="0" hangingPunct="1">
        <a:lnSpc>
          <a:spcPct val="100000"/>
        </a:lnSpc>
        <a:spcBef>
          <a:spcPts val="4667"/>
        </a:spcBef>
        <a:buClr>
          <a:schemeClr val="accent2"/>
        </a:buClr>
        <a:buFont typeface="Arial" panose="020B0604020202020204" pitchFamily="34" charset="0"/>
        <a:buChar char="•"/>
        <a:defRPr sz="7467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26723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1pPr>
      <a:lvl2pPr marL="2133615" algn="l" defTabSz="426723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267230" algn="l" defTabSz="426723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46" algn="l" defTabSz="426723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8534461" algn="l" defTabSz="426723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0668076" algn="l" defTabSz="426723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2801691" algn="l" defTabSz="426723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4935307" algn="l" defTabSz="426723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7068922" algn="l" defTabSz="4267230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chart" Target="../charts/chart2.xml"/><Relationship Id="rId5" Type="http://schemas.openxmlformats.org/officeDocument/2006/relationships/image" Target="../media/image3.jpeg"/><Relationship Id="rId10" Type="http://schemas.openxmlformats.org/officeDocument/2006/relationships/chart" Target="../charts/chart1.xml"/><Relationship Id="rId4" Type="http://schemas.openxmlformats.org/officeDocument/2006/relationships/image" Target="../media/image2.emf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6"/>
          <p:cNvSpPr txBox="1">
            <a:spLocks noChangeArrowheads="1"/>
          </p:cNvSpPr>
          <p:nvPr/>
        </p:nvSpPr>
        <p:spPr bwMode="auto">
          <a:xfrm>
            <a:off x="4000500" y="501650"/>
            <a:ext cx="37719000" cy="440120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6000" b="1" dirty="0" smtClean="0">
                <a:solidFill>
                  <a:srgbClr val="000066"/>
                </a:solidFill>
                <a:latin typeface="Verdana" charset="0"/>
              </a:rPr>
              <a:t>Disk-Shape Compact </a:t>
            </a:r>
            <a:r>
              <a:rPr lang="en-US" sz="6000" b="1" dirty="0">
                <a:solidFill>
                  <a:srgbClr val="000066"/>
                </a:solidFill>
                <a:latin typeface="Verdana" charset="0"/>
              </a:rPr>
              <a:t>Tension (DCT) of HMA Samples</a:t>
            </a:r>
          </a:p>
          <a:p>
            <a:pPr algn="ctr" eaLnBrk="1" hangingPunct="1"/>
            <a:r>
              <a:rPr lang="en-US" sz="6000" b="1" dirty="0">
                <a:solidFill>
                  <a:srgbClr val="000066"/>
                </a:solidFill>
                <a:latin typeface="Verdana" charset="0"/>
              </a:rPr>
              <a:t> with 0% and 30% Recycled Asphalt Pavement (RAP) </a:t>
            </a:r>
          </a:p>
          <a:p>
            <a:pPr algn="ctr" eaLnBrk="1" hangingPunct="1"/>
            <a:r>
              <a:rPr lang="en-US" sz="6000" b="1" dirty="0">
                <a:solidFill>
                  <a:srgbClr val="000066"/>
                </a:solidFill>
                <a:latin typeface="Verdana" charset="0"/>
              </a:rPr>
              <a:t>with </a:t>
            </a:r>
            <a:r>
              <a:rPr lang="en-US" sz="6000" b="1" dirty="0" smtClean="0">
                <a:solidFill>
                  <a:srgbClr val="000066"/>
                </a:solidFill>
                <a:latin typeface="Verdana" charset="0"/>
              </a:rPr>
              <a:t>Freeze-Thaw </a:t>
            </a:r>
            <a:r>
              <a:rPr lang="en-US" sz="6000" b="1" dirty="0">
                <a:solidFill>
                  <a:srgbClr val="000066"/>
                </a:solidFill>
                <a:latin typeface="Verdana" charset="0"/>
              </a:rPr>
              <a:t>conditioning</a:t>
            </a:r>
            <a:endParaRPr lang="en-US" sz="6600" dirty="0">
              <a:solidFill>
                <a:srgbClr val="000066"/>
              </a:solidFill>
              <a:latin typeface="Verdana" charset="0"/>
              <a:cs typeface="Times New Roman" charset="0"/>
            </a:endParaRPr>
          </a:p>
          <a:p>
            <a:pPr algn="ctr" eaLnBrk="1" hangingPunct="1">
              <a:spcBef>
                <a:spcPct val="25000"/>
              </a:spcBef>
            </a:pPr>
            <a:r>
              <a:rPr lang="en-US" sz="4000" b="1" dirty="0">
                <a:solidFill>
                  <a:srgbClr val="993300"/>
                </a:solidFill>
                <a:latin typeface="Verdana" charset="0"/>
              </a:rPr>
              <a:t>Bob 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Moore</a:t>
            </a:r>
            <a:r>
              <a:rPr lang="en-US" sz="4000" b="1" baseline="30000" dirty="0" smtClean="0">
                <a:solidFill>
                  <a:srgbClr val="993300"/>
                </a:solidFill>
                <a:latin typeface="Verdana" charset="0"/>
              </a:rPr>
              <a:t>1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, </a:t>
            </a:r>
            <a:r>
              <a:rPr lang="en-US" sz="4000" b="1" dirty="0">
                <a:solidFill>
                  <a:srgbClr val="993300"/>
                </a:solidFill>
                <a:latin typeface="Verdana" charset="0"/>
              </a:rPr>
              <a:t>Chris 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DeCarlo</a:t>
            </a:r>
            <a:r>
              <a:rPr lang="en-US" sz="4000" b="1" baseline="30000" dirty="0" smtClean="0">
                <a:solidFill>
                  <a:srgbClr val="993300"/>
                </a:solidFill>
                <a:latin typeface="Verdana" charset="0"/>
              </a:rPr>
              <a:t>2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, </a:t>
            </a:r>
            <a:r>
              <a:rPr lang="en-US" sz="4000" b="1" dirty="0" err="1" smtClean="0">
                <a:solidFill>
                  <a:srgbClr val="993300"/>
                </a:solidFill>
                <a:latin typeface="Verdana" charset="0"/>
              </a:rPr>
              <a:t>Saeid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 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Ashani</a:t>
            </a:r>
            <a:r>
              <a:rPr lang="en-US" sz="4000" b="1" baseline="30000" dirty="0" smtClean="0">
                <a:solidFill>
                  <a:srgbClr val="993300"/>
                </a:solidFill>
                <a:latin typeface="Verdana" charset="0"/>
              </a:rPr>
              <a:t>2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, 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Dr</a:t>
            </a:r>
            <a:r>
              <a:rPr lang="en-US" sz="4000" b="1" dirty="0">
                <a:solidFill>
                  <a:srgbClr val="993300"/>
                </a:solidFill>
                <a:latin typeface="Verdana" charset="0"/>
              </a:rPr>
              <a:t>. Eshan 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Dave</a:t>
            </a:r>
            <a:r>
              <a:rPr lang="en-US" sz="4000" b="1" baseline="30000" dirty="0" smtClean="0">
                <a:solidFill>
                  <a:srgbClr val="993300"/>
                </a:solidFill>
                <a:latin typeface="Verdana" charset="0"/>
              </a:rPr>
              <a:t>2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, </a:t>
            </a:r>
            <a:r>
              <a:rPr lang="en-US" sz="4000" b="1" dirty="0">
                <a:solidFill>
                  <a:srgbClr val="993300"/>
                </a:solidFill>
                <a:latin typeface="Verdana" charset="0"/>
              </a:rPr>
              <a:t>Dr. Jo 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Daniel</a:t>
            </a:r>
            <a:r>
              <a:rPr lang="en-US" sz="4000" b="1" baseline="30000" dirty="0" smtClean="0">
                <a:solidFill>
                  <a:srgbClr val="993300"/>
                </a:solidFill>
                <a:latin typeface="Verdana" charset="0"/>
              </a:rPr>
              <a:t>2</a:t>
            </a:r>
          </a:p>
          <a:p>
            <a:pPr algn="ctr" eaLnBrk="1" hangingPunct="1">
              <a:spcBef>
                <a:spcPct val="25000"/>
              </a:spcBef>
            </a:pPr>
            <a:r>
              <a:rPr lang="en-US" sz="4000" b="1" baseline="30000" dirty="0" smtClean="0">
                <a:solidFill>
                  <a:srgbClr val="993300"/>
                </a:solidFill>
                <a:latin typeface="Verdana" charset="0"/>
              </a:rPr>
              <a:t>1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Pelham High School, </a:t>
            </a:r>
            <a:r>
              <a:rPr lang="en-US" sz="4000" b="1" baseline="30000" dirty="0" smtClean="0">
                <a:solidFill>
                  <a:srgbClr val="993300"/>
                </a:solidFill>
                <a:latin typeface="Verdana" charset="0"/>
              </a:rPr>
              <a:t>2</a:t>
            </a:r>
            <a:r>
              <a:rPr lang="en-US" sz="4000" b="1" dirty="0" smtClean="0">
                <a:solidFill>
                  <a:srgbClr val="993300"/>
                </a:solidFill>
                <a:latin typeface="Verdana" charset="0"/>
              </a:rPr>
              <a:t>Dept. of Civil Engineering</a:t>
            </a:r>
            <a:endParaRPr lang="en-US" sz="3200" dirty="0">
              <a:solidFill>
                <a:srgbClr val="993300"/>
              </a:solidFill>
              <a:latin typeface="Verdana" charset="0"/>
            </a:endParaRPr>
          </a:p>
        </p:txBody>
      </p:sp>
      <p:pic>
        <p:nvPicPr>
          <p:cNvPr id="14338" name="Picture 116" descr="NSFlog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6200" y="685800"/>
            <a:ext cx="32766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Box 13"/>
          <p:cNvSpPr txBox="1">
            <a:spLocks noChangeArrowheads="1"/>
          </p:cNvSpPr>
          <p:nvPr/>
        </p:nvSpPr>
        <p:spPr bwMode="auto">
          <a:xfrm>
            <a:off x="1235074" y="6400800"/>
            <a:ext cx="11414126" cy="7602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600" b="1" dirty="0" smtClean="0"/>
              <a:t>Introduction</a:t>
            </a:r>
            <a:r>
              <a:rPr lang="en-US" sz="3600" b="1" dirty="0"/>
              <a:t>/Background</a:t>
            </a:r>
            <a:r>
              <a:rPr lang="en-US" sz="3600" dirty="0"/>
              <a:t>:</a:t>
            </a:r>
          </a:p>
          <a:p>
            <a:pPr eaLnBrk="1" hangingPunct="1"/>
            <a:endParaRPr lang="en-US" sz="3600" dirty="0"/>
          </a:p>
          <a:p>
            <a:pPr marL="571500" indent="-571500" eaLnBrk="1" hangingPunct="1">
              <a:buFont typeface="Arial"/>
              <a:buChar char="•"/>
            </a:pPr>
            <a:r>
              <a:rPr lang="en-US" sz="3600" dirty="0"/>
              <a:t>Asphalt pavement is susceptible to changes in temperature and moisture especially during winter </a:t>
            </a:r>
            <a:r>
              <a:rPr lang="en-US" sz="3600" dirty="0" smtClean="0"/>
              <a:t>conditions.</a:t>
            </a:r>
          </a:p>
          <a:p>
            <a:pPr eaLnBrk="1" hangingPunct="1"/>
            <a:endParaRPr lang="en-US" sz="2800" dirty="0"/>
          </a:p>
          <a:p>
            <a:pPr marL="571500" indent="-571500" eaLnBrk="1" hangingPunct="1">
              <a:buFont typeface="Arial"/>
              <a:buChar char="•"/>
            </a:pPr>
            <a:r>
              <a:rPr lang="en-US" sz="3600" dirty="0" smtClean="0"/>
              <a:t>Asphalt </a:t>
            </a:r>
            <a:r>
              <a:rPr lang="en-US" sz="3600" dirty="0"/>
              <a:t>binder </a:t>
            </a:r>
            <a:r>
              <a:rPr lang="en-US" sz="3600" dirty="0" smtClean="0"/>
              <a:t>has </a:t>
            </a:r>
            <a:r>
              <a:rPr lang="en-US" sz="3600" dirty="0"/>
              <a:t>a tendency to contract and crack at low </a:t>
            </a:r>
            <a:r>
              <a:rPr lang="en-US" sz="3600" dirty="0" smtClean="0"/>
              <a:t>temperatures, this often leads </a:t>
            </a:r>
            <a:r>
              <a:rPr lang="en-US" sz="3600" dirty="0"/>
              <a:t>to loss of pavement </a:t>
            </a:r>
            <a:r>
              <a:rPr lang="en-US" sz="3600" dirty="0" smtClean="0"/>
              <a:t>integrity and water infiltration. </a:t>
            </a:r>
          </a:p>
          <a:p>
            <a:pPr eaLnBrk="1" hangingPunct="1"/>
            <a:endParaRPr lang="en-US" sz="2800" dirty="0"/>
          </a:p>
          <a:p>
            <a:pPr marL="571500" indent="-571500" eaLnBrk="1" hangingPunct="1">
              <a:buFont typeface="Arial"/>
              <a:buChar char="•"/>
            </a:pPr>
            <a:r>
              <a:rPr lang="en-US" sz="3600" dirty="0" smtClean="0"/>
              <a:t>ASTM </a:t>
            </a:r>
            <a:r>
              <a:rPr lang="en-US" sz="3600" dirty="0"/>
              <a:t>D7313 − </a:t>
            </a:r>
            <a:r>
              <a:rPr lang="en-US" sz="3600" dirty="0" smtClean="0"/>
              <a:t>13 has been developed </a:t>
            </a:r>
            <a:r>
              <a:rPr lang="en-US" sz="3600" dirty="0"/>
              <a:t>to measure the fracture energy necessary to cause cracking where a load is placed on a 50 mm disc-compacted (DCT) asphalt </a:t>
            </a:r>
            <a:r>
              <a:rPr lang="en-US" sz="3600" dirty="0" smtClean="0"/>
              <a:t>sample</a:t>
            </a:r>
            <a:r>
              <a:rPr lang="en-US" sz="3600" dirty="0"/>
              <a:t> </a:t>
            </a:r>
            <a:r>
              <a:rPr lang="en-US" sz="3600" dirty="0" smtClean="0"/>
              <a:t>under low temperature conditions.</a:t>
            </a:r>
            <a:endParaRPr lang="en-US" sz="3600" dirty="0"/>
          </a:p>
        </p:txBody>
      </p:sp>
      <p:sp>
        <p:nvSpPr>
          <p:cNvPr id="2054" name="TextBox 14"/>
          <p:cNvSpPr txBox="1">
            <a:spLocks noChangeArrowheads="1"/>
          </p:cNvSpPr>
          <p:nvPr/>
        </p:nvSpPr>
        <p:spPr bwMode="auto">
          <a:xfrm>
            <a:off x="1143000" y="14249400"/>
            <a:ext cx="11734800" cy="587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5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742950" indent="-285750">
              <a:defRPr sz="136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>
              <a:defRPr sz="117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>
              <a:defRPr sz="97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>
              <a:defRPr sz="97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hangingPunct="0">
              <a:defRPr sz="97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hangingPunct="0">
              <a:defRPr sz="97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hangingPunct="0">
              <a:defRPr sz="97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hangingPunct="0">
              <a:defRPr sz="97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lang="en-US" sz="3600" b="1" dirty="0" smtClean="0">
                <a:cs typeface="+mn-cs"/>
              </a:rPr>
              <a:t>Preparation of Sample</a:t>
            </a:r>
            <a:r>
              <a:rPr lang="en-US" sz="2800" dirty="0" smtClean="0">
                <a:cs typeface="+mn-cs"/>
              </a:rPr>
              <a:t>:</a:t>
            </a:r>
          </a:p>
          <a:p>
            <a:pPr>
              <a:defRPr/>
            </a:pPr>
            <a:endParaRPr lang="en-US" sz="2800" dirty="0">
              <a:cs typeface="+mn-cs"/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en-US" sz="3600" dirty="0" smtClean="0">
                <a:cs typeface="+mn-cs"/>
              </a:rPr>
              <a:t>A 168 mm </a:t>
            </a:r>
            <a:r>
              <a:rPr lang="en-US" sz="3600" dirty="0"/>
              <a:t>hot-mix asphalt (HMA) sample </a:t>
            </a:r>
            <a:r>
              <a:rPr lang="en-US" sz="3600" dirty="0" smtClean="0"/>
              <a:t>is cut into 50 mm height discs:</a:t>
            </a:r>
          </a:p>
          <a:p>
            <a:pPr marL="457200" indent="-457200">
              <a:buFont typeface="Arial"/>
              <a:buChar char="•"/>
              <a:defRPr/>
            </a:pPr>
            <a:endParaRPr lang="en-US" sz="3600" dirty="0">
              <a:cs typeface="+mn-cs"/>
            </a:endParaRPr>
          </a:p>
          <a:p>
            <a:pPr marL="457200" indent="-457200">
              <a:buFont typeface="Arial"/>
              <a:buChar char="•"/>
              <a:defRPr/>
            </a:pPr>
            <a:endParaRPr lang="en-US" sz="3600" dirty="0" smtClean="0">
              <a:cs typeface="+mn-cs"/>
            </a:endParaRPr>
          </a:p>
          <a:p>
            <a:pPr marL="514350" indent="-514350">
              <a:buFontTx/>
              <a:buAutoNum type="arabicParenR"/>
              <a:defRPr/>
            </a:pPr>
            <a:endParaRPr lang="en-US" sz="2800" dirty="0" smtClean="0">
              <a:cs typeface="+mn-cs"/>
            </a:endParaRPr>
          </a:p>
          <a:p>
            <a:pPr>
              <a:defRPr/>
            </a:pPr>
            <a:endParaRPr lang="en-US" sz="2800" dirty="0">
              <a:cs typeface="+mn-cs"/>
            </a:endParaRPr>
          </a:p>
          <a:p>
            <a:pPr>
              <a:defRPr/>
            </a:pPr>
            <a:endParaRPr lang="en-US" sz="2800" dirty="0">
              <a:cs typeface="+mn-cs"/>
            </a:endParaRPr>
          </a:p>
          <a:p>
            <a:pPr>
              <a:defRPr/>
            </a:pPr>
            <a:endParaRPr lang="en-US" sz="2800" dirty="0" smtClean="0">
              <a:cs typeface="+mn-cs"/>
            </a:endParaRPr>
          </a:p>
          <a:p>
            <a:pPr>
              <a:defRPr/>
            </a:pPr>
            <a:endParaRPr lang="en-US" sz="2800" dirty="0">
              <a:cs typeface="+mn-cs"/>
            </a:endParaRPr>
          </a:p>
          <a:p>
            <a:pPr>
              <a:defRPr/>
            </a:pPr>
            <a:endParaRPr lang="en-US" sz="2800" dirty="0" smtClean="0">
              <a:cs typeface="+mn-cs"/>
            </a:endParaRPr>
          </a:p>
        </p:txBody>
      </p:sp>
      <p:sp>
        <p:nvSpPr>
          <p:cNvPr id="14342" name="TextBox 15"/>
          <p:cNvSpPr txBox="1">
            <a:spLocks noChangeArrowheads="1"/>
          </p:cNvSpPr>
          <p:nvPr/>
        </p:nvSpPr>
        <p:spPr bwMode="auto">
          <a:xfrm>
            <a:off x="16911084" y="4918889"/>
            <a:ext cx="12573000" cy="22436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600" b="1" dirty="0" smtClean="0"/>
              <a:t>Preparation of Sample (cont.</a:t>
            </a:r>
            <a:r>
              <a:rPr lang="en-US" sz="2800" b="1" dirty="0" smtClean="0"/>
              <a:t>)</a:t>
            </a:r>
            <a:r>
              <a:rPr lang="en-US" sz="2800" dirty="0" smtClean="0"/>
              <a:t>:</a:t>
            </a:r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marL="457200" indent="-457200" eaLnBrk="1" hangingPunct="1">
              <a:buFont typeface="Arial"/>
              <a:buChar char="•"/>
            </a:pPr>
            <a:r>
              <a:rPr lang="en-US" sz="3200" dirty="0" smtClean="0"/>
              <a:t>The 50 </a:t>
            </a:r>
            <a:r>
              <a:rPr lang="en-US" sz="3200" dirty="0"/>
              <a:t>mm </a:t>
            </a:r>
            <a:r>
              <a:rPr lang="en-US" sz="3200" dirty="0" smtClean="0"/>
              <a:t>sample is </a:t>
            </a:r>
            <a:r>
              <a:rPr lang="en-US" sz="3200" dirty="0"/>
              <a:t>then </a:t>
            </a:r>
            <a:r>
              <a:rPr lang="en-US" sz="3200" dirty="0" smtClean="0"/>
              <a:t>cut to </a:t>
            </a:r>
            <a:r>
              <a:rPr lang="en-US" sz="3200" dirty="0"/>
              <a:t>include two bore holes and a 62.5 mm notch that runs between the boreholes along the disc’s diameter</a:t>
            </a:r>
            <a:r>
              <a:rPr lang="en-US" sz="3200" dirty="0" smtClean="0"/>
              <a:t>.</a:t>
            </a:r>
          </a:p>
          <a:p>
            <a:pPr marL="457200" indent="-457200" eaLnBrk="1" hangingPunct="1">
              <a:buFont typeface="Arial"/>
              <a:buChar char="•"/>
            </a:pPr>
            <a:endParaRPr lang="en-US" sz="3200" dirty="0"/>
          </a:p>
          <a:p>
            <a:pPr marL="457200" indent="-457200" eaLnBrk="1" hangingPunct="1">
              <a:buFont typeface="Arial"/>
              <a:buChar char="•"/>
            </a:pPr>
            <a:endParaRPr lang="en-US" sz="3200" dirty="0"/>
          </a:p>
          <a:p>
            <a:pPr marL="457200" indent="-457200" eaLnBrk="1" hangingPunct="1">
              <a:buFont typeface="Arial"/>
              <a:buChar char="•"/>
            </a:pPr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/>
          </a:p>
          <a:p>
            <a:pPr eaLnBrk="1" hangingPunct="1"/>
            <a:endParaRPr lang="en-US" sz="2800" dirty="0" smtClean="0"/>
          </a:p>
          <a:p>
            <a:pPr eaLnBrk="1" hangingPunct="1"/>
            <a:endParaRPr lang="en-US" sz="2800" dirty="0"/>
          </a:p>
          <a:p>
            <a:pPr marL="457200" indent="-457200">
              <a:buFont typeface="Arial"/>
              <a:buChar char="•"/>
              <a:defRPr/>
            </a:pPr>
            <a:r>
              <a:rPr lang="en-US" sz="3200" dirty="0" smtClean="0"/>
              <a:t>In this study, eight HMA samples underwent freeze-thaw </a:t>
            </a:r>
          </a:p>
          <a:p>
            <a:pPr>
              <a:defRPr/>
            </a:pPr>
            <a:r>
              <a:rPr lang="en-US" sz="3200" dirty="0"/>
              <a:t> </a:t>
            </a:r>
            <a:r>
              <a:rPr lang="en-US" sz="3200" dirty="0" smtClean="0"/>
              <a:t>    conditioning (5-day cycle, 11 hours freezing, 13 hours </a:t>
            </a:r>
          </a:p>
          <a:p>
            <a:pPr>
              <a:defRPr/>
            </a:pPr>
            <a:r>
              <a:rPr lang="en-US" sz="3200" dirty="0"/>
              <a:t> </a:t>
            </a:r>
            <a:r>
              <a:rPr lang="en-US" sz="3200" dirty="0" smtClean="0"/>
              <a:t>    thawing)</a:t>
            </a:r>
            <a:r>
              <a:rPr lang="en-US" sz="2800" dirty="0" smtClean="0"/>
              <a:t>, </a:t>
            </a:r>
            <a:r>
              <a:rPr lang="en-US" sz="3200" dirty="0" smtClean="0"/>
              <a:t>and then tested for Fracture Energy (J/m</a:t>
            </a:r>
            <a:r>
              <a:rPr lang="en-US" sz="3200" baseline="30000" dirty="0" smtClean="0"/>
              <a:t>2</a:t>
            </a:r>
            <a:r>
              <a:rPr lang="en-US" sz="3200" dirty="0" smtClean="0"/>
              <a:t>)</a:t>
            </a:r>
            <a:r>
              <a:rPr lang="en-US" sz="2800" dirty="0" smtClean="0"/>
              <a:t>.</a:t>
            </a:r>
          </a:p>
          <a:p>
            <a:pPr>
              <a:defRPr/>
            </a:pPr>
            <a:endParaRPr lang="en-US" sz="2800" dirty="0"/>
          </a:p>
          <a:p>
            <a:pPr marL="457200" indent="-457200" eaLnBrk="1" hangingPunct="1">
              <a:buFont typeface="Arial"/>
              <a:buChar char="•"/>
            </a:pPr>
            <a:r>
              <a:rPr lang="en-US" sz="3200" dirty="0"/>
              <a:t>Eight HMA samples </a:t>
            </a:r>
            <a:r>
              <a:rPr lang="en-US" sz="3200" dirty="0" smtClean="0"/>
              <a:t>are </a:t>
            </a:r>
            <a:r>
              <a:rPr lang="en-US" sz="3200" dirty="0"/>
              <a:t>prepared as outlined above and then conditioned (8 hours or more) at a temperature about </a:t>
            </a:r>
            <a:r>
              <a:rPr lang="en-US" sz="3200" dirty="0" smtClean="0"/>
              <a:t>10 </a:t>
            </a:r>
            <a:r>
              <a:rPr lang="en-US" sz="3200" baseline="30000" dirty="0" err="1" smtClean="0"/>
              <a:t>o</a:t>
            </a:r>
            <a:r>
              <a:rPr lang="en-US" sz="3200" dirty="0" err="1" smtClean="0"/>
              <a:t>C</a:t>
            </a:r>
            <a:r>
              <a:rPr lang="en-US" sz="3200" dirty="0" smtClean="0"/>
              <a:t> </a:t>
            </a:r>
            <a:r>
              <a:rPr lang="en-US" sz="3200" dirty="0"/>
              <a:t>above the asphalt binder </a:t>
            </a:r>
            <a:r>
              <a:rPr lang="en-US" sz="3200" dirty="0" smtClean="0"/>
              <a:t>grade </a:t>
            </a:r>
            <a:r>
              <a:rPr lang="en-US" sz="3200" dirty="0"/>
              <a:t>low temperature. </a:t>
            </a:r>
          </a:p>
          <a:p>
            <a:pPr>
              <a:defRPr/>
            </a:pPr>
            <a:endParaRPr lang="en-US" sz="2800" dirty="0" smtClean="0"/>
          </a:p>
          <a:p>
            <a:pPr>
              <a:defRPr/>
            </a:pPr>
            <a:r>
              <a:rPr lang="en-US" sz="3600" b="1" dirty="0" smtClean="0"/>
              <a:t>Testing </a:t>
            </a:r>
            <a:r>
              <a:rPr lang="en-US" sz="3600" b="1" dirty="0"/>
              <a:t>Method (after sample preparation):</a:t>
            </a:r>
          </a:p>
          <a:p>
            <a:pPr>
              <a:defRPr/>
            </a:pPr>
            <a:endParaRPr lang="en-US" sz="3600" b="1" dirty="0"/>
          </a:p>
          <a:p>
            <a:pPr marL="571500" indent="-571500">
              <a:buFont typeface="Arial"/>
              <a:buChar char="•"/>
              <a:defRPr/>
            </a:pPr>
            <a:r>
              <a:rPr lang="en-US" sz="3200" dirty="0"/>
              <a:t>Samples are conditioned at a temperature about 10 </a:t>
            </a:r>
            <a:r>
              <a:rPr lang="en-US" sz="3200" baseline="30000" dirty="0" err="1"/>
              <a:t>o</a:t>
            </a:r>
            <a:r>
              <a:rPr lang="en-US" sz="3200" dirty="0" err="1"/>
              <a:t>C</a:t>
            </a:r>
            <a:r>
              <a:rPr lang="en-US" sz="3200" dirty="0"/>
              <a:t> above the asphalt binder grade low temperature</a:t>
            </a:r>
            <a:r>
              <a:rPr lang="en-US" sz="3200" dirty="0" smtClean="0"/>
              <a:t>.</a:t>
            </a:r>
          </a:p>
          <a:p>
            <a:pPr marL="571500" indent="-571500">
              <a:buFont typeface="Arial"/>
              <a:buChar char="•"/>
              <a:defRPr/>
            </a:pPr>
            <a:endParaRPr lang="en-US" sz="3200" dirty="0"/>
          </a:p>
          <a:p>
            <a:pPr marL="571500" indent="-571500">
              <a:buFont typeface="Arial"/>
              <a:buChar char="•"/>
              <a:defRPr/>
            </a:pPr>
            <a:r>
              <a:rPr lang="en-US" sz="3200" dirty="0" smtClean="0"/>
              <a:t>The </a:t>
            </a:r>
            <a:r>
              <a:rPr lang="en-US" sz="3200" dirty="0"/>
              <a:t>sample is tested by applying a load with ¾ in. pins pulling in opposite directions at a predetermined crack mouth open displacement (CMOD) rate. </a:t>
            </a:r>
          </a:p>
          <a:p>
            <a:pPr marL="571500" indent="-571500">
              <a:buFont typeface="Arial"/>
              <a:buChar char="•"/>
              <a:defRPr/>
            </a:pPr>
            <a:endParaRPr lang="en-US" sz="3200" dirty="0"/>
          </a:p>
          <a:p>
            <a:pPr marL="571500" indent="-571500">
              <a:buFont typeface="Arial"/>
              <a:buChar char="•"/>
              <a:defRPr/>
            </a:pPr>
            <a:r>
              <a:rPr lang="en-US" sz="3200" dirty="0" smtClean="0"/>
              <a:t>The </a:t>
            </a:r>
            <a:r>
              <a:rPr lang="en-US" sz="3200" dirty="0"/>
              <a:t>following measurements and results are calculated and recorded for each sample: diameter (mm), thickness (mm), initial ligament length (mm), Fracture Energy (J/m</a:t>
            </a:r>
            <a:r>
              <a:rPr lang="en-US" sz="3200" baseline="30000" dirty="0"/>
              <a:t>2</a:t>
            </a:r>
            <a:r>
              <a:rPr lang="en-US" sz="3200" dirty="0"/>
              <a:t>), peak load (</a:t>
            </a:r>
            <a:r>
              <a:rPr lang="en-US" sz="3200" dirty="0" err="1"/>
              <a:t>kN</a:t>
            </a:r>
            <a:r>
              <a:rPr lang="en-US" sz="3200" dirty="0"/>
              <a:t>), time at peak load (sec.), and test temperature (</a:t>
            </a:r>
            <a:r>
              <a:rPr lang="en-US" sz="3200" baseline="30000" dirty="0" err="1"/>
              <a:t>o</a:t>
            </a:r>
            <a:r>
              <a:rPr lang="en-US" sz="3200" dirty="0" err="1"/>
              <a:t>C</a:t>
            </a:r>
            <a:r>
              <a:rPr lang="en-US" sz="3200" dirty="0" smtClean="0"/>
              <a:t>).</a:t>
            </a:r>
            <a:endParaRPr lang="en-US" sz="3200" dirty="0"/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5011400" y="5410200"/>
            <a:ext cx="0" cy="2362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30480000" y="5638800"/>
            <a:ext cx="0" cy="23317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5" name="TextBox 22"/>
          <p:cNvSpPr txBox="1">
            <a:spLocks noChangeArrowheads="1"/>
          </p:cNvSpPr>
          <p:nvPr/>
        </p:nvSpPr>
        <p:spPr bwMode="auto">
          <a:xfrm>
            <a:off x="31089600" y="4608512"/>
            <a:ext cx="14630400" cy="12280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  <a:p>
            <a:pPr>
              <a:defRPr/>
            </a:pPr>
            <a:endParaRPr lang="en-US" sz="3600" dirty="0" smtClean="0"/>
          </a:p>
          <a:p>
            <a:pPr>
              <a:defRPr/>
            </a:pPr>
            <a:endParaRPr lang="en-US" sz="3600" dirty="0"/>
          </a:p>
        </p:txBody>
      </p:sp>
      <p:sp>
        <p:nvSpPr>
          <p:cNvPr id="14346" name="TextBox 23"/>
          <p:cNvSpPr txBox="1">
            <a:spLocks noChangeArrowheads="1"/>
          </p:cNvSpPr>
          <p:nvPr/>
        </p:nvSpPr>
        <p:spPr bwMode="auto">
          <a:xfrm>
            <a:off x="31775400" y="16497300"/>
            <a:ext cx="13563600" cy="7909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600" b="1" dirty="0"/>
              <a:t>Conclusion/</a:t>
            </a:r>
            <a:r>
              <a:rPr lang="en-US" sz="3600" b="1" dirty="0" smtClean="0"/>
              <a:t>Summary: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US" sz="2600" dirty="0" smtClean="0"/>
              <a:t>Samples were tested for fracture energy as virgin mixes (100% HMA) with 64-28 asphalt binder and 52-34 asphalt binder. </a:t>
            </a:r>
            <a:r>
              <a:rPr lang="en-US" sz="2600" dirty="0"/>
              <a:t>Samples containing 30% RAP were also tested for fracture energy. 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US" sz="2600" dirty="0" smtClean="0"/>
              <a:t>Samples </a:t>
            </a:r>
            <a:r>
              <a:rPr lang="en-US" sz="2600" dirty="0"/>
              <a:t>labeled V 64-28 and V 52-34 were 100 % virgin hot-mix asphalt. Samples labeled 30% 64-28 and 30% 52-34 were 30% recycled asphalt pavement (RAP) blended with 70% virgin hot-mix asphalt. </a:t>
            </a:r>
            <a:endParaRPr lang="en-US" sz="2600" dirty="0" smtClean="0"/>
          </a:p>
          <a:p>
            <a:pPr marL="342900" indent="-342900" eaLnBrk="1" hangingPunct="1">
              <a:buFont typeface="Arial" charset="0"/>
              <a:buChar char="•"/>
            </a:pPr>
            <a:r>
              <a:rPr lang="en-US" sz="2600" dirty="0" smtClean="0"/>
              <a:t>The performance grade (XX-XX) of binder is the specified maximum and minimum temperature range in </a:t>
            </a:r>
            <a:r>
              <a:rPr lang="en-US" sz="2600" baseline="30000" dirty="0" err="1" smtClean="0"/>
              <a:t>o</a:t>
            </a:r>
            <a:r>
              <a:rPr lang="en-US" sz="2600" dirty="0" err="1" smtClean="0"/>
              <a:t>C</a:t>
            </a:r>
            <a:r>
              <a:rPr lang="en-US" sz="2600" dirty="0" smtClean="0"/>
              <a:t> the binder is recommended for in the field.  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US" sz="2600" dirty="0" smtClean="0"/>
              <a:t>In the virgin mixes, the data suggest the 64-28 binder samples perform slightly better compared to the 52-34 grade, although </a:t>
            </a:r>
            <a:r>
              <a:rPr lang="en-US" sz="2600" dirty="0"/>
              <a:t>t</a:t>
            </a:r>
            <a:r>
              <a:rPr lang="en-US" sz="2600" dirty="0" smtClean="0"/>
              <a:t>he differences in results may not be statistically significant.  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US" sz="2600" dirty="0" smtClean="0"/>
              <a:t>In the HMA samples containing 30% RAP, the sample containing the lower temperature grade 30% 52-34 appears to perform better with a higher fracture energy and a higher peak load.</a:t>
            </a:r>
          </a:p>
          <a:p>
            <a:pPr marL="342900" indent="-342900" eaLnBrk="1" hangingPunct="1">
              <a:buFont typeface="Arial" charset="0"/>
              <a:buChar char="•"/>
            </a:pPr>
            <a:r>
              <a:rPr lang="en-US" sz="2600" dirty="0" smtClean="0"/>
              <a:t>Further testing to study the strength of 30% RAP samples with low temperature binders is recommended.</a:t>
            </a:r>
          </a:p>
          <a:p>
            <a:pPr eaLnBrk="1" hangingPunct="1"/>
            <a:r>
              <a:rPr lang="en-US" sz="2600" dirty="0" smtClean="0"/>
              <a:t> </a:t>
            </a:r>
            <a:endParaRPr lang="en-US" sz="2600" dirty="0"/>
          </a:p>
          <a:p>
            <a:pPr eaLnBrk="1" hangingPunct="1"/>
            <a:endParaRPr lang="en-US" sz="3600" b="1" dirty="0" smtClean="0"/>
          </a:p>
          <a:p>
            <a:pPr eaLnBrk="1" hangingPunct="1"/>
            <a:endParaRPr lang="en-US" sz="3600" b="1" dirty="0"/>
          </a:p>
          <a:p>
            <a:pPr eaLnBrk="1" hangingPunct="1"/>
            <a:endParaRPr lang="en-US" sz="3600" b="1" dirty="0"/>
          </a:p>
        </p:txBody>
      </p:sp>
      <p:sp>
        <p:nvSpPr>
          <p:cNvPr id="14347" name="TextBox 24"/>
          <p:cNvSpPr txBox="1">
            <a:spLocks noChangeArrowheads="1"/>
          </p:cNvSpPr>
          <p:nvPr/>
        </p:nvSpPr>
        <p:spPr bwMode="auto">
          <a:xfrm>
            <a:off x="31775400" y="20878800"/>
            <a:ext cx="13182599" cy="5570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endParaRPr lang="en-US" sz="2800" b="1" dirty="0" smtClean="0"/>
          </a:p>
          <a:p>
            <a:pPr eaLnBrk="1" hangingPunct="1"/>
            <a:endParaRPr lang="en-US" sz="2800" b="1" dirty="0"/>
          </a:p>
          <a:p>
            <a:pPr eaLnBrk="1" hangingPunct="1"/>
            <a:endParaRPr lang="en-US" sz="2800" b="1" dirty="0" smtClean="0"/>
          </a:p>
          <a:p>
            <a:pPr eaLnBrk="1" hangingPunct="1"/>
            <a:endParaRPr lang="en-US" sz="2800" b="1" dirty="0"/>
          </a:p>
          <a:p>
            <a:pPr eaLnBrk="1" hangingPunct="1"/>
            <a:r>
              <a:rPr lang="en-US" sz="3600" b="1" dirty="0" smtClean="0"/>
              <a:t>Literature </a:t>
            </a:r>
            <a:r>
              <a:rPr lang="en-US" sz="3600" b="1" dirty="0"/>
              <a:t>Cited</a:t>
            </a:r>
            <a:r>
              <a:rPr lang="en-US" sz="3600" dirty="0"/>
              <a:t>:</a:t>
            </a:r>
          </a:p>
          <a:p>
            <a:pPr eaLnBrk="1" hangingPunct="1"/>
            <a:endParaRPr lang="en-US" sz="2000" dirty="0"/>
          </a:p>
          <a:p>
            <a:pPr marL="342900" indent="-342900" eaLnBrk="1" hangingPunct="1">
              <a:buFont typeface="Wingdings" charset="2"/>
              <a:buChar char="Ø"/>
            </a:pPr>
            <a:r>
              <a:rPr lang="en-US" sz="2000" dirty="0"/>
              <a:t>“Cracking Performance of Asphalt Mixtures Containing Taconite Tailings using Traditional and Multiple Freeze-Thaw Moisture Conditioning Methods”,  Justin Joel Baker, master thesis submitted September 2012, advisor Dr. </a:t>
            </a:r>
            <a:r>
              <a:rPr lang="en-US" sz="2000" dirty="0" err="1"/>
              <a:t>Eshan</a:t>
            </a:r>
            <a:r>
              <a:rPr lang="en-US" sz="2000" dirty="0"/>
              <a:t> V. </a:t>
            </a:r>
            <a:r>
              <a:rPr lang="en-US" sz="2000" dirty="0" smtClean="0"/>
              <a:t>Dave</a:t>
            </a:r>
          </a:p>
          <a:p>
            <a:pPr marL="342900" indent="-342900" eaLnBrk="1" hangingPunct="1">
              <a:buFont typeface="Wingdings" charset="2"/>
              <a:buChar char="Ø"/>
            </a:pPr>
            <a:r>
              <a:rPr lang="en-US" sz="2000" dirty="0" smtClean="0"/>
              <a:t> “</a:t>
            </a:r>
            <a:r>
              <a:rPr lang="en-US" sz="2000" dirty="0"/>
              <a:t>Standard Test Method for Determining Fracture Energy of Asphalt-Aggregate Mixtures Using the Disk-Shaped Compact Tension (DCT) Geometry”,  ASTM D7313 − 13</a:t>
            </a:r>
          </a:p>
          <a:p>
            <a:pPr marL="342900" indent="-342900" eaLnBrk="1" hangingPunct="1">
              <a:buFont typeface="Wingdings" charset="2"/>
              <a:buChar char="Ø"/>
            </a:pPr>
            <a:r>
              <a:rPr lang="en-US" sz="2000" dirty="0" smtClean="0"/>
              <a:t>“</a:t>
            </a:r>
            <a:r>
              <a:rPr lang="en-US" altLang="ja-JP" sz="2000" dirty="0"/>
              <a:t>Hot Mix Asphalt Materials, Mixture Design and Construction</a:t>
            </a:r>
            <a:r>
              <a:rPr lang="en-US" sz="2000" dirty="0"/>
              <a:t>”</a:t>
            </a:r>
            <a:r>
              <a:rPr lang="en-US" altLang="ja-JP" sz="2000" dirty="0"/>
              <a:t>, Third Edition, Brown, </a:t>
            </a:r>
            <a:r>
              <a:rPr lang="en-US" altLang="ja-JP" sz="2000" dirty="0" err="1"/>
              <a:t>Kandhal</a:t>
            </a:r>
            <a:r>
              <a:rPr lang="en-US" altLang="ja-JP" sz="2000" dirty="0"/>
              <a:t>, Roberts, Kim, Lee, and Kennedy, 1991, NAPA Research and Education </a:t>
            </a:r>
            <a:r>
              <a:rPr lang="en-US" altLang="ja-JP" sz="2000" dirty="0" smtClean="0"/>
              <a:t>Foundation</a:t>
            </a:r>
          </a:p>
          <a:p>
            <a:pPr marL="342900" indent="-342900" eaLnBrk="1" hangingPunct="1">
              <a:buFont typeface="Wingdings" charset="2"/>
              <a:buChar char="Ø"/>
            </a:pPr>
            <a:r>
              <a:rPr lang="en-US" sz="2000" dirty="0" smtClean="0"/>
              <a:t>“Implementation </a:t>
            </a:r>
            <a:r>
              <a:rPr lang="en-US" sz="2000" dirty="0"/>
              <a:t>of the Disk-Shaped Compact Tension </a:t>
            </a:r>
            <a:r>
              <a:rPr lang="en-US" sz="2000" dirty="0" smtClean="0"/>
              <a:t>Test”, </a:t>
            </a:r>
            <a:r>
              <a:rPr lang="en-US" sz="2000" dirty="0" err="1" smtClean="0"/>
              <a:t>MnRoad</a:t>
            </a:r>
            <a:r>
              <a:rPr lang="en-US" sz="2000" dirty="0" smtClean="0"/>
              <a:t>, Safer, Smarter, Sustainable Pavements through Innovative Research, Sept. 2014</a:t>
            </a:r>
            <a:endParaRPr lang="en-US" sz="2000" dirty="0"/>
          </a:p>
          <a:p>
            <a:pPr eaLnBrk="1" hangingPunct="1"/>
            <a:endParaRPr lang="en-US" sz="2800" dirty="0"/>
          </a:p>
        </p:txBody>
      </p:sp>
      <p:sp>
        <p:nvSpPr>
          <p:cNvPr id="14348" name="TextBox 25"/>
          <p:cNvSpPr txBox="1">
            <a:spLocks noChangeArrowheads="1"/>
          </p:cNvSpPr>
          <p:nvPr/>
        </p:nvSpPr>
        <p:spPr bwMode="auto">
          <a:xfrm>
            <a:off x="31470600" y="26912014"/>
            <a:ext cx="12877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600" dirty="0"/>
              <a:t>Acknowledgements – This research was supported with funding from the National Science Foundation’s grant </a:t>
            </a:r>
            <a:r>
              <a:rPr lang="en-US" sz="3600" dirty="0" smtClean="0"/>
              <a:t>(ENG-1132648).</a:t>
            </a:r>
            <a:endParaRPr lang="en-US" sz="3600" dirty="0"/>
          </a:p>
        </p:txBody>
      </p:sp>
      <p:pic>
        <p:nvPicPr>
          <p:cNvPr id="14349" name="Picture 14" descr="lc_lthdfu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435" b="60323"/>
          <a:stretch>
            <a:fillRect/>
          </a:stretch>
        </p:blipFill>
        <p:spPr bwMode="auto">
          <a:xfrm>
            <a:off x="577850" y="501650"/>
            <a:ext cx="2317750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Content Placeholder 7" descr="DCT Research Project 0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55300" y="12139948"/>
            <a:ext cx="4419600" cy="43573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4199" y="17096122"/>
            <a:ext cx="7946899" cy="76688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783801" y="5869976"/>
            <a:ext cx="5486400" cy="4400550"/>
          </a:xfrm>
          <a:prstGeom prst="rect">
            <a:avLst/>
          </a:prstGeom>
        </p:spPr>
      </p:pic>
      <p:pic>
        <p:nvPicPr>
          <p:cNvPr id="23" name="Content Placeholder 4" descr="DCT Research Project 0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335499" y="5869976"/>
            <a:ext cx="4724400" cy="4419600"/>
          </a:xfrm>
          <a:prstGeom prst="rect">
            <a:avLst/>
          </a:prstGeom>
        </p:spPr>
      </p:pic>
      <p:pic>
        <p:nvPicPr>
          <p:cNvPr id="24" name="Content Placeholder 6" descr="DCT Research Project 00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716501" y="12139948"/>
            <a:ext cx="4648199" cy="4325515"/>
          </a:xfrm>
          <a:prstGeom prst="rect">
            <a:avLst/>
          </a:prstGeom>
        </p:spPr>
      </p:pic>
      <p:graphicFrame>
        <p:nvGraphicFramePr>
          <p:cNvPr id="35" name="Chart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7949388"/>
              </p:ext>
            </p:extLst>
          </p:nvPr>
        </p:nvGraphicFramePr>
        <p:xfrm>
          <a:off x="32423100" y="5390707"/>
          <a:ext cx="10972800" cy="47188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1131100"/>
              </p:ext>
            </p:extLst>
          </p:nvPr>
        </p:nvGraphicFramePr>
        <p:xfrm>
          <a:off x="32461200" y="10289576"/>
          <a:ext cx="10972800" cy="517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26773</TotalTime>
  <Words>690</Words>
  <Application>Microsoft Office PowerPoint</Application>
  <PresentationFormat>Custom</PresentationFormat>
  <Paragraphs>103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Parcel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Stephen Roy Hale</cp:lastModifiedBy>
  <cp:revision>288</cp:revision>
  <dcterms:created xsi:type="dcterms:W3CDTF">2007-12-07T15:49:51Z</dcterms:created>
  <dcterms:modified xsi:type="dcterms:W3CDTF">2016-04-19T16:01:51Z</dcterms:modified>
</cp:coreProperties>
</file>