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5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C9D9E6"/>
    <a:srgbClr val="6E16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629" autoAdjust="0"/>
  </p:normalViewPr>
  <p:slideViewPr>
    <p:cSldViewPr snapToGrid="0" snapToObjects="1">
      <p:cViewPr>
        <p:scale>
          <a:sx n="75" d="100"/>
          <a:sy n="75" d="100"/>
        </p:scale>
        <p:origin x="13376" y="5024"/>
      </p:cViewPr>
      <p:guideLst>
        <p:guide orient="horz" pos="6278"/>
        <p:guide orient="horz" pos="858"/>
        <p:guide orient="horz" pos="19582"/>
        <p:guide orient="horz" pos="11942"/>
        <p:guide orient="horz" pos="5158"/>
        <p:guide orient="horz" pos="10945"/>
        <p:guide pos="26799"/>
        <p:guide pos="19775"/>
        <p:guide pos="12945"/>
        <p:guide pos="7874"/>
        <p:guide pos="853"/>
        <p:guide pos="11826"/>
        <p:guide pos="158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6583682"/>
            <a:ext cx="37673280" cy="9250680"/>
          </a:xfrm>
        </p:spPr>
        <p:txBody>
          <a:bodyPr anchor="b">
            <a:noAutofit/>
          </a:bodyPr>
          <a:lstStyle>
            <a:lvl1pPr>
              <a:defRPr sz="259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91840" y="16824960"/>
            <a:ext cx="30723840" cy="841248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3291840" y="16312896"/>
            <a:ext cx="37673280" cy="7622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11338562"/>
            <a:ext cx="37307520" cy="10561320"/>
          </a:xfrm>
        </p:spPr>
        <p:txBody>
          <a:bodyPr anchor="b">
            <a:normAutofit/>
          </a:bodyPr>
          <a:lstStyle>
            <a:lvl1pPr algn="l">
              <a:defRPr sz="23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22208949"/>
            <a:ext cx="37307520" cy="7200898"/>
          </a:xfrm>
        </p:spPr>
        <p:txBody>
          <a:bodyPr anchor="t">
            <a:normAutofit/>
          </a:bodyPr>
          <a:lstStyle>
            <a:lvl1pPr marL="0" indent="0">
              <a:buNone/>
              <a:defRPr sz="115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3511296" y="22077274"/>
            <a:ext cx="37673280" cy="7622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8032090"/>
            <a:ext cx="19385280" cy="22647859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8032090"/>
            <a:ext cx="19385280" cy="22647859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8046720"/>
            <a:ext cx="18873216" cy="3070858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9600" b="0">
                <a:solidFill>
                  <a:schemeClr val="tx2"/>
                </a:solidFill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1704320"/>
            <a:ext cx="18873216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823424" y="8046720"/>
            <a:ext cx="18873216" cy="3070858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96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823424" y="11704320"/>
            <a:ext cx="18873216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10645522" y="19419951"/>
            <a:ext cx="22603968" cy="381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3801984"/>
            <a:ext cx="10270541" cy="6056986"/>
          </a:xfrm>
        </p:spPr>
        <p:txBody>
          <a:bodyPr anchor="b">
            <a:noAutofit/>
          </a:bodyPr>
          <a:lstStyle>
            <a:lvl1pPr algn="l">
              <a:defRPr sz="115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64640" y="3801984"/>
            <a:ext cx="27432000" cy="2677363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10226652"/>
            <a:ext cx="10270541" cy="2036935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62957" y="17184989"/>
            <a:ext cx="26773632" cy="7622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3803904"/>
            <a:ext cx="10284864" cy="6071616"/>
          </a:xfrm>
        </p:spPr>
        <p:txBody>
          <a:bodyPr anchor="b">
            <a:normAutofit/>
          </a:bodyPr>
          <a:lstStyle>
            <a:lvl1pPr algn="l">
              <a:defRPr sz="115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21328" y="4023365"/>
            <a:ext cx="28341072" cy="26402189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0" y="10241280"/>
            <a:ext cx="10270541" cy="20365517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2926080"/>
            <a:ext cx="9875520" cy="2816352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2926080"/>
            <a:ext cx="28895040" cy="281635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059773"/>
            <a:ext cx="43891200" cy="1097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2560320"/>
            <a:ext cx="39502080" cy="475488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0"/>
            <a:ext cx="39502080" cy="23408640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3891200" cy="1755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87783"/>
            <a:ext cx="13898880" cy="1580083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rgbClr val="FFFFFF"/>
                </a:solidFill>
              </a:defRPr>
            </a:lvl1pPr>
          </a:lstStyle>
          <a:p>
            <a:fld id="{8E9BEECC-ABD3-DB4B-9B8E-6ACCE2B31780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59200" y="87783"/>
            <a:ext cx="19751040" cy="1580083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576000" y="87783"/>
            <a:ext cx="5120640" cy="1580083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6700" b="1">
                <a:solidFill>
                  <a:srgbClr val="FFFFFF"/>
                </a:solidFill>
              </a:defRPr>
            </a:lvl1pPr>
          </a:lstStyle>
          <a:p>
            <a:fld id="{02C32247-1FFA-6D4D-8FC1-EC890D23777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l" defTabSz="4389120" rtl="0" eaLnBrk="1" latinLnBrk="0" hangingPunct="1">
        <a:spcBef>
          <a:spcPct val="0"/>
        </a:spcBef>
        <a:buNone/>
        <a:defRPr sz="19200" kern="1200" spc="-48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877824" indent="-877824" algn="l" defTabSz="438912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877824" algn="l" defTabSz="438912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3511296" indent="-877824" algn="l" defTabSz="438912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4828032" indent="-877824" algn="l" defTabSz="438912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5705856" indent="-658368" algn="l" defTabSz="438912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67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6583680" indent="-877824" algn="l" defTabSz="438912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6pPr>
      <a:lvl7pPr marL="7461504" indent="-877824" algn="l" defTabSz="438912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7pPr>
      <a:lvl8pPr marL="8339328" indent="-877824" algn="l" defTabSz="438912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8pPr>
      <a:lvl9pPr marL="9217152" indent="-877824" algn="l" defTabSz="438912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20" Type="http://schemas.openxmlformats.org/officeDocument/2006/relationships/image" Target="../media/image15.png"/><Relationship Id="rId21" Type="http://schemas.openxmlformats.org/officeDocument/2006/relationships/image" Target="../media/image16.jpeg"/><Relationship Id="rId22" Type="http://schemas.microsoft.com/office/2007/relationships/hdphoto" Target="../media/hdphoto6.wdp"/><Relationship Id="rId23" Type="http://schemas.openxmlformats.org/officeDocument/2006/relationships/image" Target="../media/image17.png"/><Relationship Id="rId24" Type="http://schemas.microsoft.com/office/2007/relationships/hdphoto" Target="../media/hdphoto7.wdp"/><Relationship Id="rId25" Type="http://schemas.openxmlformats.org/officeDocument/2006/relationships/image" Target="../media/image18.jpeg"/><Relationship Id="rId26" Type="http://schemas.microsoft.com/office/2007/relationships/hdphoto" Target="../media/hdphoto8.wdp"/><Relationship Id="rId27" Type="http://schemas.openxmlformats.org/officeDocument/2006/relationships/image" Target="../media/image19.png"/><Relationship Id="rId28" Type="http://schemas.openxmlformats.org/officeDocument/2006/relationships/image" Target="../media/image20.jpeg"/><Relationship Id="rId29" Type="http://schemas.microsoft.com/office/2007/relationships/hdphoto" Target="../media/hdphoto9.wdp"/><Relationship Id="rId10" Type="http://schemas.openxmlformats.org/officeDocument/2006/relationships/image" Target="../media/image8.png"/><Relationship Id="rId11" Type="http://schemas.openxmlformats.org/officeDocument/2006/relationships/image" Target="../media/image9.png"/><Relationship Id="rId12" Type="http://schemas.openxmlformats.org/officeDocument/2006/relationships/image" Target="../media/image10.jpeg"/><Relationship Id="rId13" Type="http://schemas.microsoft.com/office/2007/relationships/hdphoto" Target="../media/hdphoto3.wdp"/><Relationship Id="rId14" Type="http://schemas.openxmlformats.org/officeDocument/2006/relationships/image" Target="../media/image11.png"/><Relationship Id="rId15" Type="http://schemas.openxmlformats.org/officeDocument/2006/relationships/image" Target="../media/image12.jpeg"/><Relationship Id="rId16" Type="http://schemas.microsoft.com/office/2007/relationships/hdphoto" Target="../media/hdphoto4.wdp"/><Relationship Id="rId17" Type="http://schemas.openxmlformats.org/officeDocument/2006/relationships/image" Target="../media/image13.png"/><Relationship Id="rId18" Type="http://schemas.microsoft.com/office/2007/relationships/hdphoto" Target="../media/hdphoto5.wdp"/><Relationship Id="rId19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6" Type="http://schemas.openxmlformats.org/officeDocument/2006/relationships/image" Target="../media/image5.jpeg"/><Relationship Id="rId7" Type="http://schemas.microsoft.com/office/2007/relationships/hdphoto" Target="../media/hdphoto2.wdp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80177" y="19610185"/>
            <a:ext cx="17426823" cy="114185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sng">
            <a:solidFill>
              <a:srgbClr val="BD867C"/>
            </a:solidFill>
          </a:ln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sz="4800" dirty="0"/>
          </a:p>
        </p:txBody>
      </p:sp>
      <p:pic>
        <p:nvPicPr>
          <p:cNvPr id="72" name="Picture 71" descr="Screen Shot 2016-04-08 at 12.55.3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538" y="23012912"/>
            <a:ext cx="11071149" cy="8015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379538" y="1392055"/>
            <a:ext cx="31127571" cy="35394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Preparation of Speech-Language </a:t>
            </a:r>
            <a:r>
              <a:rPr lang="en-US" sz="96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P</a:t>
            </a:r>
            <a:r>
              <a:rPr lang="en-US" sz="96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athologists to Provide </a:t>
            </a:r>
            <a:r>
              <a:rPr lang="en-US" sz="96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S</a:t>
            </a:r>
            <a:r>
              <a:rPr lang="en-US" sz="96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ervices for Children with Cochlear </a:t>
            </a:r>
            <a:r>
              <a:rPr lang="en-US" sz="96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I</a:t>
            </a:r>
            <a:r>
              <a:rPr lang="en-US" sz="96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rint MT Shadow"/>
                <a:cs typeface="Imprint MT Shadow"/>
              </a:rPr>
              <a:t>mplants </a:t>
            </a:r>
          </a:p>
          <a:p>
            <a:pPr algn="ctr"/>
            <a:endParaRPr lang="en-US" sz="20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Lucida Bright"/>
              <a:cs typeface="Lucida Bright"/>
            </a:endParaRPr>
          </a:p>
          <a:p>
            <a:pPr algn="ctr"/>
            <a:endParaRPr lang="en-US" sz="1200" dirty="0" smtClean="0">
              <a:latin typeface="Lucida Bright"/>
              <a:cs typeface="Lucida Brigh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57600" y="7250773"/>
            <a:ext cx="5431896" cy="83099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Bright"/>
                <a:cs typeface="Lucida Bright"/>
              </a:rPr>
              <a:t>INTRODUCTION</a:t>
            </a:r>
            <a:endParaRPr lang="en-US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Bright"/>
              <a:cs typeface="Lucida Brigh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6655"/>
          <a:stretch/>
        </p:blipFill>
        <p:spPr>
          <a:xfrm>
            <a:off x="32507109" y="1392055"/>
            <a:ext cx="9983289" cy="5139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4732867" y="17992936"/>
            <a:ext cx="337093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Bright"/>
                <a:cs typeface="Lucida Bright"/>
              </a:rPr>
              <a:t>METHODS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Bright"/>
              <a:cs typeface="Lucida Brigh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410385" y="7236631"/>
            <a:ext cx="2940829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Bright"/>
                <a:cs typeface="Lucida Bright"/>
              </a:rPr>
              <a:t>RESULTS</a:t>
            </a:r>
            <a:endParaRPr lang="en-US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Bright"/>
              <a:cs typeface="Lucida Brigh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334809" y="18026168"/>
            <a:ext cx="474571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Bright"/>
                <a:cs typeface="Lucida Bright"/>
              </a:rPr>
              <a:t>CONCLUSIONS</a:t>
            </a:r>
            <a:endParaRPr lang="en-US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Bright"/>
              <a:cs typeface="Lucida Bright"/>
            </a:endParaRPr>
          </a:p>
        </p:txBody>
      </p:sp>
      <p:pic>
        <p:nvPicPr>
          <p:cNvPr id="7" name="Picture 6" descr="Screen Shot 2016-04-08 at 12.51.19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38" y="8284970"/>
            <a:ext cx="11075990" cy="6666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Screen Shot 2016-04-08 at 12.55.3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38" y="18957925"/>
            <a:ext cx="11096549" cy="3394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 descr="Screen Shot 2016-04-08 at 12.51.19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7807" y="8284970"/>
            <a:ext cx="11274173" cy="9014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 descr="Screen Shot 2016-04-08 at 12.55.3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7807" y="19041950"/>
            <a:ext cx="11274173" cy="9590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Graphic.php?BackendID=906aab0d5e14d4054245fc40e9591969416b2e1423a4ce3ef428a1807076a0b4&amp;IM=REV_cU9egL3FHLJYN9P_RP_egt1W6LLKAEAVj7.png&amp;cachedgraphsec=true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2" r="5342" b="5527"/>
          <a:stretch/>
        </p:blipFill>
        <p:spPr>
          <a:xfrm>
            <a:off x="31576240" y="8467532"/>
            <a:ext cx="6842845" cy="3612531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13180179" y="18040525"/>
            <a:ext cx="17325221" cy="1569660"/>
          </a:xfrm>
          <a:prstGeom prst="rect">
            <a:avLst/>
          </a:prstGeom>
          <a:ln w="28575"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394350"/>
                </a:solidFill>
                <a:latin typeface="Lucida Bright"/>
                <a:cs typeface="Lucida Bright"/>
              </a:rPr>
              <a:t>Five Main Educational Challenges of Children with Cochlear Implants</a:t>
            </a:r>
            <a:r>
              <a:rPr lang="en-US" sz="2000" dirty="0" smtClean="0">
                <a:solidFill>
                  <a:srgbClr val="394350"/>
                </a:solidFill>
                <a:latin typeface="Lucida Bright"/>
                <a:cs typeface="Lucida Bright"/>
              </a:rPr>
              <a:t> </a:t>
            </a:r>
            <a:endParaRPr lang="en-US" sz="1800" dirty="0">
              <a:solidFill>
                <a:srgbClr val="394350"/>
              </a:solidFill>
              <a:latin typeface="Lucida Bright"/>
              <a:cs typeface="Lucida Brigh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756462" y="19892894"/>
            <a:ext cx="2378868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Academic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591353" y="19912635"/>
            <a:ext cx="2362176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Acoustic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229432" y="19907941"/>
            <a:ext cx="2465122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Attention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454122" y="25878282"/>
            <a:ext cx="2715307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Associative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100949" y="25175013"/>
            <a:ext cx="2949698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Adjustment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012557" y="6935024"/>
            <a:ext cx="15857843" cy="2113399"/>
          </a:xfrm>
          <a:prstGeom prst="rect">
            <a:avLst/>
          </a:prstGeom>
          <a:noFill/>
          <a:ln w="57150" cmpd="sng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i="1" dirty="0">
                <a:latin typeface="Lucida Bright"/>
                <a:cs typeface="Lucida Bright"/>
              </a:rPr>
              <a:t>How prepared are speech-language pathologists to </a:t>
            </a:r>
            <a:r>
              <a:rPr lang="en-US" sz="4000" i="1" dirty="0" smtClean="0">
                <a:latin typeface="Lucida Bright"/>
                <a:cs typeface="Lucida Bright"/>
              </a:rPr>
              <a:t>provide</a:t>
            </a:r>
            <a:endParaRPr lang="en-US" sz="800" i="1" dirty="0">
              <a:latin typeface="Lucida Bright"/>
              <a:cs typeface="Lucida Bright"/>
            </a:endParaRPr>
          </a:p>
          <a:p>
            <a:pPr algn="ctr">
              <a:lnSpc>
                <a:spcPct val="110000"/>
              </a:lnSpc>
            </a:pPr>
            <a:r>
              <a:rPr lang="en-US" sz="4000" i="1" dirty="0" smtClean="0">
                <a:latin typeface="Lucida Bright"/>
                <a:cs typeface="Lucida Bright"/>
              </a:rPr>
              <a:t>effective </a:t>
            </a:r>
            <a:r>
              <a:rPr lang="en-US" sz="4000" i="1" dirty="0">
                <a:latin typeface="Lucida Bright"/>
                <a:cs typeface="Lucida Bright"/>
              </a:rPr>
              <a:t>services and meet educational challenges of children with cochlear </a:t>
            </a:r>
            <a:r>
              <a:rPr lang="en-US" sz="4000" i="1" dirty="0" smtClean="0">
                <a:latin typeface="Lucida Bright"/>
                <a:cs typeface="Lucida Bright"/>
              </a:rPr>
              <a:t>implants in New Hampshire public schools?</a:t>
            </a:r>
            <a:endParaRPr lang="en-US" sz="4000" i="1" dirty="0">
              <a:latin typeface="Lucida Bright"/>
              <a:cs typeface="Lucida Brigh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44333" y="19187231"/>
            <a:ext cx="2489200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v"/>
            </a:pPr>
            <a:r>
              <a:rPr lang="en-US" sz="3200" dirty="0" smtClean="0">
                <a:solidFill>
                  <a:srgbClr val="5B352E"/>
                </a:solidFill>
                <a:latin typeface="Lucida Bright"/>
                <a:cs typeface="Lucida Bright"/>
              </a:rPr>
              <a:t>Subjects</a:t>
            </a:r>
            <a:endParaRPr lang="en-US" sz="3200" dirty="0">
              <a:solidFill>
                <a:srgbClr val="5B352E"/>
              </a:solidFill>
              <a:latin typeface="Lucida Bright"/>
              <a:cs typeface="Lucida Brigh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44333" y="23297731"/>
            <a:ext cx="2743200" cy="58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v"/>
            </a:pPr>
            <a:r>
              <a:rPr lang="en-US" sz="3200" dirty="0" smtClean="0">
                <a:solidFill>
                  <a:srgbClr val="5B352E"/>
                </a:solidFill>
                <a:latin typeface="Lucida Bright"/>
                <a:cs typeface="Lucida Bright"/>
              </a:rPr>
              <a:t>Procedure</a:t>
            </a:r>
            <a:endParaRPr lang="en-US" sz="3200" dirty="0">
              <a:solidFill>
                <a:srgbClr val="5B352E"/>
              </a:solidFill>
              <a:latin typeface="Lucida Bright"/>
              <a:cs typeface="Lucida Brigh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327807" y="28699309"/>
            <a:ext cx="2018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latin typeface="Lucida Bright"/>
                <a:cs typeface="Lucida Bright"/>
              </a:rPr>
              <a:t>References:</a:t>
            </a:r>
            <a:endParaRPr lang="en-US" sz="2400" b="1" i="1" dirty="0">
              <a:latin typeface="Lucida Bright"/>
              <a:cs typeface="Lucida Bright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9552" y="20692879"/>
            <a:ext cx="3351680" cy="2230391"/>
          </a:xfrm>
          <a:prstGeom prst="rect">
            <a:avLst/>
          </a:prstGeom>
          <a:ln>
            <a:solidFill>
              <a:srgbClr val="8C9CAD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84285" y="20692879"/>
            <a:ext cx="3428028" cy="2283333"/>
          </a:xfrm>
          <a:prstGeom prst="rect">
            <a:avLst/>
          </a:prstGeom>
          <a:ln>
            <a:solidFill>
              <a:srgbClr val="8C9CAD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084285" y="26640350"/>
            <a:ext cx="3419967" cy="2222979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009572" y="20679248"/>
            <a:ext cx="3041075" cy="2438785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09572" y="25993851"/>
            <a:ext cx="3279000" cy="2407814"/>
          </a:xfrm>
          <a:prstGeom prst="rect">
            <a:avLst/>
          </a:prstGeom>
          <a:ln>
            <a:solidFill>
              <a:srgbClr val="8C9CAD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3934147" y="23258065"/>
            <a:ext cx="4125519" cy="6001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English language development and literacy achievement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Opportunities for functional language use at home and school are important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Need quality input across all settings to accelerate language growth and aid in comprehension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“Reading to learn” is the ultimate goal for all children with implants</a:t>
            </a:r>
            <a:endParaRPr lang="en-US" sz="2400" dirty="0">
              <a:latin typeface="Lucida Bright"/>
              <a:cs typeface="Lucida Brigh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9446931" y="29160974"/>
            <a:ext cx="48217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Self-esteem; social maturity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Establishing relationships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Learning subtleties of social behavior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9583555" y="22976212"/>
            <a:ext cx="47836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Degree of hearing loss and its effect on speech perception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Physical parameters of classroom: size of room, level of ambient noise, distance from teacher</a:t>
            </a:r>
            <a:endParaRPr lang="en-US" sz="2400" dirty="0">
              <a:latin typeface="Lucida Bright"/>
              <a:cs typeface="Lucida Brigh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525325" y="23158342"/>
            <a:ext cx="4224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Short-term memory deficits affect child’s ability to process and learn language concepts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5514869" y="28422655"/>
            <a:ext cx="46971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Children with CIs exist in three worlds: hearing, deaf, and implant recipient worlds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Transitions in curriculum and environments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545423" y="9958787"/>
            <a:ext cx="4783667" cy="83099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Lucida Bright"/>
                <a:cs typeface="Lucida Bright"/>
              </a:rPr>
              <a:t>What does a speech-language pathologist (SLP) do?</a:t>
            </a:r>
            <a:endParaRPr lang="en-US" sz="2400" dirty="0">
              <a:latin typeface="Lucida Bright"/>
              <a:cs typeface="Lucida Brigh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223634" y="11038853"/>
            <a:ext cx="53763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Speech therapists evaluate, diagnose, and treat individuals with communicative and/or swallowing disorders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They create and carry out individualized treatment plans to address patients’ functional needs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SLPs work in a variety of settings with people from ages across the lifespan</a:t>
            </a:r>
            <a:endParaRPr lang="en-US" sz="2000" dirty="0">
              <a:latin typeface="Lucida Bright"/>
              <a:cs typeface="Lucida Brigh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30825" y="9958787"/>
            <a:ext cx="3004505" cy="83099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Lucida Bright"/>
                <a:cs typeface="Lucida Bright"/>
              </a:rPr>
              <a:t>What is a cochlear implant (CI)?</a:t>
            </a:r>
            <a:endParaRPr lang="en-US" sz="2400" dirty="0">
              <a:latin typeface="Lucida Bright"/>
              <a:cs typeface="Lucida Brigh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968516" y="13901175"/>
            <a:ext cx="537638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A sensory device that bypasses damaged portions of the ear and electrically stimulates the auditory nerve to provide a sense of sound 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C</a:t>
            </a:r>
            <a:r>
              <a:rPr lang="en-US" sz="2000" dirty="0" smtClean="0">
                <a:latin typeface="Lucida Bright"/>
                <a:cs typeface="Lucida Bright"/>
              </a:rPr>
              <a:t>onsists of an external portion that sits behind the ear and a second portion that is surgically placed under the skin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An implant does </a:t>
            </a:r>
            <a:r>
              <a:rPr lang="en-US" sz="2000" b="1" u="sng" dirty="0" smtClean="0">
                <a:latin typeface="Lucida Bright"/>
                <a:cs typeface="Lucida Bright"/>
              </a:rPr>
              <a:t>NOT</a:t>
            </a:r>
            <a:r>
              <a:rPr lang="en-US" sz="2000" dirty="0" smtClean="0">
                <a:latin typeface="Lucida Bright"/>
                <a:cs typeface="Lucida Bright"/>
              </a:rPr>
              <a:t> result in “restored” hearing</a:t>
            </a:r>
            <a:endParaRPr lang="en-US" sz="2000" dirty="0">
              <a:latin typeface="Lucida Bright"/>
              <a:cs typeface="Lucida Brigh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974533" y="8853697"/>
            <a:ext cx="9883743" cy="550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0000"/>
              </a:lnSpc>
              <a:buFont typeface="Wingdings" charset="2"/>
              <a:buChar char="v"/>
            </a:pP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Since the 1980s, cochlear implants have been used to provide hearing to children with severe-profound hearing loss. 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solidFill>
                <a:schemeClr val="bg1"/>
              </a:solidFill>
              <a:latin typeface="Lucida Bright"/>
              <a:cs typeface="Lucida Bright"/>
            </a:endParaRPr>
          </a:p>
          <a:p>
            <a:pPr marL="457200" indent="-457200">
              <a:lnSpc>
                <a:spcPct val="110000"/>
              </a:lnSpc>
              <a:buFont typeface="Wingdings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Lucida Bright"/>
                <a:cs typeface="Lucida Bright"/>
              </a:rPr>
              <a:t>P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ercentages of children receiving cochlear implants today is increasing steadily and 90% of children with hearing loss are educated in public school settings (2).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solidFill>
                <a:schemeClr val="bg1"/>
              </a:solidFill>
              <a:latin typeface="Lucida Bright"/>
              <a:cs typeface="Lucida Bright"/>
            </a:endParaRPr>
          </a:p>
          <a:p>
            <a:pPr marL="457200" indent="-457200">
              <a:lnSpc>
                <a:spcPct val="110000"/>
              </a:lnSpc>
              <a:buFont typeface="Wingdings" charset="2"/>
              <a:buChar char="v"/>
            </a:pPr>
            <a:r>
              <a:rPr lang="en-US" sz="2000" dirty="0">
                <a:solidFill>
                  <a:schemeClr val="bg1"/>
                </a:solidFill>
                <a:latin typeface="Lucida Bright"/>
                <a:cs typeface="Lucida Bright"/>
              </a:rPr>
              <a:t>I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mplanted children are given the opportunity to learn alongside typically hearing peers, but require </a:t>
            </a:r>
            <a:r>
              <a:rPr lang="en-US" sz="2000" u="sng" dirty="0" smtClean="0">
                <a:solidFill>
                  <a:schemeClr val="bg1"/>
                </a:solidFill>
                <a:latin typeface="Lucida Bright"/>
                <a:cs typeface="Lucida Bright"/>
              </a:rPr>
              <a:t>intensive listening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 and </a:t>
            </a:r>
            <a:r>
              <a:rPr lang="en-US" sz="2000" u="sng" dirty="0" smtClean="0">
                <a:solidFill>
                  <a:schemeClr val="bg1"/>
                </a:solidFill>
                <a:latin typeface="Lucida Bright"/>
                <a:cs typeface="Lucida Bright"/>
              </a:rPr>
              <a:t>spoken language facilitation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 to maximize their potentials to succeed academically and socially (2).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solidFill>
                <a:schemeClr val="bg1"/>
              </a:solidFill>
              <a:latin typeface="Lucida Bright"/>
              <a:cs typeface="Lucida Bright"/>
            </a:endParaRPr>
          </a:p>
          <a:p>
            <a:pPr marL="457200" indent="-457200">
              <a:lnSpc>
                <a:spcPct val="110000"/>
              </a:lnSpc>
              <a:buFont typeface="Wingdings" charset="2"/>
              <a:buChar char="v"/>
            </a:pP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As children with CIs reach school age, speech-language pathologists will need to have competency and skills to address these educational challenges and provide effective services to a growing implanted population</a:t>
            </a:r>
            <a:r>
              <a:rPr lang="en-US" sz="2000" dirty="0">
                <a:solidFill>
                  <a:schemeClr val="bg1"/>
                </a:solidFill>
                <a:latin typeface="Lucida Bright"/>
                <a:cs typeface="Lucida Bright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(1).</a:t>
            </a:r>
            <a:endParaRPr lang="en-US" sz="2000" dirty="0">
              <a:solidFill>
                <a:schemeClr val="bg1"/>
              </a:solidFill>
              <a:latin typeface="Lucida Bright"/>
              <a:cs typeface="Lucida Brigh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23774" y="19877847"/>
            <a:ext cx="7286061" cy="1441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37 members of the New Hampshire Speech Language Hearing Association (NHSLHA) completed an online survey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76% of participants were 46-60 years old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914950" y="24178290"/>
            <a:ext cx="10107370" cy="6316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400" dirty="0" smtClean="0">
                <a:latin typeface="Lucida Bright"/>
                <a:cs typeface="Lucida Bright"/>
              </a:rPr>
              <a:t>Participants completed a 5-10 minute </a:t>
            </a:r>
            <a:r>
              <a:rPr lang="en-US" sz="2400" dirty="0" err="1" smtClean="0">
                <a:latin typeface="Lucida Bright"/>
                <a:cs typeface="Lucida Bright"/>
              </a:rPr>
              <a:t>Qualtrics</a:t>
            </a:r>
            <a:r>
              <a:rPr lang="en-US" sz="2400" dirty="0" smtClean="0">
                <a:latin typeface="Lucida Bright"/>
                <a:cs typeface="Lucida Bright"/>
              </a:rPr>
              <a:t> survey consisting of 2 sections, each with 10 questions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latin typeface="Lucida Bright"/>
              <a:cs typeface="Lucida Bright"/>
            </a:endParaRP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b="1" i="1" u="sng" dirty="0" smtClean="0">
                <a:latin typeface="Lucida Bright"/>
                <a:cs typeface="Lucida Bright"/>
              </a:rPr>
              <a:t>First section</a:t>
            </a:r>
            <a:r>
              <a:rPr lang="en-US" sz="2000" dirty="0" smtClean="0">
                <a:latin typeface="Lucida Bright"/>
                <a:cs typeface="Lucida Bright"/>
              </a:rPr>
              <a:t> (answered by all 37 participants)</a:t>
            </a:r>
            <a:r>
              <a:rPr lang="en-US" sz="2000" b="1" dirty="0" smtClean="0">
                <a:latin typeface="Lucida Bright"/>
                <a:cs typeface="Lucida Bright"/>
              </a:rPr>
              <a:t>:</a:t>
            </a:r>
            <a:r>
              <a:rPr lang="en-US" sz="2000" b="1" i="1" dirty="0" smtClean="0">
                <a:latin typeface="Lucida Bright"/>
                <a:cs typeface="Lucida Bright"/>
              </a:rPr>
              <a:t> 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>
                <a:latin typeface="Lucida Bright"/>
                <a:cs typeface="Lucida Bright"/>
              </a:rPr>
              <a:t>D</a:t>
            </a:r>
            <a:r>
              <a:rPr lang="en-US" sz="2000" dirty="0" smtClean="0">
                <a:latin typeface="Lucida Bright"/>
                <a:cs typeface="Lucida Bright"/>
              </a:rPr>
              <a:t>emographic information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 smtClean="0">
                <a:latin typeface="Lucida Bright"/>
                <a:cs typeface="Lucida Bright"/>
              </a:rPr>
              <a:t>Extent of formal training (if any) received on CIs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>
                <a:latin typeface="Lucida Bright"/>
                <a:cs typeface="Lucida Bright"/>
              </a:rPr>
              <a:t>H</a:t>
            </a:r>
            <a:r>
              <a:rPr lang="en-US" sz="2000" dirty="0" smtClean="0">
                <a:latin typeface="Lucida Bright"/>
                <a:cs typeface="Lucida Bright"/>
              </a:rPr>
              <a:t>ow often resources are used to treat children with CIs</a:t>
            </a:r>
          </a:p>
          <a:p>
            <a:pPr lvl="1">
              <a:lnSpc>
                <a:spcPct val="110000"/>
              </a:lnSpc>
            </a:pPr>
            <a:endParaRPr lang="en-US" sz="2000" dirty="0" smtClean="0">
              <a:latin typeface="Lucida Bright"/>
              <a:cs typeface="Lucida Bright"/>
            </a:endParaRP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b="1" i="1" u="sng" dirty="0" smtClean="0">
                <a:latin typeface="Lucida Bright"/>
                <a:cs typeface="Lucida Bright"/>
              </a:rPr>
              <a:t>Second section</a:t>
            </a:r>
            <a:r>
              <a:rPr lang="en-US" sz="2000" b="1" i="1" dirty="0" smtClean="0">
                <a:latin typeface="Lucida Bright"/>
                <a:cs typeface="Lucida Bright"/>
              </a:rPr>
              <a:t> </a:t>
            </a:r>
            <a:r>
              <a:rPr lang="en-US" sz="2000" dirty="0" smtClean="0">
                <a:latin typeface="Lucida Bright"/>
                <a:cs typeface="Lucida Bright"/>
              </a:rPr>
              <a:t>(answered only by 6 school-based SLPs who have worked with a child with a CI in the past 3 years):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>
                <a:latin typeface="Lucida Bright"/>
                <a:cs typeface="Lucida Bright"/>
              </a:rPr>
              <a:t>C</a:t>
            </a:r>
            <a:r>
              <a:rPr lang="en-US" sz="2000" dirty="0" smtClean="0">
                <a:latin typeface="Lucida Bright"/>
                <a:cs typeface="Lucida Bright"/>
              </a:rPr>
              <a:t>urrent caseload profile including ages of clients, total clients, clients with CIs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 smtClean="0">
                <a:latin typeface="Lucida Bright"/>
                <a:cs typeface="Lucida Bright"/>
              </a:rPr>
              <a:t>Professionals with whom SLP keeps in contact with regarding child with CI’s success in school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 smtClean="0">
                <a:latin typeface="Lucida Bright"/>
                <a:cs typeface="Lucida Bright"/>
              </a:rPr>
              <a:t>Level of competency in general knowledge of C</a:t>
            </a:r>
            <a:r>
              <a:rPr lang="en-US" sz="2000" dirty="0">
                <a:latin typeface="Lucida Bright"/>
                <a:cs typeface="Lucida Bright"/>
              </a:rPr>
              <a:t>I</a:t>
            </a:r>
            <a:r>
              <a:rPr lang="en-US" sz="2000" dirty="0" smtClean="0">
                <a:latin typeface="Lucida Bright"/>
                <a:cs typeface="Lucida Bright"/>
              </a:rPr>
              <a:t>s and providing direct/indirect services for child with CI</a:t>
            </a:r>
          </a:p>
          <a:p>
            <a:pPr marL="2537460" lvl="1" indent="-342900">
              <a:lnSpc>
                <a:spcPct val="110000"/>
              </a:lnSpc>
              <a:buFont typeface="Courier New"/>
              <a:buChar char="o"/>
            </a:pPr>
            <a:r>
              <a:rPr lang="en-US" sz="2000" dirty="0" smtClean="0">
                <a:latin typeface="Lucida Bright"/>
                <a:cs typeface="Lucida Bright"/>
              </a:rPr>
              <a:t>Opinion of whether more knowledge and expertise is needed for SLPs working with children with CIs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4">
            <a:lum bright="70000" contrast="-70000"/>
          </a:blip>
          <a:stretch>
            <a:fillRect/>
          </a:stretch>
        </p:blipFill>
        <p:spPr>
          <a:xfrm>
            <a:off x="31695408" y="21584269"/>
            <a:ext cx="3302255" cy="1217220"/>
          </a:xfrm>
          <a:prstGeom prst="rect">
            <a:avLst/>
          </a:prstGeom>
          <a:ln w="38100" cmpd="sng"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" name="TextBox 55"/>
          <p:cNvSpPr txBox="1"/>
          <p:nvPr/>
        </p:nvSpPr>
        <p:spPr>
          <a:xfrm>
            <a:off x="26009572" y="9969415"/>
            <a:ext cx="3906144" cy="83099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Lucida Bright"/>
                <a:cs typeface="Lucida Bright"/>
              </a:rPr>
              <a:t>Who is eligible to receive a cochlear implant?</a:t>
            </a:r>
            <a:endParaRPr lang="en-US" sz="2400" dirty="0">
              <a:latin typeface="Lucida Bright"/>
              <a:cs typeface="Lucida Bright"/>
            </a:endParaRP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83555" y="14089270"/>
            <a:ext cx="4745535" cy="3262556"/>
          </a:xfrm>
          <a:prstGeom prst="rect">
            <a:avLst/>
          </a:prstGeom>
          <a:ln w="19050" cmpd="sng">
            <a:solidFill>
              <a:srgbClr val="BD867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17">
            <a:duotone>
              <a:prstClr val="black"/>
              <a:srgbClr val="D9C3A5">
                <a:tint val="50000"/>
                <a:satMod val="180000"/>
              </a:srgbClr>
            </a:duotone>
            <a:alphaModFix amt="47000"/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5366" t="15833" r="9045" b="18612"/>
          <a:stretch/>
        </p:blipFill>
        <p:spPr>
          <a:xfrm>
            <a:off x="25351048" y="15240000"/>
            <a:ext cx="5539586" cy="1454506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25514869" y="11308487"/>
            <a:ext cx="51543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12 months of age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Severe to profound sensorineural hearing loss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Receive no benefit from traditional amplification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No medical contraindications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Normal cognition and normal vision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Appropriate expectations of client and/or family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Access to appropriate therapy services and education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476782" y="4931485"/>
            <a:ext cx="128127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Lucida Bright"/>
                <a:cs typeface="Lucida Bright"/>
              </a:rPr>
              <a:t>Carolyn Babeu</a:t>
            </a:r>
          </a:p>
          <a:p>
            <a:endParaRPr lang="en-US" sz="800" u="sng" dirty="0">
              <a:latin typeface="Lucida Bright"/>
              <a:cs typeface="Lucida Bright"/>
            </a:endParaRPr>
          </a:p>
          <a:p>
            <a:r>
              <a:rPr lang="en-US" sz="2800" i="1" dirty="0">
                <a:latin typeface="Lucida Bright"/>
                <a:cs typeface="Lucida Bright"/>
              </a:rPr>
              <a:t>Department of Communication Sciences and Disorders</a:t>
            </a:r>
          </a:p>
          <a:p>
            <a:r>
              <a:rPr lang="en-US" sz="2800" i="1" dirty="0">
                <a:latin typeface="Lucida Bright"/>
                <a:cs typeface="Lucida Bright"/>
              </a:rPr>
              <a:t>University of New </a:t>
            </a:r>
            <a:r>
              <a:rPr lang="en-US" sz="2800" i="1" dirty="0" smtClean="0">
                <a:latin typeface="Lucida Bright"/>
                <a:cs typeface="Lucida Bright"/>
              </a:rPr>
              <a:t>Hampshire, Durham, NH</a:t>
            </a:r>
            <a:endParaRPr lang="en-US" sz="2800" i="1" dirty="0">
              <a:latin typeface="Lucida Bright"/>
              <a:cs typeface="Lucida Bright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flipV="1">
            <a:off x="14779016" y="4454064"/>
            <a:ext cx="4712628" cy="3148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18206509" y="5801966"/>
            <a:ext cx="7318816" cy="83099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Bright"/>
                <a:cs typeface="Lucida Bright"/>
              </a:rPr>
              <a:t>Research Question:</a:t>
            </a:r>
            <a:endParaRPr lang="en-US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Bright"/>
              <a:cs typeface="Lucida Bright"/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089496" y="19229881"/>
            <a:ext cx="2932824" cy="1781623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1623774" y="21193812"/>
            <a:ext cx="10398546" cy="789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More than half of participants indicated over 21 years of experience</a:t>
            </a:r>
          </a:p>
          <a:p>
            <a:pPr marL="342900" indent="-342900">
              <a:lnSpc>
                <a:spcPct val="120000"/>
              </a:lnSpc>
              <a:buFont typeface="Arial"/>
              <a:buChar char="•"/>
            </a:pPr>
            <a:r>
              <a:rPr lang="en-US" sz="2000" dirty="0" smtClean="0">
                <a:latin typeface="Lucida Bright"/>
                <a:cs typeface="Lucida Bright"/>
              </a:rPr>
              <a:t>24% of </a:t>
            </a:r>
            <a:r>
              <a:rPr lang="en-US" sz="2000" dirty="0">
                <a:latin typeface="Lucida Bright"/>
                <a:cs typeface="Lucida Bright"/>
              </a:rPr>
              <a:t>participants attended SLP graduate school at </a:t>
            </a:r>
            <a:r>
              <a:rPr lang="en-US" sz="2000" dirty="0" smtClean="0">
                <a:latin typeface="Lucida Bright"/>
                <a:cs typeface="Lucida Bright"/>
              </a:rPr>
              <a:t>UNH</a:t>
            </a:r>
            <a:endParaRPr lang="en-US" sz="2000" dirty="0">
              <a:latin typeface="Lucida Bright"/>
              <a:cs typeface="Lucida Bright"/>
            </a:endParaRPr>
          </a:p>
        </p:txBody>
      </p:sp>
      <p:pic>
        <p:nvPicPr>
          <p:cNvPr id="71" name="Picture 70" descr="Screen Shot 2016-04-08 at 12.55.3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7807" y="29259707"/>
            <a:ext cx="11274174" cy="1721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59" name="Straight Connector 58"/>
          <p:cNvCxnSpPr/>
          <p:nvPr/>
        </p:nvCxnSpPr>
        <p:spPr>
          <a:xfrm>
            <a:off x="18773775" y="19610185"/>
            <a:ext cx="0" cy="11418510"/>
          </a:xfrm>
          <a:prstGeom prst="line">
            <a:avLst/>
          </a:prstGeom>
          <a:ln w="28575" cmpd="sng">
            <a:solidFill>
              <a:srgbClr val="BD867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5044400" y="19610185"/>
            <a:ext cx="0" cy="11418510"/>
          </a:xfrm>
          <a:prstGeom prst="line">
            <a:avLst/>
          </a:prstGeom>
          <a:ln w="28575" cmpd="sng">
            <a:solidFill>
              <a:srgbClr val="BD867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1392814" y="29305114"/>
            <a:ext cx="8400520" cy="1579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10000"/>
              </a:lnSpc>
              <a:buFont typeface="+mj-lt"/>
              <a:buAutoNum type="arabicPeriod"/>
            </a:pPr>
            <a:r>
              <a:rPr lang="en-US" sz="1100" dirty="0" smtClean="0">
                <a:latin typeface="Lucida Bright"/>
                <a:cs typeface="Lucida Bright"/>
              </a:rPr>
              <a:t>Chute</a:t>
            </a:r>
            <a:r>
              <a:rPr lang="en-US" sz="1100" dirty="0">
                <a:latin typeface="Lucida Bright"/>
                <a:cs typeface="Lucida Bright"/>
              </a:rPr>
              <a:t>, P. M., &amp; Nevins, M. E. (2003). Educational Challenges for Children with Cochlear Implants. Topics in Language Disorders, 23(1), 57-67</a:t>
            </a:r>
            <a:r>
              <a:rPr lang="en-US" sz="1100" dirty="0" smtClean="0">
                <a:latin typeface="Lucida Bright"/>
                <a:cs typeface="Lucida Bright"/>
              </a:rPr>
              <a:t>.</a:t>
            </a:r>
          </a:p>
          <a:p>
            <a:pPr marL="236538" indent="-236538">
              <a:lnSpc>
                <a:spcPct val="110000"/>
              </a:lnSpc>
              <a:buFont typeface="+mj-lt"/>
              <a:buAutoNum type="arabicPeriod"/>
            </a:pPr>
            <a:r>
              <a:rPr lang="en-US" sz="1100" dirty="0">
                <a:latin typeface="Lucida Bright"/>
                <a:cs typeface="Lucida Bright"/>
              </a:rPr>
              <a:t>Compton, M., Tucker, D., &amp; Flynn, P. (2008). Preparation and Perceptions of Speech-Language Pathologists Working With Children With </a:t>
            </a:r>
            <a:r>
              <a:rPr lang="en-US" sz="1100" dirty="0" smtClean="0">
                <a:latin typeface="Lucida Bright"/>
                <a:cs typeface="Lucida Bright"/>
              </a:rPr>
              <a:t>Cochlear </a:t>
            </a:r>
            <a:r>
              <a:rPr lang="en-US" sz="1100" dirty="0">
                <a:latin typeface="Lucida Bright"/>
                <a:cs typeface="Lucida Bright"/>
              </a:rPr>
              <a:t>Implants. </a:t>
            </a:r>
            <a:r>
              <a:rPr lang="en-US" sz="1100" i="1" dirty="0">
                <a:latin typeface="Lucida Bright"/>
                <a:cs typeface="Lucida Bright"/>
              </a:rPr>
              <a:t>Communication Disorders Quarterly,</a:t>
            </a:r>
            <a:r>
              <a:rPr lang="en-US" sz="1100" dirty="0">
                <a:latin typeface="Lucida Bright"/>
                <a:cs typeface="Lucida Bright"/>
              </a:rPr>
              <a:t> </a:t>
            </a:r>
            <a:r>
              <a:rPr lang="en-US" sz="1100" i="1" dirty="0">
                <a:latin typeface="Lucida Bright"/>
                <a:cs typeface="Lucida Bright"/>
              </a:rPr>
              <a:t>30</a:t>
            </a:r>
            <a:r>
              <a:rPr lang="en-US" sz="1100" dirty="0">
                <a:latin typeface="Lucida Bright"/>
                <a:cs typeface="Lucida Bright"/>
              </a:rPr>
              <a:t>(3), 142-154. </a:t>
            </a:r>
          </a:p>
          <a:p>
            <a:pPr marL="228600" indent="-228600">
              <a:lnSpc>
                <a:spcPct val="110000"/>
              </a:lnSpc>
              <a:buFont typeface="+mj-lt"/>
              <a:buAutoNum type="arabicPeriod"/>
            </a:pPr>
            <a:r>
              <a:rPr lang="en-US" sz="1100" dirty="0" smtClean="0">
                <a:latin typeface="Lucida Bright"/>
                <a:cs typeface="Lucida Bright"/>
              </a:rPr>
              <a:t>Science </a:t>
            </a:r>
            <a:r>
              <a:rPr lang="en-US" sz="1100" dirty="0">
                <a:latin typeface="Lucida Bright"/>
                <a:cs typeface="Lucida Bright"/>
              </a:rPr>
              <a:t>Capsule - Cochlear Implants. </a:t>
            </a:r>
            <a:r>
              <a:rPr lang="en-US" sz="1100" dirty="0" smtClean="0">
                <a:latin typeface="Lucida Bright"/>
                <a:cs typeface="Lucida Bright"/>
              </a:rPr>
              <a:t>Retrieved April 18, 2016, from https</a:t>
            </a:r>
            <a:r>
              <a:rPr lang="en-US" sz="1100" dirty="0">
                <a:latin typeface="Lucida Bright"/>
                <a:cs typeface="Lucida Bright"/>
              </a:rPr>
              <a:t>://</a:t>
            </a:r>
            <a:r>
              <a:rPr lang="en-US" sz="1100" dirty="0" err="1">
                <a:latin typeface="Lucida Bright"/>
                <a:cs typeface="Lucida Bright"/>
              </a:rPr>
              <a:t>www.nidcd.nih.gov</a:t>
            </a:r>
            <a:r>
              <a:rPr lang="en-US" sz="1100" dirty="0">
                <a:latin typeface="Lucida Bright"/>
                <a:cs typeface="Lucida Bright"/>
              </a:rPr>
              <a:t>/about/strategic-plan/2012-2016/science-capsule-cochlear-implants</a:t>
            </a:r>
          </a:p>
          <a:p>
            <a:pPr marL="228600" indent="-228600">
              <a:lnSpc>
                <a:spcPct val="110000"/>
              </a:lnSpc>
              <a:buFont typeface="+mj-lt"/>
              <a:buAutoNum type="arabicPeriod"/>
            </a:pPr>
            <a:r>
              <a:rPr lang="en-US" sz="1100" dirty="0" smtClean="0">
                <a:latin typeface="Lucida Bright"/>
                <a:cs typeface="Lucida Bright"/>
              </a:rPr>
              <a:t>Winter</a:t>
            </a:r>
            <a:r>
              <a:rPr lang="en-US" sz="1100" dirty="0">
                <a:latin typeface="Lucida Bright"/>
                <a:cs typeface="Lucida Bright"/>
              </a:rPr>
              <a:t>, M., &amp; Phillips, B. (2009). Clinical Management of Cochlear Implants in Children: An Overview. In </a:t>
            </a:r>
            <a:r>
              <a:rPr lang="en-US" sz="1100" i="1" dirty="0">
                <a:latin typeface="Lucida Bright"/>
                <a:cs typeface="Lucida Bright"/>
              </a:rPr>
              <a:t>Clinical Management of Children with Cochlear Implants</a:t>
            </a:r>
            <a:r>
              <a:rPr lang="en-US" sz="1100" dirty="0">
                <a:latin typeface="Lucida Bright"/>
                <a:cs typeface="Lucida Bright"/>
              </a:rPr>
              <a:t> (pp. 17-33). San Diego: Plural Publishing. 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0845"/>
          <a:stretch/>
        </p:blipFill>
        <p:spPr>
          <a:xfrm>
            <a:off x="15742501" y="11258182"/>
            <a:ext cx="2464008" cy="2477235"/>
          </a:xfrm>
          <a:prstGeom prst="rect">
            <a:avLst/>
          </a:prstGeom>
          <a:ln w="19050" cmpd="sng"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197" b="89803" l="10000" r="9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6096" t="5662" r="4057" b="7825"/>
          <a:stretch/>
        </p:blipFill>
        <p:spPr>
          <a:xfrm>
            <a:off x="13203640" y="11258182"/>
            <a:ext cx="2538861" cy="247723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9" name="TextBox 78"/>
          <p:cNvSpPr txBox="1"/>
          <p:nvPr/>
        </p:nvSpPr>
        <p:spPr>
          <a:xfrm>
            <a:off x="39230704" y="8499754"/>
            <a:ext cx="2588181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Competency </a:t>
            </a:r>
          </a:p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Levels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5913586" y="12779142"/>
            <a:ext cx="2624667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Lucida Bright"/>
                <a:cs typeface="Lucida Bright"/>
              </a:rPr>
              <a:t>Preparation and Education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latin typeface="Lucida Bright"/>
              <a:cs typeface="Lucida Brigh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1511872" y="19261727"/>
            <a:ext cx="1086811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5B352E"/>
                </a:solidFill>
                <a:latin typeface="Lucida Bright"/>
                <a:cs typeface="Lucida Bright"/>
              </a:rPr>
              <a:t>Limitations of this study:</a:t>
            </a:r>
            <a:endParaRPr lang="en-US" sz="2400" b="1" dirty="0">
              <a:solidFill>
                <a:srgbClr val="5B352E"/>
              </a:solidFill>
              <a:latin typeface="Lucida Bright"/>
              <a:cs typeface="Lucida Brigh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8538253" y="9297379"/>
            <a:ext cx="388647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SLPs were least competent in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cochlear implant </a:t>
            </a:r>
            <a:r>
              <a:rPr lang="en-US" sz="2000" b="1" dirty="0" smtClean="0">
                <a:solidFill>
                  <a:srgbClr val="FFFFFF"/>
                </a:solidFill>
                <a:latin typeface="Lucida Bright"/>
                <a:cs typeface="Lucida Bright"/>
              </a:rPr>
              <a:t>candidacy</a:t>
            </a:r>
            <a:endParaRPr lang="en-US" sz="2000" dirty="0">
              <a:solidFill>
                <a:srgbClr val="FFFFFF"/>
              </a:solidFill>
              <a:latin typeface="Lucida Bright"/>
              <a:cs typeface="Lucida Bright"/>
            </a:endParaRPr>
          </a:p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Most 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of </a:t>
            </a: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the SLPs 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were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moderately competent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 in addressing educational challenges for children with CIs</a:t>
            </a:r>
          </a:p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Of 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all </a:t>
            </a: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5 educational challenges, 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SLPs were least competent in addressing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attention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 challenges </a:t>
            </a:r>
          </a:p>
          <a:p>
            <a:pPr marL="285750" indent="-285750">
              <a:buFont typeface="Arial"/>
              <a:buChar char="•"/>
            </a:pPr>
            <a:endParaRPr lang="en-US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31392813" y="12278643"/>
            <a:ext cx="4452798" cy="4488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8% (n=3) had formal training on CIs through undergraduate education and 19% (n=7) had graduate education on CIs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80% (n=4) indicated their primary level of competency in CIs to come from workshops/professional development; 0% indicated formal education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FFFFFF"/>
                </a:solidFill>
                <a:latin typeface="Lucida Bright"/>
                <a:cs typeface="Lucida Bright"/>
              </a:rPr>
              <a:t>A cross tab showed that out of 9 SLPs that graduated from UNH, only 1 had formal training on CIs during graduate school</a:t>
            </a:r>
            <a:endParaRPr lang="en-US" sz="2000" dirty="0">
              <a:solidFill>
                <a:srgbClr val="FFFFFF"/>
              </a:solidFill>
              <a:latin typeface="Lucida Bright"/>
              <a:cs typeface="Lucida Bright"/>
            </a:endParaRPr>
          </a:p>
        </p:txBody>
      </p:sp>
      <p:pic>
        <p:nvPicPr>
          <p:cNvPr id="88" name="Picture 87" descr="Screen Shot 2016-04-08 at 12.51.19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138" y="15074933"/>
            <a:ext cx="11075990" cy="2166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9" name="TextBox 88"/>
          <p:cNvSpPr txBox="1"/>
          <p:nvPr/>
        </p:nvSpPr>
        <p:spPr>
          <a:xfrm>
            <a:off x="31511873" y="19877847"/>
            <a:ext cx="10872268" cy="1441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Sample size: survey </a:t>
            </a:r>
            <a:r>
              <a:rPr lang="en-US" sz="2000" dirty="0" smtClean="0">
                <a:latin typeface="Lucida Bright"/>
                <a:cs typeface="Lucida Bright"/>
              </a:rPr>
              <a:t>was </a:t>
            </a:r>
            <a:r>
              <a:rPr lang="en-US" sz="2000" dirty="0">
                <a:latin typeface="Lucida Bright"/>
                <a:cs typeface="Lucida Bright"/>
              </a:rPr>
              <a:t>distributed to </a:t>
            </a:r>
            <a:r>
              <a:rPr lang="en-US" sz="2000" dirty="0" smtClean="0">
                <a:latin typeface="Lucida Bright"/>
                <a:cs typeface="Lucida Bright"/>
              </a:rPr>
              <a:t>114 members </a:t>
            </a:r>
            <a:r>
              <a:rPr lang="en-US" sz="2000" dirty="0">
                <a:latin typeface="Lucida Bright"/>
                <a:cs typeface="Lucida Bright"/>
              </a:rPr>
              <a:t>of NHSLHA and only included </a:t>
            </a:r>
            <a:r>
              <a:rPr lang="en-US" sz="2000" dirty="0" smtClean="0">
                <a:latin typeface="Lucida Bright"/>
                <a:cs typeface="Lucida Bright"/>
              </a:rPr>
              <a:t>SLPs working in the </a:t>
            </a:r>
            <a:r>
              <a:rPr lang="en-US" sz="2000" dirty="0">
                <a:latin typeface="Lucida Bright"/>
                <a:cs typeface="Lucida Bright"/>
              </a:rPr>
              <a:t>state of New Hampshire</a:t>
            </a:r>
          </a:p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SLPs that chose to participate in this survey may have had </a:t>
            </a:r>
            <a:r>
              <a:rPr lang="en-US" sz="2000" dirty="0" smtClean="0">
                <a:latin typeface="Lucida Bright"/>
                <a:cs typeface="Lucida Bright"/>
              </a:rPr>
              <a:t>heightened interest in CIs </a:t>
            </a:r>
            <a:r>
              <a:rPr lang="en-US" sz="2000" dirty="0">
                <a:latin typeface="Lucida Bright"/>
                <a:cs typeface="Lucida Bright"/>
              </a:rPr>
              <a:t>and </a:t>
            </a:r>
            <a:r>
              <a:rPr lang="en-US" sz="2000" dirty="0" smtClean="0">
                <a:latin typeface="Lucida Bright"/>
                <a:cs typeface="Lucida Bright"/>
              </a:rPr>
              <a:t>previous experience working with clients with CIs</a:t>
            </a:r>
            <a:endParaRPr lang="en-US" sz="2000" dirty="0">
              <a:latin typeface="Lucida Bright"/>
              <a:cs typeface="Lucida Bright"/>
            </a:endParaRPr>
          </a:p>
        </p:txBody>
      </p:sp>
      <p:pic>
        <p:nvPicPr>
          <p:cNvPr id="90" name="Graphic.php?BackendID=906aab0d5e14d4054245fc40e9591969416b2e1423a4ce3ef428a1807076a0b4&amp;IM=REV_095RakVjIkUs873_RP_egt1W6LLKAEAVj7.png&amp;cachedgraphsec=true"/>
          <p:cNvPicPr/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4906" b="2222"/>
          <a:stretch/>
        </p:blipFill>
        <p:spPr>
          <a:xfrm>
            <a:off x="35913586" y="13667806"/>
            <a:ext cx="6466398" cy="3431833"/>
          </a:xfrm>
          <a:prstGeom prst="rect">
            <a:avLst/>
          </a:prstGeom>
          <a:ln w="19050" cmpd="sng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1" name="TextBox 90"/>
          <p:cNvSpPr txBox="1"/>
          <p:nvPr/>
        </p:nvSpPr>
        <p:spPr>
          <a:xfrm>
            <a:off x="35964671" y="13751509"/>
            <a:ext cx="64153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Narrow"/>
                <a:cs typeface="Arial Narrow"/>
              </a:rPr>
              <a:t>Please indicate if you have had formal training on CIs through any of the following:</a:t>
            </a:r>
            <a:endParaRPr lang="en-US" sz="1600" dirty="0">
              <a:latin typeface="Arial Narrow"/>
              <a:cs typeface="Arial Narrow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1565722" y="23156061"/>
            <a:ext cx="332888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100% (n=6) of SLPs who have worked with clients with CIs in the past 3 years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strongly agree/agree</a:t>
            </a:r>
            <a:r>
              <a:rPr lang="en-US" sz="2000" dirty="0">
                <a:solidFill>
                  <a:srgbClr val="FFFFFF"/>
                </a:solidFill>
                <a:latin typeface="Lucida Bright"/>
                <a:cs typeface="Lucida Bright"/>
              </a:rPr>
              <a:t> </a:t>
            </a:r>
            <a:r>
              <a:rPr lang="en-US" sz="2000" dirty="0">
                <a:latin typeface="Lucida Bright"/>
                <a:cs typeface="Lucida Bright"/>
              </a:rPr>
              <a:t>there is a need for further knowledge </a:t>
            </a:r>
            <a:r>
              <a:rPr lang="en-US" sz="2000" dirty="0" smtClean="0">
                <a:latin typeface="Lucida Bright"/>
                <a:cs typeface="Lucida Bright"/>
              </a:rPr>
              <a:t>for </a:t>
            </a:r>
            <a:r>
              <a:rPr lang="en-US" sz="2000" dirty="0">
                <a:latin typeface="Lucida Bright"/>
                <a:cs typeface="Lucida Bright"/>
              </a:rPr>
              <a:t>SLPs working with individuals with </a:t>
            </a:r>
            <a:r>
              <a:rPr lang="en-US" sz="2000" dirty="0" smtClean="0">
                <a:latin typeface="Lucida Bright"/>
                <a:cs typeface="Lucida Bright"/>
              </a:rPr>
              <a:t>CIs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>
                <a:latin typeface="Lucida Bright"/>
                <a:cs typeface="Lucida Bright"/>
              </a:rPr>
              <a:t>There is a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lack</a:t>
            </a:r>
            <a:r>
              <a:rPr lang="en-US" sz="2000" b="1" dirty="0">
                <a:latin typeface="Lucida Bright"/>
                <a:cs typeface="Lucida Bright"/>
              </a:rPr>
              <a:t> </a:t>
            </a:r>
            <a:r>
              <a:rPr lang="en-US" sz="2000" b="1" dirty="0">
                <a:solidFill>
                  <a:srgbClr val="FFFFFF"/>
                </a:solidFill>
                <a:latin typeface="Lucida Bright"/>
                <a:cs typeface="Lucida Bright"/>
              </a:rPr>
              <a:t>of CI training </a:t>
            </a:r>
            <a:r>
              <a:rPr lang="en-US" sz="2000" dirty="0">
                <a:latin typeface="Lucida Bright"/>
                <a:cs typeface="Lucida Bright"/>
              </a:rPr>
              <a:t>in undergraduate and graduate </a:t>
            </a:r>
            <a:r>
              <a:rPr lang="en-US" sz="2000" dirty="0" smtClean="0">
                <a:latin typeface="Lucida Bright"/>
                <a:cs typeface="Lucida Bright"/>
              </a:rPr>
              <a:t>programs</a:t>
            </a:r>
            <a:endParaRPr lang="en-US" sz="2000" dirty="0">
              <a:latin typeface="Lucida Bright"/>
              <a:cs typeface="Lucida Bright"/>
            </a:endParaRPr>
          </a:p>
          <a:p>
            <a:endParaRPr lang="en-US" sz="2000" dirty="0"/>
          </a:p>
        </p:txBody>
      </p:sp>
      <p:sp>
        <p:nvSpPr>
          <p:cNvPr id="94" name="TextBox 93"/>
          <p:cNvSpPr txBox="1"/>
          <p:nvPr/>
        </p:nvSpPr>
        <p:spPr>
          <a:xfrm>
            <a:off x="35237301" y="25268042"/>
            <a:ext cx="6962775" cy="30695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charset="2"/>
              <a:buChar char="v"/>
            </a:pPr>
            <a:r>
              <a:rPr lang="en-US" sz="2000" b="1" dirty="0" smtClean="0">
                <a:solidFill>
                  <a:schemeClr val="tx1"/>
                </a:solidFill>
                <a:latin typeface="Lucida Bright"/>
                <a:cs typeface="Lucida Bright"/>
              </a:rPr>
              <a:t>More resources and training is necessary for speech-language pathologists to feel competent in effectively treating individuals with a cochlear implants.</a:t>
            </a:r>
          </a:p>
          <a:p>
            <a:pPr>
              <a:lnSpc>
                <a:spcPct val="110000"/>
              </a:lnSpc>
            </a:pPr>
            <a:endParaRPr lang="en-US" sz="800" b="1" dirty="0" smtClean="0">
              <a:solidFill>
                <a:schemeClr val="tx1"/>
              </a:solidFill>
              <a:latin typeface="Lucida Bright"/>
              <a:cs typeface="Lucida Bright"/>
            </a:endParaRPr>
          </a:p>
          <a:p>
            <a:pPr marL="342900" indent="-342900">
              <a:lnSpc>
                <a:spcPct val="110000"/>
              </a:lnSpc>
              <a:buFont typeface="Wingdings" charset="2"/>
              <a:buChar char="v"/>
            </a:pPr>
            <a:r>
              <a:rPr lang="en-US" sz="2000" b="1" dirty="0" smtClean="0">
                <a:solidFill>
                  <a:schemeClr val="tx1"/>
                </a:solidFill>
                <a:latin typeface="Lucida Bright"/>
                <a:cs typeface="Lucida Bright"/>
              </a:rPr>
              <a:t>There is a need for the inclusion of cochlear implant coursework and education in SLP undergraduate and graduate preparation programs.</a:t>
            </a:r>
          </a:p>
          <a:p>
            <a:pPr>
              <a:lnSpc>
                <a:spcPct val="110000"/>
              </a:lnSpc>
            </a:pPr>
            <a:endParaRPr lang="en-US" sz="800" b="1" dirty="0" smtClean="0">
              <a:solidFill>
                <a:schemeClr val="tx1"/>
              </a:solidFill>
              <a:latin typeface="Lucida Bright"/>
              <a:cs typeface="Lucida Bright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888302" y="15494178"/>
            <a:ext cx="8240198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Lucida Bright"/>
                <a:cs typeface="Lucida Bright"/>
              </a:rPr>
              <a:t>Roughly </a:t>
            </a:r>
            <a:r>
              <a:rPr lang="en-US" sz="2400" dirty="0" smtClean="0">
                <a:solidFill>
                  <a:schemeClr val="bg1"/>
                </a:solidFill>
                <a:latin typeface="Lucida Bright"/>
                <a:cs typeface="Lucida Bright"/>
              </a:rPr>
              <a:t>40 percent </a:t>
            </a:r>
            <a:r>
              <a:rPr lang="en-US" sz="2400" dirty="0">
                <a:solidFill>
                  <a:schemeClr val="bg1"/>
                </a:solidFill>
                <a:latin typeface="Lucida Bright"/>
                <a:cs typeface="Lucida Bright"/>
              </a:rPr>
              <a:t>of children who are born profoundly deaf now receive a cochlear implant, which is a 25 percent increase from five years </a:t>
            </a:r>
            <a:r>
              <a:rPr lang="en-US" sz="2400" dirty="0" smtClean="0">
                <a:solidFill>
                  <a:schemeClr val="bg1"/>
                </a:solidFill>
                <a:latin typeface="Lucida Bright"/>
                <a:cs typeface="Lucida Bright"/>
              </a:rPr>
              <a:t>ago </a:t>
            </a:r>
            <a:r>
              <a:rPr lang="en-US" sz="2000" dirty="0" smtClean="0">
                <a:solidFill>
                  <a:schemeClr val="bg1"/>
                </a:solidFill>
                <a:latin typeface="Lucida Bright"/>
                <a:cs typeface="Lucida Bright"/>
              </a:rPr>
              <a:t>(3)</a:t>
            </a:r>
            <a:r>
              <a:rPr lang="en-US" sz="2400" dirty="0" smtClean="0">
                <a:solidFill>
                  <a:schemeClr val="bg1"/>
                </a:solidFill>
                <a:latin typeface="Lucida Bright"/>
                <a:cs typeface="Lucida Bright"/>
              </a:rPr>
              <a:t>.</a:t>
            </a: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974533" y="15321350"/>
            <a:ext cx="1683067" cy="1603343"/>
          </a:xfrm>
          <a:prstGeom prst="rect">
            <a:avLst/>
          </a:prstGeom>
          <a:ln w="28575" cmpd="sng">
            <a:solidFill>
              <a:srgbClr val="5C697C"/>
            </a:solidFill>
          </a:ln>
        </p:spPr>
      </p:pic>
      <p:pic>
        <p:nvPicPr>
          <p:cNvPr id="102" name="Graphic.php?BackendID=906aab0d5e14d4054245fc40e9591969416b2e1423a4ce3ef428a1807076a0b4&amp;IM=REV_a9pGBoghQ6iOWhv_RP_egt1W6LLKAEAVj7.png&amp;cachedgraphsec=true"/>
          <p:cNvPicPr/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r="4023" b="6781"/>
          <a:stretch/>
        </p:blipFill>
        <p:spPr>
          <a:xfrm>
            <a:off x="35237302" y="21555661"/>
            <a:ext cx="6962774" cy="3404808"/>
          </a:xfrm>
          <a:prstGeom prst="rect">
            <a:avLst/>
          </a:prstGeom>
          <a:ln w="19050" cmpd="sng">
            <a:solidFill>
              <a:srgbClr val="5C697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8580384" y="16791862"/>
            <a:ext cx="1464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 Narrow"/>
                <a:cs typeface="Arial Narrow"/>
              </a:rPr>
              <a:t>Number of SLPs</a:t>
            </a:r>
            <a:endParaRPr lang="en-US" sz="1400" b="1" dirty="0">
              <a:latin typeface="Arial Narrow"/>
              <a:cs typeface="Arial Narrow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808052" y="29345381"/>
            <a:ext cx="2682346" cy="153888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Lucida Bright"/>
                <a:cs typeface="Lucida Bright"/>
              </a:rPr>
              <a:t>Contact Information:</a:t>
            </a:r>
          </a:p>
          <a:p>
            <a:pPr algn="ctr"/>
            <a:endParaRPr lang="en-US" sz="800" b="1" dirty="0" smtClean="0">
              <a:latin typeface="Lucida Bright"/>
              <a:cs typeface="Lucida Bright"/>
            </a:endParaRPr>
          </a:p>
          <a:p>
            <a:pPr algn="ctr"/>
            <a:r>
              <a:rPr lang="en-US" sz="1400" dirty="0" smtClean="0">
                <a:latin typeface="Lucida Bright"/>
                <a:cs typeface="Lucida Bright"/>
              </a:rPr>
              <a:t>Carolyn Babeu</a:t>
            </a:r>
          </a:p>
          <a:p>
            <a:pPr algn="ctr"/>
            <a:r>
              <a:rPr lang="en-US" sz="1400" dirty="0" smtClean="0">
                <a:latin typeface="Lucida Bright"/>
                <a:cs typeface="Lucida Bright"/>
              </a:rPr>
              <a:t>cat233@unh.edu</a:t>
            </a:r>
            <a:endParaRPr lang="en-US" sz="1400" dirty="0">
              <a:latin typeface="Lucida Bright"/>
              <a:cs typeface="Lucida Bright"/>
            </a:endParaRPr>
          </a:p>
          <a:p>
            <a:pPr algn="ctr"/>
            <a:endParaRPr lang="en-US" sz="1400" dirty="0" smtClean="0">
              <a:latin typeface="Lucida Bright"/>
              <a:cs typeface="Lucida Bright"/>
            </a:endParaRPr>
          </a:p>
          <a:p>
            <a:pPr algn="ctr"/>
            <a:r>
              <a:rPr lang="en-US" sz="1400" dirty="0" smtClean="0">
                <a:latin typeface="Lucida Bright"/>
                <a:cs typeface="Lucida Bright"/>
              </a:rPr>
              <a:t>Dr. Stephen Calculator</a:t>
            </a:r>
          </a:p>
          <a:p>
            <a:pPr algn="ctr"/>
            <a:r>
              <a:rPr lang="en-US" sz="1400" dirty="0" err="1">
                <a:latin typeface="Lucida Bright"/>
                <a:cs typeface="Lucida Bright"/>
              </a:rPr>
              <a:t>s</a:t>
            </a:r>
            <a:r>
              <a:rPr lang="en-US" sz="1400" dirty="0" err="1" smtClean="0">
                <a:latin typeface="Lucida Bright"/>
                <a:cs typeface="Lucida Bright"/>
              </a:rPr>
              <a:t>tephen.calculator@unh.edu</a:t>
            </a:r>
            <a:endParaRPr lang="en-US" sz="1400" dirty="0">
              <a:latin typeface="Lucida Bright"/>
              <a:cs typeface="Lucida Bright"/>
            </a:endParaRPr>
          </a:p>
        </p:txBody>
      </p:sp>
    </p:spTree>
    <p:extLst>
      <p:ext uri="{BB962C8B-B14F-4D97-AF65-F5344CB8AC3E}">
        <p14:creationId xmlns:p14="http://schemas.microsoft.com/office/powerpoint/2010/main" val="3284025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9189</TotalTime>
  <Words>1177</Words>
  <Application>Microsoft Macintosh PowerPoint</Application>
  <PresentationFormat>Custom</PresentationFormat>
  <Paragraphs>110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Clarity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Carolyn Anne Babeu</dc:creator>
  <cp:lastModifiedBy>Carolyn Anne Babeu</cp:lastModifiedBy>
  <cp:revision>137</cp:revision>
  <dcterms:created xsi:type="dcterms:W3CDTF">2016-04-07T23:58:43Z</dcterms:created>
  <dcterms:modified xsi:type="dcterms:W3CDTF">2016-04-18T19:43:27Z</dcterms:modified>
</cp:coreProperties>
</file>