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wdp" ContentType="image/vnd.ms-photo"/>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Lst>
  <p:notesMasterIdLst>
    <p:notesMasterId r:id="rId3"/>
  </p:notesMasterIdLst>
  <p:sldIdLst>
    <p:sldId id="294" r:id="rId2"/>
  </p:sldIdLst>
  <p:sldSz cx="43891200" cy="32918400"/>
  <p:notesSz cx="32462788" cy="43435588"/>
  <p:defaultText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3318">
          <p15:clr>
            <a:srgbClr val="A4A3A4"/>
          </p15:clr>
        </p15:guide>
        <p15:guide id="2" orient="horz" pos="288">
          <p15:clr>
            <a:srgbClr val="A4A3A4"/>
          </p15:clr>
        </p15:guide>
        <p15:guide id="3" orient="horz" pos="20160">
          <p15:clr>
            <a:srgbClr val="A4A3A4"/>
          </p15:clr>
        </p15:guide>
        <p15:guide id="4" orient="horz">
          <p15:clr>
            <a:srgbClr val="A4A3A4"/>
          </p15:clr>
        </p15:guide>
        <p15:guide id="5" pos="6708">
          <p15:clr>
            <a:srgbClr val="A4A3A4"/>
          </p15:clr>
        </p15:guide>
        <p15:guide id="6" pos="20904">
          <p15:clr>
            <a:srgbClr val="A4A3A4"/>
          </p15:clr>
        </p15:guide>
        <p15:guide id="7" pos="7082">
          <p15:clr>
            <a:srgbClr val="A4A3A4"/>
          </p15:clr>
        </p15:guide>
        <p15:guide id="8" pos="20582">
          <p15:clr>
            <a:srgbClr val="A4A3A4"/>
          </p15:clr>
        </p15:guide>
        <p15:guide id="9" pos="27330">
          <p15:clr>
            <a:srgbClr val="A4A3A4"/>
          </p15:clr>
        </p15:guide>
        <p15:guide id="10" pos="326">
          <p15:clr>
            <a:srgbClr val="A4A3A4"/>
          </p15:clr>
        </p15:guide>
      </p15:sldGuideLst>
    </p:ext>
    <p:ext uri="{2D200454-40CA-4A62-9FC3-DE9A4176ACB9}">
      <p15:notesGuideLst xmlns:p15="http://schemas.microsoft.com/office/powerpoint/2012/main" xmlns="">
        <p15:guide id="1" orient="horz" pos="13681">
          <p15:clr>
            <a:srgbClr val="A4A3A4"/>
          </p15:clr>
        </p15:guide>
        <p15:guide id="2" pos="10225">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KOTOULAS" initials="AK" lastIdx="2" clrIdx="0"/>
  <p:cmAuthor id="1" name="A.KOTOULAS" initials="HELP" lastIdx="1" clrIdx="1"/>
  <p:cmAuthor id="2" name="A.KOTOULAS" initials="HELP - " lastIdx="1" clrIdx="2"/>
  <p:cmAuthor id="3" name="PosterPresentations.com - 510.649.3001" initials="HELP - " lastIdx="1"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B7BA3"/>
    <a:srgbClr val="3B7193"/>
    <a:srgbClr val="F3F5FA"/>
    <a:srgbClr val="CDD2DE"/>
    <a:srgbClr val="E3E9E5"/>
    <a:srgbClr val="2C556E"/>
    <a:srgbClr val="E7E7E5"/>
    <a:srgbClr val="E4E7E8"/>
    <a:srgbClr val="EDE8DF"/>
    <a:srgbClr val="E0E9E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254" autoAdjust="0"/>
    <p:restoredTop sz="94394" autoAdjust="0"/>
  </p:normalViewPr>
  <p:slideViewPr>
    <p:cSldViewPr snapToGrid="0" snapToObjects="1" showGuides="1">
      <p:cViewPr>
        <p:scale>
          <a:sx n="50" d="100"/>
          <a:sy n="50" d="100"/>
        </p:scale>
        <p:origin x="-3606" y="-90"/>
      </p:cViewPr>
      <p:guideLst>
        <p:guide orient="horz" pos="3318"/>
        <p:guide orient="horz" pos="288"/>
        <p:guide orient="horz" pos="20160"/>
        <p:guide orient="horz"/>
        <p:guide pos="6708"/>
        <p:guide pos="20904"/>
        <p:guide pos="7082"/>
        <p:guide pos="20582"/>
        <p:guide pos="27330"/>
        <p:guide pos="326"/>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snapToObjects="1" showGuides="1">
      <p:cViewPr varScale="1">
        <p:scale>
          <a:sx n="77" d="100"/>
          <a:sy n="77" d="100"/>
        </p:scale>
        <p:origin x="-3138" y="-108"/>
      </p:cViewPr>
      <p:guideLst>
        <p:guide orient="horz" pos="13681"/>
        <p:guide pos="10225"/>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commentAuthors" Target="commentAuthor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wmf"/><Relationship Id="rId1" Type="http://schemas.openxmlformats.org/officeDocument/2006/relationships/image" Target="../media/image1.wmf"/><Relationship Id="rId4" Type="http://schemas.openxmlformats.org/officeDocument/2006/relationships/image" Target="../media/image4.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14067208" cy="2171779"/>
          </a:xfrm>
          <a:prstGeom prst="rect">
            <a:avLst/>
          </a:prstGeom>
        </p:spPr>
        <p:txBody>
          <a:bodyPr vert="horz" lIns="433700" tIns="216850" rIns="433700" bIns="216850" rtlCol="0"/>
          <a:lstStyle>
            <a:lvl1pPr algn="l">
              <a:defRPr sz="5700"/>
            </a:lvl1pPr>
          </a:lstStyle>
          <a:p>
            <a:endParaRPr lang="en-US" dirty="0"/>
          </a:p>
        </p:txBody>
      </p:sp>
      <p:sp>
        <p:nvSpPr>
          <p:cNvPr id="3" name="Date Placeholder 2"/>
          <p:cNvSpPr>
            <a:spLocks noGrp="1"/>
          </p:cNvSpPr>
          <p:nvPr>
            <p:ph type="dt" idx="1"/>
          </p:nvPr>
        </p:nvSpPr>
        <p:spPr>
          <a:xfrm>
            <a:off x="18388068" y="0"/>
            <a:ext cx="14067208" cy="2171779"/>
          </a:xfrm>
          <a:prstGeom prst="rect">
            <a:avLst/>
          </a:prstGeom>
        </p:spPr>
        <p:txBody>
          <a:bodyPr vert="horz" lIns="433700" tIns="216850" rIns="433700" bIns="216850" rtlCol="0"/>
          <a:lstStyle>
            <a:lvl1pPr algn="r">
              <a:defRPr sz="5700"/>
            </a:lvl1pPr>
          </a:lstStyle>
          <a:p>
            <a:fld id="{E6CC2317-6751-4CD4-9995-8782DD78E936}" type="datetimeFigureOut">
              <a:rPr lang="en-US" smtClean="0"/>
              <a:pPr/>
              <a:t>4/19/2016</a:t>
            </a:fld>
            <a:endParaRPr lang="en-US" dirty="0"/>
          </a:p>
        </p:txBody>
      </p:sp>
      <p:sp>
        <p:nvSpPr>
          <p:cNvPr id="4" name="Slide Image Placeholder 3"/>
          <p:cNvSpPr>
            <a:spLocks noGrp="1" noRot="1" noChangeAspect="1"/>
          </p:cNvSpPr>
          <p:nvPr>
            <p:ph type="sldImg" idx="2"/>
          </p:nvPr>
        </p:nvSpPr>
        <p:spPr>
          <a:xfrm>
            <a:off x="5373688" y="3257550"/>
            <a:ext cx="21715412" cy="16287750"/>
          </a:xfrm>
          <a:prstGeom prst="rect">
            <a:avLst/>
          </a:prstGeom>
          <a:noFill/>
          <a:ln w="12700">
            <a:solidFill>
              <a:prstClr val="black"/>
            </a:solidFill>
          </a:ln>
        </p:spPr>
        <p:txBody>
          <a:bodyPr vert="horz" lIns="433700" tIns="216850" rIns="433700" bIns="216850" rtlCol="0" anchor="ctr"/>
          <a:lstStyle/>
          <a:p>
            <a:endParaRPr lang="en-US" dirty="0"/>
          </a:p>
        </p:txBody>
      </p:sp>
      <p:sp>
        <p:nvSpPr>
          <p:cNvPr id="5" name="Notes Placeholder 4"/>
          <p:cNvSpPr>
            <a:spLocks noGrp="1"/>
          </p:cNvSpPr>
          <p:nvPr>
            <p:ph type="body" sz="quarter" idx="3"/>
          </p:nvPr>
        </p:nvSpPr>
        <p:spPr>
          <a:xfrm>
            <a:off x="3246279" y="20631904"/>
            <a:ext cx="25970230" cy="19546015"/>
          </a:xfrm>
          <a:prstGeom prst="rect">
            <a:avLst/>
          </a:prstGeom>
        </p:spPr>
        <p:txBody>
          <a:bodyPr vert="horz" lIns="433700" tIns="216850" rIns="433700" bIns="21685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41256270"/>
            <a:ext cx="14067208" cy="2171779"/>
          </a:xfrm>
          <a:prstGeom prst="rect">
            <a:avLst/>
          </a:prstGeom>
        </p:spPr>
        <p:txBody>
          <a:bodyPr vert="horz" lIns="433700" tIns="216850" rIns="433700" bIns="216850" rtlCol="0" anchor="b"/>
          <a:lstStyle>
            <a:lvl1pPr algn="l">
              <a:defRPr sz="5700"/>
            </a:lvl1pPr>
          </a:lstStyle>
          <a:p>
            <a:endParaRPr lang="en-US" dirty="0"/>
          </a:p>
        </p:txBody>
      </p:sp>
      <p:sp>
        <p:nvSpPr>
          <p:cNvPr id="7" name="Slide Number Placeholder 6"/>
          <p:cNvSpPr>
            <a:spLocks noGrp="1"/>
          </p:cNvSpPr>
          <p:nvPr>
            <p:ph type="sldNum" sz="quarter" idx="5"/>
          </p:nvPr>
        </p:nvSpPr>
        <p:spPr>
          <a:xfrm>
            <a:off x="18388068" y="41256270"/>
            <a:ext cx="14067208" cy="2171779"/>
          </a:xfrm>
          <a:prstGeom prst="rect">
            <a:avLst/>
          </a:prstGeom>
        </p:spPr>
        <p:txBody>
          <a:bodyPr vert="horz" lIns="433700" tIns="216850" rIns="433700" bIns="216850" rtlCol="0" anchor="b"/>
          <a:lstStyle>
            <a:lvl1pPr algn="r">
              <a:defRPr sz="5700"/>
            </a:lvl1pPr>
          </a:lstStyle>
          <a:p>
            <a:fld id="{26A1A87D-CAF7-4BDC-A0D3-C0DBEDE81619}" type="slidenum">
              <a:rPr lang="en-US" smtClean="0"/>
              <a:pPr/>
              <a:t>‹#›</a:t>
            </a:fld>
            <a:endParaRPr lang="en-US" dirty="0"/>
          </a:p>
        </p:txBody>
      </p:sp>
    </p:spTree>
    <p:extLst>
      <p:ext uri="{BB962C8B-B14F-4D97-AF65-F5344CB8AC3E}">
        <p14:creationId xmlns:p14="http://schemas.microsoft.com/office/powerpoint/2010/main" val="1119091248"/>
      </p:ext>
    </p:extLst>
  </p:cSld>
  <p:clrMap bg1="lt1" tx1="dk1" bg2="lt2" tx2="dk2" accent1="accent1" accent2="accent2" accent3="accent3" accent4="accent4" accent5="accent5" accent6="accent6" hlink="hlink" folHlink="folHlink"/>
  <p:notesStyle>
    <a:lvl1pPr marL="0" algn="l" defTabSz="4388900" rtl="0" eaLnBrk="1" latinLnBrk="0" hangingPunct="1">
      <a:defRPr sz="5800" kern="1200">
        <a:solidFill>
          <a:schemeClr val="tx1"/>
        </a:solidFill>
        <a:latin typeface="+mn-lt"/>
        <a:ea typeface="+mn-ea"/>
        <a:cs typeface="+mn-cs"/>
      </a:defRPr>
    </a:lvl1pPr>
    <a:lvl2pPr marL="2194451" algn="l" defTabSz="4388900" rtl="0" eaLnBrk="1" latinLnBrk="0" hangingPunct="1">
      <a:defRPr sz="5800" kern="1200">
        <a:solidFill>
          <a:schemeClr val="tx1"/>
        </a:solidFill>
        <a:latin typeface="+mn-lt"/>
        <a:ea typeface="+mn-ea"/>
        <a:cs typeface="+mn-cs"/>
      </a:defRPr>
    </a:lvl2pPr>
    <a:lvl3pPr marL="4388900" algn="l" defTabSz="4388900" rtl="0" eaLnBrk="1" latinLnBrk="0" hangingPunct="1">
      <a:defRPr sz="5800" kern="1200">
        <a:solidFill>
          <a:schemeClr val="tx1"/>
        </a:solidFill>
        <a:latin typeface="+mn-lt"/>
        <a:ea typeface="+mn-ea"/>
        <a:cs typeface="+mn-cs"/>
      </a:defRPr>
    </a:lvl3pPr>
    <a:lvl4pPr marL="6583351" algn="l" defTabSz="4388900" rtl="0" eaLnBrk="1" latinLnBrk="0" hangingPunct="1">
      <a:defRPr sz="5800" kern="1200">
        <a:solidFill>
          <a:schemeClr val="tx1"/>
        </a:solidFill>
        <a:latin typeface="+mn-lt"/>
        <a:ea typeface="+mn-ea"/>
        <a:cs typeface="+mn-cs"/>
      </a:defRPr>
    </a:lvl4pPr>
    <a:lvl5pPr marL="8777801" algn="l" defTabSz="4388900" rtl="0" eaLnBrk="1" latinLnBrk="0" hangingPunct="1">
      <a:defRPr sz="5800" kern="1200">
        <a:solidFill>
          <a:schemeClr val="tx1"/>
        </a:solidFill>
        <a:latin typeface="+mn-lt"/>
        <a:ea typeface="+mn-ea"/>
        <a:cs typeface="+mn-cs"/>
      </a:defRPr>
    </a:lvl5pPr>
    <a:lvl6pPr marL="10972252" algn="l" defTabSz="4388900" rtl="0" eaLnBrk="1" latinLnBrk="0" hangingPunct="1">
      <a:defRPr sz="5800" kern="1200">
        <a:solidFill>
          <a:schemeClr val="tx1"/>
        </a:solidFill>
        <a:latin typeface="+mn-lt"/>
        <a:ea typeface="+mn-ea"/>
        <a:cs typeface="+mn-cs"/>
      </a:defRPr>
    </a:lvl6pPr>
    <a:lvl7pPr marL="13166703" algn="l" defTabSz="4388900" rtl="0" eaLnBrk="1" latinLnBrk="0" hangingPunct="1">
      <a:defRPr sz="5800" kern="1200">
        <a:solidFill>
          <a:schemeClr val="tx1"/>
        </a:solidFill>
        <a:latin typeface="+mn-lt"/>
        <a:ea typeface="+mn-ea"/>
        <a:cs typeface="+mn-cs"/>
      </a:defRPr>
    </a:lvl7pPr>
    <a:lvl8pPr marL="15361152" algn="l" defTabSz="4388900" rtl="0" eaLnBrk="1" latinLnBrk="0" hangingPunct="1">
      <a:defRPr sz="5800" kern="1200">
        <a:solidFill>
          <a:schemeClr val="tx1"/>
        </a:solidFill>
        <a:latin typeface="+mn-lt"/>
        <a:ea typeface="+mn-ea"/>
        <a:cs typeface="+mn-cs"/>
      </a:defRPr>
    </a:lvl8pPr>
    <a:lvl9pPr marL="17555603" algn="l" defTabSz="4388900" rtl="0" eaLnBrk="1" latinLnBrk="0" hangingPunct="1">
      <a:defRPr sz="5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6A1A87D-CAF7-4BDC-A0D3-C0DBEDE81619}" type="slidenum">
              <a:rPr lang="en-US" smtClean="0"/>
              <a:pPr/>
              <a:t>1</a:t>
            </a:fld>
            <a:endParaRPr lang="en-US" dirty="0"/>
          </a:p>
        </p:txBody>
      </p:sp>
    </p:spTree>
    <p:extLst>
      <p:ext uri="{BB962C8B-B14F-4D97-AF65-F5344CB8AC3E}">
        <p14:creationId xmlns:p14="http://schemas.microsoft.com/office/powerpoint/2010/main" val="34975132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527049" y="6021370"/>
            <a:ext cx="10196513"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6" name="Text Placeholder 5"/>
          <p:cNvSpPr>
            <a:spLocks noGrp="1"/>
          </p:cNvSpPr>
          <p:nvPr>
            <p:ph type="body" sz="quarter" idx="11" hasCustomPrompt="1"/>
          </p:nvPr>
        </p:nvSpPr>
        <p:spPr>
          <a:xfrm>
            <a:off x="527049" y="5267325"/>
            <a:ext cx="10196513"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INTRODUCTION or ABSTRACT</a:t>
            </a:r>
            <a:endParaRPr lang="en-US" dirty="0"/>
          </a:p>
        </p:txBody>
      </p:sp>
      <p:sp>
        <p:nvSpPr>
          <p:cNvPr id="20" name="Text Placeholder 5"/>
          <p:cNvSpPr>
            <a:spLocks noGrp="1"/>
          </p:cNvSpPr>
          <p:nvPr>
            <p:ph type="body" sz="quarter" idx="20" hasCustomPrompt="1"/>
          </p:nvPr>
        </p:nvSpPr>
        <p:spPr>
          <a:xfrm>
            <a:off x="517525" y="14197507"/>
            <a:ext cx="10210799"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OBJECTIVES</a:t>
            </a:r>
            <a:endParaRPr lang="en-US" dirty="0"/>
          </a:p>
        </p:txBody>
      </p:sp>
      <p:sp>
        <p:nvSpPr>
          <p:cNvPr id="21" name="Text Placeholder 3"/>
          <p:cNvSpPr>
            <a:spLocks noGrp="1"/>
          </p:cNvSpPr>
          <p:nvPr>
            <p:ph type="body" sz="quarter" idx="21" hasCustomPrompt="1"/>
          </p:nvPr>
        </p:nvSpPr>
        <p:spPr>
          <a:xfrm>
            <a:off x="11252201" y="6021371"/>
            <a:ext cx="2142172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2" name="Text Placeholder 5"/>
          <p:cNvSpPr>
            <a:spLocks noGrp="1"/>
          </p:cNvSpPr>
          <p:nvPr>
            <p:ph type="body" sz="quarter" idx="22" hasCustomPrompt="1"/>
          </p:nvPr>
        </p:nvSpPr>
        <p:spPr>
          <a:xfrm>
            <a:off x="11242675" y="5267326"/>
            <a:ext cx="21431250"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MATERIALS &amp; METHODS</a:t>
            </a:r>
            <a:endParaRPr lang="en-US" dirty="0"/>
          </a:p>
        </p:txBody>
      </p:sp>
      <p:sp>
        <p:nvSpPr>
          <p:cNvPr id="23" name="Text Placeholder 3"/>
          <p:cNvSpPr>
            <a:spLocks noGrp="1"/>
          </p:cNvSpPr>
          <p:nvPr>
            <p:ph type="body" sz="quarter" idx="23" hasCustomPrompt="1"/>
          </p:nvPr>
        </p:nvSpPr>
        <p:spPr>
          <a:xfrm>
            <a:off x="11252201" y="20505756"/>
            <a:ext cx="2142172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4" name="Text Placeholder 5"/>
          <p:cNvSpPr>
            <a:spLocks noGrp="1"/>
          </p:cNvSpPr>
          <p:nvPr>
            <p:ph type="body" sz="quarter" idx="24" hasCustomPrompt="1"/>
          </p:nvPr>
        </p:nvSpPr>
        <p:spPr>
          <a:xfrm>
            <a:off x="11252201" y="19751711"/>
            <a:ext cx="21421724"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RESULTS</a:t>
            </a:r>
            <a:endParaRPr lang="en-US" dirty="0"/>
          </a:p>
        </p:txBody>
      </p:sp>
      <p:sp>
        <p:nvSpPr>
          <p:cNvPr id="25" name="Text Placeholder 5"/>
          <p:cNvSpPr>
            <a:spLocks noGrp="1"/>
          </p:cNvSpPr>
          <p:nvPr>
            <p:ph type="body" sz="quarter" idx="25" hasCustomPrompt="1"/>
          </p:nvPr>
        </p:nvSpPr>
        <p:spPr>
          <a:xfrm>
            <a:off x="33185100" y="5267325"/>
            <a:ext cx="10201275"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CONCLUSIONS</a:t>
            </a:r>
            <a:endParaRPr lang="en-US" dirty="0"/>
          </a:p>
        </p:txBody>
      </p:sp>
      <p:sp>
        <p:nvSpPr>
          <p:cNvPr id="26" name="Text Placeholder 3"/>
          <p:cNvSpPr>
            <a:spLocks noGrp="1"/>
          </p:cNvSpPr>
          <p:nvPr>
            <p:ph type="body" sz="quarter" idx="26" hasCustomPrompt="1"/>
          </p:nvPr>
        </p:nvSpPr>
        <p:spPr>
          <a:xfrm>
            <a:off x="33185099" y="6021370"/>
            <a:ext cx="10201275"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7" name="Text Placeholder 5"/>
          <p:cNvSpPr>
            <a:spLocks noGrp="1"/>
          </p:cNvSpPr>
          <p:nvPr>
            <p:ph type="body" sz="quarter" idx="27" hasCustomPrompt="1"/>
          </p:nvPr>
        </p:nvSpPr>
        <p:spPr>
          <a:xfrm>
            <a:off x="33185098" y="14257357"/>
            <a:ext cx="10201275"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REFERENCES</a:t>
            </a:r>
            <a:endParaRPr lang="en-US" dirty="0"/>
          </a:p>
        </p:txBody>
      </p:sp>
      <p:sp>
        <p:nvSpPr>
          <p:cNvPr id="28" name="Text Placeholder 3"/>
          <p:cNvSpPr>
            <a:spLocks noGrp="1"/>
          </p:cNvSpPr>
          <p:nvPr>
            <p:ph type="body" sz="quarter" idx="28" hasCustomPrompt="1"/>
          </p:nvPr>
        </p:nvSpPr>
        <p:spPr>
          <a:xfrm>
            <a:off x="33185097" y="15011402"/>
            <a:ext cx="10201275"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9" name="Text Placeholder 5"/>
          <p:cNvSpPr>
            <a:spLocks noGrp="1"/>
          </p:cNvSpPr>
          <p:nvPr>
            <p:ph type="body" sz="quarter" idx="29" hasCustomPrompt="1"/>
          </p:nvPr>
        </p:nvSpPr>
        <p:spPr>
          <a:xfrm>
            <a:off x="33185095" y="25679401"/>
            <a:ext cx="10201275"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ACKNOWLEDGEMENTS or  CONTACT</a:t>
            </a:r>
            <a:endParaRPr lang="en-US" dirty="0"/>
          </a:p>
        </p:txBody>
      </p:sp>
      <p:sp>
        <p:nvSpPr>
          <p:cNvPr id="30" name="Text Placeholder 3"/>
          <p:cNvSpPr>
            <a:spLocks noGrp="1"/>
          </p:cNvSpPr>
          <p:nvPr>
            <p:ph type="body" sz="quarter" idx="30" hasCustomPrompt="1"/>
          </p:nvPr>
        </p:nvSpPr>
        <p:spPr>
          <a:xfrm>
            <a:off x="33185096" y="26433446"/>
            <a:ext cx="10201275"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60" name="Text Placeholder 3"/>
          <p:cNvSpPr>
            <a:spLocks noGrp="1"/>
          </p:cNvSpPr>
          <p:nvPr>
            <p:ph type="body" sz="quarter" idx="96" hasCustomPrompt="1"/>
          </p:nvPr>
        </p:nvSpPr>
        <p:spPr>
          <a:xfrm>
            <a:off x="527049" y="14951552"/>
            <a:ext cx="10201275"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77" name="Text Placeholder 76"/>
          <p:cNvSpPr>
            <a:spLocks noGrp="1"/>
          </p:cNvSpPr>
          <p:nvPr>
            <p:ph type="body" sz="quarter" idx="150" hasCustomPrompt="1"/>
          </p:nvPr>
        </p:nvSpPr>
        <p:spPr>
          <a:xfrm>
            <a:off x="11224245" y="1785731"/>
            <a:ext cx="21421724" cy="1280160"/>
          </a:xfrm>
          <a:prstGeom prst="rect">
            <a:avLst/>
          </a:prstGeom>
        </p:spPr>
        <p:txBody>
          <a:bodyPr>
            <a:normAutofit/>
          </a:bodyPr>
          <a:lstStyle>
            <a:lvl1pPr marL="0" indent="0" algn="ctr">
              <a:buFontTx/>
              <a:buNone/>
              <a:defRPr sz="66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47" name="Text Placeholder 76"/>
          <p:cNvSpPr>
            <a:spLocks noGrp="1"/>
          </p:cNvSpPr>
          <p:nvPr>
            <p:ph type="body" sz="quarter" idx="184" hasCustomPrompt="1"/>
          </p:nvPr>
        </p:nvSpPr>
        <p:spPr>
          <a:xfrm>
            <a:off x="11224245" y="3117452"/>
            <a:ext cx="21421724" cy="1163782"/>
          </a:xfrm>
          <a:prstGeom prst="rect">
            <a:avLst/>
          </a:prstGeom>
        </p:spPr>
        <p:txBody>
          <a:bodyPr>
            <a:normAutofit/>
          </a:bodyPr>
          <a:lstStyle>
            <a:lvl1pPr marL="0" indent="0" algn="ctr">
              <a:buFontTx/>
              <a:buNone/>
              <a:defRPr sz="54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48" name="Text Placeholder 76"/>
          <p:cNvSpPr>
            <a:spLocks noGrp="1"/>
          </p:cNvSpPr>
          <p:nvPr>
            <p:ph type="body" sz="quarter" idx="185" hasCustomPrompt="1"/>
          </p:nvPr>
        </p:nvSpPr>
        <p:spPr>
          <a:xfrm>
            <a:off x="11224245" y="417443"/>
            <a:ext cx="21421724" cy="1280160"/>
          </a:xfrm>
          <a:prstGeom prst="rect">
            <a:avLst/>
          </a:prstGeom>
        </p:spPr>
        <p:txBody>
          <a:bodyPr>
            <a:normAutofit/>
          </a:bodyPr>
          <a:lstStyle>
            <a:lvl1pPr marL="0" indent="0" algn="ctr">
              <a:buFontTx/>
              <a:buNone/>
              <a:defRPr sz="8800" b="1">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oleObject" Target="../embeddings/oleObject1.bin"/><Relationship Id="rId13" Type="http://schemas.openxmlformats.org/officeDocument/2006/relationships/image" Target="../media/image3.wmf"/><Relationship Id="rId18" Type="http://schemas.openxmlformats.org/officeDocument/2006/relationships/image" Target="../media/image10.jpeg"/><Relationship Id="rId3" Type="http://schemas.openxmlformats.org/officeDocument/2006/relationships/vmlDrawing" Target="../drawings/vmlDrawing1.vml"/><Relationship Id="rId7" Type="http://schemas.openxmlformats.org/officeDocument/2006/relationships/image" Target="../media/image8.png"/><Relationship Id="rId12" Type="http://schemas.openxmlformats.org/officeDocument/2006/relationships/oleObject" Target="../embeddings/oleObject3.bin"/><Relationship Id="rId17" Type="http://schemas.openxmlformats.org/officeDocument/2006/relationships/hyperlink" Target="http://www.facebook.com/pages/PosterPresentationscom/217914411419?v=app_4949752878&amp;ref=ts" TargetMode="External"/><Relationship Id="rId2" Type="http://schemas.openxmlformats.org/officeDocument/2006/relationships/theme" Target="../theme/theme1.xml"/><Relationship Id="rId16" Type="http://schemas.openxmlformats.org/officeDocument/2006/relationships/image" Target="../media/image4.wmf"/><Relationship Id="rId1" Type="http://schemas.openxmlformats.org/officeDocument/2006/relationships/slideLayout" Target="../slideLayouts/slideLayout1.xml"/><Relationship Id="rId6" Type="http://schemas.openxmlformats.org/officeDocument/2006/relationships/image" Target="../media/image7.png"/><Relationship Id="rId11" Type="http://schemas.openxmlformats.org/officeDocument/2006/relationships/image" Target="../media/image2.wmf"/><Relationship Id="rId5" Type="http://schemas.openxmlformats.org/officeDocument/2006/relationships/image" Target="../media/image6.png"/><Relationship Id="rId15" Type="http://schemas.openxmlformats.org/officeDocument/2006/relationships/oleObject" Target="../embeddings/oleObject4.bin"/><Relationship Id="rId10" Type="http://schemas.openxmlformats.org/officeDocument/2006/relationships/oleObject" Target="../embeddings/oleObject2.bin"/><Relationship Id="rId4" Type="http://schemas.openxmlformats.org/officeDocument/2006/relationships/image" Target="../media/image5.png"/><Relationship Id="rId9" Type="http://schemas.openxmlformats.org/officeDocument/2006/relationships/image" Target="../media/image1.wmf"/><Relationship Id="rId14" Type="http://schemas.openxmlformats.org/officeDocument/2006/relationships/image" Target="../media/image9.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50000">
              <a:schemeClr val="accent5">
                <a:lumMod val="60000"/>
                <a:lumOff val="4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1"/>
            <a:ext cx="43891200" cy="4371975"/>
          </a:xfrm>
          <a:prstGeom prst="rect">
            <a:avLst/>
          </a:prstGeom>
          <a:solidFill>
            <a:schemeClr val="accent5">
              <a:lumMod val="75000"/>
            </a:schemeClr>
          </a:solidFill>
          <a:ln w="9525">
            <a:solidFill>
              <a:schemeClr val="tx1"/>
            </a:solidFill>
            <a:miter lim="800000"/>
            <a:headEnd/>
            <a:tailEnd/>
          </a:ln>
          <a:effectLst/>
        </p:spPr>
        <p:txBody>
          <a:bodyPr wrap="none" lIns="91436" tIns="45717" rIns="91436" bIns="45717" anchor="ctr"/>
          <a:lstStyle/>
          <a:p>
            <a:pPr>
              <a:defRPr/>
            </a:pPr>
            <a:endParaRPr lang="en-US" dirty="0"/>
          </a:p>
        </p:txBody>
      </p:sp>
      <p:sp>
        <p:nvSpPr>
          <p:cNvPr id="9" name="Rectangle 9"/>
          <p:cNvSpPr>
            <a:spLocks noChangeArrowheads="1"/>
          </p:cNvSpPr>
          <p:nvPr/>
        </p:nvSpPr>
        <p:spPr bwMode="auto">
          <a:xfrm flipV="1">
            <a:off x="0" y="4371975"/>
            <a:ext cx="43891200" cy="433386"/>
          </a:xfrm>
          <a:prstGeom prst="rect">
            <a:avLst/>
          </a:prstGeom>
          <a:solidFill>
            <a:schemeClr val="accent5">
              <a:lumMod val="50000"/>
            </a:schemeClr>
          </a:solidFill>
          <a:ln w="152400">
            <a:noFill/>
            <a:miter lim="800000"/>
            <a:headEnd/>
            <a:tailEnd/>
          </a:ln>
          <a:effectLst/>
        </p:spPr>
        <p:txBody>
          <a:bodyPr wrap="none" lIns="91436" tIns="45717" rIns="91436" bIns="45717" anchor="ctr"/>
          <a:lstStyle/>
          <a:p>
            <a:pPr>
              <a:defRPr/>
            </a:pPr>
            <a:endParaRPr lang="en-US" baseline="-25000" dirty="0"/>
          </a:p>
        </p:txBody>
      </p:sp>
      <p:sp>
        <p:nvSpPr>
          <p:cNvPr id="10" name="Text Box 14"/>
          <p:cNvSpPr txBox="1">
            <a:spLocks noChangeArrowheads="1"/>
          </p:cNvSpPr>
          <p:nvPr/>
        </p:nvSpPr>
        <p:spPr bwMode="auto">
          <a:xfrm>
            <a:off x="819153" y="32232601"/>
            <a:ext cx="2514600" cy="336819"/>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defRPr/>
            </a:pPr>
            <a:r>
              <a:rPr lang="en-US" sz="500" b="1" dirty="0" smtClean="0">
                <a:solidFill>
                  <a:schemeClr val="bg1">
                    <a:lumMod val="75000"/>
                  </a:schemeClr>
                </a:solidFill>
                <a:latin typeface="Arial" charset="0"/>
              </a:rPr>
              <a:t>RESEARCH POSTER PRESENTATION </a:t>
            </a:r>
            <a:r>
              <a:rPr lang="en-US" sz="500" b="1" dirty="0">
                <a:solidFill>
                  <a:schemeClr val="bg1">
                    <a:lumMod val="75000"/>
                  </a:schemeClr>
                </a:solidFill>
                <a:latin typeface="Arial" charset="0"/>
              </a:rPr>
              <a:t>DESIGN © </a:t>
            </a:r>
            <a:r>
              <a:rPr lang="en-US" sz="500" b="1" dirty="0" smtClean="0">
                <a:solidFill>
                  <a:schemeClr val="bg1">
                    <a:lumMod val="75000"/>
                  </a:schemeClr>
                </a:solidFill>
                <a:latin typeface="Arial" charset="0"/>
              </a:rPr>
              <a:t>2015</a:t>
            </a:r>
            <a:endParaRPr lang="en-US" sz="500" b="1" dirty="0">
              <a:solidFill>
                <a:schemeClr val="bg1">
                  <a:lumMod val="75000"/>
                </a:schemeClr>
              </a:solidFill>
              <a:latin typeface="Arial" charset="0"/>
            </a:endParaRPr>
          </a:p>
          <a:p>
            <a:pPr eaLnBrk="0" hangingPunct="0">
              <a:lnSpc>
                <a:spcPct val="65000"/>
              </a:lnSpc>
              <a:spcBef>
                <a:spcPct val="50000"/>
              </a:spcBef>
              <a:defRPr/>
            </a:pPr>
            <a:r>
              <a:rPr lang="en-US" sz="1100" b="1" dirty="0">
                <a:solidFill>
                  <a:schemeClr val="bg1">
                    <a:lumMod val="75000"/>
                  </a:schemeClr>
                </a:solidFill>
                <a:latin typeface="Arial" charset="0"/>
              </a:rPr>
              <a:t>www.PosterPresentations.com</a:t>
            </a:r>
          </a:p>
        </p:txBody>
      </p:sp>
      <p:sp>
        <p:nvSpPr>
          <p:cNvPr id="30" name="Rounded Rectangle 29"/>
          <p:cNvSpPr/>
          <p:nvPr userDrawn="1"/>
        </p:nvSpPr>
        <p:spPr>
          <a:xfrm>
            <a:off x="506697" y="5267325"/>
            <a:ext cx="10180063" cy="26736675"/>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ounded Rectangle 30"/>
          <p:cNvSpPr/>
          <p:nvPr userDrawn="1"/>
        </p:nvSpPr>
        <p:spPr>
          <a:xfrm>
            <a:off x="33164748" y="5257799"/>
            <a:ext cx="10180063" cy="26736675"/>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ounded Rectangle 31"/>
          <p:cNvSpPr/>
          <p:nvPr userDrawn="1"/>
        </p:nvSpPr>
        <p:spPr>
          <a:xfrm>
            <a:off x="11233151" y="5257798"/>
            <a:ext cx="21428073" cy="26736675"/>
          </a:xfrm>
          <a:prstGeom prst="roundRect">
            <a:avLst>
              <a:gd name="adj" fmla="val 4574"/>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7" name="Group 36"/>
          <p:cNvGrpSpPr/>
          <p:nvPr userDrawn="1"/>
        </p:nvGrpSpPr>
        <p:grpSpPr>
          <a:xfrm>
            <a:off x="-11225189" y="-1"/>
            <a:ext cx="11018865" cy="32918401"/>
            <a:chOff x="-11225189" y="-1"/>
            <a:chExt cx="11018865" cy="32918401"/>
          </a:xfrm>
        </p:grpSpPr>
        <p:sp>
          <p:nvSpPr>
            <p:cNvPr id="48" name="Rectangle 47"/>
            <p:cNvSpPr/>
            <p:nvPr/>
          </p:nvSpPr>
          <p:spPr>
            <a:xfrm>
              <a:off x="-11216136" y="-1"/>
              <a:ext cx="11009812" cy="3291840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3200" b="1" spc="0" dirty="0" smtClean="0">
                  <a:solidFill>
                    <a:srgbClr val="FF0000"/>
                  </a:solidFill>
                  <a:latin typeface="Trebuchet MS" pitchFamily="34" charset="0"/>
                </a:rPr>
                <a:t>(—THIS SIDEBAR DOES NOT PRINT—)</a:t>
              </a:r>
              <a:endParaRPr lang="en-US" sz="3200" b="1" spc="600"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DESIGN</a:t>
              </a:r>
              <a:r>
                <a:rPr lang="en-US" sz="4000" b="1" spc="600" baseline="0" dirty="0" smtClean="0">
                  <a:solidFill>
                    <a:schemeClr val="bg1"/>
                  </a:solidFill>
                  <a:latin typeface="Trebuchet MS" pitchFamily="34" charset="0"/>
                </a:rPr>
                <a:t> </a:t>
              </a:r>
              <a:r>
                <a:rPr lang="en-US" sz="4000" b="1" spc="600" dirty="0" smtClean="0">
                  <a:solidFill>
                    <a:schemeClr val="bg1"/>
                  </a:solidFill>
                  <a:latin typeface="Trebuchet MS" pitchFamily="34" charset="0"/>
                </a:rPr>
                <a:t>GUIDE</a:t>
              </a:r>
            </a:p>
            <a:p>
              <a:pPr algn="ctr"/>
              <a:endParaRPr lang="en-US" sz="2800" b="1" dirty="0" smtClean="0">
                <a:latin typeface="Trebuchet MS" pitchFamily="34" charset="0"/>
              </a:endParaRPr>
            </a:p>
            <a:p>
              <a:pPr defTabSz="3765639"/>
              <a:r>
                <a:rPr lang="en-US" sz="2800" i="0" dirty="0" smtClean="0">
                  <a:latin typeface="Trebuchet MS" pitchFamily="34" charset="0"/>
                </a:rPr>
                <a:t>This PowerPoint</a:t>
              </a:r>
              <a:r>
                <a:rPr lang="en-US" sz="2800" i="0" baseline="0" dirty="0" smtClean="0">
                  <a:latin typeface="Trebuchet MS" pitchFamily="34" charset="0"/>
                </a:rPr>
                <a:t> </a:t>
              </a:r>
              <a:r>
                <a:rPr lang="en-US" sz="2800" i="0" dirty="0" smtClean="0">
                  <a:latin typeface="Trebuchet MS" pitchFamily="34" charset="0"/>
                </a:rPr>
                <a:t>2007 template produces</a:t>
              </a:r>
              <a:r>
                <a:rPr lang="en-US" sz="2800" i="0" baseline="0" dirty="0" smtClean="0">
                  <a:latin typeface="Trebuchet MS" pitchFamily="34" charset="0"/>
                </a:rPr>
                <a:t> </a:t>
              </a:r>
              <a:r>
                <a:rPr lang="en-US" sz="2800" i="0" dirty="0" smtClean="0">
                  <a:latin typeface="Trebuchet MS" pitchFamily="34" charset="0"/>
                </a:rPr>
                <a:t>a 36”x48” trifold presentation poster. </a:t>
              </a:r>
              <a:r>
                <a:rPr lang="en-US" sz="2800" dirty="0" smtClean="0">
                  <a:latin typeface="Trebuchet MS" pitchFamily="34" charset="0"/>
                </a:rPr>
                <a:t>You</a:t>
              </a:r>
              <a:r>
                <a:rPr lang="en-US" sz="2800" baseline="0" dirty="0" smtClean="0">
                  <a:latin typeface="Trebuchet MS" pitchFamily="34" charset="0"/>
                </a:rPr>
                <a:t> can u</a:t>
              </a:r>
              <a:r>
                <a:rPr lang="en-US" sz="2800" dirty="0" smtClean="0">
                  <a:latin typeface="Trebuchet MS" pitchFamily="34" charset="0"/>
                </a:rPr>
                <a:t>se</a:t>
              </a:r>
              <a:r>
                <a:rPr lang="en-US" sz="2800" baseline="0" dirty="0" smtClean="0">
                  <a:latin typeface="Trebuchet MS" pitchFamily="34" charset="0"/>
                </a:rPr>
                <a:t> it to create your research poster and </a:t>
              </a:r>
              <a:r>
                <a:rPr lang="en-US" sz="2800" dirty="0" smtClean="0">
                  <a:latin typeface="Trebuchet MS" pitchFamily="34" charset="0"/>
                </a:rPr>
                <a:t>save valuable time placing titles, subtitles,</a:t>
              </a:r>
              <a:r>
                <a:rPr lang="en-US" sz="2800" baseline="0" dirty="0" smtClean="0">
                  <a:latin typeface="Trebuchet MS" pitchFamily="34" charset="0"/>
                </a:rPr>
                <a:t> text, and graphics</a:t>
              </a:r>
              <a:r>
                <a:rPr lang="en-US" sz="2800" dirty="0" smtClean="0">
                  <a:latin typeface="Trebuchet MS" pitchFamily="34" charset="0"/>
                </a:rPr>
                <a:t>. </a:t>
              </a:r>
            </a:p>
            <a:p>
              <a:pPr defTabSz="3765639"/>
              <a:endParaRPr lang="en-US" sz="2800" dirty="0" smtClean="0">
                <a:latin typeface="Trebuchet MS" pitchFamily="34" charset="0"/>
              </a:endParaRPr>
            </a:p>
            <a:p>
              <a:pPr defTabSz="4389219"/>
              <a:r>
                <a:rPr lang="en-US" sz="2800" dirty="0" smtClean="0">
                  <a:latin typeface="Trebuchet MS" pitchFamily="34" charset="0"/>
                </a:rPr>
                <a:t>We provide a series of online tutorials that will guide you through the poster design process and answer your poster production questions. To view our template tutorials, go online to </a:t>
              </a:r>
              <a:r>
                <a:rPr lang="en-US" sz="2800" b="1" dirty="0" smtClean="0">
                  <a:solidFill>
                    <a:srgbClr val="FFC000"/>
                  </a:solidFill>
                  <a:latin typeface="Trebuchet MS" pitchFamily="34" charset="0"/>
                </a:rPr>
                <a:t>PosterPresentations.com</a:t>
              </a:r>
              <a:r>
                <a:rPr lang="en-US" sz="2800" b="1" dirty="0" smtClean="0">
                  <a:solidFill>
                    <a:schemeClr val="bg1"/>
                  </a:solidFill>
                  <a:latin typeface="Trebuchet MS" pitchFamily="34" charset="0"/>
                </a:rPr>
                <a:t> </a:t>
              </a:r>
              <a:r>
                <a:rPr lang="en-US" sz="2800" dirty="0" smtClean="0">
                  <a:solidFill>
                    <a:schemeClr val="bg1"/>
                  </a:solidFill>
                  <a:latin typeface="Trebuchet MS" pitchFamily="34" charset="0"/>
                </a:rPr>
                <a:t>and click on HELP DESK.</a:t>
              </a:r>
            </a:p>
            <a:p>
              <a:pPr defTabSz="4389219"/>
              <a:endParaRPr lang="en-US" sz="2800" dirty="0" smtClean="0">
                <a:latin typeface="Trebuchet MS" pitchFamily="34" charset="0"/>
              </a:endParaRPr>
            </a:p>
            <a:p>
              <a:pPr defTabSz="4389219"/>
              <a:r>
                <a:rPr lang="en-US" sz="2800" dirty="0" smtClean="0">
                  <a:solidFill>
                    <a:schemeClr val="bg1"/>
                  </a:solidFill>
                  <a:latin typeface="Trebuchet MS" pitchFamily="34" charset="0"/>
                </a:rPr>
                <a:t>When</a:t>
              </a:r>
              <a:r>
                <a:rPr lang="en-US" sz="2800" baseline="0" dirty="0" smtClean="0">
                  <a:solidFill>
                    <a:schemeClr val="bg1"/>
                  </a:solidFill>
                  <a:latin typeface="Trebuchet MS" pitchFamily="34" charset="0"/>
                </a:rPr>
                <a:t> you are ready to print your poster</a:t>
              </a:r>
              <a:r>
                <a:rPr lang="en-US" sz="2800" dirty="0" smtClean="0">
                  <a:solidFill>
                    <a:schemeClr val="bg1"/>
                  </a:solidFill>
                  <a:latin typeface="Trebuchet MS" pitchFamily="34" charset="0"/>
                </a:rPr>
                <a:t>,</a:t>
              </a:r>
              <a:r>
                <a:rPr lang="en-US" sz="2800" baseline="0" dirty="0" smtClean="0">
                  <a:solidFill>
                    <a:schemeClr val="bg1"/>
                  </a:solidFill>
                  <a:latin typeface="Trebuchet MS" pitchFamily="34" charset="0"/>
                </a:rPr>
                <a:t> go online to </a:t>
              </a:r>
              <a:r>
                <a:rPr lang="en-US" sz="2800" b="0" dirty="0" smtClean="0">
                  <a:solidFill>
                    <a:schemeClr val="bg1"/>
                  </a:solidFill>
                  <a:latin typeface="Trebuchet MS" pitchFamily="34" charset="0"/>
                </a:rPr>
                <a:t>PosterPresentations.com</a:t>
              </a:r>
              <a:r>
                <a:rPr lang="en-US" sz="2800" dirty="0" smtClean="0">
                  <a:solidFill>
                    <a:schemeClr val="bg1"/>
                  </a:solidFill>
                  <a:latin typeface="Trebuchet MS" pitchFamily="34" charset="0"/>
                </a:rPr>
                <a:t/>
              </a:r>
              <a:br>
                <a:rPr lang="en-US" sz="2800" dirty="0" smtClean="0">
                  <a:solidFill>
                    <a:schemeClr val="bg1"/>
                  </a:solidFill>
                  <a:latin typeface="Trebuchet MS" pitchFamily="34" charset="0"/>
                </a:rPr>
              </a:br>
              <a:endParaRPr lang="en-US" sz="2800" dirty="0" smtClean="0">
                <a:solidFill>
                  <a:schemeClr val="bg1"/>
                </a:solidFill>
                <a:latin typeface="Trebuchet MS" pitchFamily="34" charset="0"/>
              </a:endParaRPr>
            </a:p>
            <a:p>
              <a:pPr algn="l" defTabSz="3765639"/>
              <a:r>
                <a:rPr lang="en-US" sz="2800" b="0" dirty="0" smtClean="0">
                  <a:solidFill>
                    <a:schemeClr val="bg1"/>
                  </a:solidFill>
                  <a:latin typeface="Trebuchet MS" pitchFamily="34" charset="0"/>
                </a:rPr>
                <a:t>Need</a:t>
              </a:r>
              <a:r>
                <a:rPr lang="en-US" sz="2800" b="0" baseline="0" dirty="0" smtClean="0">
                  <a:solidFill>
                    <a:schemeClr val="bg1"/>
                  </a:solidFill>
                  <a:latin typeface="Trebuchet MS" pitchFamily="34" charset="0"/>
                </a:rPr>
                <a:t> assistance? Call us at </a:t>
              </a:r>
              <a:r>
                <a:rPr lang="en-US" sz="2800" b="0" dirty="0" smtClean="0">
                  <a:solidFill>
                    <a:srgbClr val="FFC000"/>
                  </a:solidFill>
                  <a:latin typeface="Trebuchet MS" pitchFamily="34" charset="0"/>
                </a:rPr>
                <a:t>1.510.649.3001</a:t>
              </a:r>
            </a:p>
            <a:p>
              <a:pPr algn="l" defTabSz="3765639"/>
              <a:endParaRPr lang="en-US" sz="3600" b="1" dirty="0" smtClean="0">
                <a:solidFill>
                  <a:srgbClr val="FFFF00"/>
                </a:solidFill>
                <a:latin typeface="Trebuchet MS" pitchFamily="34" charset="0"/>
              </a:endParaRPr>
            </a:p>
            <a:p>
              <a:pPr algn="ctr"/>
              <a:endParaRPr lang="en-US" sz="2400" b="1"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QUICK START</a:t>
              </a:r>
            </a:p>
            <a:p>
              <a:pPr algn="ctr"/>
              <a:endParaRPr lang="en-US" sz="32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Zoom in and out</a:t>
              </a:r>
            </a:p>
            <a:p>
              <a:pPr marL="1892300" indent="-1892300" algn="l" defTabSz="850900"/>
              <a:r>
                <a:rPr lang="en-US" sz="2400" b="0" baseline="0" dirty="0" smtClean="0">
                  <a:solidFill>
                    <a:schemeClr val="bg1"/>
                  </a:solidFill>
                  <a:latin typeface="Trebuchet MS" pitchFamily="34" charset="0"/>
                </a:rPr>
                <a:t>	</a:t>
              </a:r>
              <a:r>
                <a:rPr lang="en-US" sz="2400" b="0" baseline="0" dirty="0" smtClean="0">
                  <a:solidFill>
                    <a:schemeClr val="bg1">
                      <a:lumMod val="75000"/>
                    </a:schemeClr>
                  </a:solidFill>
                  <a:latin typeface="Trebuchet MS" pitchFamily="34" charset="0"/>
                </a:rPr>
                <a:t>As you work on your poster zoom in and out to the level that is more comfortable to you. </a:t>
              </a:r>
            </a:p>
            <a:p>
              <a:pPr marL="1892300" indent="-1892300" algn="l" defTabSz="850900"/>
              <a:r>
                <a:rPr lang="en-US" sz="2400" b="1" baseline="0" dirty="0" smtClean="0">
                  <a:solidFill>
                    <a:schemeClr val="bg1">
                      <a:lumMod val="75000"/>
                    </a:schemeClr>
                  </a:solidFill>
                  <a:latin typeface="Trebuchet MS" pitchFamily="34" charset="0"/>
                </a:rPr>
                <a:t>	</a:t>
              </a:r>
              <a:r>
                <a:rPr lang="en-US" sz="2400" b="0" baseline="0" dirty="0" smtClean="0">
                  <a:solidFill>
                    <a:schemeClr val="bg1">
                      <a:lumMod val="75000"/>
                    </a:schemeClr>
                  </a:solidFill>
                  <a:latin typeface="Trebuchet MS" pitchFamily="34" charset="0"/>
                </a:rPr>
                <a:t>Go to VIEW &gt; ZOOM.</a:t>
              </a:r>
            </a:p>
            <a:p>
              <a:pPr algn="l"/>
              <a:endParaRPr lang="en-US" sz="2800" b="0"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Title, Authors, and Affiliations</a:t>
              </a:r>
            </a:p>
            <a:p>
              <a:pPr algn="l"/>
              <a:r>
                <a:rPr lang="en-US" sz="2400" b="0" baseline="0" dirty="0" smtClean="0">
                  <a:solidFill>
                    <a:schemeClr val="bg1">
                      <a:lumMod val="75000"/>
                    </a:schemeClr>
                  </a:solidFill>
                  <a:latin typeface="Trebuchet MS" pitchFamily="34" charset="0"/>
                </a:rPr>
                <a:t>Start designing your poster by adding the title, the names of the authors, and the affiliated institutions. </a:t>
              </a:r>
              <a:r>
                <a:rPr lang="en-US" sz="2400" b="0" spc="0" baseline="0" dirty="0" smtClean="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2400" b="0" spc="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The font size of your title should be bigger than your name(s) and institution name(s).</a:t>
              </a:r>
            </a:p>
            <a:p>
              <a:pPr algn="l"/>
              <a:r>
                <a:rPr lang="en-US" sz="2800" b="1" baseline="0" dirty="0" smtClean="0">
                  <a:solidFill>
                    <a:schemeClr val="bg1"/>
                  </a:solidFill>
                  <a:latin typeface="Trebuchet MS" pitchFamily="34" charset="0"/>
                </a:rPr>
                <a:t/>
              </a:r>
              <a:br>
                <a:rPr lang="en-US" sz="2800" b="1" baseline="0" dirty="0" smtClean="0">
                  <a:solidFill>
                    <a:schemeClr val="bg1"/>
                  </a:solidFill>
                  <a:latin typeface="Trebuchet MS" pitchFamily="34" charset="0"/>
                </a:rPr>
              </a:br>
              <a:endParaRPr lang="en-US" sz="2800" b="1" dirty="0" smtClean="0">
                <a:solidFill>
                  <a:schemeClr val="bg1"/>
                </a:solidFill>
                <a:latin typeface="Trebuchet MS" pitchFamily="34" charset="0"/>
              </a:endParaRPr>
            </a:p>
            <a:p>
              <a:pPr algn="ctr"/>
              <a:endParaRPr lang="en-US" sz="2800" b="1" dirty="0" smtClean="0">
                <a:solidFill>
                  <a:srgbClr val="FFC000"/>
                </a:solidFill>
                <a:latin typeface="Trebuchet MS" pitchFamily="34" charset="0"/>
              </a:endParaRPr>
            </a:p>
            <a:p>
              <a:pPr algn="ctr"/>
              <a:endParaRPr lang="en-US" sz="2800" b="1" dirty="0" smtClean="0">
                <a:solidFill>
                  <a:srgbClr val="FFC000"/>
                </a:solidFill>
                <a:latin typeface="Trebuchet MS" pitchFamily="34" charset="0"/>
              </a:endParaRPr>
            </a:p>
            <a:p>
              <a:pPr algn="ctr"/>
              <a:r>
                <a:rPr lang="en-US" sz="3200" b="1" dirty="0" smtClean="0">
                  <a:solidFill>
                    <a:srgbClr val="FFC000"/>
                  </a:solidFill>
                  <a:latin typeface="Trebuchet MS" pitchFamily="34" charset="0"/>
                </a:rPr>
                <a:t>Adding Logos</a:t>
              </a:r>
              <a:r>
                <a:rPr lang="en-US" sz="3200" b="1" baseline="0" dirty="0" smtClean="0">
                  <a:solidFill>
                    <a:srgbClr val="FFC000"/>
                  </a:solidFill>
                  <a:latin typeface="Trebuchet MS" pitchFamily="34" charset="0"/>
                </a:rPr>
                <a:t> / Seals</a:t>
              </a:r>
            </a:p>
            <a:p>
              <a:pPr algn="l"/>
              <a:r>
                <a:rPr lang="en-US" sz="2400" b="0" baseline="0" dirty="0" smtClean="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2400" b="0" spc="30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spc="0"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See if your school’s logo is available on our free poster templates page.</a:t>
              </a:r>
            </a:p>
            <a:p>
              <a:pPr algn="l"/>
              <a:endParaRPr lang="en-US" sz="2400" b="0" baseline="0" dirty="0" smtClean="0">
                <a:latin typeface="Trebuchet MS" pitchFamily="34" charset="0"/>
              </a:endParaRPr>
            </a:p>
            <a:p>
              <a:pPr algn="ctr"/>
              <a:r>
                <a:rPr lang="en-US" sz="3200" b="1" baseline="0" dirty="0" smtClean="0">
                  <a:solidFill>
                    <a:srgbClr val="FFC000"/>
                  </a:solidFill>
                  <a:latin typeface="Trebuchet MS" pitchFamily="34" charset="0"/>
                </a:rPr>
                <a:t>Photographs / Graphics</a:t>
              </a:r>
            </a:p>
            <a:p>
              <a:pPr algn="l" defTabSz="977900"/>
              <a:r>
                <a:rPr lang="en-US" sz="2400" b="0" baseline="0" dirty="0" smtClean="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2400" b="0" spc="0" baseline="0" dirty="0" smtClean="0">
                  <a:solidFill>
                    <a:schemeClr val="bg1">
                      <a:lumMod val="75000"/>
                    </a:schemeClr>
                  </a:solidFill>
                  <a:latin typeface="Trebuchet MS" pitchFamily="34" charset="0"/>
                </a:rPr>
                <a:t>disproportionally.</a:t>
              </a:r>
            </a:p>
            <a:p>
              <a:pPr algn="l" defTabSz="977900"/>
              <a:endParaRPr lang="en-US" sz="2400" b="0" baseline="0" dirty="0" smtClean="0">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r>
                <a:rPr lang="en-US" sz="3200" b="1" baseline="0" dirty="0" smtClean="0">
                  <a:solidFill>
                    <a:srgbClr val="FFC000"/>
                  </a:solidFill>
                  <a:latin typeface="Trebuchet MS" pitchFamily="34" charset="0"/>
                </a:rPr>
                <a:t>Image Quality Check</a:t>
              </a:r>
            </a:p>
            <a:p>
              <a:pPr lvl="0" algn="l" defTabSz="977900"/>
              <a:r>
                <a:rPr lang="en-US" sz="2400" b="0" baseline="0" dirty="0" smtClean="0">
                  <a:solidFill>
                    <a:schemeClr val="bg1">
                      <a:lumMod val="75000"/>
                    </a:schemeClr>
                  </a:solidFill>
                  <a:latin typeface="Trebuchet MS" pitchFamily="34" charset="0"/>
                </a:rPr>
                <a:t>Zoom in and look at your images at 100% magnification. If they look good they will print well. </a:t>
              </a:r>
              <a:endParaRPr lang="en-US" sz="2800" b="0" dirty="0" smtClean="0">
                <a:latin typeface="Trebuchet MS" pitchFamily="34" charset="0"/>
              </a:endParaRPr>
            </a:p>
          </p:txBody>
        </p:sp>
        <p:cxnSp>
          <p:nvCxnSpPr>
            <p:cNvPr id="49" name="Straight Connector 48"/>
            <p:cNvCxnSpPr/>
            <p:nvPr/>
          </p:nvCxnSpPr>
          <p:spPr>
            <a:xfrm>
              <a:off x="-11225189" y="8422500"/>
              <a:ext cx="10999746" cy="3341"/>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50" name="Picture 49"/>
            <p:cNvPicPr>
              <a:picLocks noChangeAspect="1"/>
            </p:cNvPicPr>
            <p:nvPr userDrawn="1"/>
          </p:nvPicPr>
          <p:blipFill>
            <a:blip r:embed="rId4"/>
            <a:stretch>
              <a:fillRect/>
            </a:stretch>
          </p:blipFill>
          <p:spPr>
            <a:xfrm>
              <a:off x="-10740740" y="10261718"/>
              <a:ext cx="1597666" cy="1201935"/>
            </a:xfrm>
            <a:prstGeom prst="rect">
              <a:avLst/>
            </a:prstGeom>
          </p:spPr>
        </p:pic>
        <p:pic>
          <p:nvPicPr>
            <p:cNvPr id="51" name="Picture 50"/>
            <p:cNvPicPr>
              <a:picLocks noChangeAspect="1"/>
            </p:cNvPicPr>
            <p:nvPr userDrawn="1"/>
          </p:nvPicPr>
          <p:blipFill>
            <a:blip r:embed="rId5"/>
            <a:stretch>
              <a:fillRect/>
            </a:stretch>
          </p:blipFill>
          <p:spPr>
            <a:xfrm>
              <a:off x="-10732765" y="15696927"/>
              <a:ext cx="9986808" cy="1053596"/>
            </a:xfrm>
            <a:prstGeom prst="rect">
              <a:avLst/>
            </a:prstGeom>
          </p:spPr>
        </p:pic>
        <p:grpSp>
          <p:nvGrpSpPr>
            <p:cNvPr id="52" name="Group 51"/>
            <p:cNvGrpSpPr/>
            <p:nvPr userDrawn="1"/>
          </p:nvGrpSpPr>
          <p:grpSpPr>
            <a:xfrm>
              <a:off x="-9744993" y="23540957"/>
              <a:ext cx="7531182" cy="2120439"/>
              <a:chOff x="-4470427" y="11016658"/>
              <a:chExt cx="3470785" cy="974220"/>
            </a:xfrm>
          </p:grpSpPr>
          <p:grpSp>
            <p:nvGrpSpPr>
              <p:cNvPr id="58" name="Group 57"/>
              <p:cNvGrpSpPr/>
              <p:nvPr userDrawn="1"/>
            </p:nvGrpSpPr>
            <p:grpSpPr>
              <a:xfrm>
                <a:off x="-2783495" y="11060886"/>
                <a:ext cx="624431" cy="893535"/>
                <a:chOff x="-3958697" y="11117435"/>
                <a:chExt cx="779338" cy="1280430"/>
              </a:xfrm>
            </p:grpSpPr>
            <p:pic>
              <p:nvPicPr>
                <p:cNvPr id="64" name="Picture 63"/>
                <p:cNvPicPr>
                  <a:picLocks noChangeAspect="1"/>
                </p:cNvPicPr>
                <p:nvPr userDrawn="1"/>
              </p:nvPicPr>
              <p:blipFill>
                <a:blip r:embed="rId6"/>
                <a:stretch>
                  <a:fillRect/>
                </a:stretch>
              </p:blipFill>
              <p:spPr>
                <a:xfrm>
                  <a:off x="-3948160" y="11117435"/>
                  <a:ext cx="768801" cy="1090857"/>
                </a:xfrm>
                <a:prstGeom prst="rect">
                  <a:avLst/>
                </a:prstGeom>
              </p:spPr>
            </p:pic>
            <p:sp>
              <p:nvSpPr>
                <p:cNvPr id="65" name="TextBox 64"/>
                <p:cNvSpPr txBox="1"/>
                <p:nvPr userDrawn="1"/>
              </p:nvSpPr>
              <p:spPr>
                <a:xfrm>
                  <a:off x="-3958697" y="12114178"/>
                  <a:ext cx="779337" cy="283687"/>
                </a:xfrm>
                <a:prstGeom prst="rect">
                  <a:avLst/>
                </a:prstGeom>
                <a:solidFill>
                  <a:schemeClr val="accent1"/>
                </a:solidFill>
                <a:ln>
                  <a:noFill/>
                </a:ln>
              </p:spPr>
              <p:txBody>
                <a:bodyPr wrap="square" lIns="91440" tIns="91440" rIns="91440" bIns="91440" rtlCol="0">
                  <a:spAutoFit/>
                </a:bodyPr>
                <a:lstStyle/>
                <a:p>
                  <a:pPr algn="ctr"/>
                  <a:r>
                    <a:rPr lang="en-US" sz="1600" b="1" dirty="0" smtClean="0">
                      <a:solidFill>
                        <a:schemeClr val="tx1"/>
                      </a:solidFill>
                    </a:rPr>
                    <a:t>ORIGINAL</a:t>
                  </a:r>
                  <a:endParaRPr lang="en-US" sz="1600" b="1" dirty="0">
                    <a:solidFill>
                      <a:schemeClr val="tx1"/>
                    </a:solidFill>
                  </a:endParaRPr>
                </a:p>
              </p:txBody>
            </p:sp>
          </p:grpSp>
          <p:grpSp>
            <p:nvGrpSpPr>
              <p:cNvPr id="59" name="Group 58"/>
              <p:cNvGrpSpPr/>
              <p:nvPr userDrawn="1"/>
            </p:nvGrpSpPr>
            <p:grpSpPr>
              <a:xfrm>
                <a:off x="-2033159" y="11060889"/>
                <a:ext cx="1033517" cy="893529"/>
                <a:chOff x="-2921738" y="11200127"/>
                <a:chExt cx="1420279" cy="1227904"/>
              </a:xfrm>
            </p:grpSpPr>
            <p:pic>
              <p:nvPicPr>
                <p:cNvPr id="62" name="Picture 61"/>
                <p:cNvPicPr>
                  <a:picLocks noChangeAspect="1"/>
                </p:cNvPicPr>
                <p:nvPr userDrawn="1"/>
              </p:nvPicPr>
              <p:blipFill>
                <a:blip r:embed="rId6"/>
                <a:stretch>
                  <a:fillRect/>
                </a:stretch>
              </p:blipFill>
              <p:spPr>
                <a:xfrm>
                  <a:off x="-2921738" y="11200127"/>
                  <a:ext cx="1420279" cy="1029694"/>
                </a:xfrm>
                <a:prstGeom prst="rect">
                  <a:avLst/>
                </a:prstGeom>
              </p:spPr>
            </p:pic>
            <p:sp>
              <p:nvSpPr>
                <p:cNvPr id="63" name="TextBox 62"/>
                <p:cNvSpPr txBox="1"/>
                <p:nvPr userDrawn="1"/>
              </p:nvSpPr>
              <p:spPr>
                <a:xfrm>
                  <a:off x="-2918991" y="12175418"/>
                  <a:ext cx="1417532" cy="252613"/>
                </a:xfrm>
                <a:prstGeom prst="rect">
                  <a:avLst/>
                </a:prstGeom>
                <a:solidFill>
                  <a:srgbClr val="FF0000"/>
                </a:solidFill>
              </p:spPr>
              <p:txBody>
                <a:bodyPr wrap="square" lIns="457200" tIns="91440" rIns="457200" bIns="91440" rtlCol="0">
                  <a:spAutoFit/>
                </a:bodyPr>
                <a:lstStyle/>
                <a:p>
                  <a:pPr algn="ctr"/>
                  <a:r>
                    <a:rPr lang="en-US" sz="1400" b="1" dirty="0" smtClean="0">
                      <a:solidFill>
                        <a:schemeClr val="bg1"/>
                      </a:solidFill>
                    </a:rPr>
                    <a:t>DISTORTED</a:t>
                  </a:r>
                  <a:endParaRPr lang="en-US" sz="700" b="1" dirty="0">
                    <a:solidFill>
                      <a:schemeClr val="bg1"/>
                    </a:solidFill>
                  </a:endParaRPr>
                </a:p>
              </p:txBody>
            </p:sp>
          </p:grpSp>
          <p:pic>
            <p:nvPicPr>
              <p:cNvPr id="60" name="Picture 59"/>
              <p:cNvPicPr>
                <a:picLocks noChangeAspect="1"/>
              </p:cNvPicPr>
              <p:nvPr userDrawn="1"/>
            </p:nvPicPr>
            <p:blipFill>
              <a:blip r:embed="rId7"/>
              <a:stretch>
                <a:fillRect/>
              </a:stretch>
            </p:blipFill>
            <p:spPr>
              <a:xfrm>
                <a:off x="-4470427" y="11016658"/>
                <a:ext cx="1098742" cy="847761"/>
              </a:xfrm>
              <a:prstGeom prst="rect">
                <a:avLst/>
              </a:prstGeom>
            </p:spPr>
          </p:pic>
          <p:sp>
            <p:nvSpPr>
              <p:cNvPr id="61" name="TextBox 60"/>
              <p:cNvSpPr txBox="1"/>
              <p:nvPr userDrawn="1"/>
            </p:nvSpPr>
            <p:spPr>
              <a:xfrm>
                <a:off x="-4440600" y="11665645"/>
                <a:ext cx="1035685" cy="325233"/>
              </a:xfrm>
              <a:prstGeom prst="rect">
                <a:avLst/>
              </a:prstGeom>
              <a:noFill/>
            </p:spPr>
            <p:txBody>
              <a:bodyPr wrap="square" lIns="457200" tIns="457200" rIns="457200" bIns="0" rtlCol="0">
                <a:spAutoFit/>
              </a:bodyPr>
              <a:lstStyle/>
              <a:p>
                <a:pPr algn="ctr"/>
                <a:r>
                  <a:rPr lang="en-US" sz="1600" dirty="0" smtClean="0">
                    <a:solidFill>
                      <a:schemeClr val="bg1"/>
                    </a:solidFill>
                  </a:rPr>
                  <a:t>Corner</a:t>
                </a:r>
                <a:r>
                  <a:rPr lang="en-US" sz="1600" baseline="0" dirty="0" smtClean="0">
                    <a:solidFill>
                      <a:schemeClr val="bg1"/>
                    </a:solidFill>
                  </a:rPr>
                  <a:t> handles</a:t>
                </a:r>
                <a:endParaRPr lang="en-US" sz="1600" dirty="0">
                  <a:solidFill>
                    <a:schemeClr val="bg1"/>
                  </a:solidFill>
                </a:endParaRPr>
              </a:p>
            </p:txBody>
          </p:sp>
        </p:grpSp>
        <p:grpSp>
          <p:nvGrpSpPr>
            <p:cNvPr id="53" name="Group 52"/>
            <p:cNvGrpSpPr/>
            <p:nvPr userDrawn="1"/>
          </p:nvGrpSpPr>
          <p:grpSpPr>
            <a:xfrm>
              <a:off x="-10398793" y="27751410"/>
              <a:ext cx="9323012" cy="2453251"/>
              <a:chOff x="-4754996" y="12734136"/>
              <a:chExt cx="4296559" cy="1127128"/>
            </a:xfrm>
          </p:grpSpPr>
          <p:graphicFrame>
            <p:nvGraphicFramePr>
              <p:cNvPr id="54" name="Object 53"/>
              <p:cNvGraphicFramePr>
                <a:graphicFrameLocks noChangeAspect="1"/>
              </p:cNvGraphicFramePr>
              <p:nvPr userDrawn="1">
                <p:extLst>
                  <p:ext uri="{D42A27DB-BD31-4B8C-83A1-F6EECF244321}">
                    <p14:modId xmlns:p14="http://schemas.microsoft.com/office/powerpoint/2010/main" val="2583320257"/>
                  </p:ext>
                </p:extLst>
              </p:nvPr>
            </p:nvGraphicFramePr>
            <p:xfrm>
              <a:off x="-4533347" y="12734142"/>
              <a:ext cx="1828800" cy="1117600"/>
            </p:xfrm>
            <a:graphic>
              <a:graphicData uri="http://schemas.openxmlformats.org/presentationml/2006/ole">
                <mc:AlternateContent xmlns:mc="http://schemas.openxmlformats.org/markup-compatibility/2006">
                  <mc:Choice xmlns:v="urn:schemas-microsoft-com:vml" Requires="v">
                    <p:oleObj spid="_x0000_s1278" name="Image" r:id="rId8" imgW="1828440" imgH="1117440" progId="Photoshop.Image.13">
                      <p:embed/>
                    </p:oleObj>
                  </mc:Choice>
                  <mc:Fallback>
                    <p:oleObj name="Image" r:id="rId8" imgW="1828440" imgH="1117440" progId="Photoshop.Image.13">
                      <p:embed/>
                      <p:pic>
                        <p:nvPicPr>
                          <p:cNvPr id="0" name=""/>
                          <p:cNvPicPr/>
                          <p:nvPr/>
                        </p:nvPicPr>
                        <p:blipFill>
                          <a:blip r:embed="rId9"/>
                          <a:stretch>
                            <a:fillRect/>
                          </a:stretch>
                        </p:blipFill>
                        <p:spPr>
                          <a:xfrm>
                            <a:off x="-4533347" y="12734142"/>
                            <a:ext cx="1828800" cy="1117600"/>
                          </a:xfrm>
                          <a:prstGeom prst="rect">
                            <a:avLst/>
                          </a:prstGeom>
                        </p:spPr>
                      </p:pic>
                    </p:oleObj>
                  </mc:Fallback>
                </mc:AlternateContent>
              </a:graphicData>
            </a:graphic>
          </p:graphicFrame>
          <p:graphicFrame>
            <p:nvGraphicFramePr>
              <p:cNvPr id="55" name="Object 54"/>
              <p:cNvGraphicFramePr>
                <a:graphicFrameLocks noChangeAspect="1"/>
              </p:cNvGraphicFramePr>
              <p:nvPr userDrawn="1">
                <p:extLst>
                  <p:ext uri="{D42A27DB-BD31-4B8C-83A1-F6EECF244321}">
                    <p14:modId xmlns:p14="http://schemas.microsoft.com/office/powerpoint/2010/main" val="3111605449"/>
                  </p:ext>
                </p:extLst>
              </p:nvPr>
            </p:nvGraphicFramePr>
            <p:xfrm>
              <a:off x="-2456641" y="12737835"/>
              <a:ext cx="1828800" cy="1117600"/>
            </p:xfrm>
            <a:graphic>
              <a:graphicData uri="http://schemas.openxmlformats.org/presentationml/2006/ole">
                <mc:AlternateContent xmlns:mc="http://schemas.openxmlformats.org/markup-compatibility/2006">
                  <mc:Choice xmlns:v="urn:schemas-microsoft-com:vml" Requires="v">
                    <p:oleObj spid="_x0000_s1279" name="Image" r:id="rId10" imgW="1828440" imgH="1117440" progId="Photoshop.Image.13">
                      <p:embed/>
                    </p:oleObj>
                  </mc:Choice>
                  <mc:Fallback>
                    <p:oleObj name="Image" r:id="rId10" imgW="1828440" imgH="1117440" progId="Photoshop.Image.13">
                      <p:embed/>
                      <p:pic>
                        <p:nvPicPr>
                          <p:cNvPr id="0" name=""/>
                          <p:cNvPicPr/>
                          <p:nvPr/>
                        </p:nvPicPr>
                        <p:blipFill>
                          <a:blip r:embed="rId11"/>
                          <a:stretch>
                            <a:fillRect/>
                          </a:stretch>
                        </p:blipFill>
                        <p:spPr>
                          <a:xfrm>
                            <a:off x="-2456641" y="12737835"/>
                            <a:ext cx="1828800" cy="1117600"/>
                          </a:xfrm>
                          <a:prstGeom prst="rect">
                            <a:avLst/>
                          </a:prstGeom>
                        </p:spPr>
                      </p:pic>
                    </p:oleObj>
                  </mc:Fallback>
                </mc:AlternateContent>
              </a:graphicData>
            </a:graphic>
          </p:graphicFrame>
          <p:sp>
            <p:nvSpPr>
              <p:cNvPr id="56" name="TextBox 55"/>
              <p:cNvSpPr txBox="1"/>
              <p:nvPr userDrawn="1"/>
            </p:nvSpPr>
            <p:spPr>
              <a:xfrm rot="16200000">
                <a:off x="-5235785" y="13214925"/>
                <a:ext cx="1117601" cy="156024"/>
              </a:xfrm>
              <a:prstGeom prst="rect">
                <a:avLst/>
              </a:prstGeom>
              <a:noFill/>
            </p:spPr>
            <p:txBody>
              <a:bodyPr wrap="square" lIns="91440" tIns="91440" rIns="91440" bIns="0" rtlCol="0">
                <a:spAutoFit/>
              </a:bodyPr>
              <a:lstStyle/>
              <a:p>
                <a:pPr algn="ctr"/>
                <a:r>
                  <a:rPr lang="en-US" sz="1600" dirty="0" smtClean="0">
                    <a:solidFill>
                      <a:srgbClr val="92D050"/>
                    </a:solidFill>
                  </a:rPr>
                  <a:t>Good</a:t>
                </a:r>
                <a:r>
                  <a:rPr lang="en-US" sz="1600" baseline="0" dirty="0" smtClean="0">
                    <a:solidFill>
                      <a:srgbClr val="92D050"/>
                    </a:solidFill>
                  </a:rPr>
                  <a:t> </a:t>
                </a:r>
                <a:r>
                  <a:rPr lang="en-US" sz="1600" baseline="0" dirty="0" smtClean="0">
                    <a:solidFill>
                      <a:schemeClr val="bg1"/>
                    </a:solidFill>
                  </a:rPr>
                  <a:t>printing quality</a:t>
                </a:r>
                <a:endParaRPr lang="en-US" sz="1600" dirty="0">
                  <a:solidFill>
                    <a:schemeClr val="bg1"/>
                  </a:solidFill>
                </a:endParaRPr>
              </a:p>
            </p:txBody>
          </p:sp>
          <p:sp>
            <p:nvSpPr>
              <p:cNvPr id="57" name="TextBox 56"/>
              <p:cNvSpPr txBox="1"/>
              <p:nvPr userDrawn="1"/>
            </p:nvSpPr>
            <p:spPr>
              <a:xfrm rot="16200000">
                <a:off x="-1095250" y="13224452"/>
                <a:ext cx="1117601" cy="156024"/>
              </a:xfrm>
              <a:prstGeom prst="rect">
                <a:avLst/>
              </a:prstGeom>
              <a:noFill/>
            </p:spPr>
            <p:txBody>
              <a:bodyPr wrap="square" lIns="91440" tIns="91440" rIns="91440" bIns="0" rtlCol="0">
                <a:spAutoFit/>
              </a:bodyPr>
              <a:lstStyle/>
              <a:p>
                <a:pPr algn="ctr"/>
                <a:r>
                  <a:rPr lang="en-US" sz="1600" dirty="0" smtClean="0">
                    <a:solidFill>
                      <a:srgbClr val="FF0000"/>
                    </a:solidFill>
                  </a:rPr>
                  <a:t>Bad </a:t>
                </a:r>
                <a:r>
                  <a:rPr lang="en-US" sz="1600" dirty="0" smtClean="0">
                    <a:solidFill>
                      <a:schemeClr val="bg1"/>
                    </a:solidFill>
                  </a:rPr>
                  <a:t>printing quality</a:t>
                </a:r>
                <a:endParaRPr lang="en-US" sz="1600" dirty="0">
                  <a:solidFill>
                    <a:schemeClr val="bg1"/>
                  </a:solidFill>
                </a:endParaRPr>
              </a:p>
            </p:txBody>
          </p:sp>
        </p:grpSp>
      </p:grpSp>
      <p:grpSp>
        <p:nvGrpSpPr>
          <p:cNvPr id="66" name="Group 65"/>
          <p:cNvGrpSpPr/>
          <p:nvPr userDrawn="1"/>
        </p:nvGrpSpPr>
        <p:grpSpPr>
          <a:xfrm>
            <a:off x="44157839" y="-55065"/>
            <a:ext cx="11062139" cy="32973465"/>
            <a:chOff x="44157839" y="-55065"/>
            <a:chExt cx="11062139" cy="32973465"/>
          </a:xfrm>
        </p:grpSpPr>
        <p:sp>
          <p:nvSpPr>
            <p:cNvPr id="67" name="Rectangle 66"/>
            <p:cNvSpPr/>
            <p:nvPr userDrawn="1"/>
          </p:nvSpPr>
          <p:spPr>
            <a:xfrm>
              <a:off x="44157839" y="-55065"/>
              <a:ext cx="11062139" cy="3297346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4000" b="1" spc="600" dirty="0" smtClean="0">
                  <a:solidFill>
                    <a:schemeClr val="bg1"/>
                  </a:solidFill>
                  <a:latin typeface="Trebuchet MS" pitchFamily="34" charset="0"/>
                </a:rPr>
                <a:t>QUICK START (cont.)</a:t>
              </a:r>
            </a:p>
            <a:p>
              <a:pPr algn="ctr"/>
              <a:endParaRPr lang="en-US" sz="36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2400" b="0" spc="0" baseline="0" dirty="0" smtClean="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r>
                <a:rPr lang="en-US" sz="2400" b="0" baseline="0" dirty="0" smtClean="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Text</a:t>
              </a:r>
            </a:p>
            <a:p>
              <a:pPr marL="3265488" lvl="2" indent="0" algn="l" defTabSz="114300"/>
              <a:r>
                <a:rPr lang="en-US" sz="2400" b="0" baseline="0" dirty="0" smtClean="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 </a:t>
              </a:r>
              <a:r>
                <a:rPr kumimoji="0" lang="en-US" sz="3200" b="1" i="0" u="none" strike="noStrike" kern="1200" cap="none" spc="0" normalizeH="0" baseline="0" noProof="0" dirty="0" smtClean="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2400" b="0" baseline="0" dirty="0" smtClean="0">
                <a:solidFill>
                  <a:schemeClr val="bg1">
                    <a:lumMod val="75000"/>
                  </a:schemeClr>
                </a:solidFill>
                <a:latin typeface="Trebuchet MS" pitchFamily="34" charset="0"/>
              </a:endParaRPr>
            </a:p>
            <a:p>
              <a:pPr marL="1518341" lvl="2"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Tables</a:t>
              </a:r>
            </a:p>
            <a:p>
              <a:pPr marL="1730375" lvl="1" indent="0" algn="l" defTabSz="114300"/>
              <a:r>
                <a:rPr lang="en-US" sz="2400" b="0" baseline="0" dirty="0" smtClean="0">
                  <a:solidFill>
                    <a:schemeClr val="bg1">
                      <a:lumMod val="75000"/>
                    </a:schemeClr>
                  </a:solidFill>
                  <a:latin typeface="Trebuchet MS" pitchFamily="34" charset="0"/>
                </a:rPr>
                <a:t>To add a table from scratch go to the INSERT menu and </a:t>
              </a:r>
              <a:br>
                <a:rPr lang="en-US" sz="2400" b="0" baseline="0" dirty="0" smtClean="0">
                  <a:solidFill>
                    <a:schemeClr val="bg1">
                      <a:lumMod val="75000"/>
                    </a:schemeClr>
                  </a:solidFill>
                  <a:latin typeface="Trebuchet MS" pitchFamily="34" charset="0"/>
                </a:rPr>
              </a:br>
              <a:r>
                <a:rPr lang="en-US" sz="2400" b="0" baseline="0" dirty="0" smtClean="0">
                  <a:solidFill>
                    <a:schemeClr val="bg1">
                      <a:lumMod val="75000"/>
                    </a:schemeClr>
                  </a:solidFill>
                  <a:latin typeface="Trebuchet MS" pitchFamily="34" charset="0"/>
                </a:rPr>
                <a:t>click on TABLE. A drop-down box will help you select rows and columns. </a:t>
              </a:r>
            </a:p>
            <a:p>
              <a:pPr marL="0" lvl="0" indent="0" algn="l" defTabSz="114300"/>
              <a:r>
                <a:rPr lang="en-US" sz="2400" b="0" baseline="0" dirty="0" smtClean="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smtClean="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Save your template as a PowerPoint document. For printing, save as PowerPoint or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smtClean="0">
                <a:ln>
                  <a:noFill/>
                </a:ln>
                <a:solidFill>
                  <a:prstClr val="white">
                    <a:lumMod val="75000"/>
                  </a:prstClr>
                </a:solidFill>
                <a:effectLst/>
                <a:uLnTx/>
                <a:uFillTx/>
                <a:latin typeface="Trebuchet MS" pitchFamily="34" charset="0"/>
              </a:endParaRPr>
            </a:p>
          </p:txBody>
        </p:sp>
        <p:graphicFrame>
          <p:nvGraphicFramePr>
            <p:cNvPr id="68" name="Object 67"/>
            <p:cNvGraphicFramePr>
              <a:graphicFrameLocks noChangeAspect="1"/>
            </p:cNvGraphicFramePr>
            <p:nvPr userDrawn="1">
              <p:extLst>
                <p:ext uri="{D42A27DB-BD31-4B8C-83A1-F6EECF244321}">
                  <p14:modId xmlns:p14="http://schemas.microsoft.com/office/powerpoint/2010/main" val="2989431727"/>
                </p:ext>
              </p:extLst>
            </p:nvPr>
          </p:nvGraphicFramePr>
          <p:xfrm>
            <a:off x="46915679" y="3349444"/>
            <a:ext cx="5586150" cy="2063772"/>
          </p:xfrm>
          <a:graphic>
            <a:graphicData uri="http://schemas.openxmlformats.org/presentationml/2006/ole">
              <mc:AlternateContent xmlns:mc="http://schemas.openxmlformats.org/markup-compatibility/2006">
                <mc:Choice xmlns:v="urn:schemas-microsoft-com:vml" Requires="v">
                  <p:oleObj spid="_x0000_s1280" name="Image" r:id="rId12" imgW="4571280" imgH="1688760" progId="Photoshop.Image.13">
                    <p:embed/>
                  </p:oleObj>
                </mc:Choice>
                <mc:Fallback>
                  <p:oleObj name="Image" r:id="rId12" imgW="4571280" imgH="1688760" progId="Photoshop.Image.13">
                    <p:embed/>
                    <p:pic>
                      <p:nvPicPr>
                        <p:cNvPr id="0" name=""/>
                        <p:cNvPicPr/>
                        <p:nvPr/>
                      </p:nvPicPr>
                      <p:blipFill>
                        <a:blip r:embed="rId13"/>
                        <a:stretch>
                          <a:fillRect/>
                        </a:stretch>
                      </p:blipFill>
                      <p:spPr>
                        <a:xfrm>
                          <a:off x="46915679" y="3349444"/>
                          <a:ext cx="5586150" cy="2063772"/>
                        </a:xfrm>
                        <a:prstGeom prst="rect">
                          <a:avLst/>
                        </a:prstGeom>
                      </p:spPr>
                    </p:pic>
                  </p:oleObj>
                </mc:Fallback>
              </mc:AlternateContent>
            </a:graphicData>
          </a:graphic>
        </p:graphicFrame>
        <p:pic>
          <p:nvPicPr>
            <p:cNvPr id="69" name="Picture 68"/>
            <p:cNvPicPr>
              <a:picLocks noChangeAspect="1"/>
            </p:cNvPicPr>
            <p:nvPr userDrawn="1"/>
          </p:nvPicPr>
          <p:blipFill>
            <a:blip r:embed="rId14"/>
            <a:stretch>
              <a:fillRect/>
            </a:stretch>
          </p:blipFill>
          <p:spPr>
            <a:xfrm>
              <a:off x="44621819" y="7740040"/>
              <a:ext cx="2969584" cy="1370577"/>
            </a:xfrm>
            <a:prstGeom prst="rect">
              <a:avLst/>
            </a:prstGeom>
            <a:ln>
              <a:noFill/>
            </a:ln>
          </p:spPr>
        </p:pic>
        <p:graphicFrame>
          <p:nvGraphicFramePr>
            <p:cNvPr id="70" name="Object 69"/>
            <p:cNvGraphicFramePr>
              <a:graphicFrameLocks noChangeAspect="1"/>
            </p:cNvGraphicFramePr>
            <p:nvPr userDrawn="1">
              <p:extLst>
                <p:ext uri="{D42A27DB-BD31-4B8C-83A1-F6EECF244321}">
                  <p14:modId xmlns:p14="http://schemas.microsoft.com/office/powerpoint/2010/main" val="2574947463"/>
                </p:ext>
              </p:extLst>
            </p:nvPr>
          </p:nvGraphicFramePr>
          <p:xfrm>
            <a:off x="44629619" y="12347263"/>
            <a:ext cx="1482266" cy="992162"/>
          </p:xfrm>
          <a:graphic>
            <a:graphicData uri="http://schemas.openxmlformats.org/presentationml/2006/ole">
              <mc:AlternateContent xmlns:mc="http://schemas.openxmlformats.org/markup-compatibility/2006">
                <mc:Choice xmlns:v="urn:schemas-microsoft-com:vml" Requires="v">
                  <p:oleObj spid="_x0000_s1281" name="Image" r:id="rId15" imgW="1574280" imgH="1053720" progId="Photoshop.Image.13">
                    <p:embed/>
                  </p:oleObj>
                </mc:Choice>
                <mc:Fallback>
                  <p:oleObj name="Image" r:id="rId15" imgW="1574280" imgH="1053720" progId="Photoshop.Image.13">
                    <p:embed/>
                    <p:pic>
                      <p:nvPicPr>
                        <p:cNvPr id="0" name=""/>
                        <p:cNvPicPr/>
                        <p:nvPr/>
                      </p:nvPicPr>
                      <p:blipFill>
                        <a:blip r:embed="rId16"/>
                        <a:stretch>
                          <a:fillRect/>
                        </a:stretch>
                      </p:blipFill>
                      <p:spPr>
                        <a:xfrm>
                          <a:off x="44629619" y="12347263"/>
                          <a:ext cx="1482266" cy="992162"/>
                        </a:xfrm>
                        <a:prstGeom prst="rect">
                          <a:avLst/>
                        </a:prstGeom>
                      </p:spPr>
                    </p:pic>
                  </p:oleObj>
                </mc:Fallback>
              </mc:AlternateContent>
            </a:graphicData>
          </a:graphic>
        </p:graphicFrame>
        <p:grpSp>
          <p:nvGrpSpPr>
            <p:cNvPr id="71" name="Group 70"/>
            <p:cNvGrpSpPr/>
            <p:nvPr userDrawn="1"/>
          </p:nvGrpSpPr>
          <p:grpSpPr>
            <a:xfrm>
              <a:off x="44487207" y="29414560"/>
              <a:ext cx="10354213" cy="1265612"/>
              <a:chOff x="44200453" y="28362386"/>
              <a:chExt cx="9771399" cy="1090622"/>
            </a:xfrm>
          </p:grpSpPr>
          <p:sp>
            <p:nvSpPr>
              <p:cNvPr id="73" name="Rounded Rectangle 72"/>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4" name="Picture 7" descr="http://t2.gstatic.com/images?q=tbn:ANd9GcR4APHC6TT9w54M2zn_pvCiBxUNcspYPoVxirLRphBoJabfSvu7zw">
                <a:hlinkClick r:id="rId17"/>
              </p:cNvPr>
              <p:cNvPicPr>
                <a:picLocks noChangeAspect="1" noChangeArrowheads="1"/>
              </p:cNvPicPr>
              <p:nvPr userDrawn="1"/>
            </p:nvPicPr>
            <p:blipFill>
              <a:blip r:embed="rId18" cstate="print"/>
              <a:srcRect/>
              <a:stretch>
                <a:fillRect/>
              </a:stretch>
            </p:blipFill>
            <p:spPr bwMode="auto">
              <a:xfrm>
                <a:off x="44326393" y="28460718"/>
                <a:ext cx="914401" cy="914399"/>
              </a:xfrm>
              <a:prstGeom prst="rect">
                <a:avLst/>
              </a:prstGeom>
              <a:noFill/>
              <a:ln>
                <a:noFill/>
              </a:ln>
            </p:spPr>
          </p:pic>
          <p:sp>
            <p:nvSpPr>
              <p:cNvPr id="75" name="TextBox 74"/>
              <p:cNvSpPr txBox="1"/>
              <p:nvPr userDrawn="1"/>
            </p:nvSpPr>
            <p:spPr>
              <a:xfrm>
                <a:off x="45300663" y="28552305"/>
                <a:ext cx="8671189" cy="716099"/>
              </a:xfrm>
              <a:prstGeom prst="rect">
                <a:avLst/>
              </a:prstGeom>
              <a:noFill/>
              <a:ln>
                <a:noFill/>
              </a:ln>
            </p:spPr>
            <p:txBody>
              <a:bodyPr wrap="square" rtlCol="0">
                <a:spAutoFit/>
              </a:bodyPr>
              <a:lstStyle/>
              <a:p>
                <a:r>
                  <a:rPr lang="en-US" sz="2400" dirty="0" smtClean="0">
                    <a:solidFill>
                      <a:schemeClr val="tx2"/>
                    </a:solidFill>
                    <a:latin typeface="Trebuchet MS" pitchFamily="34" charset="0"/>
                  </a:rPr>
                  <a:t>Student</a:t>
                </a:r>
                <a:r>
                  <a:rPr lang="en-US" sz="2400" baseline="0" dirty="0" smtClean="0">
                    <a:solidFill>
                      <a:schemeClr val="tx2"/>
                    </a:solidFill>
                    <a:latin typeface="Trebuchet MS" pitchFamily="34" charset="0"/>
                  </a:rPr>
                  <a:t> discounts are available on our </a:t>
                </a:r>
                <a:r>
                  <a:rPr lang="en-US" sz="2400" baseline="0" dirty="0" err="1" smtClean="0">
                    <a:solidFill>
                      <a:schemeClr val="tx2"/>
                    </a:solidFill>
                    <a:latin typeface="Trebuchet MS" pitchFamily="34" charset="0"/>
                  </a:rPr>
                  <a:t>Facebook</a:t>
                </a:r>
                <a:r>
                  <a:rPr lang="en-US" sz="2400" baseline="0" dirty="0" smtClean="0">
                    <a:solidFill>
                      <a:schemeClr val="tx2"/>
                    </a:solidFill>
                    <a:latin typeface="Trebuchet MS" pitchFamily="34" charset="0"/>
                  </a:rPr>
                  <a:t> page.</a:t>
                </a:r>
                <a:br>
                  <a:rPr lang="en-US" sz="2400" baseline="0" dirty="0" smtClean="0">
                    <a:solidFill>
                      <a:schemeClr val="tx2"/>
                    </a:solidFill>
                    <a:latin typeface="Trebuchet MS" pitchFamily="34" charset="0"/>
                  </a:rPr>
                </a:br>
                <a:r>
                  <a:rPr lang="en-US" sz="2400" baseline="0" dirty="0" smtClean="0">
                    <a:solidFill>
                      <a:schemeClr val="tx2"/>
                    </a:solidFill>
                    <a:latin typeface="Trebuchet MS" pitchFamily="34" charset="0"/>
                  </a:rPr>
                  <a:t>Go to </a:t>
                </a:r>
                <a:r>
                  <a:rPr lang="en-US" sz="2400" u="sng" baseline="0" dirty="0" smtClean="0">
                    <a:solidFill>
                      <a:schemeClr val="tx2"/>
                    </a:solidFill>
                    <a:latin typeface="Trebuchet MS" pitchFamily="34" charset="0"/>
                  </a:rPr>
                  <a:t>PosterPresentations.com</a:t>
                </a:r>
                <a:r>
                  <a:rPr lang="en-US" sz="2400" baseline="0" dirty="0" smtClean="0">
                    <a:solidFill>
                      <a:schemeClr val="tx2"/>
                    </a:solidFill>
                    <a:latin typeface="Trebuchet MS" pitchFamily="34" charset="0"/>
                  </a:rPr>
                  <a:t> and click on the FB icon. </a:t>
                </a:r>
                <a:endParaRPr lang="en-US" sz="2400" dirty="0">
                  <a:solidFill>
                    <a:schemeClr val="tx2"/>
                  </a:solidFill>
                  <a:latin typeface="Trebuchet MS" pitchFamily="34" charset="0"/>
                </a:endParaRPr>
              </a:p>
            </p:txBody>
          </p:sp>
        </p:grpSp>
        <p:sp>
          <p:nvSpPr>
            <p:cNvPr id="72" name="TextBox 71"/>
            <p:cNvSpPr txBox="1"/>
            <p:nvPr userDrawn="1"/>
          </p:nvSpPr>
          <p:spPr>
            <a:xfrm>
              <a:off x="44262808" y="31169782"/>
              <a:ext cx="6870215" cy="1399638"/>
            </a:xfrm>
            <a:prstGeom prst="rect">
              <a:avLst/>
            </a:prstGeom>
            <a:noFill/>
          </p:spPr>
          <p:txBody>
            <a:bodyPr wrap="square" lIns="65304" tIns="32651" rIns="65304" bIns="32651" rtlCol="0">
              <a:spAutoFit/>
            </a:bodyPr>
            <a:lstStyle/>
            <a:p>
              <a:pPr marL="344488" indent="-344488">
                <a:lnSpc>
                  <a:spcPts val="2600"/>
                </a:lnSpc>
              </a:pPr>
              <a:r>
                <a:rPr lang="en-US" sz="2800" dirty="0" smtClean="0">
                  <a:solidFill>
                    <a:schemeClr val="bg1"/>
                  </a:solidFill>
                </a:rPr>
                <a:t>©2015</a:t>
              </a:r>
              <a:r>
                <a:rPr lang="en-US" sz="2800" baseline="0" dirty="0" smtClean="0">
                  <a:solidFill>
                    <a:schemeClr val="bg1"/>
                  </a:solidFill>
                </a:rPr>
                <a:t> </a:t>
              </a:r>
              <a:r>
                <a:rPr lang="en-US" sz="2800" dirty="0" smtClean="0">
                  <a:solidFill>
                    <a:schemeClr val="bg1"/>
                  </a:solidFill>
                </a:rPr>
                <a:t>PosterPresentations.com</a:t>
              </a:r>
              <a:br>
                <a:rPr lang="en-US" sz="2800" dirty="0" smtClean="0">
                  <a:solidFill>
                    <a:schemeClr val="bg1"/>
                  </a:solidFill>
                </a:rPr>
              </a:br>
              <a:r>
                <a:rPr lang="en-US" sz="2400" dirty="0" smtClean="0">
                  <a:solidFill>
                    <a:schemeClr val="bg1"/>
                  </a:solidFill>
                </a:rPr>
                <a:t>2117 Fourth Street ,</a:t>
              </a:r>
              <a:r>
                <a:rPr lang="en-US" sz="2400" baseline="0" dirty="0" smtClean="0">
                  <a:solidFill>
                    <a:schemeClr val="bg1"/>
                  </a:solidFill>
                </a:rPr>
                <a:t> Unit C        </a:t>
              </a:r>
            </a:p>
            <a:p>
              <a:pPr marL="344488" indent="0">
                <a:lnSpc>
                  <a:spcPts val="2600"/>
                </a:lnSpc>
              </a:pPr>
              <a:r>
                <a:rPr lang="en-US" sz="2400" baseline="0" dirty="0" smtClean="0">
                  <a:solidFill>
                    <a:schemeClr val="bg1"/>
                  </a:solidFill>
                </a:rPr>
                <a:t>Berkeley CA </a:t>
              </a:r>
              <a:r>
                <a:rPr lang="en-US" sz="2000" baseline="0" dirty="0" smtClean="0">
                  <a:solidFill>
                    <a:schemeClr val="bg1"/>
                  </a:solidFill>
                </a:rPr>
                <a:t>94710</a:t>
              </a:r>
              <a:r>
                <a:rPr lang="en-US" sz="2400" baseline="0" dirty="0" smtClean="0">
                  <a:solidFill>
                    <a:schemeClr val="bg1"/>
                  </a:solidFill>
                </a:rPr>
                <a:t/>
              </a:r>
              <a:br>
                <a:rPr lang="en-US" sz="2400" baseline="0" dirty="0" smtClean="0">
                  <a:solidFill>
                    <a:schemeClr val="bg1"/>
                  </a:solidFill>
                </a:rPr>
              </a:br>
              <a:r>
                <a:rPr lang="en-US" sz="2400" b="1" baseline="0" dirty="0" smtClean="0">
                  <a:solidFill>
                    <a:srgbClr val="FFFF00"/>
                  </a:solidFill>
                </a:rPr>
                <a:t>posterpresenter@gmail.com</a:t>
              </a:r>
              <a:endParaRPr lang="en-US" sz="2800" b="1" dirty="0">
                <a:solidFill>
                  <a:srgbClr val="FFFF00"/>
                </a:solidFill>
              </a:endParaRPr>
            </a:p>
          </p:txBody>
        </p:sp>
      </p:grpSp>
    </p:spTree>
  </p:cSld>
  <p:clrMap bg1="lt1" tx1="dk1" bg2="lt2" tx2="dk2" accent1="accent1" accent2="accent2" accent3="accent3" accent4="accent4" accent5="accent5" accent6="accent6" hlink="hlink" folHlink="folHlink"/>
  <p:sldLayoutIdLst>
    <p:sldLayoutId id="2147483652" r:id="rId1"/>
  </p:sldLayoutIdLst>
  <p:timing>
    <p:tnLst>
      <p:par>
        <p:cTn id="1" dur="indefinite" restart="never" nodeType="tmRoot"/>
      </p:par>
    </p:tnLst>
  </p:timing>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image" Target="../media/image20.png"/><Relationship Id="rId3" Type="http://schemas.openxmlformats.org/officeDocument/2006/relationships/image" Target="../media/image11.jpg"/><Relationship Id="rId7" Type="http://schemas.openxmlformats.org/officeDocument/2006/relationships/image" Target="../media/image15.png"/><Relationship Id="rId12" Type="http://schemas.openxmlformats.org/officeDocument/2006/relationships/image" Target="../media/image19.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4.jpeg"/><Relationship Id="rId11" Type="http://schemas.openxmlformats.org/officeDocument/2006/relationships/image" Target="../media/image18.jpeg"/><Relationship Id="rId5" Type="http://schemas.openxmlformats.org/officeDocument/2006/relationships/image" Target="../media/image13.jpeg"/><Relationship Id="rId10" Type="http://schemas.openxmlformats.org/officeDocument/2006/relationships/image" Target="../media/image17.jpeg"/><Relationship Id="rId4" Type="http://schemas.openxmlformats.org/officeDocument/2006/relationships/image" Target="../media/image12.jpg"/><Relationship Id="rId9"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50000"/>
              </a:schemeClr>
            </a:gs>
            <a:gs pos="35000">
              <a:schemeClr val="accent5">
                <a:lumMod val="60000"/>
                <a:lumOff val="40000"/>
              </a:schemeClr>
            </a:gs>
            <a:gs pos="100000">
              <a:schemeClr val="accent5">
                <a:lumMod val="20000"/>
                <a:lumOff val="80000"/>
              </a:schemeClr>
            </a:gs>
          </a:gsLst>
          <a:lin ang="13500000" scaled="1"/>
          <a:tileRect/>
        </a:gradFill>
        <a:effectLst/>
      </p:bgPr>
    </p:bg>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527049" y="6546115"/>
            <a:ext cx="10196513" cy="8734677"/>
          </a:xfrm>
        </p:spPr>
        <p:txBody>
          <a:bodyPr/>
          <a:lstStyle/>
          <a:p>
            <a:pPr marL="342900" indent="-342900">
              <a:buFont typeface="Arial" panose="020B0604020202020204" pitchFamily="34" charset="0"/>
              <a:buChar char="•"/>
            </a:pPr>
            <a:r>
              <a:rPr lang="en-US" sz="3200" dirty="0" smtClean="0">
                <a:solidFill>
                  <a:schemeClr val="tx1"/>
                </a:solidFill>
              </a:rPr>
              <a:t>Water from storms enters rivers, streams and groundwater carrying with it particulates including agricultural runoff and road salts. </a:t>
            </a:r>
          </a:p>
          <a:p>
            <a:pPr marL="342900" indent="-342900">
              <a:buFont typeface="Arial" panose="020B0604020202020204" pitchFamily="34" charset="0"/>
              <a:buChar char="•"/>
            </a:pPr>
            <a:r>
              <a:rPr lang="en-US" sz="3200" dirty="0">
                <a:solidFill>
                  <a:schemeClr val="tx1"/>
                </a:solidFill>
              </a:rPr>
              <a:t>Rivers, streams and residential wells are affected, both physically and chemically, by the infusion of </a:t>
            </a:r>
            <a:r>
              <a:rPr lang="en-US" sz="3200" dirty="0" smtClean="0">
                <a:solidFill>
                  <a:schemeClr val="tx1"/>
                </a:solidFill>
              </a:rPr>
              <a:t>precipitation.</a:t>
            </a:r>
          </a:p>
          <a:p>
            <a:pPr marL="342900" indent="-342900">
              <a:buFont typeface="Arial" panose="020B0604020202020204" pitchFamily="34" charset="0"/>
              <a:buChar char="•"/>
            </a:pPr>
            <a:r>
              <a:rPr lang="en-US" sz="3200" dirty="0" smtClean="0">
                <a:solidFill>
                  <a:schemeClr val="tx1"/>
                </a:solidFill>
              </a:rPr>
              <a:t>Infiltration of particulates, carried in stormflow, pose possible water quality risks to residential drinking water.</a:t>
            </a:r>
          </a:p>
          <a:p>
            <a:pPr marL="342900" indent="-342900">
              <a:buFont typeface="Arial" panose="020B0604020202020204" pitchFamily="34" charset="0"/>
              <a:buChar char="•"/>
            </a:pPr>
            <a:r>
              <a:rPr lang="en-US" sz="3200" dirty="0" smtClean="0">
                <a:solidFill>
                  <a:schemeClr val="tx1"/>
                </a:solidFill>
              </a:rPr>
              <a:t>Continuous interval testing of temperature, pressure and specific conductance across a watershed help elucidate the flow of stormflow, and movement of its physical and chemical constituents. </a:t>
            </a:r>
          </a:p>
          <a:p>
            <a:pPr marL="342900" indent="-342900">
              <a:buFont typeface="Arial" panose="020B0604020202020204" pitchFamily="34" charset="0"/>
              <a:buChar char="•"/>
            </a:pPr>
            <a:r>
              <a:rPr lang="en-US" sz="3200" dirty="0" smtClean="0">
                <a:solidFill>
                  <a:schemeClr val="tx1"/>
                </a:solidFill>
              </a:rPr>
              <a:t>Contemporary local research includes 18+ months of measurements taken from a number of local rivers and streams, but little data on the movement of stormflow into and out of wells and public water supplies.</a:t>
            </a:r>
          </a:p>
        </p:txBody>
      </p:sp>
      <p:sp>
        <p:nvSpPr>
          <p:cNvPr id="3" name="Text Placeholder 2"/>
          <p:cNvSpPr>
            <a:spLocks noGrp="1"/>
          </p:cNvSpPr>
          <p:nvPr>
            <p:ph type="body" sz="quarter" idx="11"/>
          </p:nvPr>
        </p:nvSpPr>
        <p:spPr>
          <a:xfrm>
            <a:off x="527049" y="5668462"/>
            <a:ext cx="10196513" cy="923322"/>
          </a:xfrm>
        </p:spPr>
        <p:txBody>
          <a:bodyPr/>
          <a:lstStyle/>
          <a:p>
            <a:r>
              <a:rPr lang="en-US" sz="4800" dirty="0" smtClean="0"/>
              <a:t>Background:</a:t>
            </a:r>
            <a:endParaRPr lang="en-US" sz="4800" dirty="0"/>
          </a:p>
        </p:txBody>
      </p:sp>
      <p:sp>
        <p:nvSpPr>
          <p:cNvPr id="10" name="Text Placeholder 9"/>
          <p:cNvSpPr>
            <a:spLocks noGrp="1"/>
          </p:cNvSpPr>
          <p:nvPr>
            <p:ph type="body" sz="quarter" idx="24"/>
          </p:nvPr>
        </p:nvSpPr>
        <p:spPr>
          <a:xfrm>
            <a:off x="11307250" y="5480633"/>
            <a:ext cx="21338719" cy="923322"/>
          </a:xfrm>
        </p:spPr>
        <p:txBody>
          <a:bodyPr/>
          <a:lstStyle/>
          <a:p>
            <a:r>
              <a:rPr lang="en-US" sz="4800" dirty="0" smtClean="0"/>
              <a:t>Materials &amp; Methods:</a:t>
            </a:r>
            <a:endParaRPr lang="en-US" sz="4800" dirty="0"/>
          </a:p>
        </p:txBody>
      </p:sp>
      <p:sp>
        <p:nvSpPr>
          <p:cNvPr id="13" name="Text Placeholder 12"/>
          <p:cNvSpPr>
            <a:spLocks noGrp="1"/>
          </p:cNvSpPr>
          <p:nvPr>
            <p:ph type="body" sz="quarter" idx="27"/>
          </p:nvPr>
        </p:nvSpPr>
        <p:spPr>
          <a:xfrm>
            <a:off x="33185094" y="25799774"/>
            <a:ext cx="10201275" cy="743508"/>
          </a:xfrm>
        </p:spPr>
        <p:txBody>
          <a:bodyPr/>
          <a:lstStyle/>
          <a:p>
            <a:r>
              <a:rPr lang="en-US" sz="4800" dirty="0" smtClean="0"/>
              <a:t>References:</a:t>
            </a:r>
            <a:endParaRPr lang="en-US" sz="4800" dirty="0"/>
          </a:p>
        </p:txBody>
      </p:sp>
      <p:sp>
        <p:nvSpPr>
          <p:cNvPr id="14" name="Text Placeholder 13"/>
          <p:cNvSpPr>
            <a:spLocks noGrp="1"/>
          </p:cNvSpPr>
          <p:nvPr>
            <p:ph type="body" sz="quarter" idx="28"/>
          </p:nvPr>
        </p:nvSpPr>
        <p:spPr>
          <a:xfrm>
            <a:off x="34370681" y="26521546"/>
            <a:ext cx="8068236" cy="2616079"/>
          </a:xfrm>
        </p:spPr>
        <p:txBody>
          <a:bodyPr/>
          <a:lstStyle/>
          <a:p>
            <a:r>
              <a:rPr lang="en-US" sz="2000" dirty="0">
                <a:solidFill>
                  <a:schemeClr val="tx1">
                    <a:lumMod val="75000"/>
                    <a:lumOff val="25000"/>
                  </a:schemeClr>
                </a:solidFill>
              </a:rPr>
              <a:t>Brooks, K. N., </a:t>
            </a:r>
            <a:r>
              <a:rPr lang="en-US" sz="2000" dirty="0" err="1">
                <a:solidFill>
                  <a:schemeClr val="tx1">
                    <a:lumMod val="75000"/>
                    <a:lumOff val="25000"/>
                  </a:schemeClr>
                </a:solidFill>
              </a:rPr>
              <a:t>Ffolliott</a:t>
            </a:r>
            <a:r>
              <a:rPr lang="en-US" sz="2000" dirty="0">
                <a:solidFill>
                  <a:schemeClr val="tx1">
                    <a:lumMod val="75000"/>
                    <a:lumOff val="25000"/>
                  </a:schemeClr>
                </a:solidFill>
              </a:rPr>
              <a:t>, P. F., &amp; </a:t>
            </a:r>
            <a:r>
              <a:rPr lang="en-US" sz="2000" dirty="0" err="1">
                <a:solidFill>
                  <a:schemeClr val="tx1">
                    <a:lumMod val="75000"/>
                    <a:lumOff val="25000"/>
                  </a:schemeClr>
                </a:solidFill>
              </a:rPr>
              <a:t>Magner</a:t>
            </a:r>
            <a:r>
              <a:rPr lang="en-US" sz="2000" dirty="0">
                <a:solidFill>
                  <a:schemeClr val="tx1">
                    <a:lumMod val="75000"/>
                    <a:lumOff val="25000"/>
                  </a:schemeClr>
                </a:solidFill>
              </a:rPr>
              <a:t>, J. A. (2012). </a:t>
            </a:r>
            <a:r>
              <a:rPr lang="en-US" sz="2000" i="1" dirty="0">
                <a:solidFill>
                  <a:schemeClr val="tx1">
                    <a:lumMod val="75000"/>
                    <a:lumOff val="25000"/>
                  </a:schemeClr>
                </a:solidFill>
              </a:rPr>
              <a:t>Hydrology and the Management of Watersheds, 4th Edition</a:t>
            </a:r>
            <a:r>
              <a:rPr lang="en-US" sz="2000" dirty="0">
                <a:solidFill>
                  <a:schemeClr val="tx1">
                    <a:lumMod val="75000"/>
                    <a:lumOff val="25000"/>
                  </a:schemeClr>
                </a:solidFill>
              </a:rPr>
              <a:t>. John Wiley &amp; Sons. </a:t>
            </a:r>
          </a:p>
          <a:p>
            <a:pPr>
              <a:spcBef>
                <a:spcPts val="0"/>
              </a:spcBef>
            </a:pPr>
            <a:r>
              <a:rPr lang="en-US" sz="2000" i="1" dirty="0" smtClean="0">
                <a:solidFill>
                  <a:schemeClr val="tx1">
                    <a:lumMod val="75000"/>
                    <a:lumOff val="25000"/>
                  </a:schemeClr>
                </a:solidFill>
              </a:rPr>
              <a:t>Meas. Tech.,</a:t>
            </a:r>
            <a:r>
              <a:rPr lang="en-US" sz="2000" dirty="0" smtClean="0">
                <a:solidFill>
                  <a:schemeClr val="tx1">
                    <a:lumMod val="75000"/>
                    <a:lumOff val="25000"/>
                  </a:schemeClr>
                </a:solidFill>
              </a:rPr>
              <a:t> </a:t>
            </a:r>
            <a:r>
              <a:rPr lang="en-US" sz="2000" b="1" dirty="0" smtClean="0">
                <a:solidFill>
                  <a:schemeClr val="tx1">
                    <a:lumMod val="75000"/>
                    <a:lumOff val="25000"/>
                  </a:schemeClr>
                </a:solidFill>
              </a:rPr>
              <a:t>2012</a:t>
            </a:r>
            <a:r>
              <a:rPr lang="en-US" sz="2000" dirty="0" smtClean="0">
                <a:solidFill>
                  <a:schemeClr val="tx1">
                    <a:lumMod val="75000"/>
                    <a:lumOff val="25000"/>
                  </a:schemeClr>
                </a:solidFill>
              </a:rPr>
              <a:t>.</a:t>
            </a:r>
          </a:p>
          <a:p>
            <a:pPr>
              <a:spcBef>
                <a:spcPts val="0"/>
              </a:spcBef>
            </a:pPr>
            <a:endParaRPr lang="en-US" sz="2000" dirty="0">
              <a:solidFill>
                <a:schemeClr val="tx1"/>
              </a:solidFill>
            </a:endParaRPr>
          </a:p>
          <a:p>
            <a:pPr>
              <a:spcBef>
                <a:spcPts val="0"/>
              </a:spcBef>
            </a:pPr>
            <a:endParaRPr lang="en-US" sz="2000" dirty="0" smtClean="0">
              <a:solidFill>
                <a:schemeClr val="tx1"/>
              </a:solidFill>
            </a:endParaRPr>
          </a:p>
          <a:p>
            <a:pPr>
              <a:spcBef>
                <a:spcPts val="0"/>
              </a:spcBef>
            </a:pPr>
            <a:endParaRPr lang="en-US" altLang="en-US" sz="2000" dirty="0">
              <a:solidFill>
                <a:schemeClr val="tx1"/>
              </a:solidFill>
            </a:endParaRPr>
          </a:p>
          <a:p>
            <a:pPr>
              <a:spcBef>
                <a:spcPts val="0"/>
              </a:spcBef>
            </a:pPr>
            <a:endParaRPr lang="en-US" sz="2000" dirty="0">
              <a:solidFill>
                <a:schemeClr val="tx1"/>
              </a:solidFill>
            </a:endParaRPr>
          </a:p>
        </p:txBody>
      </p:sp>
      <p:sp>
        <p:nvSpPr>
          <p:cNvPr id="15" name="Text Placeholder 14"/>
          <p:cNvSpPr>
            <a:spLocks noGrp="1"/>
          </p:cNvSpPr>
          <p:nvPr>
            <p:ph type="body" sz="quarter" idx="29"/>
          </p:nvPr>
        </p:nvSpPr>
        <p:spPr>
          <a:xfrm>
            <a:off x="33185095" y="27766302"/>
            <a:ext cx="10201275" cy="923322"/>
          </a:xfrm>
        </p:spPr>
        <p:txBody>
          <a:bodyPr/>
          <a:lstStyle/>
          <a:p>
            <a:r>
              <a:rPr lang="en-US" sz="4800" dirty="0" smtClean="0"/>
              <a:t>Acknowledgments:</a:t>
            </a:r>
            <a:endParaRPr lang="en-US" sz="4800" dirty="0"/>
          </a:p>
        </p:txBody>
      </p:sp>
      <p:sp>
        <p:nvSpPr>
          <p:cNvPr id="16" name="Text Placeholder 15"/>
          <p:cNvSpPr>
            <a:spLocks noGrp="1"/>
          </p:cNvSpPr>
          <p:nvPr>
            <p:ph type="body" sz="quarter" idx="30"/>
          </p:nvPr>
        </p:nvSpPr>
        <p:spPr>
          <a:xfrm>
            <a:off x="33714198" y="28476302"/>
            <a:ext cx="8997131" cy="3305498"/>
          </a:xfrm>
        </p:spPr>
        <p:txBody>
          <a:bodyPr/>
          <a:lstStyle/>
          <a:p>
            <a:pPr marL="457200" indent="-457200">
              <a:buFont typeface="Arial" panose="020B0604020202020204" pitchFamily="34" charset="0"/>
              <a:buChar char="•"/>
            </a:pPr>
            <a:r>
              <a:rPr lang="en-US" sz="2800" dirty="0" smtClean="0">
                <a:solidFill>
                  <a:schemeClr val="tx1"/>
                </a:solidFill>
              </a:rPr>
              <a:t>Mark Green </a:t>
            </a:r>
          </a:p>
          <a:p>
            <a:pPr marL="457200" indent="-457200">
              <a:buFont typeface="Arial" panose="020B0604020202020204" pitchFamily="34" charset="0"/>
              <a:buChar char="•"/>
            </a:pPr>
            <a:r>
              <a:rPr lang="en-US" sz="2800" dirty="0" smtClean="0">
                <a:solidFill>
                  <a:schemeClr val="tx1"/>
                </a:solidFill>
              </a:rPr>
              <a:t>University of  New Hampshire </a:t>
            </a:r>
            <a:r>
              <a:rPr lang="en-US" sz="2800" dirty="0" err="1" smtClean="0">
                <a:solidFill>
                  <a:schemeClr val="tx1"/>
                </a:solidFill>
              </a:rPr>
              <a:t>Leitzel</a:t>
            </a:r>
            <a:r>
              <a:rPr lang="en-US" sz="2800" dirty="0" smtClean="0">
                <a:solidFill>
                  <a:schemeClr val="tx1"/>
                </a:solidFill>
              </a:rPr>
              <a:t> Center</a:t>
            </a:r>
          </a:p>
          <a:p>
            <a:pPr marL="457200" indent="-457200">
              <a:buFont typeface="Arial" panose="020B0604020202020204" pitchFamily="34" charset="0"/>
              <a:buChar char="•"/>
            </a:pPr>
            <a:r>
              <a:rPr lang="en-US" sz="2800" dirty="0" smtClean="0">
                <a:solidFill>
                  <a:schemeClr val="tx1"/>
                </a:solidFill>
              </a:rPr>
              <a:t>Plymouth State University - Center for the Environment</a:t>
            </a:r>
          </a:p>
          <a:p>
            <a:pPr marL="457200" indent="-457200">
              <a:buFont typeface="Arial" panose="020B0604020202020204" pitchFamily="34" charset="0"/>
              <a:buChar char="•"/>
            </a:pPr>
            <a:r>
              <a:rPr lang="en-US" altLang="en-US" sz="2800" dirty="0" smtClean="0">
                <a:solidFill>
                  <a:schemeClr val="tx1"/>
                </a:solidFill>
              </a:rPr>
              <a:t>This </a:t>
            </a:r>
            <a:r>
              <a:rPr lang="en-US" altLang="en-US" sz="2800" dirty="0">
                <a:solidFill>
                  <a:schemeClr val="tx1"/>
                </a:solidFill>
              </a:rPr>
              <a:t>research was supported with funding from the National Science Foundation’s grant to NH </a:t>
            </a:r>
            <a:r>
              <a:rPr lang="en-US" altLang="en-US" sz="2800" dirty="0" err="1" smtClean="0">
                <a:solidFill>
                  <a:schemeClr val="tx1"/>
                </a:solidFill>
              </a:rPr>
              <a:t>EPSCoR</a:t>
            </a:r>
            <a:r>
              <a:rPr lang="en-US" altLang="en-US" sz="2800" dirty="0" smtClean="0">
                <a:solidFill>
                  <a:schemeClr val="tx1"/>
                </a:solidFill>
              </a:rPr>
              <a:t> (#1101245).</a:t>
            </a:r>
            <a:endParaRPr lang="en-US" sz="2800" dirty="0">
              <a:solidFill>
                <a:schemeClr val="tx1"/>
              </a:solidFill>
            </a:endParaRPr>
          </a:p>
        </p:txBody>
      </p:sp>
      <p:sp>
        <p:nvSpPr>
          <p:cNvPr id="19" name="Text Placeholder 18"/>
          <p:cNvSpPr>
            <a:spLocks noGrp="1"/>
          </p:cNvSpPr>
          <p:nvPr>
            <p:ph type="body" sz="quarter" idx="150"/>
          </p:nvPr>
        </p:nvSpPr>
        <p:spPr>
          <a:xfrm>
            <a:off x="11224245" y="2201370"/>
            <a:ext cx="21421724" cy="1280160"/>
          </a:xfrm>
        </p:spPr>
        <p:txBody>
          <a:bodyPr>
            <a:normAutofit/>
          </a:bodyPr>
          <a:lstStyle/>
          <a:p>
            <a:r>
              <a:rPr lang="en-US" i="1" dirty="0" smtClean="0"/>
              <a:t>Bethany </a:t>
            </a:r>
            <a:r>
              <a:rPr lang="en-US" i="1" dirty="0" err="1" smtClean="0"/>
              <a:t>Poulin</a:t>
            </a:r>
            <a:r>
              <a:rPr lang="en-US" i="1" dirty="0" smtClean="0"/>
              <a:t> &amp; Mark Green</a:t>
            </a:r>
            <a:endParaRPr lang="en-US" dirty="0"/>
          </a:p>
        </p:txBody>
      </p:sp>
      <p:sp>
        <p:nvSpPr>
          <p:cNvPr id="43" name="Text Placeholder 42"/>
          <p:cNvSpPr>
            <a:spLocks noGrp="1"/>
          </p:cNvSpPr>
          <p:nvPr>
            <p:ph type="body" sz="quarter" idx="184"/>
          </p:nvPr>
        </p:nvSpPr>
        <p:spPr>
          <a:xfrm>
            <a:off x="11224245" y="3200580"/>
            <a:ext cx="21421724" cy="1163782"/>
          </a:xfrm>
        </p:spPr>
        <p:txBody>
          <a:bodyPr/>
          <a:lstStyle/>
          <a:p>
            <a:r>
              <a:rPr lang="en-US" dirty="0" smtClean="0"/>
              <a:t>Plymouth State University – Center for the Environment</a:t>
            </a:r>
            <a:endParaRPr lang="en-US" dirty="0"/>
          </a:p>
        </p:txBody>
      </p:sp>
      <p:sp>
        <p:nvSpPr>
          <p:cNvPr id="44" name="Text Placeholder 43"/>
          <p:cNvSpPr>
            <a:spLocks noGrp="1"/>
          </p:cNvSpPr>
          <p:nvPr>
            <p:ph type="body" sz="quarter" idx="185"/>
          </p:nvPr>
        </p:nvSpPr>
        <p:spPr>
          <a:xfrm>
            <a:off x="2598138" y="542134"/>
            <a:ext cx="40912929" cy="1713917"/>
          </a:xfrm>
        </p:spPr>
        <p:txBody>
          <a:bodyPr>
            <a:noAutofit/>
          </a:bodyPr>
          <a:lstStyle/>
          <a:p>
            <a:r>
              <a:rPr lang="en-US" b="0" dirty="0" smtClean="0"/>
              <a:t>Use </a:t>
            </a:r>
            <a:r>
              <a:rPr lang="en-US" b="0" dirty="0"/>
              <a:t>of Arduino Sensors in Hydrologic Research</a:t>
            </a:r>
            <a:endParaRPr lang="en-US" dirty="0"/>
          </a:p>
        </p:txBody>
      </p:sp>
      <p:sp>
        <p:nvSpPr>
          <p:cNvPr id="99" name="Text Placeholder 1"/>
          <p:cNvSpPr>
            <a:spLocks noGrp="1"/>
          </p:cNvSpPr>
          <p:nvPr>
            <p:ph type="body" sz="quarter" idx="10"/>
          </p:nvPr>
        </p:nvSpPr>
        <p:spPr>
          <a:xfrm>
            <a:off x="828573" y="16069779"/>
            <a:ext cx="9621373" cy="6272464"/>
          </a:xfrm>
        </p:spPr>
        <p:txBody>
          <a:bodyPr/>
          <a:lstStyle/>
          <a:p>
            <a:r>
              <a:rPr lang="en-US" sz="3200" dirty="0" smtClean="0">
                <a:solidFill>
                  <a:schemeClr val="tx1"/>
                </a:solidFill>
              </a:rPr>
              <a:t>Current research is carried out using a </a:t>
            </a:r>
            <a:r>
              <a:rPr lang="en-US" sz="3200" dirty="0" err="1" smtClean="0">
                <a:solidFill>
                  <a:schemeClr val="tx1"/>
                </a:solidFill>
              </a:rPr>
              <a:t>sonde</a:t>
            </a:r>
            <a:r>
              <a:rPr lang="en-US" sz="3200" dirty="0" smtClean="0">
                <a:solidFill>
                  <a:schemeClr val="tx1"/>
                </a:solidFill>
              </a:rPr>
              <a:t> of Onset HOBO® sensors including a temperature </a:t>
            </a:r>
            <a:r>
              <a:rPr lang="en-US" sz="3200" dirty="0">
                <a:solidFill>
                  <a:schemeClr val="tx1"/>
                </a:solidFill>
              </a:rPr>
              <a:t>adjusted</a:t>
            </a:r>
            <a:r>
              <a:rPr lang="en-US" sz="3200" dirty="0" smtClean="0">
                <a:solidFill>
                  <a:schemeClr val="tx1"/>
                </a:solidFill>
              </a:rPr>
              <a:t> </a:t>
            </a:r>
            <a:r>
              <a:rPr lang="en-US" sz="3200" dirty="0">
                <a:solidFill>
                  <a:schemeClr val="tx1"/>
                </a:solidFill>
              </a:rPr>
              <a:t>pressure </a:t>
            </a:r>
            <a:r>
              <a:rPr lang="en-US" sz="3200" dirty="0" smtClean="0">
                <a:solidFill>
                  <a:schemeClr val="tx1"/>
                </a:solidFill>
              </a:rPr>
              <a:t>sensor, temperature and conductivity sensors and field operable data shuttles to collect data and reset sensors. </a:t>
            </a:r>
          </a:p>
          <a:p>
            <a:endParaRPr lang="en-US" sz="3200" dirty="0">
              <a:solidFill>
                <a:schemeClr val="tx1"/>
              </a:solidFill>
            </a:endParaRPr>
          </a:p>
          <a:p>
            <a:r>
              <a:rPr lang="en-US" sz="3200" dirty="0" smtClean="0">
                <a:solidFill>
                  <a:schemeClr val="tx1"/>
                </a:solidFill>
              </a:rPr>
              <a:t>Each field unit costs $1300 or more limiting our ability to implement them as broadly as needed to create a clear picture of stormflow across time and space.</a:t>
            </a:r>
          </a:p>
          <a:p>
            <a:endParaRPr lang="en-US" sz="3200" dirty="0">
              <a:solidFill>
                <a:schemeClr val="tx1"/>
              </a:solidFill>
            </a:endParaRPr>
          </a:p>
          <a:p>
            <a:endParaRPr lang="en-US" sz="3200" dirty="0" smtClean="0">
              <a:solidFill>
                <a:schemeClr val="tx1"/>
              </a:solidFill>
            </a:endParaRPr>
          </a:p>
        </p:txBody>
      </p:sp>
      <p:sp>
        <p:nvSpPr>
          <p:cNvPr id="107" name="Text Placeholder 11"/>
          <p:cNvSpPr>
            <a:spLocks noGrp="1"/>
          </p:cNvSpPr>
          <p:nvPr>
            <p:ph type="body" sz="quarter" idx="26"/>
          </p:nvPr>
        </p:nvSpPr>
        <p:spPr>
          <a:xfrm>
            <a:off x="11505367" y="13681592"/>
            <a:ext cx="10464844" cy="3317809"/>
          </a:xfrm>
        </p:spPr>
        <p:txBody>
          <a:bodyPr/>
          <a:lstStyle/>
          <a:p>
            <a:pPr marL="457200" indent="-457200">
              <a:buFont typeface="Arial" panose="020B0604020202020204" pitchFamily="34" charset="0"/>
              <a:buChar char="•"/>
            </a:pPr>
            <a:r>
              <a:rPr lang="en-US" sz="3200" dirty="0" smtClean="0">
                <a:solidFill>
                  <a:schemeClr val="tx1"/>
                </a:solidFill>
              </a:rPr>
              <a:t>Arduino Pro Mini 5V microcontroller</a:t>
            </a:r>
          </a:p>
          <a:p>
            <a:pPr marL="457200" indent="-457200">
              <a:buFont typeface="Arial" panose="020B0604020202020204" pitchFamily="34" charset="0"/>
              <a:buChar char="•"/>
            </a:pPr>
            <a:r>
              <a:rPr lang="en-US" sz="3200" dirty="0" err="1" smtClean="0">
                <a:solidFill>
                  <a:schemeClr val="tx1"/>
                </a:solidFill>
              </a:rPr>
              <a:t>Catalex</a:t>
            </a:r>
            <a:r>
              <a:rPr lang="en-US" sz="3200" dirty="0" smtClean="0">
                <a:solidFill>
                  <a:schemeClr val="tx1"/>
                </a:solidFill>
              </a:rPr>
              <a:t> </a:t>
            </a:r>
            <a:r>
              <a:rPr lang="en-US" sz="3200" dirty="0" err="1" smtClean="0">
                <a:solidFill>
                  <a:schemeClr val="tx1"/>
                </a:solidFill>
              </a:rPr>
              <a:t>MicroSD</a:t>
            </a:r>
            <a:r>
              <a:rPr lang="en-US" sz="3200" dirty="0" smtClean="0">
                <a:solidFill>
                  <a:schemeClr val="tx1"/>
                </a:solidFill>
              </a:rPr>
              <a:t> adapter</a:t>
            </a:r>
          </a:p>
          <a:p>
            <a:pPr marL="457200" indent="-457200">
              <a:buFont typeface="Arial" panose="020B0604020202020204" pitchFamily="34" charset="0"/>
              <a:buChar char="•"/>
            </a:pPr>
            <a:r>
              <a:rPr lang="en-US" sz="3200" dirty="0" smtClean="0">
                <a:solidFill>
                  <a:schemeClr val="tx1"/>
                </a:solidFill>
              </a:rPr>
              <a:t>Bosch BMP180 Pressure sensor (with temperature)</a:t>
            </a:r>
          </a:p>
          <a:p>
            <a:pPr marL="457200" indent="-457200">
              <a:buFont typeface="Arial" panose="020B0604020202020204" pitchFamily="34" charset="0"/>
              <a:buChar char="•"/>
            </a:pPr>
            <a:r>
              <a:rPr lang="en-US" sz="3200" dirty="0" smtClean="0">
                <a:solidFill>
                  <a:schemeClr val="tx1"/>
                </a:solidFill>
              </a:rPr>
              <a:t>Maxim Integrated DS18B20 temperature probe</a:t>
            </a:r>
          </a:p>
          <a:p>
            <a:pPr marL="457200" indent="-457200">
              <a:buFont typeface="Arial" panose="020B0604020202020204" pitchFamily="34" charset="0"/>
              <a:buChar char="•"/>
            </a:pPr>
            <a:r>
              <a:rPr lang="en-US" sz="3200" dirty="0" smtClean="0">
                <a:solidFill>
                  <a:schemeClr val="tx1"/>
                </a:solidFill>
              </a:rPr>
              <a:t>Maxim Integrated DS3231 Real-time clock</a:t>
            </a:r>
            <a:endParaRPr lang="en-US" sz="3200" dirty="0">
              <a:solidFill>
                <a:schemeClr val="tx1"/>
              </a:solidFill>
            </a:endParaRPr>
          </a:p>
        </p:txBody>
      </p:sp>
      <p:grpSp>
        <p:nvGrpSpPr>
          <p:cNvPr id="25" name="Group 24"/>
          <p:cNvGrpSpPr/>
          <p:nvPr/>
        </p:nvGrpSpPr>
        <p:grpSpPr>
          <a:xfrm>
            <a:off x="11218862" y="16954500"/>
            <a:ext cx="21618575" cy="559585"/>
            <a:chOff x="11218862" y="16954500"/>
            <a:chExt cx="21618575" cy="559585"/>
          </a:xfrm>
        </p:grpSpPr>
        <p:sp>
          <p:nvSpPr>
            <p:cNvPr id="7" name="Rectangle 6"/>
            <p:cNvSpPr/>
            <p:nvPr/>
          </p:nvSpPr>
          <p:spPr>
            <a:xfrm>
              <a:off x="11218862" y="16954500"/>
              <a:ext cx="21618575" cy="559585"/>
            </a:xfrm>
            <a:prstGeom prst="rect">
              <a:avLst/>
            </a:prstGeom>
            <a:gradFill flip="none" rotWithShape="1">
              <a:gsLst>
                <a:gs pos="0">
                  <a:schemeClr val="accent5">
                    <a:lumMod val="60000"/>
                    <a:lumOff val="40000"/>
                  </a:schemeClr>
                </a:gs>
                <a:gs pos="100000">
                  <a:schemeClr val="accent5">
                    <a:lumMod val="40000"/>
                    <a:lumOff val="60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7" name="Straight Connector 16"/>
            <p:cNvCxnSpPr/>
            <p:nvPr/>
          </p:nvCxnSpPr>
          <p:spPr>
            <a:xfrm>
              <a:off x="11221243" y="16954500"/>
              <a:ext cx="21452682" cy="0"/>
            </a:xfrm>
            <a:prstGeom prst="line">
              <a:avLst/>
            </a:prstGeom>
            <a:ln w="22225">
              <a:solidFill>
                <a:srgbClr val="6B7BA3"/>
              </a:solidFill>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a:off x="11221244" y="17514085"/>
              <a:ext cx="21452681" cy="0"/>
            </a:xfrm>
            <a:prstGeom prst="line">
              <a:avLst/>
            </a:prstGeom>
            <a:ln w="22225">
              <a:solidFill>
                <a:srgbClr val="6B7BA3"/>
              </a:solidFill>
            </a:ln>
          </p:spPr>
          <p:style>
            <a:lnRef idx="1">
              <a:schemeClr val="accent1"/>
            </a:lnRef>
            <a:fillRef idx="0">
              <a:schemeClr val="accent1"/>
            </a:fillRef>
            <a:effectRef idx="0">
              <a:schemeClr val="accent1"/>
            </a:effectRef>
            <a:fontRef idx="minor">
              <a:schemeClr val="tx1"/>
            </a:fontRef>
          </p:style>
        </p:cxnSp>
      </p:grpSp>
      <p:sp>
        <p:nvSpPr>
          <p:cNvPr id="73" name="Text Placeholder 5"/>
          <p:cNvSpPr>
            <a:spLocks noGrp="1"/>
          </p:cNvSpPr>
          <p:nvPr>
            <p:ph type="body" sz="quarter" idx="20"/>
          </p:nvPr>
        </p:nvSpPr>
        <p:spPr>
          <a:xfrm>
            <a:off x="489963" y="27895103"/>
            <a:ext cx="10210799" cy="923322"/>
          </a:xfrm>
        </p:spPr>
        <p:txBody>
          <a:bodyPr/>
          <a:lstStyle/>
          <a:p>
            <a:r>
              <a:rPr lang="en-US" sz="4800" smtClean="0"/>
              <a:t>Project Goals</a:t>
            </a:r>
            <a:r>
              <a:rPr lang="en-US" sz="4800" dirty="0" smtClean="0"/>
              <a:t>:</a:t>
            </a:r>
            <a:endParaRPr lang="en-US" sz="4800" dirty="0"/>
          </a:p>
        </p:txBody>
      </p:sp>
      <p:pic>
        <p:nvPicPr>
          <p:cNvPr id="28" name="Picture 2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7706590">
            <a:off x="5781611" y="22842938"/>
            <a:ext cx="1739900" cy="546100"/>
          </a:xfrm>
          <a:prstGeom prst="rect">
            <a:avLst/>
          </a:prstGeom>
        </p:spPr>
      </p:pic>
      <p:pic>
        <p:nvPicPr>
          <p:cNvPr id="29" name="Picture 2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4772959">
            <a:off x="4453475" y="23269322"/>
            <a:ext cx="1739900" cy="381000"/>
          </a:xfrm>
          <a:prstGeom prst="rect">
            <a:avLst/>
          </a:prstGeom>
        </p:spPr>
        <p:style>
          <a:lnRef idx="2">
            <a:schemeClr val="dk1"/>
          </a:lnRef>
          <a:fillRef idx="1">
            <a:schemeClr val="lt1"/>
          </a:fillRef>
          <a:effectRef idx="0">
            <a:schemeClr val="dk1"/>
          </a:effectRef>
          <a:fontRef idx="minor">
            <a:schemeClr val="dk1"/>
          </a:fontRef>
        </p:style>
      </p:pic>
      <p:sp>
        <p:nvSpPr>
          <p:cNvPr id="30" name="TextBox 29"/>
          <p:cNvSpPr txBox="1"/>
          <p:nvPr/>
        </p:nvSpPr>
        <p:spPr>
          <a:xfrm>
            <a:off x="4304930" y="24391645"/>
            <a:ext cx="2629270" cy="369332"/>
          </a:xfrm>
          <a:prstGeom prst="rect">
            <a:avLst/>
          </a:prstGeom>
          <a:noFill/>
        </p:spPr>
        <p:txBody>
          <a:bodyPr wrap="square" rtlCol="0">
            <a:spAutoFit/>
          </a:bodyPr>
          <a:lstStyle/>
          <a:p>
            <a:r>
              <a:rPr lang="en-US" sz="1800" dirty="0" smtClean="0">
                <a:latin typeface="Times New Roman" panose="02020603050405020304" pitchFamily="18" charset="0"/>
                <a:cs typeface="Times New Roman" panose="02020603050405020304" pitchFamily="18" charset="0"/>
              </a:rPr>
              <a:t>HOBO</a:t>
            </a:r>
            <a:r>
              <a:rPr lang="en-US" sz="1800" dirty="0"/>
              <a:t> ®</a:t>
            </a:r>
            <a:r>
              <a:rPr lang="en-US" sz="1800" dirty="0" smtClean="0">
                <a:latin typeface="Times New Roman" panose="02020603050405020304" pitchFamily="18" charset="0"/>
                <a:cs typeface="Times New Roman" panose="02020603050405020304" pitchFamily="18" charset="0"/>
              </a:rPr>
              <a:t>  Pressure Sensor</a:t>
            </a:r>
            <a:endParaRPr lang="en-US" sz="1800" dirty="0">
              <a:latin typeface="Times New Roman" panose="02020603050405020304" pitchFamily="18" charset="0"/>
              <a:cs typeface="Times New Roman" panose="02020603050405020304" pitchFamily="18" charset="0"/>
            </a:endParaRPr>
          </a:p>
        </p:txBody>
      </p:sp>
      <p:sp>
        <p:nvSpPr>
          <p:cNvPr id="80" name="Text Placeholder 5"/>
          <p:cNvSpPr>
            <a:spLocks noGrp="1"/>
          </p:cNvSpPr>
          <p:nvPr>
            <p:ph type="body" sz="quarter" idx="20"/>
          </p:nvPr>
        </p:nvSpPr>
        <p:spPr>
          <a:xfrm>
            <a:off x="656069" y="15334196"/>
            <a:ext cx="10210799" cy="923322"/>
          </a:xfrm>
        </p:spPr>
        <p:txBody>
          <a:bodyPr/>
          <a:lstStyle/>
          <a:p>
            <a:r>
              <a:rPr lang="en-US" sz="4800" dirty="0" smtClean="0"/>
              <a:t>Research Obstacles :</a:t>
            </a:r>
            <a:endParaRPr lang="en-US" sz="4800" dirty="0"/>
          </a:p>
        </p:txBody>
      </p:sp>
      <p:sp>
        <p:nvSpPr>
          <p:cNvPr id="33" name="TextBox 32"/>
          <p:cNvSpPr txBox="1"/>
          <p:nvPr/>
        </p:nvSpPr>
        <p:spPr>
          <a:xfrm>
            <a:off x="5211089" y="21678974"/>
            <a:ext cx="2804892" cy="646331"/>
          </a:xfrm>
          <a:prstGeom prst="rect">
            <a:avLst/>
          </a:prstGeom>
          <a:noFill/>
        </p:spPr>
        <p:txBody>
          <a:bodyPr wrap="square" rtlCol="0">
            <a:spAutoFit/>
          </a:bodyPr>
          <a:lstStyle/>
          <a:p>
            <a:r>
              <a:rPr lang="en-US" sz="1800" dirty="0" smtClean="0">
                <a:latin typeface="Times New Roman" panose="02020603050405020304" pitchFamily="18" charset="0"/>
                <a:cs typeface="Times New Roman" panose="02020603050405020304" pitchFamily="18" charset="0"/>
              </a:rPr>
              <a:t>HOBO</a:t>
            </a:r>
            <a:r>
              <a:rPr lang="en-US" sz="1800" dirty="0"/>
              <a:t> ®</a:t>
            </a:r>
            <a:r>
              <a:rPr lang="en-US" sz="1800" dirty="0" smtClean="0">
                <a:latin typeface="Times New Roman" panose="02020603050405020304" pitchFamily="18" charset="0"/>
                <a:cs typeface="Times New Roman" panose="02020603050405020304" pitchFamily="18" charset="0"/>
              </a:rPr>
              <a:t> Conductivity Sensor</a:t>
            </a:r>
            <a:endParaRPr lang="en-US" sz="1800" dirty="0">
              <a:latin typeface="Times New Roman" panose="02020603050405020304" pitchFamily="18" charset="0"/>
              <a:cs typeface="Times New Roman" panose="02020603050405020304" pitchFamily="18" charset="0"/>
            </a:endParaRPr>
          </a:p>
        </p:txBody>
      </p:sp>
      <p:pic>
        <p:nvPicPr>
          <p:cNvPr id="34" name="Picture 3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866597" y="21494109"/>
            <a:ext cx="2982268" cy="2354997"/>
          </a:xfrm>
          <a:prstGeom prst="rect">
            <a:avLst/>
          </a:prstGeom>
        </p:spPr>
        <p:style>
          <a:lnRef idx="2">
            <a:schemeClr val="dk1"/>
          </a:lnRef>
          <a:fillRef idx="1">
            <a:schemeClr val="lt1"/>
          </a:fillRef>
          <a:effectRef idx="0">
            <a:schemeClr val="dk1"/>
          </a:effectRef>
          <a:fontRef idx="minor">
            <a:schemeClr val="dk1"/>
          </a:fontRef>
        </p:style>
      </p:pic>
      <p:sp>
        <p:nvSpPr>
          <p:cNvPr id="35" name="TextBox 34"/>
          <p:cNvSpPr txBox="1"/>
          <p:nvPr/>
        </p:nvSpPr>
        <p:spPr>
          <a:xfrm>
            <a:off x="1038812" y="24356303"/>
            <a:ext cx="2496418" cy="369332"/>
          </a:xfrm>
          <a:prstGeom prst="rect">
            <a:avLst/>
          </a:prstGeom>
          <a:noFill/>
        </p:spPr>
        <p:txBody>
          <a:bodyPr wrap="square" rtlCol="0">
            <a:spAutoFit/>
          </a:bodyPr>
          <a:lstStyle/>
          <a:p>
            <a:r>
              <a:rPr lang="en-US" sz="1800" dirty="0" smtClean="0">
                <a:latin typeface="Times New Roman" panose="02020603050405020304" pitchFamily="18" charset="0"/>
                <a:cs typeface="Times New Roman" panose="02020603050405020304" pitchFamily="18" charset="0"/>
              </a:rPr>
              <a:t>Stream Sensor Assembly</a:t>
            </a:r>
            <a:endParaRPr lang="en-US" sz="1800" dirty="0">
              <a:latin typeface="Times New Roman" panose="02020603050405020304" pitchFamily="18" charset="0"/>
              <a:cs typeface="Times New Roman" panose="02020603050405020304" pitchFamily="18" charset="0"/>
            </a:endParaRPr>
          </a:p>
        </p:txBody>
      </p:sp>
      <p:pic>
        <p:nvPicPr>
          <p:cNvPr id="36" name="Picture 3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6200000">
            <a:off x="7511098" y="22075294"/>
            <a:ext cx="3360794" cy="1489952"/>
          </a:xfrm>
          <a:prstGeom prst="rect">
            <a:avLst/>
          </a:prstGeom>
        </p:spPr>
      </p:pic>
      <p:sp>
        <p:nvSpPr>
          <p:cNvPr id="37" name="TextBox 36"/>
          <p:cNvSpPr txBox="1"/>
          <p:nvPr/>
        </p:nvSpPr>
        <p:spPr>
          <a:xfrm>
            <a:off x="8015981" y="24538211"/>
            <a:ext cx="2251969" cy="369332"/>
          </a:xfrm>
          <a:prstGeom prst="rect">
            <a:avLst/>
          </a:prstGeom>
          <a:noFill/>
        </p:spPr>
        <p:txBody>
          <a:bodyPr wrap="square" rtlCol="0">
            <a:spAutoFit/>
          </a:bodyPr>
          <a:lstStyle/>
          <a:p>
            <a:r>
              <a:rPr lang="en-US" sz="1800" dirty="0" smtClean="0">
                <a:latin typeface="Times New Roman" panose="02020603050405020304" pitchFamily="18" charset="0"/>
                <a:cs typeface="Times New Roman" panose="02020603050405020304" pitchFamily="18" charset="0"/>
              </a:rPr>
              <a:t>Well Sensor Assembly</a:t>
            </a:r>
            <a:endParaRPr lang="en-US" sz="1800" dirty="0">
              <a:latin typeface="Times New Roman" panose="02020603050405020304" pitchFamily="18" charset="0"/>
              <a:cs typeface="Times New Roman" panose="02020603050405020304" pitchFamily="18" charset="0"/>
            </a:endParaRPr>
          </a:p>
        </p:txBody>
      </p:sp>
      <p:sp>
        <p:nvSpPr>
          <p:cNvPr id="38" name="TextBox 37"/>
          <p:cNvSpPr txBox="1"/>
          <p:nvPr/>
        </p:nvSpPr>
        <p:spPr>
          <a:xfrm>
            <a:off x="656069" y="25162306"/>
            <a:ext cx="10011931" cy="2554545"/>
          </a:xfrm>
          <a:prstGeom prst="rect">
            <a:avLst/>
          </a:prstGeom>
          <a:noFill/>
        </p:spPr>
        <p:txBody>
          <a:bodyPr wrap="square" rtlCol="0">
            <a:spAutoFit/>
          </a:bodyPr>
          <a:lstStyle/>
          <a:p>
            <a:r>
              <a:rPr lang="en-US" sz="3200" dirty="0" smtClean="0">
                <a:latin typeface="Times New Roman" panose="02020603050405020304" pitchFamily="18" charset="0"/>
                <a:cs typeface="Times New Roman" panose="02020603050405020304" pitchFamily="18" charset="0"/>
              </a:rPr>
              <a:t>In addition to the cost associated with the sensor units, sensors assembled into an array are cumbersome, which is not a problem in most installations, in shallow streambeds and narrow wells, the size of the housing can make installation difficult or impossible.</a:t>
            </a:r>
            <a:endParaRPr lang="en-US" sz="3200" dirty="0">
              <a:latin typeface="Times New Roman" panose="02020603050405020304" pitchFamily="18" charset="0"/>
              <a:cs typeface="Times New Roman" panose="02020603050405020304" pitchFamily="18" charset="0"/>
            </a:endParaRPr>
          </a:p>
        </p:txBody>
      </p:sp>
      <p:sp>
        <p:nvSpPr>
          <p:cNvPr id="39" name="TextBox 38"/>
          <p:cNvSpPr txBox="1"/>
          <p:nvPr/>
        </p:nvSpPr>
        <p:spPr>
          <a:xfrm>
            <a:off x="656069" y="28894621"/>
            <a:ext cx="10044693" cy="2062103"/>
          </a:xfrm>
          <a:prstGeom prst="rect">
            <a:avLst/>
          </a:prstGeom>
          <a:noFill/>
        </p:spPr>
        <p:txBody>
          <a:bodyPr wrap="square" rtlCol="0">
            <a:spAutoFit/>
          </a:bodyPr>
          <a:lstStyle/>
          <a:p>
            <a:r>
              <a:rPr lang="en-US" sz="3200" dirty="0" smtClean="0">
                <a:latin typeface="Times New Roman" panose="02020603050405020304" pitchFamily="18" charset="0"/>
                <a:cs typeface="Times New Roman" panose="02020603050405020304" pitchFamily="18" charset="0"/>
              </a:rPr>
              <a:t>To design, build and test an Arduino-based sensor array, with a modest footprint, which can be easily assembled for under $100 by students, teachers and citizens with modest skills to facilitate wide deployment.</a:t>
            </a:r>
            <a:endParaRPr lang="en-US" sz="3200" dirty="0">
              <a:latin typeface="Times New Roman" panose="02020603050405020304" pitchFamily="18" charset="0"/>
              <a:cs typeface="Times New Roman" panose="02020603050405020304" pitchFamily="18" charset="0"/>
            </a:endParaRPr>
          </a:p>
        </p:txBody>
      </p:sp>
      <p:pic>
        <p:nvPicPr>
          <p:cNvPr id="41" name="Picture 4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660564" y="24440673"/>
            <a:ext cx="8022813" cy="6017110"/>
          </a:xfrm>
          <a:prstGeom prst="rect">
            <a:avLst/>
          </a:prstGeom>
        </p:spPr>
        <p:style>
          <a:lnRef idx="2">
            <a:schemeClr val="dk1"/>
          </a:lnRef>
          <a:fillRef idx="1">
            <a:schemeClr val="lt1"/>
          </a:fillRef>
          <a:effectRef idx="0">
            <a:schemeClr val="dk1"/>
          </a:effectRef>
          <a:fontRef idx="minor">
            <a:schemeClr val="dk1"/>
          </a:fontRef>
        </p:style>
      </p:pic>
      <p:pic>
        <p:nvPicPr>
          <p:cNvPr id="46" name="Picture 45"/>
          <p:cNvPicPr>
            <a:picLocks noChangeAspect="1"/>
          </p:cNvPicPr>
          <p:nvPr/>
        </p:nvPicPr>
        <p:blipFill>
          <a:blip r:embed="rId8" cstate="print">
            <a:extLst>
              <a:ext uri="{BEBA8EAE-BF5A-486C-A8C5-ECC9F3942E4B}">
                <a14:imgProps xmlns:a14="http://schemas.microsoft.com/office/drawing/2010/main">
                  <a14:imgLayer r:embed="rId9">
                    <a14:imgEffect>
                      <a14:sharpenSoften amount="19000"/>
                    </a14:imgEffect>
                    <a14:imgEffect>
                      <a14:brightnessContrast bright="22000"/>
                    </a14:imgEffect>
                  </a14:imgLayer>
                </a14:imgProps>
              </a:ext>
              <a:ext uri="{28A0092B-C50C-407E-A947-70E740481C1C}">
                <a14:useLocalDpi xmlns:a14="http://schemas.microsoft.com/office/drawing/2010/main" val="0"/>
              </a:ext>
            </a:extLst>
          </a:blip>
          <a:stretch>
            <a:fillRect/>
          </a:stretch>
        </p:blipFill>
        <p:spPr>
          <a:xfrm>
            <a:off x="12889164" y="6902869"/>
            <a:ext cx="7670249" cy="6408919"/>
          </a:xfrm>
          <a:prstGeom prst="rect">
            <a:avLst/>
          </a:prstGeom>
        </p:spPr>
        <p:style>
          <a:lnRef idx="2">
            <a:schemeClr val="dk1"/>
          </a:lnRef>
          <a:fillRef idx="1">
            <a:schemeClr val="lt1"/>
          </a:fillRef>
          <a:effectRef idx="0">
            <a:schemeClr val="dk1"/>
          </a:effectRef>
          <a:fontRef idx="minor">
            <a:schemeClr val="dk1"/>
          </a:fontRef>
        </p:style>
      </p:pic>
      <p:pic>
        <p:nvPicPr>
          <p:cNvPr id="52" name="Picture 51"/>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rot="16200000">
            <a:off x="27069038" y="7996429"/>
            <a:ext cx="4927402" cy="3240588"/>
          </a:xfrm>
          <a:prstGeom prst="rect">
            <a:avLst/>
          </a:prstGeom>
        </p:spPr>
        <p:style>
          <a:lnRef idx="2">
            <a:schemeClr val="dk1"/>
          </a:lnRef>
          <a:fillRef idx="1">
            <a:schemeClr val="lt1"/>
          </a:fillRef>
          <a:effectRef idx="0">
            <a:schemeClr val="dk1"/>
          </a:effectRef>
          <a:fontRef idx="minor">
            <a:schemeClr val="dk1"/>
          </a:fontRef>
        </p:style>
      </p:pic>
      <p:pic>
        <p:nvPicPr>
          <p:cNvPr id="100" name="Picture 116" descr="NSFlogo"/>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9729026" y="557069"/>
            <a:ext cx="3276600"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 name="Picture 58"/>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828573" y="542133"/>
            <a:ext cx="3251925" cy="3291535"/>
          </a:xfrm>
          <a:prstGeom prst="rect">
            <a:avLst/>
          </a:prstGeom>
        </p:spPr>
      </p:pic>
      <p:sp>
        <p:nvSpPr>
          <p:cNvPr id="2048" name="TextBox 2047"/>
          <p:cNvSpPr txBox="1"/>
          <p:nvPr/>
        </p:nvSpPr>
        <p:spPr>
          <a:xfrm>
            <a:off x="22548627" y="7089325"/>
            <a:ext cx="5188173" cy="5016758"/>
          </a:xfrm>
          <a:prstGeom prst="rect">
            <a:avLst/>
          </a:prstGeom>
          <a:noFill/>
        </p:spPr>
        <p:txBody>
          <a:bodyPr wrap="square" rtlCol="0">
            <a:spAutoFit/>
          </a:bodyPr>
          <a:lstStyle/>
          <a:p>
            <a:r>
              <a:rPr lang="en-US" sz="3200" dirty="0" smtClean="0">
                <a:latin typeface="Times New Roman" panose="02020603050405020304" pitchFamily="18" charset="0"/>
                <a:cs typeface="Times New Roman" panose="02020603050405020304" pitchFamily="18" charset="0"/>
              </a:rPr>
              <a:t>The sensors and </a:t>
            </a:r>
            <a:r>
              <a:rPr lang="en-US" sz="3200" dirty="0">
                <a:latin typeface="Times New Roman" panose="02020603050405020304" pitchFamily="18" charset="0"/>
                <a:cs typeface="Times New Roman" panose="02020603050405020304" pitchFamily="18" charset="0"/>
              </a:rPr>
              <a:t>A</a:t>
            </a:r>
            <a:r>
              <a:rPr lang="en-US" sz="3200" dirty="0" smtClean="0">
                <a:latin typeface="Times New Roman" panose="02020603050405020304" pitchFamily="18" charset="0"/>
                <a:cs typeface="Times New Roman" panose="02020603050405020304" pitchFamily="18" charset="0"/>
              </a:rPr>
              <a:t>rduino microcontroller were permanently soldered together using appropriate resistors (4.7 k &amp; 10k, to condition signals for accurate readings using I2C and SPI standards.</a:t>
            </a:r>
          </a:p>
          <a:p>
            <a:endParaRPr lang="en-US" sz="3200" dirty="0">
              <a:latin typeface="Times New Roman" panose="02020603050405020304" pitchFamily="18" charset="0"/>
              <a:cs typeface="Times New Roman" panose="02020603050405020304" pitchFamily="18" charset="0"/>
            </a:endParaRPr>
          </a:p>
          <a:p>
            <a:r>
              <a:rPr lang="en-US" sz="3200" dirty="0" smtClean="0">
                <a:latin typeface="Times New Roman" panose="02020603050405020304" pitchFamily="18" charset="0"/>
                <a:cs typeface="Times New Roman" panose="02020603050405020304" pitchFamily="18" charset="0"/>
              </a:rPr>
              <a:t>The array was programmed, using standard open-source</a:t>
            </a:r>
            <a:endParaRPr lang="en-US" sz="32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5633087" y="24440673"/>
            <a:ext cx="6072396" cy="6017109"/>
          </a:xfrm>
          <a:prstGeom prst="rect">
            <a:avLst/>
          </a:prstGeom>
        </p:spPr>
        <p:style>
          <a:lnRef idx="2">
            <a:schemeClr val="dk1"/>
          </a:lnRef>
          <a:fillRef idx="1">
            <a:schemeClr val="lt1"/>
          </a:fillRef>
          <a:effectRef idx="0">
            <a:schemeClr val="dk1"/>
          </a:effectRef>
          <a:fontRef idx="minor">
            <a:schemeClr val="dk1"/>
          </a:fontRef>
        </p:style>
      </p:pic>
      <p:sp>
        <p:nvSpPr>
          <p:cNvPr id="5" name="Text Placeholder 4"/>
          <p:cNvSpPr>
            <a:spLocks noGrp="1"/>
          </p:cNvSpPr>
          <p:nvPr>
            <p:ph type="body" sz="quarter" idx="26"/>
          </p:nvPr>
        </p:nvSpPr>
        <p:spPr>
          <a:xfrm>
            <a:off x="33554178" y="5311816"/>
            <a:ext cx="9291428" cy="1200306"/>
          </a:xfrm>
        </p:spPr>
        <p:txBody>
          <a:bodyPr/>
          <a:lstStyle/>
          <a:p>
            <a:pPr algn="ctr"/>
            <a:r>
              <a:rPr lang="en-US" sz="4800" b="1" u="sng" dirty="0" smtClean="0"/>
              <a:t>Conclusion:</a:t>
            </a:r>
            <a:endParaRPr lang="en-US" sz="4800" b="1" u="sng" dirty="0"/>
          </a:p>
        </p:txBody>
      </p:sp>
      <p:sp>
        <p:nvSpPr>
          <p:cNvPr id="6" name="TextBox 5"/>
          <p:cNvSpPr txBox="1"/>
          <p:nvPr/>
        </p:nvSpPr>
        <p:spPr>
          <a:xfrm>
            <a:off x="22548628" y="12042324"/>
            <a:ext cx="9131522" cy="5401479"/>
          </a:xfrm>
          <a:prstGeom prst="rect">
            <a:avLst/>
          </a:prstGeom>
          <a:noFill/>
        </p:spPr>
        <p:txBody>
          <a:bodyPr wrap="square" rtlCol="0">
            <a:spAutoFit/>
          </a:bodyPr>
          <a:lstStyle/>
          <a:p>
            <a:r>
              <a:rPr lang="en-US" sz="3200" dirty="0">
                <a:latin typeface="Times New Roman" panose="02020603050405020304" pitchFamily="18" charset="0"/>
                <a:cs typeface="Times New Roman" panose="02020603050405020304" pitchFamily="18" charset="0"/>
              </a:rPr>
              <a:t>Arduino libraries </a:t>
            </a:r>
            <a:r>
              <a:rPr lang="en-US" sz="3200" dirty="0" smtClean="0">
                <a:latin typeface="Times New Roman" panose="02020603050405020304" pitchFamily="18" charset="0"/>
                <a:cs typeface="Times New Roman" panose="02020603050405020304" pitchFamily="18" charset="0"/>
              </a:rPr>
              <a:t>in C++ for </a:t>
            </a:r>
            <a:r>
              <a:rPr lang="en-US" sz="3200" dirty="0">
                <a:latin typeface="Times New Roman" panose="02020603050405020304" pitchFamily="18" charset="0"/>
                <a:cs typeface="Times New Roman" panose="02020603050405020304" pitchFamily="18" charset="0"/>
              </a:rPr>
              <a:t>the two sensors, the </a:t>
            </a:r>
            <a:r>
              <a:rPr lang="en-US" sz="3200" dirty="0" err="1">
                <a:latin typeface="Times New Roman" panose="02020603050405020304" pitchFamily="18" charset="0"/>
                <a:cs typeface="Times New Roman" panose="02020603050405020304" pitchFamily="18" charset="0"/>
              </a:rPr>
              <a:t>microSD</a:t>
            </a:r>
            <a:r>
              <a:rPr lang="en-US" sz="3200" dirty="0">
                <a:latin typeface="Times New Roman" panose="02020603050405020304" pitchFamily="18" charset="0"/>
                <a:cs typeface="Times New Roman" panose="02020603050405020304" pitchFamily="18" charset="0"/>
              </a:rPr>
              <a:t> </a:t>
            </a:r>
            <a:r>
              <a:rPr lang="en-US" sz="3200" dirty="0" smtClean="0">
                <a:latin typeface="Times New Roman" panose="02020603050405020304" pitchFamily="18" charset="0"/>
                <a:cs typeface="Times New Roman" panose="02020603050405020304" pitchFamily="18" charset="0"/>
              </a:rPr>
              <a:t>adapter </a:t>
            </a:r>
            <a:r>
              <a:rPr lang="en-US" sz="3200" dirty="0">
                <a:latin typeface="Times New Roman" panose="02020603050405020304" pitchFamily="18" charset="0"/>
                <a:cs typeface="Times New Roman" panose="02020603050405020304" pitchFamily="18" charset="0"/>
              </a:rPr>
              <a:t>as well as the real time </a:t>
            </a:r>
            <a:r>
              <a:rPr lang="en-US" sz="3200" dirty="0" smtClean="0">
                <a:latin typeface="Times New Roman" panose="02020603050405020304" pitchFamily="18" charset="0"/>
                <a:cs typeface="Times New Roman" panose="02020603050405020304" pitchFamily="18" charset="0"/>
              </a:rPr>
              <a:t>clock. The array was set up </a:t>
            </a:r>
            <a:r>
              <a:rPr lang="en-US" sz="3200" dirty="0">
                <a:latin typeface="Times New Roman" panose="02020603050405020304" pitchFamily="18" charset="0"/>
                <a:cs typeface="Times New Roman" panose="02020603050405020304" pitchFamily="18" charset="0"/>
              </a:rPr>
              <a:t>to make temperature and pressure readings every 15 seconds saving them </a:t>
            </a:r>
            <a:r>
              <a:rPr lang="en-US" sz="3200" dirty="0" smtClean="0">
                <a:latin typeface="Times New Roman" panose="02020603050405020304" pitchFamily="18" charset="0"/>
                <a:cs typeface="Times New Roman" panose="02020603050405020304" pitchFamily="18" charset="0"/>
              </a:rPr>
              <a:t>in comma </a:t>
            </a:r>
            <a:r>
              <a:rPr lang="en-US" sz="3200" dirty="0">
                <a:latin typeface="Times New Roman" panose="02020603050405020304" pitchFamily="18" charset="0"/>
                <a:cs typeface="Times New Roman" panose="02020603050405020304" pitchFamily="18" charset="0"/>
              </a:rPr>
              <a:t>separated file</a:t>
            </a:r>
            <a:r>
              <a:rPr lang="en-US" sz="3200" dirty="0" smtClean="0">
                <a:latin typeface="Times New Roman" panose="02020603050405020304" pitchFamily="18" charset="0"/>
                <a:cs typeface="Times New Roman" panose="02020603050405020304" pitchFamily="18" charset="0"/>
              </a:rPr>
              <a:t>.</a:t>
            </a:r>
          </a:p>
          <a:p>
            <a:endParaRPr lang="en-US" sz="2800" dirty="0" smtClean="0">
              <a:latin typeface="Times New Roman" panose="02020603050405020304" pitchFamily="18" charset="0"/>
              <a:cs typeface="Times New Roman" panose="02020603050405020304" pitchFamily="18" charset="0"/>
            </a:endParaRPr>
          </a:p>
          <a:p>
            <a:r>
              <a:rPr lang="en-US" sz="3200" dirty="0" smtClean="0">
                <a:latin typeface="Times New Roman" panose="02020603050405020304" pitchFamily="18" charset="0"/>
                <a:cs typeface="Times New Roman" panose="02020603050405020304" pitchFamily="18" charset="0"/>
              </a:rPr>
              <a:t>A custom housing for the array was constructed from PVC pipes and fittings; a pressure housing was assembled from a hose cap, O-ring, marine putty and thin silicone membrane.</a:t>
            </a:r>
            <a:endParaRPr lang="en-US" sz="3200" dirty="0">
              <a:latin typeface="Times New Roman" panose="02020603050405020304" pitchFamily="18" charset="0"/>
              <a:cs typeface="Times New Roman" panose="02020603050405020304" pitchFamily="18" charset="0"/>
            </a:endParaRPr>
          </a:p>
          <a:p>
            <a:endParaRPr lang="en-US" sz="2500" dirty="0">
              <a:latin typeface="Times New Roman" panose="02020603050405020304" pitchFamily="18" charset="0"/>
              <a:cs typeface="Times New Roman" panose="02020603050405020304" pitchFamily="18" charset="0"/>
            </a:endParaRPr>
          </a:p>
        </p:txBody>
      </p:sp>
      <p:sp>
        <p:nvSpPr>
          <p:cNvPr id="8" name="TextBox 7"/>
          <p:cNvSpPr txBox="1"/>
          <p:nvPr/>
        </p:nvSpPr>
        <p:spPr>
          <a:xfrm>
            <a:off x="27786074" y="6719993"/>
            <a:ext cx="3493329" cy="369332"/>
          </a:xfrm>
          <a:prstGeom prst="rect">
            <a:avLst/>
          </a:prstGeom>
          <a:noFill/>
        </p:spPr>
        <p:txBody>
          <a:bodyPr wrap="none" rtlCol="0">
            <a:spAutoFit/>
          </a:bodyPr>
          <a:lstStyle/>
          <a:p>
            <a:r>
              <a:rPr lang="en-US" sz="1800" dirty="0" smtClean="0">
                <a:latin typeface="Times New Roman" panose="02020603050405020304" pitchFamily="18" charset="0"/>
                <a:cs typeface="Times New Roman" panose="02020603050405020304" pitchFamily="18" charset="0"/>
              </a:rPr>
              <a:t>Finished </a:t>
            </a:r>
            <a:r>
              <a:rPr lang="en-US" sz="1800" dirty="0" err="1" smtClean="0">
                <a:latin typeface="Times New Roman" panose="02020603050405020304" pitchFamily="18" charset="0"/>
                <a:cs typeface="Times New Roman" panose="02020603050405020304" pitchFamily="18" charset="0"/>
              </a:rPr>
              <a:t>Sonde</a:t>
            </a:r>
            <a:r>
              <a:rPr lang="en-US" sz="1800" dirty="0" smtClean="0">
                <a:latin typeface="Times New Roman" panose="02020603050405020304" pitchFamily="18" charset="0"/>
                <a:cs typeface="Times New Roman" panose="02020603050405020304" pitchFamily="18" charset="0"/>
              </a:rPr>
              <a:t> </a:t>
            </a:r>
            <a:r>
              <a:rPr lang="en-US" sz="1800" dirty="0" err="1" smtClean="0">
                <a:latin typeface="Times New Roman" panose="02020603050405020304" pitchFamily="18" charset="0"/>
                <a:cs typeface="Times New Roman" panose="02020603050405020304" pitchFamily="18" charset="0"/>
              </a:rPr>
              <a:t>Approx</a:t>
            </a:r>
            <a:r>
              <a:rPr lang="en-US" sz="1800" dirty="0" smtClean="0">
                <a:latin typeface="Times New Roman" panose="02020603050405020304" pitchFamily="18" charset="0"/>
                <a:cs typeface="Times New Roman" panose="02020603050405020304" pitchFamily="18" charset="0"/>
              </a:rPr>
              <a:t>  1.0 ft. long</a:t>
            </a:r>
            <a:endParaRPr lang="en-US" sz="1800" dirty="0">
              <a:latin typeface="Times New Roman" panose="02020603050405020304" pitchFamily="18" charset="0"/>
              <a:cs typeface="Times New Roman" panose="02020603050405020304" pitchFamily="18" charset="0"/>
            </a:endParaRPr>
          </a:p>
        </p:txBody>
      </p:sp>
      <p:sp>
        <p:nvSpPr>
          <p:cNvPr id="9" name="TextBox 8"/>
          <p:cNvSpPr txBox="1"/>
          <p:nvPr/>
        </p:nvSpPr>
        <p:spPr>
          <a:xfrm>
            <a:off x="15552683" y="11226283"/>
            <a:ext cx="864339" cy="646331"/>
          </a:xfrm>
          <a:prstGeom prst="rect">
            <a:avLst/>
          </a:prstGeom>
          <a:noFill/>
        </p:spPr>
        <p:txBody>
          <a:bodyPr wrap="none" rtlCol="0">
            <a:spAutoFit/>
          </a:bodyPr>
          <a:lstStyle/>
          <a:p>
            <a:r>
              <a:rPr lang="en-US" sz="1800" dirty="0" smtClean="0">
                <a:latin typeface="Times New Roman" panose="02020603050405020304" pitchFamily="18" charset="0"/>
                <a:cs typeface="Times New Roman" panose="02020603050405020304" pitchFamily="18" charset="0"/>
              </a:rPr>
              <a:t>Card </a:t>
            </a:r>
          </a:p>
          <a:p>
            <a:r>
              <a:rPr lang="en-US" sz="1800" dirty="0" smtClean="0">
                <a:latin typeface="Times New Roman" panose="02020603050405020304" pitchFamily="18" charset="0"/>
                <a:cs typeface="Times New Roman" panose="02020603050405020304" pitchFamily="18" charset="0"/>
              </a:rPr>
              <a:t>adapter</a:t>
            </a:r>
            <a:endParaRPr lang="en-US" sz="1800" dirty="0">
              <a:latin typeface="Times New Roman" panose="02020603050405020304" pitchFamily="18" charset="0"/>
              <a:cs typeface="Times New Roman" panose="02020603050405020304" pitchFamily="18" charset="0"/>
            </a:endParaRPr>
          </a:p>
        </p:txBody>
      </p:sp>
      <p:sp>
        <p:nvSpPr>
          <p:cNvPr id="11" name="TextBox 10"/>
          <p:cNvSpPr txBox="1"/>
          <p:nvPr/>
        </p:nvSpPr>
        <p:spPr>
          <a:xfrm>
            <a:off x="14013115" y="12504866"/>
            <a:ext cx="2143188" cy="646331"/>
          </a:xfrm>
          <a:prstGeom prst="rect">
            <a:avLst/>
          </a:prstGeom>
          <a:noFill/>
        </p:spPr>
        <p:txBody>
          <a:bodyPr wrap="square" rtlCol="0">
            <a:spAutoFit/>
          </a:bodyPr>
          <a:lstStyle/>
          <a:p>
            <a:r>
              <a:rPr lang="en-US" sz="1800" dirty="0" smtClean="0">
                <a:latin typeface="Times New Roman" panose="02020603050405020304" pitchFamily="18" charset="0"/>
                <a:cs typeface="Times New Roman" panose="02020603050405020304" pitchFamily="18" charset="0"/>
              </a:rPr>
              <a:t>Waterproof</a:t>
            </a:r>
          </a:p>
          <a:p>
            <a:r>
              <a:rPr lang="en-US" sz="1800" dirty="0" smtClean="0">
                <a:latin typeface="Times New Roman" panose="02020603050405020304" pitchFamily="18" charset="0"/>
                <a:cs typeface="Times New Roman" panose="02020603050405020304" pitchFamily="18" charset="0"/>
              </a:rPr>
              <a:t>Temperature Probe</a:t>
            </a:r>
            <a:endParaRPr lang="en-US" sz="1800"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18392775" y="10840134"/>
            <a:ext cx="1047749" cy="646331"/>
          </a:xfrm>
          <a:prstGeom prst="rect">
            <a:avLst/>
          </a:prstGeom>
          <a:noFill/>
        </p:spPr>
        <p:txBody>
          <a:bodyPr wrap="square" rtlCol="0">
            <a:spAutoFit/>
          </a:bodyPr>
          <a:lstStyle/>
          <a:p>
            <a:r>
              <a:rPr lang="en-US" sz="1800" dirty="0" smtClean="0">
                <a:latin typeface="Times New Roman" panose="02020603050405020304" pitchFamily="18" charset="0"/>
                <a:cs typeface="Times New Roman" panose="02020603050405020304" pitchFamily="18" charset="0"/>
              </a:rPr>
              <a:t>Pressure sensor</a:t>
            </a:r>
            <a:endParaRPr lang="en-US" sz="1800" dirty="0">
              <a:latin typeface="Times New Roman" panose="02020603050405020304" pitchFamily="18" charset="0"/>
              <a:cs typeface="Times New Roman" panose="02020603050405020304" pitchFamily="18" charset="0"/>
            </a:endParaRPr>
          </a:p>
        </p:txBody>
      </p:sp>
      <p:sp>
        <p:nvSpPr>
          <p:cNvPr id="18" name="TextBox 17"/>
          <p:cNvSpPr txBox="1"/>
          <p:nvPr/>
        </p:nvSpPr>
        <p:spPr>
          <a:xfrm>
            <a:off x="16176160" y="7402233"/>
            <a:ext cx="1133644" cy="646331"/>
          </a:xfrm>
          <a:prstGeom prst="rect">
            <a:avLst/>
          </a:prstGeom>
          <a:noFill/>
        </p:spPr>
        <p:txBody>
          <a:bodyPr wrap="none" rtlCol="0">
            <a:spAutoFit/>
          </a:bodyPr>
          <a:lstStyle/>
          <a:p>
            <a:pPr algn="r"/>
            <a:r>
              <a:rPr lang="en-US" sz="1800" dirty="0" smtClean="0">
                <a:latin typeface="Times New Roman" panose="02020603050405020304" pitchFamily="18" charset="0"/>
                <a:cs typeface="Times New Roman" panose="02020603050405020304" pitchFamily="18" charset="0"/>
              </a:rPr>
              <a:t>Real time </a:t>
            </a:r>
          </a:p>
          <a:p>
            <a:pPr algn="r"/>
            <a:r>
              <a:rPr lang="en-US" sz="1800" dirty="0" smtClean="0">
                <a:latin typeface="Times New Roman" panose="02020603050405020304" pitchFamily="18" charset="0"/>
                <a:cs typeface="Times New Roman" panose="02020603050405020304" pitchFamily="18" charset="0"/>
              </a:rPr>
              <a:t>clock</a:t>
            </a:r>
            <a:endParaRPr lang="en-US" sz="1800" dirty="0">
              <a:latin typeface="Times New Roman" panose="02020603050405020304" pitchFamily="18" charset="0"/>
              <a:cs typeface="Times New Roman" panose="02020603050405020304" pitchFamily="18" charset="0"/>
            </a:endParaRPr>
          </a:p>
        </p:txBody>
      </p:sp>
      <p:sp>
        <p:nvSpPr>
          <p:cNvPr id="20" name="TextBox 19"/>
          <p:cNvSpPr txBox="1"/>
          <p:nvPr/>
        </p:nvSpPr>
        <p:spPr>
          <a:xfrm>
            <a:off x="18592799" y="9377860"/>
            <a:ext cx="1333501" cy="923330"/>
          </a:xfrm>
          <a:prstGeom prst="rect">
            <a:avLst/>
          </a:prstGeom>
          <a:noFill/>
        </p:spPr>
        <p:txBody>
          <a:bodyPr wrap="square" rtlCol="0">
            <a:spAutoFit/>
          </a:bodyPr>
          <a:lstStyle/>
          <a:p>
            <a:r>
              <a:rPr lang="en-US" sz="1800" dirty="0" smtClean="0">
                <a:latin typeface="Times New Roman" panose="02020603050405020304" pitchFamily="18" charset="0"/>
                <a:cs typeface="Times New Roman" panose="02020603050405020304" pitchFamily="18" charset="0"/>
              </a:rPr>
              <a:t>Arduino Mini Pro 5V</a:t>
            </a:r>
            <a:endParaRPr lang="en-US" sz="1800" dirty="0">
              <a:latin typeface="Times New Roman" panose="02020603050405020304" pitchFamily="18" charset="0"/>
              <a:cs typeface="Times New Roman" panose="02020603050405020304" pitchFamily="18" charset="0"/>
            </a:endParaRPr>
          </a:p>
        </p:txBody>
      </p:sp>
      <p:sp>
        <p:nvSpPr>
          <p:cNvPr id="21" name="TextBox 20"/>
          <p:cNvSpPr txBox="1"/>
          <p:nvPr/>
        </p:nvSpPr>
        <p:spPr>
          <a:xfrm>
            <a:off x="12889164" y="13312260"/>
            <a:ext cx="7670249" cy="369332"/>
          </a:xfrm>
          <a:prstGeom prst="rect">
            <a:avLst/>
          </a:prstGeom>
          <a:noFill/>
        </p:spPr>
        <p:txBody>
          <a:bodyPr wrap="square" rtlCol="0">
            <a:spAutoFit/>
          </a:bodyPr>
          <a:lstStyle/>
          <a:p>
            <a:pPr algn="ctr"/>
            <a:r>
              <a:rPr lang="en-US" sz="1800" dirty="0" smtClean="0">
                <a:latin typeface="Times New Roman" panose="02020603050405020304" pitchFamily="18" charset="0"/>
                <a:cs typeface="Times New Roman" panose="02020603050405020304" pitchFamily="18" charset="0"/>
              </a:rPr>
              <a:t>Arduino board and constituent sensors </a:t>
            </a:r>
            <a:endParaRPr lang="en-US" sz="1800" dirty="0">
              <a:latin typeface="Times New Roman" panose="02020603050405020304" pitchFamily="18" charset="0"/>
              <a:cs typeface="Times New Roman" panose="02020603050405020304" pitchFamily="18" charset="0"/>
            </a:endParaRPr>
          </a:p>
        </p:txBody>
      </p:sp>
      <p:sp>
        <p:nvSpPr>
          <p:cNvPr id="23" name="TextBox 22"/>
          <p:cNvSpPr txBox="1"/>
          <p:nvPr/>
        </p:nvSpPr>
        <p:spPr>
          <a:xfrm>
            <a:off x="12484281" y="18333720"/>
            <a:ext cx="19221202" cy="830997"/>
          </a:xfrm>
          <a:prstGeom prst="rect">
            <a:avLst/>
          </a:prstGeom>
          <a:noFill/>
        </p:spPr>
        <p:txBody>
          <a:bodyPr wrap="square" rtlCol="0">
            <a:spAutoFit/>
          </a:bodyPr>
          <a:lstStyle/>
          <a:p>
            <a:pPr algn="ctr"/>
            <a:r>
              <a:rPr lang="en-US" sz="4800" b="1" u="sng" dirty="0" smtClean="0"/>
              <a:t>Procedure &amp; Analysis:</a:t>
            </a:r>
            <a:endParaRPr lang="en-US" sz="4800" b="1" u="sng" dirty="0"/>
          </a:p>
        </p:txBody>
      </p:sp>
      <p:sp>
        <p:nvSpPr>
          <p:cNvPr id="24" name="TextBox 23"/>
          <p:cNvSpPr txBox="1"/>
          <p:nvPr/>
        </p:nvSpPr>
        <p:spPr>
          <a:xfrm>
            <a:off x="12648181" y="19539241"/>
            <a:ext cx="19401539" cy="4524315"/>
          </a:xfrm>
          <a:prstGeom prst="rect">
            <a:avLst/>
          </a:prstGeom>
          <a:noFill/>
        </p:spPr>
        <p:txBody>
          <a:bodyPr wrap="square" rtlCol="0">
            <a:spAutoFit/>
          </a:bodyPr>
          <a:lstStyle/>
          <a:p>
            <a:r>
              <a:rPr lang="en-US" sz="3200" dirty="0" smtClean="0">
                <a:latin typeface="Times New Roman" panose="02020603050405020304" pitchFamily="18" charset="0"/>
                <a:cs typeface="Times New Roman" panose="02020603050405020304" pitchFamily="18" charset="0"/>
              </a:rPr>
              <a:t>The </a:t>
            </a:r>
            <a:r>
              <a:rPr lang="en-US" sz="3200" dirty="0">
                <a:latin typeface="Times New Roman" panose="02020603050405020304" pitchFamily="18" charset="0"/>
                <a:cs typeface="Times New Roman" panose="02020603050405020304" pitchFamily="18" charset="0"/>
              </a:rPr>
              <a:t>A</a:t>
            </a:r>
            <a:r>
              <a:rPr lang="en-US" sz="3200" dirty="0" smtClean="0">
                <a:latin typeface="Times New Roman" panose="02020603050405020304" pitchFamily="18" charset="0"/>
                <a:cs typeface="Times New Roman" panose="02020603050405020304" pitchFamily="18" charset="0"/>
              </a:rPr>
              <a:t>rduino array was assembled and programmed to read  and record temperature and absolute pressure every 15 seconds, as was a HOBO</a:t>
            </a:r>
            <a:r>
              <a:rPr lang="en-US" sz="3200" dirty="0"/>
              <a:t> ®</a:t>
            </a:r>
            <a:r>
              <a:rPr lang="en-US" sz="3200" dirty="0" smtClean="0">
                <a:latin typeface="Times New Roman" panose="02020603050405020304" pitchFamily="18" charset="0"/>
                <a:cs typeface="Times New Roman" panose="02020603050405020304" pitchFamily="18" charset="0"/>
              </a:rPr>
              <a:t> U20l-01 pressure sensor. The two arrays were submerged in the same water bath for a three day period of time to record changes in temperature and pressure.</a:t>
            </a:r>
          </a:p>
          <a:p>
            <a:endParaRPr lang="en-US" sz="3200" dirty="0" smtClean="0">
              <a:latin typeface="Times New Roman" panose="02020603050405020304" pitchFamily="18" charset="0"/>
              <a:cs typeface="Times New Roman" panose="02020603050405020304" pitchFamily="18" charset="0"/>
            </a:endParaRPr>
          </a:p>
          <a:p>
            <a:r>
              <a:rPr lang="en-US" sz="3200" dirty="0" smtClean="0">
                <a:latin typeface="Times New Roman" panose="02020603050405020304" pitchFamily="18" charset="0"/>
                <a:cs typeface="Times New Roman" panose="02020603050405020304" pitchFamily="18" charset="0"/>
              </a:rPr>
              <a:t>The Arduino array survived initial deployment, recording for the entire three days with no apparent leaking and plenty of reserve battery power.</a:t>
            </a:r>
          </a:p>
          <a:p>
            <a:endParaRPr lang="en-US" sz="3200" dirty="0">
              <a:latin typeface="Times New Roman" panose="02020603050405020304" pitchFamily="18" charset="0"/>
              <a:cs typeface="Times New Roman" panose="02020603050405020304" pitchFamily="18" charset="0"/>
            </a:endParaRPr>
          </a:p>
          <a:p>
            <a:r>
              <a:rPr lang="en-US" sz="3200" dirty="0" smtClean="0">
                <a:latin typeface="Times New Roman" panose="02020603050405020304" pitchFamily="18" charset="0"/>
                <a:cs typeface="Times New Roman" panose="02020603050405020304" pitchFamily="18" charset="0"/>
              </a:rPr>
              <a:t>Both sets of recordings were explored using R statistical scripts to evaluate the performance of the DIY Arduino sensor array against the current research standard HOBO</a:t>
            </a:r>
            <a:r>
              <a:rPr lang="en-US" sz="3200" dirty="0" smtClean="0"/>
              <a:t>®</a:t>
            </a:r>
            <a:r>
              <a:rPr lang="en-US" sz="3200" dirty="0" smtClean="0">
                <a:latin typeface="Times New Roman" panose="02020603050405020304" pitchFamily="18" charset="0"/>
                <a:cs typeface="Times New Roman" panose="02020603050405020304" pitchFamily="18" charset="0"/>
              </a:rPr>
              <a:t> using simple time-series plots. </a:t>
            </a:r>
            <a:endParaRPr lang="en-US" sz="3200" dirty="0">
              <a:latin typeface="Times New Roman" panose="02020603050405020304" pitchFamily="18" charset="0"/>
              <a:cs typeface="Times New Roman" panose="02020603050405020304" pitchFamily="18" charset="0"/>
            </a:endParaRPr>
          </a:p>
        </p:txBody>
      </p:sp>
      <p:sp>
        <p:nvSpPr>
          <p:cNvPr id="26" name="TextBox 25"/>
          <p:cNvSpPr txBox="1"/>
          <p:nvPr/>
        </p:nvSpPr>
        <p:spPr>
          <a:xfrm>
            <a:off x="20816727" y="24974552"/>
            <a:ext cx="4625860" cy="3970318"/>
          </a:xfrm>
          <a:prstGeom prst="rect">
            <a:avLst/>
          </a:prstGeom>
          <a:noFill/>
        </p:spPr>
        <p:txBody>
          <a:bodyPr wrap="square" rtlCol="0">
            <a:spAutoFit/>
          </a:bodyPr>
          <a:lstStyle/>
          <a:p>
            <a:pPr marL="342900" indent="-342900">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Both </a:t>
            </a:r>
            <a:r>
              <a:rPr lang="en-US" sz="2800" dirty="0">
                <a:latin typeface="Times New Roman" panose="02020603050405020304" pitchFamily="18" charset="0"/>
                <a:cs typeface="Times New Roman" panose="02020603050405020304" pitchFamily="18" charset="0"/>
              </a:rPr>
              <a:t>the HOBO® and Arduino </a:t>
            </a:r>
            <a:r>
              <a:rPr lang="en-US" sz="2800" dirty="0" smtClean="0">
                <a:latin typeface="Times New Roman" panose="02020603050405020304" pitchFamily="18" charset="0"/>
                <a:cs typeface="Times New Roman" panose="02020603050405020304" pitchFamily="18" charset="0"/>
              </a:rPr>
              <a:t>arrays </a:t>
            </a:r>
            <a:r>
              <a:rPr lang="en-US" sz="2800" dirty="0">
                <a:latin typeface="Times New Roman" panose="02020603050405020304" pitchFamily="18" charset="0"/>
                <a:cs typeface="Times New Roman" panose="02020603050405020304" pitchFamily="18" charset="0"/>
              </a:rPr>
              <a:t>show </a:t>
            </a:r>
            <a:r>
              <a:rPr lang="en-US" sz="2800" dirty="0" smtClean="0">
                <a:latin typeface="Times New Roman" panose="02020603050405020304" pitchFamily="18" charset="0"/>
                <a:cs typeface="Times New Roman" panose="02020603050405020304" pitchFamily="18" charset="0"/>
              </a:rPr>
              <a:t>clear </a:t>
            </a:r>
            <a:r>
              <a:rPr lang="en-US" sz="2800" dirty="0">
                <a:latin typeface="Times New Roman" panose="02020603050405020304" pitchFamily="18" charset="0"/>
                <a:cs typeface="Times New Roman" panose="02020603050405020304" pitchFamily="18" charset="0"/>
              </a:rPr>
              <a:t>pattern similarity </a:t>
            </a:r>
            <a:r>
              <a:rPr lang="en-US" sz="2800" dirty="0" smtClean="0">
                <a:latin typeface="Times New Roman" panose="02020603050405020304" pitchFamily="18" charset="0"/>
                <a:cs typeface="Times New Roman" panose="02020603050405020304" pitchFamily="18" charset="0"/>
              </a:rPr>
              <a:t>between units in both temperature and pressure readings**</a:t>
            </a:r>
          </a:p>
          <a:p>
            <a:pPr marL="342900" indent="-342900">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There is a disparity in the response time between the two systems.</a:t>
            </a:r>
          </a:p>
        </p:txBody>
      </p:sp>
      <p:sp>
        <p:nvSpPr>
          <p:cNvPr id="31" name="Rectangle 30"/>
          <p:cNvSpPr/>
          <p:nvPr/>
        </p:nvSpPr>
        <p:spPr>
          <a:xfrm>
            <a:off x="33639903" y="16009168"/>
            <a:ext cx="9337148" cy="830997"/>
          </a:xfrm>
          <a:prstGeom prst="rect">
            <a:avLst/>
          </a:prstGeom>
        </p:spPr>
        <p:txBody>
          <a:bodyPr wrap="square">
            <a:spAutoFit/>
          </a:bodyPr>
          <a:lstStyle/>
          <a:p>
            <a:pPr lvl="0" algn="ctr">
              <a:spcBef>
                <a:spcPct val="20000"/>
              </a:spcBef>
            </a:pPr>
            <a:r>
              <a:rPr lang="en-US" sz="4800" b="1" u="sng" dirty="0" smtClean="0">
                <a:solidFill>
                  <a:srgbClr val="738AC8">
                    <a:lumMod val="50000"/>
                  </a:srgbClr>
                </a:solidFill>
                <a:latin typeface="Times New Roman" panose="02020603050405020304" pitchFamily="18" charset="0"/>
                <a:cs typeface="Times New Roman" panose="02020603050405020304" pitchFamily="18" charset="0"/>
              </a:rPr>
              <a:t>Future Work:</a:t>
            </a:r>
            <a:endParaRPr lang="en-US" sz="4800" b="1" u="sng" dirty="0">
              <a:solidFill>
                <a:srgbClr val="738AC8">
                  <a:lumMod val="50000"/>
                </a:srgbClr>
              </a:solidFill>
              <a:latin typeface="Times New Roman" panose="02020603050405020304" pitchFamily="18" charset="0"/>
              <a:cs typeface="Times New Roman" panose="02020603050405020304" pitchFamily="18" charset="0"/>
            </a:endParaRPr>
          </a:p>
        </p:txBody>
      </p:sp>
      <p:sp>
        <p:nvSpPr>
          <p:cNvPr id="32" name="TextBox 31"/>
          <p:cNvSpPr txBox="1"/>
          <p:nvPr/>
        </p:nvSpPr>
        <p:spPr>
          <a:xfrm>
            <a:off x="34370681" y="6527065"/>
            <a:ext cx="8340648" cy="9941183"/>
          </a:xfrm>
          <a:prstGeom prst="rect">
            <a:avLst/>
          </a:prstGeom>
          <a:noFill/>
        </p:spPr>
        <p:txBody>
          <a:bodyPr wrap="square" rtlCol="0">
            <a:spAutoFit/>
          </a:bodyPr>
          <a:lstStyle/>
          <a:p>
            <a:r>
              <a:rPr lang="en-US" sz="3200" dirty="0" smtClean="0">
                <a:latin typeface="Times New Roman" panose="02020603050405020304" pitchFamily="18" charset="0"/>
                <a:cs typeface="Times New Roman" panose="02020603050405020304" pitchFamily="18" charset="0"/>
              </a:rPr>
              <a:t>Although there is some difference between the Arduino and </a:t>
            </a:r>
            <a:r>
              <a:rPr lang="en-US" sz="3200" dirty="0">
                <a:latin typeface="Times New Roman" panose="02020603050405020304" pitchFamily="18" charset="0"/>
                <a:cs typeface="Times New Roman" panose="02020603050405020304" pitchFamily="18" charset="0"/>
              </a:rPr>
              <a:t>the HOBO ® </a:t>
            </a:r>
            <a:r>
              <a:rPr lang="en-US" sz="3200" dirty="0" smtClean="0">
                <a:latin typeface="Times New Roman" panose="02020603050405020304" pitchFamily="18" charset="0"/>
                <a:cs typeface="Times New Roman" panose="02020603050405020304" pitchFamily="18" charset="0"/>
              </a:rPr>
              <a:t>sensors’ readings in this initial test, particularly in the pressure sensors, it is not immediately clear the if </a:t>
            </a:r>
            <a:r>
              <a:rPr lang="en-US" sz="3200" smtClean="0">
                <a:latin typeface="Times New Roman" panose="02020603050405020304" pitchFamily="18" charset="0"/>
                <a:cs typeface="Times New Roman" panose="02020603050405020304" pitchFamily="18" charset="0"/>
              </a:rPr>
              <a:t>the difference is </a:t>
            </a:r>
            <a:r>
              <a:rPr lang="en-US" sz="3200" dirty="0" smtClean="0">
                <a:latin typeface="Times New Roman" panose="02020603050405020304" pitchFamily="18" charset="0"/>
                <a:cs typeface="Times New Roman" panose="02020603050405020304" pitchFamily="18" charset="0"/>
              </a:rPr>
              <a:t>one of sensor precision or programming. </a:t>
            </a:r>
          </a:p>
          <a:p>
            <a:endParaRPr lang="en-US" sz="3200" dirty="0" smtClean="0">
              <a:latin typeface="Times New Roman" panose="02020603050405020304" pitchFamily="18" charset="0"/>
              <a:cs typeface="Times New Roman" panose="02020603050405020304" pitchFamily="18" charset="0"/>
            </a:endParaRPr>
          </a:p>
          <a:p>
            <a:r>
              <a:rPr lang="en-US" sz="3200" dirty="0" smtClean="0">
                <a:latin typeface="Times New Roman" panose="02020603050405020304" pitchFamily="18" charset="0"/>
                <a:cs typeface="Times New Roman" panose="02020603050405020304" pitchFamily="18" charset="0"/>
              </a:rPr>
              <a:t>In particular, the temperature readings showed a slight offset in readings that varied with the temperature (possibly due to the isolated airspace surrounding the sensors under the membrane) but the Arduino temperature measurements were very close, within 10% of the control . Pressure was more difficult to discern.</a:t>
            </a:r>
          </a:p>
          <a:p>
            <a:endParaRPr lang="en-US" sz="3200" dirty="0">
              <a:latin typeface="Times New Roman" panose="02020603050405020304" pitchFamily="18" charset="0"/>
              <a:cs typeface="Times New Roman" panose="02020603050405020304" pitchFamily="18" charset="0"/>
            </a:endParaRPr>
          </a:p>
          <a:p>
            <a:r>
              <a:rPr lang="en-US" sz="3200" dirty="0" smtClean="0">
                <a:latin typeface="Times New Roman" panose="02020603050405020304" pitchFamily="18" charset="0"/>
                <a:cs typeface="Times New Roman" panose="02020603050405020304" pitchFamily="18" charset="0"/>
              </a:rPr>
              <a:t>Despite some disparity in our tests there is enough of a pattern to suggest that further exploration of these units is worth the investment, due to the extreme cost savings and the compact foot print of the arrays.</a:t>
            </a:r>
            <a:endParaRPr lang="en-US" sz="3200" dirty="0">
              <a:latin typeface="Times New Roman" panose="02020603050405020304" pitchFamily="18" charset="0"/>
              <a:cs typeface="Times New Roman" panose="02020603050405020304" pitchFamily="18" charset="0"/>
            </a:endParaRPr>
          </a:p>
        </p:txBody>
      </p:sp>
      <p:sp>
        <p:nvSpPr>
          <p:cNvPr id="42" name="Rectangle 41"/>
          <p:cNvSpPr/>
          <p:nvPr/>
        </p:nvSpPr>
        <p:spPr>
          <a:xfrm>
            <a:off x="12660564" y="30755832"/>
            <a:ext cx="19019586" cy="907941"/>
          </a:xfrm>
          <a:prstGeom prst="rect">
            <a:avLst/>
          </a:prstGeom>
        </p:spPr>
        <p:txBody>
          <a:bodyPr wrap="square">
            <a:spAutoFit/>
          </a:bodyPr>
          <a:lstStyle/>
          <a:p>
            <a:pPr lvl="0"/>
            <a:r>
              <a:rPr lang="en-US" sz="2500" dirty="0" smtClean="0">
                <a:solidFill>
                  <a:prstClr val="black"/>
                </a:solidFill>
                <a:latin typeface="Times New Roman" panose="02020603050405020304" pitchFamily="18" charset="0"/>
                <a:cs typeface="Times New Roman" panose="02020603050405020304" pitchFamily="18" charset="0"/>
              </a:rPr>
              <a:t>**Using </a:t>
            </a:r>
            <a:r>
              <a:rPr lang="en-US" sz="2500" dirty="0">
                <a:solidFill>
                  <a:prstClr val="black"/>
                </a:solidFill>
                <a:latin typeface="Times New Roman" panose="02020603050405020304" pitchFamily="18" charset="0"/>
                <a:cs typeface="Times New Roman" panose="02020603050405020304" pitchFamily="18" charset="0"/>
              </a:rPr>
              <a:t>the HOBO</a:t>
            </a:r>
            <a:r>
              <a:rPr lang="en-US" sz="2800" dirty="0">
                <a:solidFill>
                  <a:prstClr val="black"/>
                </a:solidFill>
              </a:rPr>
              <a:t> ®</a:t>
            </a:r>
            <a:r>
              <a:rPr lang="en-US" sz="2500" dirty="0">
                <a:solidFill>
                  <a:prstClr val="black"/>
                </a:solidFill>
                <a:latin typeface="Times New Roman" panose="02020603050405020304" pitchFamily="18" charset="0"/>
                <a:cs typeface="Times New Roman" panose="02020603050405020304" pitchFamily="18" charset="0"/>
              </a:rPr>
              <a:t>as the control, the assumptions is made that </a:t>
            </a:r>
            <a:r>
              <a:rPr lang="en-US" sz="2500" dirty="0" smtClean="0">
                <a:solidFill>
                  <a:prstClr val="black"/>
                </a:solidFill>
                <a:latin typeface="Times New Roman" panose="02020603050405020304" pitchFamily="18" charset="0"/>
                <a:cs typeface="Times New Roman" panose="02020603050405020304" pitchFamily="18" charset="0"/>
              </a:rPr>
              <a:t>the unit </a:t>
            </a:r>
            <a:r>
              <a:rPr lang="en-US" sz="2500" dirty="0">
                <a:solidFill>
                  <a:prstClr val="black"/>
                </a:solidFill>
                <a:latin typeface="Times New Roman" panose="02020603050405020304" pitchFamily="18" charset="0"/>
                <a:cs typeface="Times New Roman" panose="02020603050405020304" pitchFamily="18" charset="0"/>
              </a:rPr>
              <a:t>is both accurate and precise to the extent stated in the documentation from </a:t>
            </a:r>
            <a:r>
              <a:rPr lang="en-US" sz="2500" dirty="0" smtClean="0">
                <a:solidFill>
                  <a:prstClr val="black"/>
                </a:solidFill>
                <a:latin typeface="Times New Roman" panose="02020603050405020304" pitchFamily="18" charset="0"/>
                <a:cs typeface="Times New Roman" panose="02020603050405020304" pitchFamily="18" charset="0"/>
              </a:rPr>
              <a:t>Onset.</a:t>
            </a:r>
            <a:endParaRPr lang="en-US" sz="2500" dirty="0">
              <a:solidFill>
                <a:prstClr val="black"/>
              </a:solidFill>
              <a:latin typeface="Times New Roman" panose="02020603050405020304" pitchFamily="18" charset="0"/>
              <a:cs typeface="Times New Roman" panose="02020603050405020304" pitchFamily="18" charset="0"/>
            </a:endParaRPr>
          </a:p>
        </p:txBody>
      </p:sp>
      <p:sp>
        <p:nvSpPr>
          <p:cNvPr id="45" name="TextBox 44"/>
          <p:cNvSpPr txBox="1"/>
          <p:nvPr/>
        </p:nvSpPr>
        <p:spPr>
          <a:xfrm>
            <a:off x="34122104" y="17101036"/>
            <a:ext cx="8589225" cy="8848576"/>
          </a:xfrm>
          <a:prstGeom prst="rect">
            <a:avLst/>
          </a:prstGeom>
          <a:noFill/>
        </p:spPr>
        <p:txBody>
          <a:bodyPr wrap="square" rtlCol="0">
            <a:spAutoFit/>
          </a:bodyPr>
          <a:lstStyle/>
          <a:p>
            <a:pPr marL="342900" indent="-342900">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Adjust the pressure readings to take the averages of 25, 50 and 100 readings to see if an averaged measurement is more in line with the HOBO® sensor.</a:t>
            </a:r>
          </a:p>
          <a:p>
            <a:pPr marL="342900" indent="-342900">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Create more </a:t>
            </a:r>
            <a:r>
              <a:rPr lang="en-US" sz="3200" dirty="0">
                <a:latin typeface="Times New Roman" panose="02020603050405020304" pitchFamily="18" charset="0"/>
                <a:cs typeface="Times New Roman" panose="02020603050405020304" pitchFamily="18" charset="0"/>
              </a:rPr>
              <a:t>sophisticated program to manage power </a:t>
            </a:r>
            <a:r>
              <a:rPr lang="en-US" sz="3200" dirty="0" smtClean="0">
                <a:latin typeface="Times New Roman" panose="02020603050405020304" pitchFamily="18" charset="0"/>
                <a:cs typeface="Times New Roman" panose="02020603050405020304" pitchFamily="18" charset="0"/>
              </a:rPr>
              <a:t>better; disabling </a:t>
            </a:r>
            <a:r>
              <a:rPr lang="en-US" sz="3200" dirty="0">
                <a:latin typeface="Times New Roman" panose="02020603050405020304" pitchFamily="18" charset="0"/>
                <a:cs typeface="Times New Roman" panose="02020603050405020304" pitchFamily="18" charset="0"/>
              </a:rPr>
              <a:t>all LED board </a:t>
            </a:r>
            <a:r>
              <a:rPr lang="en-US" sz="3200" dirty="0" smtClean="0">
                <a:latin typeface="Times New Roman" panose="02020603050405020304" pitchFamily="18" charset="0"/>
                <a:cs typeface="Times New Roman" panose="02020603050405020304" pitchFamily="18" charset="0"/>
              </a:rPr>
              <a:t>illumination, use </a:t>
            </a:r>
            <a:r>
              <a:rPr lang="en-US" sz="3200" dirty="0">
                <a:latin typeface="Times New Roman" panose="02020603050405020304" pitchFamily="18" charset="0"/>
                <a:cs typeface="Times New Roman" panose="02020603050405020304" pitchFamily="18" charset="0"/>
              </a:rPr>
              <a:t>the real time clock to wake the Arduino  and manage sleep </a:t>
            </a:r>
            <a:r>
              <a:rPr lang="en-US" sz="3200" dirty="0" smtClean="0">
                <a:latin typeface="Times New Roman" panose="02020603050405020304" pitchFamily="18" charset="0"/>
                <a:cs typeface="Times New Roman" panose="02020603050405020304" pitchFamily="18" charset="0"/>
              </a:rPr>
              <a:t>cycles, use </a:t>
            </a:r>
            <a:r>
              <a:rPr lang="en-US" sz="3200" dirty="0">
                <a:latin typeface="Times New Roman" panose="02020603050405020304" pitchFamily="18" charset="0"/>
                <a:cs typeface="Times New Roman" panose="02020603050405020304" pitchFamily="18" charset="0"/>
              </a:rPr>
              <a:t>Arduino EEPROM as temporary memory, writing to the </a:t>
            </a:r>
            <a:r>
              <a:rPr lang="en-US" sz="3200" dirty="0" smtClean="0">
                <a:latin typeface="Times New Roman" panose="02020603050405020304" pitchFamily="18" charset="0"/>
                <a:cs typeface="Times New Roman" panose="02020603050405020304" pitchFamily="18" charset="0"/>
              </a:rPr>
              <a:t>CSV only </a:t>
            </a:r>
            <a:r>
              <a:rPr lang="en-US" sz="3200" dirty="0">
                <a:latin typeface="Times New Roman" panose="02020603050405020304" pitchFamily="18" charset="0"/>
                <a:cs typeface="Times New Roman" panose="02020603050405020304" pitchFamily="18" charset="0"/>
              </a:rPr>
              <a:t>once per day </a:t>
            </a:r>
            <a:endParaRPr lang="en-US" sz="3200" dirty="0" smtClean="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Develop a non-electroplating cost effective, easy to calibrate, conductivity sensor for co-deployment, experiment with carbon fiber rods</a:t>
            </a:r>
          </a:p>
          <a:p>
            <a:pPr marL="342900" indent="-342900">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Optimize the housings internal bracket with 3D printed parts to facilitate more compact arrangement of components and in-place soldering to reduce wire management.</a:t>
            </a:r>
            <a:endParaRPr lang="en-US" sz="32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endParaRPr lang="en-US" sz="25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2536314"/>
      </p:ext>
    </p:extLst>
  </p:cSld>
  <p:clrMapOvr>
    <a:masterClrMapping/>
  </p:clrMapOvr>
  <p:timing>
    <p:tnLst>
      <p:par>
        <p:cTn id="1" dur="indefinite" restart="never" nodeType="tmRoot"/>
      </p:par>
    </p:tnLst>
  </p:timing>
</p:sld>
</file>

<file path=ppt/theme/theme1.xml><?xml version="1.0" encoding="utf-8"?>
<a:theme xmlns:a="http://schemas.openxmlformats.org/drawingml/2006/main" name="PosterPresentations.com-36x48_Trifold_Template-V3">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sz="2500" dirty="0">
            <a:latin typeface="Times New Roman" panose="02020603050405020304" pitchFamily="18" charset="0"/>
            <a:cs typeface="Times New Roman" panose="02020603050405020304" pitchFamily="18" charset="0"/>
          </a:defRPr>
        </a:defPPr>
      </a:lstStyle>
    </a:tx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1783</TotalTime>
  <Words>1007</Words>
  <Application>Microsoft Office PowerPoint</Application>
  <PresentationFormat>Custom</PresentationFormat>
  <Paragraphs>74</Paragraphs>
  <Slides>1</Slides>
  <Notes>1</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3" baseType="lpstr">
      <vt:lpstr>PosterPresentations.com-36x48_Trifold_Template-V3</vt:lpstr>
      <vt:lpstr>Image</vt:lpstr>
      <vt:lpstr>PowerPoint Presentation</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CanterburyMedia</dc:creator>
  <dc:description>This template is the property of PosterPresentations.com. Call us if you need help with this poster template._x000d_
1-866-649-3004           _x000d_
 (c)PosterPresentations.com</dc:description>
  <cp:lastModifiedBy>Stephen Roy Hale</cp:lastModifiedBy>
  <cp:revision>122</cp:revision>
  <dcterms:created xsi:type="dcterms:W3CDTF">2012-02-03T23:30:52Z</dcterms:created>
  <dcterms:modified xsi:type="dcterms:W3CDTF">2016-04-19T16:07:15Z</dcterms:modified>
</cp:coreProperties>
</file>