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8671" autoAdjust="0"/>
  </p:normalViewPr>
  <p:slideViewPr>
    <p:cSldViewPr>
      <p:cViewPr>
        <p:scale>
          <a:sx n="20" d="100"/>
          <a:sy n="20" d="100"/>
        </p:scale>
        <p:origin x="-570" y="75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708906-59C1-4B2C-BA5F-B3407BF9783A}" type="datetimeFigureOut">
              <a:rPr lang="en-US" smtClean="0"/>
              <a:t>4/12/2016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D3B1E1-784F-4F10-9509-1B25E02EB4A0}" type="slidenum">
              <a:rPr lang="en-US" smtClean="0"/>
              <a:t>‹#›</a:t>
            </a:fld>
            <a:endParaRPr lang="en-US"/>
          </a:p>
        </p:txBody>
      </p:sp>
    </p:spTree>
    <p:extLst>
      <p:ext uri="{BB962C8B-B14F-4D97-AF65-F5344CB8AC3E}">
        <p14:creationId xmlns:p14="http://schemas.microsoft.com/office/powerpoint/2010/main" val="178661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ED3B1E1-784F-4F10-9509-1B25E02EB4A0}" type="slidenum">
              <a:rPr lang="en-US" smtClean="0"/>
              <a:t>1</a:t>
            </a:fld>
            <a:endParaRPr lang="en-US"/>
          </a:p>
        </p:txBody>
      </p:sp>
    </p:spTree>
    <p:extLst>
      <p:ext uri="{BB962C8B-B14F-4D97-AF65-F5344CB8AC3E}">
        <p14:creationId xmlns:p14="http://schemas.microsoft.com/office/powerpoint/2010/main" val="245689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B0D69F3-ABE4-4949-86E8-D0B67457D06E}" type="datetimeFigureOut">
              <a:rPr lang="en-US" smtClean="0"/>
              <a:t>4/12/2016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1188726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0D69F3-ABE4-4949-86E8-D0B67457D06E}" type="datetimeFigureOut">
              <a:rPr lang="en-US" smtClean="0"/>
              <a:t>4/12/2016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052882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0D69F3-ABE4-4949-86E8-D0B67457D06E}" type="datetimeFigureOut">
              <a:rPr lang="en-US" smtClean="0"/>
              <a:t>4/12/2016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324852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B0D69F3-ABE4-4949-86E8-D0B67457D06E}" type="datetimeFigureOut">
              <a:rPr lang="en-US" smtClean="0"/>
              <a:t>4/12/2016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1025974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B0D69F3-ABE4-4949-86E8-D0B67457D06E}" type="datetimeFigureOut">
              <a:rPr lang="en-US" smtClean="0"/>
              <a:t>4/12/2016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1444547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B0D69F3-ABE4-4949-86E8-D0B67457D06E}" type="datetimeFigureOut">
              <a:rPr lang="en-US" smtClean="0"/>
              <a:t>4/12/2016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64311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0D69F3-ABE4-4949-86E8-D0B67457D06E}" type="datetimeFigureOut">
              <a:rPr lang="en-US" smtClean="0"/>
              <a:t>4/12/2016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226961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0D69F3-ABE4-4949-86E8-D0B67457D06E}" type="datetimeFigureOut">
              <a:rPr lang="en-US" smtClean="0"/>
              <a:t>4/12/2016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371883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0D69F3-ABE4-4949-86E8-D0B67457D06E}" type="datetimeFigureOut">
              <a:rPr lang="en-US" smtClean="0"/>
              <a:t>4/12/2016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812321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0D69F3-ABE4-4949-86E8-D0B67457D06E}" type="datetimeFigureOut">
              <a:rPr lang="en-US" smtClean="0"/>
              <a:t>4/12/2016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373401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0D69F3-ABE4-4949-86E8-D0B67457D06E}" type="datetimeFigureOut">
              <a:rPr lang="en-US" smtClean="0"/>
              <a:t>4/12/2016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E83EF-92D0-4D02-9CB7-26BA49854628}" type="slidenum">
              <a:rPr lang="en-US" smtClean="0"/>
              <a:t>‹#›</a:t>
            </a:fld>
            <a:endParaRPr lang="en-US"/>
          </a:p>
        </p:txBody>
      </p:sp>
    </p:spTree>
    <p:extLst>
      <p:ext uri="{BB962C8B-B14F-4D97-AF65-F5344CB8AC3E}">
        <p14:creationId xmlns:p14="http://schemas.microsoft.com/office/powerpoint/2010/main" val="1618116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8B0D69F3-ABE4-4949-86E8-D0B67457D06E}" type="datetimeFigureOut">
              <a:rPr lang="en-US" smtClean="0"/>
              <a:t>4/12/2016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02CE83EF-92D0-4D02-9CB7-26BA49854628}" type="slidenum">
              <a:rPr lang="en-US" smtClean="0"/>
              <a:t>‹#›</a:t>
            </a:fld>
            <a:endParaRPr lang="en-US"/>
          </a:p>
        </p:txBody>
      </p:sp>
    </p:spTree>
    <p:extLst>
      <p:ext uri="{BB962C8B-B14F-4D97-AF65-F5344CB8AC3E}">
        <p14:creationId xmlns:p14="http://schemas.microsoft.com/office/powerpoint/2010/main" val="1502634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jp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7000"/>
            <a:lum/>
          </a:blip>
          <a:srcRect/>
          <a:stretch>
            <a:fillRect t="-2000" r="21000" b="-2000"/>
          </a:stretch>
        </a:blipFill>
        <a:effectLst/>
      </p:bgPr>
    </p:bg>
    <p:spTree>
      <p:nvGrpSpPr>
        <p:cNvPr id="1" name=""/>
        <p:cNvGrpSpPr/>
        <p:nvPr/>
      </p:nvGrpSpPr>
      <p:grpSpPr>
        <a:xfrm>
          <a:off x="0" y="0"/>
          <a:ext cx="0" cy="0"/>
          <a:chOff x="0" y="0"/>
          <a:chExt cx="0" cy="0"/>
        </a:xfrm>
      </p:grpSpPr>
      <p:sp>
        <p:nvSpPr>
          <p:cNvPr id="2" name="Rectangle 1"/>
          <p:cNvSpPr/>
          <p:nvPr/>
        </p:nvSpPr>
        <p:spPr>
          <a:xfrm>
            <a:off x="34675106" y="-76200"/>
            <a:ext cx="9216094" cy="32994600"/>
          </a:xfrm>
          <a:prstGeom prst="rect">
            <a:avLst/>
          </a:prstGeom>
          <a:ln>
            <a:solidFill>
              <a:schemeClr val="accent3"/>
            </a:solid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5" name="Title 1"/>
          <p:cNvSpPr>
            <a:spLocks noGrp="1"/>
          </p:cNvSpPr>
          <p:nvPr>
            <p:ph type="ctrTitle"/>
          </p:nvPr>
        </p:nvSpPr>
        <p:spPr>
          <a:xfrm>
            <a:off x="-237092" y="-615462"/>
            <a:ext cx="34912198" cy="3282462"/>
          </a:xfrm>
        </p:spPr>
        <p:txBody>
          <a:bodyPr>
            <a:normAutofit/>
          </a:bodyPr>
          <a:lstStyle/>
          <a:p>
            <a:r>
              <a:rPr lang="en-US" sz="10000" dirty="0" smtClean="0">
                <a:latin typeface="Monotype Corsiva" panose="03010101010201010101" pitchFamily="66" charset="0"/>
              </a:rPr>
              <a:t>OASIS: </a:t>
            </a:r>
            <a:r>
              <a:rPr lang="en-US" sz="10000" b="1" dirty="0" smtClean="0">
                <a:latin typeface="Monotype Corsiva" panose="03010101010201010101" pitchFamily="66" charset="0"/>
              </a:rPr>
              <a:t>O</a:t>
            </a:r>
            <a:r>
              <a:rPr lang="en-US" sz="10000" dirty="0" smtClean="0">
                <a:latin typeface="Monotype Corsiva" panose="03010101010201010101" pitchFamily="66" charset="0"/>
              </a:rPr>
              <a:t>ptimal </a:t>
            </a:r>
            <a:r>
              <a:rPr lang="en-US" sz="10000" b="1" dirty="0" smtClean="0">
                <a:latin typeface="Monotype Corsiva" panose="03010101010201010101" pitchFamily="66" charset="0"/>
              </a:rPr>
              <a:t>A</a:t>
            </a:r>
            <a:r>
              <a:rPr lang="en-US" sz="10000" dirty="0" smtClean="0">
                <a:latin typeface="Monotype Corsiva" panose="03010101010201010101" pitchFamily="66" charset="0"/>
              </a:rPr>
              <a:t>griculture </a:t>
            </a:r>
            <a:r>
              <a:rPr lang="en-US" sz="10000" b="1" dirty="0" smtClean="0">
                <a:latin typeface="Monotype Corsiva" panose="03010101010201010101" pitchFamily="66" charset="0"/>
              </a:rPr>
              <a:t>S</a:t>
            </a:r>
            <a:r>
              <a:rPr lang="en-US" sz="10000" dirty="0" smtClean="0">
                <a:latin typeface="Monotype Corsiva" panose="03010101010201010101" pitchFamily="66" charset="0"/>
              </a:rPr>
              <a:t>kills </a:t>
            </a:r>
            <a:r>
              <a:rPr lang="en-US" sz="10000" b="1" dirty="0" smtClean="0">
                <a:latin typeface="Monotype Corsiva" panose="03010101010201010101" pitchFamily="66" charset="0"/>
              </a:rPr>
              <a:t>I</a:t>
            </a:r>
            <a:r>
              <a:rPr lang="en-US" sz="10000" dirty="0" smtClean="0">
                <a:latin typeface="Monotype Corsiva" panose="03010101010201010101" pitchFamily="66" charset="0"/>
              </a:rPr>
              <a:t>nitiative for </a:t>
            </a:r>
            <a:r>
              <a:rPr lang="en-US" sz="10000" b="1" dirty="0" smtClean="0">
                <a:latin typeface="Monotype Corsiva" panose="03010101010201010101" pitchFamily="66" charset="0"/>
              </a:rPr>
              <a:t>S</a:t>
            </a:r>
            <a:r>
              <a:rPr lang="en-US" sz="10000" dirty="0" smtClean="0">
                <a:latin typeface="Monotype Corsiva" panose="03010101010201010101" pitchFamily="66" charset="0"/>
              </a:rPr>
              <a:t>tudents</a:t>
            </a:r>
            <a:endParaRPr lang="en-US" sz="10000" dirty="0">
              <a:latin typeface="Monotype Corsiva" panose="03010101010201010101" pitchFamily="66" charset="0"/>
            </a:endParaRPr>
          </a:p>
        </p:txBody>
      </p:sp>
      <p:cxnSp>
        <p:nvCxnSpPr>
          <p:cNvPr id="7" name="Straight Connector 6"/>
          <p:cNvCxnSpPr/>
          <p:nvPr/>
        </p:nvCxnSpPr>
        <p:spPr>
          <a:xfrm>
            <a:off x="3352800" y="1905000"/>
            <a:ext cx="26974800" cy="0"/>
          </a:xfrm>
          <a:prstGeom prst="line">
            <a:avLst/>
          </a:prstGeom>
        </p:spPr>
        <p:style>
          <a:lnRef idx="1">
            <a:schemeClr val="accent3"/>
          </a:lnRef>
          <a:fillRef idx="0">
            <a:schemeClr val="accent3"/>
          </a:fillRef>
          <a:effectRef idx="0">
            <a:schemeClr val="accent3"/>
          </a:effectRef>
          <a:fontRef idx="minor">
            <a:schemeClr val="tx1"/>
          </a:fontRef>
        </p:style>
      </p:cxn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23799" y="2891864"/>
            <a:ext cx="4680857" cy="3276600"/>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18950" t="17561" r="18597" b="13673"/>
          <a:stretch/>
        </p:blipFill>
        <p:spPr>
          <a:xfrm rot="163317">
            <a:off x="34983568" y="2360458"/>
            <a:ext cx="3209884" cy="3119092"/>
          </a:xfrm>
          <a:prstGeom prst="rect">
            <a:avLst/>
          </a:prstGeom>
        </p:spPr>
      </p:pic>
      <p:cxnSp>
        <p:nvCxnSpPr>
          <p:cNvPr id="50" name="Straight Connector 49"/>
          <p:cNvCxnSpPr/>
          <p:nvPr/>
        </p:nvCxnSpPr>
        <p:spPr>
          <a:xfrm>
            <a:off x="36728400" y="2434664"/>
            <a:ext cx="2880756" cy="204246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37719000" y="4479105"/>
            <a:ext cx="1962150" cy="47826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769883" y="3038378"/>
            <a:ext cx="16535400" cy="13142059"/>
          </a:xfrm>
          <a:prstGeom prst="rect">
            <a:avLst/>
          </a:prstGeom>
          <a:noFill/>
        </p:spPr>
        <p:txBody>
          <a:bodyPr wrap="square" rtlCol="0">
            <a:spAutoFit/>
          </a:bodyPr>
          <a:lstStyle/>
          <a:p>
            <a:r>
              <a:rPr lang="en-US" sz="5000" b="1" u="sng" dirty="0" smtClean="0"/>
              <a:t>Abstract</a:t>
            </a:r>
          </a:p>
          <a:p>
            <a:pPr indent="977900"/>
            <a:r>
              <a:rPr lang="en-US" sz="3200" dirty="0" smtClean="0">
                <a:latin typeface="Times New Roman" panose="02020603050405020304" pitchFamily="18" charset="0"/>
                <a:cs typeface="Times New Roman" panose="02020603050405020304" pitchFamily="18" charset="0"/>
              </a:rPr>
              <a:t>Waterbury is one of the oldest urban communities in Connecticut. Over the years the city has seen a significant collapse in their economy and food security. A local Community Supported Agriculture (CSA) Non-Profit Organization, Brass City Harvest, was founded to support the city’s food security through organizing year-long farmer’s markets and producing products at their own facilities for food pantries in the city. </a:t>
            </a:r>
          </a:p>
          <a:p>
            <a:pPr indent="977900"/>
            <a:r>
              <a:rPr lang="en-US" sz="3200" dirty="0" smtClean="0">
                <a:latin typeface="Times New Roman" panose="02020603050405020304" pitchFamily="18" charset="0"/>
                <a:cs typeface="Times New Roman" panose="02020603050405020304" pitchFamily="18" charset="0"/>
              </a:rPr>
              <a:t>Since its formation Brass City Harvest has grown and within the next year (summer and fall school year of 2016) will be expanding to offer more outreach experiences to Waterbury citizens and the surrounding communities</a:t>
            </a:r>
            <a:r>
              <a:rPr lang="en-US" sz="3200" i="1" dirty="0" smtClean="0">
                <a:latin typeface="Times New Roman" panose="02020603050405020304" pitchFamily="18" charset="0"/>
                <a:cs typeface="Times New Roman" panose="02020603050405020304" pitchFamily="18" charset="0"/>
              </a:rPr>
              <a:t>. </a:t>
            </a:r>
            <a:r>
              <a:rPr lang="en-US" sz="3200" b="1" i="1" dirty="0" smtClean="0">
                <a:latin typeface="Times New Roman" panose="02020603050405020304" pitchFamily="18" charset="0"/>
                <a:cs typeface="Times New Roman" panose="02020603050405020304" pitchFamily="18" charset="0"/>
              </a:rPr>
              <a:t>The goal of this project is to design an outreach program to support, sustain and grow the Greater Waterbury area’s agriculture future</a:t>
            </a:r>
            <a:r>
              <a:rPr lang="en-US" sz="3200" dirty="0" smtClean="0">
                <a:latin typeface="Times New Roman" panose="02020603050405020304" pitchFamily="18" charset="0"/>
                <a:cs typeface="Times New Roman" panose="02020603050405020304" pitchFamily="18" charset="0"/>
              </a:rPr>
              <a:t>. With the support of the Brass City Harvest Team and Waterbury Public School administrators the OASIS handbook and curriculum was developed. This handbook provides information on geographic target areas and populations within the city,  lesson plans and evaluation tools. The curriculum was designed to be administered by the Brass City Harvest Outreach Team to provide innovative nutritional guidance and generate meaningful community service opportunities to: 1) the general public, 2) Waterbury Public School students, 3) participating Global Leadership Initiative summer service interns from Taft School in Watertown, CT, and 4) state-wide National FFA Organization chapters. </a:t>
            </a:r>
          </a:p>
          <a:p>
            <a:pPr indent="977900"/>
            <a:r>
              <a:rPr lang="en-US" sz="3200" dirty="0" smtClean="0">
                <a:latin typeface="Times New Roman" panose="02020603050405020304" pitchFamily="18" charset="0"/>
                <a:cs typeface="Times New Roman" panose="02020603050405020304" pitchFamily="18" charset="0"/>
              </a:rPr>
              <a:t>Following initial field testing, OASIS is designed to be modified based assessments by the instructor and third party evaluators connected with the Waterbury Public School System and Taft Global Leadership Initiative counselors.</a:t>
            </a:r>
          </a:p>
          <a:p>
            <a:pPr indent="1039813"/>
            <a:r>
              <a:rPr lang="en-US" sz="3200" dirty="0" smtClean="0">
                <a:latin typeface="Times New Roman" panose="02020603050405020304" pitchFamily="18" charset="0"/>
                <a:cs typeface="Times New Roman" panose="02020603050405020304" pitchFamily="18" charset="0"/>
              </a:rPr>
              <a:t>The result of this project is to provide Brass City Harvest a plan to follow and implement at Farmer’s Markets, presentation in Waterbury Public School Health Classes and summer programs provided by Brass City Harvest to the general public and school students. The ultimate goal is to provide an avenue for Waterbury citizens to partake in their food system and strive to build an “oasis” in their “food desert.”</a:t>
            </a:r>
          </a:p>
          <a:p>
            <a:endParaRPr lang="en-US" sz="3000" b="1" u="sng" dirty="0"/>
          </a:p>
        </p:txBody>
      </p:sp>
      <p:graphicFrame>
        <p:nvGraphicFramePr>
          <p:cNvPr id="27" name="Table 26"/>
          <p:cNvGraphicFramePr>
            <a:graphicFrameLocks noGrp="1"/>
          </p:cNvGraphicFramePr>
          <p:nvPr>
            <p:extLst>
              <p:ext uri="{D42A27DB-BD31-4B8C-83A1-F6EECF244321}">
                <p14:modId xmlns:p14="http://schemas.microsoft.com/office/powerpoint/2010/main" val="2214381080"/>
              </p:ext>
            </p:extLst>
          </p:nvPr>
        </p:nvGraphicFramePr>
        <p:xfrm>
          <a:off x="18135601" y="5334000"/>
          <a:ext cx="16140826" cy="7650479"/>
        </p:xfrm>
        <a:graphic>
          <a:graphicData uri="http://schemas.openxmlformats.org/drawingml/2006/table">
            <a:tbl>
              <a:tblPr firstRow="1" bandRow="1">
                <a:tableStyleId>{5940675A-B579-460E-94D1-54222C63F5DA}</a:tableStyleId>
              </a:tblPr>
              <a:tblGrid>
                <a:gridCol w="2567336"/>
                <a:gridCol w="12960662"/>
                <a:gridCol w="612828"/>
              </a:tblGrid>
              <a:tr h="1828799">
                <a:tc>
                  <a:txBody>
                    <a:bodyPr/>
                    <a:lstStyle/>
                    <a:p>
                      <a:endParaRPr lang="en-US" dirty="0"/>
                    </a:p>
                  </a:txBody>
                  <a:tcPr/>
                </a:tc>
                <a:tc>
                  <a:txBody>
                    <a:bodyPr/>
                    <a:lstStyle/>
                    <a:p>
                      <a:r>
                        <a:rPr lang="en-US" sz="4000" dirty="0" smtClean="0"/>
                        <a:t>General Public</a:t>
                      </a:r>
                    </a:p>
                    <a:p>
                      <a:pPr marL="0" indent="793750"/>
                      <a:r>
                        <a:rPr lang="en-US" sz="3200" dirty="0" smtClean="0">
                          <a:latin typeface="Times New Roman" panose="02020603050405020304" pitchFamily="18" charset="0"/>
                          <a:cs typeface="Times New Roman" panose="02020603050405020304" pitchFamily="18" charset="0"/>
                        </a:rPr>
                        <a:t>Farmer’s Market Presentations and Workshops;</a:t>
                      </a:r>
                      <a:r>
                        <a:rPr lang="en-US" sz="3200" baseline="0" dirty="0" smtClean="0">
                          <a:latin typeface="Times New Roman" panose="02020603050405020304" pitchFamily="18" charset="0"/>
                          <a:cs typeface="Times New Roman" panose="02020603050405020304" pitchFamily="18" charset="0"/>
                        </a:rPr>
                        <a:t> targeting adult learners.</a:t>
                      </a:r>
                      <a:endParaRPr lang="en-US" sz="3200" dirty="0" smtClean="0">
                        <a:latin typeface="Times New Roman" panose="02020603050405020304" pitchFamily="18" charset="0"/>
                        <a:cs typeface="Times New Roman" panose="02020603050405020304" pitchFamily="18" charset="0"/>
                      </a:endParaRPr>
                    </a:p>
                  </a:txBody>
                  <a:tcPr/>
                </a:tc>
                <a:tc>
                  <a:txBody>
                    <a:bodyPr/>
                    <a:lstStyle/>
                    <a:p>
                      <a:endParaRPr lang="en-US" dirty="0"/>
                    </a:p>
                  </a:txBody>
                  <a:tcPr>
                    <a:solidFill>
                      <a:schemeClr val="accent1">
                        <a:lumMod val="60000"/>
                        <a:lumOff val="40000"/>
                      </a:schemeClr>
                    </a:solidFill>
                  </a:tcPr>
                </a:tc>
              </a:tr>
              <a:tr h="1828800">
                <a:tc>
                  <a:txBody>
                    <a:bodyPr/>
                    <a:lstStyle/>
                    <a:p>
                      <a:endParaRPr lang="en-US" dirty="0"/>
                    </a:p>
                  </a:txBody>
                  <a:tcPr/>
                </a:tc>
                <a:tc>
                  <a:txBody>
                    <a:bodyPr/>
                    <a:lstStyle/>
                    <a:p>
                      <a:r>
                        <a:rPr lang="en-US" sz="4000" dirty="0" smtClean="0"/>
                        <a:t>Waterbury</a:t>
                      </a:r>
                      <a:r>
                        <a:rPr lang="en-US" sz="4000" baseline="0" dirty="0" smtClean="0"/>
                        <a:t> Public Schools</a:t>
                      </a:r>
                    </a:p>
                    <a:p>
                      <a:pPr marL="0" indent="793750"/>
                      <a:r>
                        <a:rPr lang="en-US" sz="3200" baseline="0" dirty="0" smtClean="0">
                          <a:latin typeface="Times New Roman" panose="02020603050405020304" pitchFamily="18" charset="0"/>
                          <a:cs typeface="Times New Roman" panose="02020603050405020304" pitchFamily="18" charset="0"/>
                        </a:rPr>
                        <a:t>Health and Physical education classroom presentation and a Cooperative pilot program to provide participating students with fresh produce.</a:t>
                      </a:r>
                    </a:p>
                  </a:txBody>
                  <a:tcPr/>
                </a:tc>
                <a:tc>
                  <a:txBody>
                    <a:bodyPr/>
                    <a:lstStyle/>
                    <a:p>
                      <a:endParaRPr lang="en-US" dirty="0"/>
                    </a:p>
                  </a:txBody>
                  <a:tcPr>
                    <a:solidFill>
                      <a:schemeClr val="accent3">
                        <a:lumMod val="60000"/>
                        <a:lumOff val="40000"/>
                      </a:schemeClr>
                    </a:solidFill>
                  </a:tcPr>
                </a:tc>
              </a:tr>
              <a:tr h="1828800">
                <a:tc>
                  <a:txBody>
                    <a:bodyPr/>
                    <a:lstStyle/>
                    <a:p>
                      <a:endParaRPr lang="en-US" dirty="0"/>
                    </a:p>
                  </a:txBody>
                  <a:tcPr/>
                </a:tc>
                <a:tc>
                  <a:txBody>
                    <a:bodyPr/>
                    <a:lstStyle/>
                    <a:p>
                      <a:r>
                        <a:rPr lang="en-US" sz="4000" dirty="0" smtClean="0"/>
                        <a:t>Global Leadership Initiative</a:t>
                      </a:r>
                      <a:r>
                        <a:rPr lang="en-US" sz="4000" baseline="0" dirty="0" smtClean="0"/>
                        <a:t> (GLI)</a:t>
                      </a:r>
                    </a:p>
                    <a:p>
                      <a:pPr marL="0" indent="793750"/>
                      <a:r>
                        <a:rPr lang="en-US" sz="3200" baseline="0" dirty="0" smtClean="0">
                          <a:latin typeface="Times New Roman" panose="02020603050405020304" pitchFamily="18" charset="0"/>
                          <a:cs typeface="Times New Roman" panose="02020603050405020304" pitchFamily="18" charset="0"/>
                        </a:rPr>
                        <a:t>Summer Internship Program students from the Taft School, in Watertown, CT, will complete classroom activities to correspond with their volunteer work.</a:t>
                      </a:r>
                    </a:p>
                  </a:txBody>
                  <a:tcPr/>
                </a:tc>
                <a:tc>
                  <a:txBody>
                    <a:bodyPr/>
                    <a:lstStyle/>
                    <a:p>
                      <a:endParaRPr lang="en-US" dirty="0"/>
                    </a:p>
                  </a:txBody>
                  <a:tcPr>
                    <a:solidFill>
                      <a:schemeClr val="accent4">
                        <a:lumMod val="60000"/>
                        <a:lumOff val="40000"/>
                      </a:schemeClr>
                    </a:solidFill>
                  </a:tcPr>
                </a:tc>
              </a:tr>
              <a:tr h="1828800">
                <a:tc>
                  <a:txBody>
                    <a:bodyPr/>
                    <a:lstStyle/>
                    <a:p>
                      <a:endParaRPr lang="en-US" dirty="0"/>
                    </a:p>
                  </a:txBody>
                  <a:tcPr/>
                </a:tc>
                <a:tc>
                  <a:txBody>
                    <a:bodyPr/>
                    <a:lstStyle/>
                    <a:p>
                      <a:r>
                        <a:rPr lang="en-US" sz="4000" dirty="0" smtClean="0"/>
                        <a:t>National FFA Organization</a:t>
                      </a:r>
                    </a:p>
                    <a:p>
                      <a:pPr marL="0" indent="793750"/>
                      <a:r>
                        <a:rPr lang="en-US" sz="3200" dirty="0" smtClean="0">
                          <a:latin typeface="Times New Roman" panose="02020603050405020304" pitchFamily="18" charset="0"/>
                          <a:cs typeface="Times New Roman" panose="02020603050405020304" pitchFamily="18" charset="0"/>
                        </a:rPr>
                        <a:t>Fulfilling</a:t>
                      </a:r>
                      <a:r>
                        <a:rPr lang="en-US" sz="3200" baseline="0" dirty="0" smtClean="0">
                          <a:latin typeface="Times New Roman" panose="02020603050405020304" pitchFamily="18" charset="0"/>
                          <a:cs typeface="Times New Roman" panose="02020603050405020304" pitchFamily="18" charset="0"/>
                        </a:rPr>
                        <a:t> student’s Supervised Agriculture Experience (SAE) requirements.</a:t>
                      </a:r>
                      <a:endParaRPr lang="en-US" sz="3200" dirty="0" smtClean="0">
                        <a:latin typeface="Times New Roman" panose="02020603050405020304" pitchFamily="18" charset="0"/>
                        <a:cs typeface="Times New Roman" panose="02020603050405020304" pitchFamily="18" charset="0"/>
                      </a:endParaRPr>
                    </a:p>
                  </a:txBody>
                  <a:tcPr/>
                </a:tc>
                <a:tc>
                  <a:txBody>
                    <a:bodyPr/>
                    <a:lstStyle/>
                    <a:p>
                      <a:endParaRPr lang="en-US" dirty="0"/>
                    </a:p>
                  </a:txBody>
                  <a:tcPr>
                    <a:solidFill>
                      <a:schemeClr val="accent6">
                        <a:lumMod val="60000"/>
                        <a:lumOff val="40000"/>
                      </a:schemeClr>
                    </a:solidFill>
                  </a:tcPr>
                </a:tc>
              </a:tr>
            </a:tbl>
          </a:graphicData>
        </a:graphic>
      </p:graphicFrame>
      <p:pic>
        <p:nvPicPr>
          <p:cNvPr id="28" name="Picture 27"/>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8135601" y="5334000"/>
            <a:ext cx="2590800" cy="1826373"/>
          </a:xfrm>
          <a:prstGeom prst="rect">
            <a:avLst/>
          </a:prstGeom>
        </p:spPr>
      </p:pic>
      <p:pic>
        <p:nvPicPr>
          <p:cNvPr id="29" name="Picture 2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135601" y="7160372"/>
            <a:ext cx="2590800" cy="1811919"/>
          </a:xfrm>
          <a:prstGeom prst="rect">
            <a:avLst/>
          </a:prstGeom>
        </p:spPr>
      </p:pic>
      <p:pic>
        <p:nvPicPr>
          <p:cNvPr id="31" name="Picture 30"/>
          <p:cNvPicPr preferRelativeResize="0">
            <a:picLocks/>
          </p:cNvPicPr>
          <p:nvPr/>
        </p:nvPicPr>
        <p:blipFill>
          <a:blip r:embed="rId8">
            <a:extLst>
              <a:ext uri="{28A0092B-C50C-407E-A947-70E740481C1C}">
                <a14:useLocalDpi xmlns:a14="http://schemas.microsoft.com/office/drawing/2010/main" val="0"/>
              </a:ext>
            </a:extLst>
          </a:blip>
          <a:stretch>
            <a:fillRect/>
          </a:stretch>
        </p:blipFill>
        <p:spPr>
          <a:xfrm>
            <a:off x="18116108" y="11137111"/>
            <a:ext cx="2571308" cy="1832838"/>
          </a:xfrm>
          <a:prstGeom prst="rect">
            <a:avLst/>
          </a:prstGeom>
        </p:spPr>
      </p:pic>
      <p:sp>
        <p:nvSpPr>
          <p:cNvPr id="32" name="TextBox 31"/>
          <p:cNvSpPr txBox="1"/>
          <p:nvPr/>
        </p:nvSpPr>
        <p:spPr>
          <a:xfrm>
            <a:off x="18135600" y="2971800"/>
            <a:ext cx="16230599" cy="2277547"/>
          </a:xfrm>
          <a:prstGeom prst="rect">
            <a:avLst/>
          </a:prstGeom>
          <a:noFill/>
        </p:spPr>
        <p:txBody>
          <a:bodyPr wrap="square" rtlCol="0">
            <a:spAutoFit/>
          </a:bodyPr>
          <a:lstStyle/>
          <a:p>
            <a:r>
              <a:rPr lang="en-US" sz="5000" b="1" u="sng" dirty="0" smtClean="0"/>
              <a:t>Lesson Planning</a:t>
            </a:r>
          </a:p>
          <a:p>
            <a:pPr indent="1071563"/>
            <a:r>
              <a:rPr lang="en-US" sz="3200" i="1" dirty="0" smtClean="0">
                <a:latin typeface="Times New Roman" panose="02020603050405020304" pitchFamily="18" charset="0"/>
                <a:cs typeface="Times New Roman" panose="02020603050405020304" pitchFamily="18" charset="0"/>
              </a:rPr>
              <a:t>In collaboration with four target groups, sixteen lesson topics were chose; for organization purposes, they were categorized by the groups.</a:t>
            </a:r>
          </a:p>
          <a:p>
            <a:endParaRPr lang="en-US" sz="2800" dirty="0" smtClean="0"/>
          </a:p>
        </p:txBody>
      </p:sp>
      <p:sp>
        <p:nvSpPr>
          <p:cNvPr id="6" name="TextBox 5"/>
          <p:cNvSpPr txBox="1"/>
          <p:nvPr/>
        </p:nvSpPr>
        <p:spPr>
          <a:xfrm>
            <a:off x="18045827" y="13329791"/>
            <a:ext cx="16230600" cy="1077218"/>
          </a:xfrm>
          <a:prstGeom prst="rect">
            <a:avLst/>
          </a:prstGeom>
          <a:noFill/>
        </p:spPr>
        <p:txBody>
          <a:bodyPr wrap="square" rtlCol="0">
            <a:spAutoFit/>
          </a:bodyPr>
          <a:lstStyle/>
          <a:p>
            <a:pPr indent="1106488"/>
            <a:r>
              <a:rPr lang="en-US" sz="3200" i="1" dirty="0" smtClean="0">
                <a:latin typeface="Times New Roman" panose="02020603050405020304" pitchFamily="18" charset="0"/>
                <a:cs typeface="Times New Roman" panose="02020603050405020304" pitchFamily="18" charset="0"/>
              </a:rPr>
              <a:t>The lesson plans presented below have been chosen based on the needs and requests of the groups mentioned above.</a:t>
            </a:r>
            <a:endParaRPr lang="en-US" sz="3200" i="1"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18121294" y="14782800"/>
            <a:ext cx="7710506"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1. Food Exploration </a:t>
            </a:r>
            <a:endParaRPr lang="en-US" sz="4000" dirty="0"/>
          </a:p>
        </p:txBody>
      </p:sp>
      <p:sp>
        <p:nvSpPr>
          <p:cNvPr id="20" name="TextBox 19"/>
          <p:cNvSpPr txBox="1"/>
          <p:nvPr/>
        </p:nvSpPr>
        <p:spPr>
          <a:xfrm>
            <a:off x="26250901" y="18244498"/>
            <a:ext cx="8025526" cy="707886"/>
          </a:xfrm>
          <a:prstGeom prst="rect">
            <a:avLst/>
          </a:prstGeom>
          <a:solidFill>
            <a:schemeClr val="accent4">
              <a:lumMod val="60000"/>
              <a:lumOff val="40000"/>
            </a:schemeClr>
          </a:solidFill>
          <a:ln>
            <a:solidFill>
              <a:schemeClr val="accent4">
                <a:lumMod val="60000"/>
                <a:lumOff val="40000"/>
              </a:schemeClr>
            </a:solidFill>
          </a:ln>
        </p:spPr>
        <p:txBody>
          <a:bodyPr wrap="square" rtlCol="0">
            <a:spAutoFit/>
          </a:bodyPr>
          <a:lstStyle/>
          <a:p>
            <a:r>
              <a:rPr lang="en-US" sz="4000" dirty="0" smtClean="0"/>
              <a:t>12. International Cuisine </a:t>
            </a:r>
            <a:endParaRPr lang="en-US" sz="4000" dirty="0"/>
          </a:p>
        </p:txBody>
      </p:sp>
      <p:sp>
        <p:nvSpPr>
          <p:cNvPr id="21" name="TextBox 20"/>
          <p:cNvSpPr txBox="1"/>
          <p:nvPr/>
        </p:nvSpPr>
        <p:spPr>
          <a:xfrm>
            <a:off x="26250901" y="19387498"/>
            <a:ext cx="8025526" cy="707886"/>
          </a:xfrm>
          <a:prstGeom prst="rect">
            <a:avLst/>
          </a:prstGeom>
          <a:solidFill>
            <a:schemeClr val="accent4">
              <a:lumMod val="60000"/>
              <a:lumOff val="40000"/>
            </a:schemeClr>
          </a:solidFill>
          <a:ln>
            <a:solidFill>
              <a:schemeClr val="accent4">
                <a:lumMod val="60000"/>
                <a:lumOff val="40000"/>
              </a:schemeClr>
            </a:solidFill>
          </a:ln>
        </p:spPr>
        <p:txBody>
          <a:bodyPr wrap="square" rtlCol="0">
            <a:spAutoFit/>
          </a:bodyPr>
          <a:lstStyle/>
          <a:p>
            <a:r>
              <a:rPr lang="en-US" sz="4000" dirty="0" smtClean="0"/>
              <a:t>13. Food Policy </a:t>
            </a:r>
            <a:endParaRPr lang="en-US" sz="4000" dirty="0"/>
          </a:p>
        </p:txBody>
      </p:sp>
      <p:sp>
        <p:nvSpPr>
          <p:cNvPr id="22" name="TextBox 21"/>
          <p:cNvSpPr txBox="1"/>
          <p:nvPr/>
        </p:nvSpPr>
        <p:spPr>
          <a:xfrm>
            <a:off x="26250901" y="20530498"/>
            <a:ext cx="8025526" cy="707886"/>
          </a:xfrm>
          <a:prstGeom prst="rect">
            <a:avLst/>
          </a:prstGeom>
          <a:solidFill>
            <a:schemeClr val="accent4">
              <a:lumMod val="60000"/>
              <a:lumOff val="40000"/>
            </a:schemeClr>
          </a:solidFill>
          <a:ln>
            <a:solidFill>
              <a:schemeClr val="accent4">
                <a:lumMod val="60000"/>
                <a:lumOff val="40000"/>
              </a:schemeClr>
            </a:solidFill>
          </a:ln>
        </p:spPr>
        <p:txBody>
          <a:bodyPr wrap="square" rtlCol="0">
            <a:spAutoFit/>
          </a:bodyPr>
          <a:lstStyle/>
          <a:p>
            <a:r>
              <a:rPr lang="en-US" sz="4000" dirty="0" smtClean="0"/>
              <a:t>14. Soil Exploration </a:t>
            </a:r>
            <a:endParaRPr lang="en-US" sz="4000" dirty="0"/>
          </a:p>
        </p:txBody>
      </p:sp>
      <p:sp>
        <p:nvSpPr>
          <p:cNvPr id="23" name="TextBox 22"/>
          <p:cNvSpPr txBox="1"/>
          <p:nvPr/>
        </p:nvSpPr>
        <p:spPr>
          <a:xfrm>
            <a:off x="26250901" y="21673498"/>
            <a:ext cx="8025526"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15. Holiday Workshops </a:t>
            </a:r>
            <a:endParaRPr lang="en-US" sz="4000" dirty="0"/>
          </a:p>
        </p:txBody>
      </p:sp>
      <p:sp>
        <p:nvSpPr>
          <p:cNvPr id="24" name="TextBox 23"/>
          <p:cNvSpPr txBox="1"/>
          <p:nvPr/>
        </p:nvSpPr>
        <p:spPr>
          <a:xfrm>
            <a:off x="26250901" y="22816498"/>
            <a:ext cx="8025526" cy="707886"/>
          </a:xfrm>
          <a:prstGeom prst="rect">
            <a:avLst/>
          </a:prstGeom>
          <a:solidFill>
            <a:schemeClr val="accent6">
              <a:lumMod val="60000"/>
              <a:lumOff val="40000"/>
            </a:schemeClr>
          </a:solidFill>
          <a:ln>
            <a:solidFill>
              <a:schemeClr val="accent6">
                <a:lumMod val="60000"/>
                <a:lumOff val="40000"/>
              </a:schemeClr>
            </a:solidFill>
          </a:ln>
        </p:spPr>
        <p:txBody>
          <a:bodyPr wrap="square" rtlCol="0">
            <a:spAutoFit/>
          </a:bodyPr>
          <a:lstStyle/>
          <a:p>
            <a:r>
              <a:rPr lang="en-US" sz="4000" dirty="0" smtClean="0"/>
              <a:t>16. Supervised Agriculture Experience</a:t>
            </a:r>
            <a:endParaRPr lang="en-US" sz="4000" dirty="0"/>
          </a:p>
        </p:txBody>
      </p:sp>
      <p:sp>
        <p:nvSpPr>
          <p:cNvPr id="25" name="TextBox 24"/>
          <p:cNvSpPr txBox="1"/>
          <p:nvPr/>
        </p:nvSpPr>
        <p:spPr>
          <a:xfrm>
            <a:off x="18121294" y="15882298"/>
            <a:ext cx="7710506"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2. Growing Seasons</a:t>
            </a:r>
            <a:endParaRPr lang="en-US" sz="4000" dirty="0"/>
          </a:p>
        </p:txBody>
      </p:sp>
      <p:sp>
        <p:nvSpPr>
          <p:cNvPr id="26" name="TextBox 25"/>
          <p:cNvSpPr txBox="1"/>
          <p:nvPr/>
        </p:nvSpPr>
        <p:spPr>
          <a:xfrm>
            <a:off x="18059400" y="17025298"/>
            <a:ext cx="7772400" cy="707886"/>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r>
              <a:rPr lang="en-US" sz="4000" dirty="0" smtClean="0"/>
              <a:t>3. Local Foods </a:t>
            </a:r>
            <a:endParaRPr lang="en-US" sz="4000" dirty="0"/>
          </a:p>
        </p:txBody>
      </p:sp>
      <p:sp>
        <p:nvSpPr>
          <p:cNvPr id="33" name="TextBox 32"/>
          <p:cNvSpPr txBox="1"/>
          <p:nvPr/>
        </p:nvSpPr>
        <p:spPr>
          <a:xfrm>
            <a:off x="26250901" y="15914894"/>
            <a:ext cx="8025526" cy="707886"/>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r>
              <a:rPr lang="en-US" sz="4000" dirty="0" smtClean="0"/>
              <a:t>10. Nutrition Worksheets </a:t>
            </a:r>
            <a:endParaRPr lang="en-US" sz="4000" dirty="0"/>
          </a:p>
        </p:txBody>
      </p:sp>
      <p:sp>
        <p:nvSpPr>
          <p:cNvPr id="35" name="TextBox 34"/>
          <p:cNvSpPr txBox="1"/>
          <p:nvPr/>
        </p:nvSpPr>
        <p:spPr>
          <a:xfrm>
            <a:off x="18059400" y="18168298"/>
            <a:ext cx="7772400" cy="707886"/>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r>
              <a:rPr lang="en-US" sz="4000" dirty="0" smtClean="0"/>
              <a:t>4. Milk </a:t>
            </a:r>
            <a:endParaRPr lang="en-US" sz="4000" dirty="0"/>
          </a:p>
        </p:txBody>
      </p:sp>
      <p:sp>
        <p:nvSpPr>
          <p:cNvPr id="36" name="TextBox 35"/>
          <p:cNvSpPr txBox="1"/>
          <p:nvPr/>
        </p:nvSpPr>
        <p:spPr>
          <a:xfrm>
            <a:off x="18059400" y="19311298"/>
            <a:ext cx="7772400" cy="707886"/>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r>
              <a:rPr lang="en-US" sz="4000" dirty="0"/>
              <a:t>5</a:t>
            </a:r>
            <a:r>
              <a:rPr lang="en-US" sz="4000" dirty="0" smtClean="0"/>
              <a:t>. Food Deserts </a:t>
            </a:r>
            <a:endParaRPr lang="en-US" sz="4000" dirty="0"/>
          </a:p>
        </p:txBody>
      </p:sp>
      <p:sp>
        <p:nvSpPr>
          <p:cNvPr id="37" name="TextBox 36"/>
          <p:cNvSpPr txBox="1"/>
          <p:nvPr/>
        </p:nvSpPr>
        <p:spPr>
          <a:xfrm>
            <a:off x="18059400" y="20454298"/>
            <a:ext cx="7772400"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6. Personalized Food Mapping </a:t>
            </a:r>
            <a:endParaRPr lang="en-US" sz="4000" dirty="0"/>
          </a:p>
        </p:txBody>
      </p:sp>
      <p:sp>
        <p:nvSpPr>
          <p:cNvPr id="38" name="TextBox 37"/>
          <p:cNvSpPr txBox="1"/>
          <p:nvPr/>
        </p:nvSpPr>
        <p:spPr>
          <a:xfrm>
            <a:off x="18059400" y="21673498"/>
            <a:ext cx="7772400"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a:t>7</a:t>
            </a:r>
            <a:r>
              <a:rPr lang="en-US" sz="4000" dirty="0" smtClean="0"/>
              <a:t>. Nutrition Labeling </a:t>
            </a:r>
            <a:endParaRPr lang="en-US" sz="4000" dirty="0"/>
          </a:p>
        </p:txBody>
      </p:sp>
      <p:sp>
        <p:nvSpPr>
          <p:cNvPr id="39" name="TextBox 38"/>
          <p:cNvSpPr txBox="1"/>
          <p:nvPr/>
        </p:nvSpPr>
        <p:spPr>
          <a:xfrm>
            <a:off x="18069158" y="22816498"/>
            <a:ext cx="7762642"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8. Food Distribution Programs</a:t>
            </a:r>
            <a:endParaRPr lang="en-US" sz="4000" dirty="0"/>
          </a:p>
        </p:txBody>
      </p:sp>
      <p:sp>
        <p:nvSpPr>
          <p:cNvPr id="40" name="TextBox 39"/>
          <p:cNvSpPr txBox="1"/>
          <p:nvPr/>
        </p:nvSpPr>
        <p:spPr>
          <a:xfrm>
            <a:off x="26250901" y="17101498"/>
            <a:ext cx="8025526"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smtClean="0"/>
              <a:t>11. Home Gardening </a:t>
            </a:r>
            <a:endParaRPr lang="en-US" sz="4000" dirty="0"/>
          </a:p>
        </p:txBody>
      </p:sp>
      <p:sp>
        <p:nvSpPr>
          <p:cNvPr id="41" name="TextBox 40"/>
          <p:cNvSpPr txBox="1"/>
          <p:nvPr/>
        </p:nvSpPr>
        <p:spPr>
          <a:xfrm>
            <a:off x="26250901" y="14782800"/>
            <a:ext cx="8025526" cy="707886"/>
          </a:xfrm>
          <a:prstGeom prst="rect">
            <a:avLst/>
          </a:prstGeom>
          <a:solidFill>
            <a:schemeClr val="tx2">
              <a:lumMod val="40000"/>
              <a:lumOff val="60000"/>
            </a:schemeClr>
          </a:solidFill>
          <a:ln>
            <a:solidFill>
              <a:schemeClr val="tx2">
                <a:lumMod val="40000"/>
                <a:lumOff val="60000"/>
              </a:schemeClr>
            </a:solidFill>
          </a:ln>
        </p:spPr>
        <p:txBody>
          <a:bodyPr wrap="square" rtlCol="0">
            <a:spAutoFit/>
          </a:bodyPr>
          <a:lstStyle/>
          <a:p>
            <a:r>
              <a:rPr lang="en-US" sz="4000" dirty="0"/>
              <a:t>9</a:t>
            </a:r>
            <a:r>
              <a:rPr lang="en-US" sz="4000" dirty="0" smtClean="0"/>
              <a:t>. Eating In vs. Eating Out </a:t>
            </a:r>
            <a:endParaRPr lang="en-US" sz="4000" dirty="0"/>
          </a:p>
        </p:txBody>
      </p:sp>
      <p:sp>
        <p:nvSpPr>
          <p:cNvPr id="3" name="TextBox 2"/>
          <p:cNvSpPr txBox="1"/>
          <p:nvPr/>
        </p:nvSpPr>
        <p:spPr>
          <a:xfrm>
            <a:off x="762000" y="20872136"/>
            <a:ext cx="16078200" cy="2277547"/>
          </a:xfrm>
          <a:prstGeom prst="rect">
            <a:avLst/>
          </a:prstGeom>
          <a:noFill/>
          <a:ln>
            <a:noFill/>
          </a:ln>
        </p:spPr>
        <p:txBody>
          <a:bodyPr wrap="square" rtlCol="0">
            <a:spAutoFit/>
          </a:bodyPr>
          <a:lstStyle/>
          <a:p>
            <a:r>
              <a:rPr lang="en-US" sz="5000" b="1" u="sng" dirty="0" smtClean="0"/>
              <a:t>Lesson Development</a:t>
            </a:r>
          </a:p>
          <a:p>
            <a:pPr indent="1106488"/>
            <a:r>
              <a:rPr lang="en-US" sz="3200" i="1" dirty="0" smtClean="0">
                <a:latin typeface="Times New Roman" panose="02020603050405020304" pitchFamily="18" charset="0"/>
                <a:cs typeface="Times New Roman" panose="02020603050405020304" pitchFamily="18" charset="0"/>
              </a:rPr>
              <a:t>Lesson plans are made of four sections to describe and provide instructions about the lesson plan.</a:t>
            </a:r>
            <a:endParaRPr lang="en-US" sz="2800" i="1" dirty="0" smtClean="0"/>
          </a:p>
          <a:p>
            <a:pPr indent="47625"/>
            <a:endParaRPr lang="en-US" sz="2800" dirty="0" smtClean="0"/>
          </a:p>
        </p:txBody>
      </p:sp>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36489" y="15925800"/>
            <a:ext cx="3632622" cy="4880189"/>
          </a:xfrm>
          <a:prstGeom prst="rect">
            <a:avLst/>
          </a:prstGeom>
        </p:spPr>
      </p:pic>
      <p:pic>
        <p:nvPicPr>
          <p:cNvPr id="15" name="Pictur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24673" y="27127200"/>
            <a:ext cx="8219327" cy="5486400"/>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013206" y="16002000"/>
            <a:ext cx="10848765" cy="4880190"/>
          </a:xfrm>
          <a:prstGeom prst="rect">
            <a:avLst/>
          </a:prstGeom>
        </p:spPr>
      </p:pic>
      <p:pic>
        <p:nvPicPr>
          <p:cNvPr id="17" name="Picture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136619" y="23892694"/>
            <a:ext cx="5835007" cy="4082479"/>
          </a:xfrm>
          <a:prstGeom prst="rect">
            <a:avLst/>
          </a:prstGeom>
        </p:spPr>
      </p:pic>
      <p:cxnSp>
        <p:nvCxnSpPr>
          <p:cNvPr id="1031" name="Straight Connector 1030"/>
          <p:cNvCxnSpPr/>
          <p:nvPr/>
        </p:nvCxnSpPr>
        <p:spPr>
          <a:xfrm flipH="1">
            <a:off x="38065611" y="3501464"/>
            <a:ext cx="41813" cy="624915"/>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p:cNvCxnSpPr/>
          <p:nvPr/>
        </p:nvCxnSpPr>
        <p:spPr>
          <a:xfrm flipH="1">
            <a:off x="38065610" y="4263464"/>
            <a:ext cx="41814" cy="53340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39" name="Straight Connector 1038"/>
          <p:cNvCxnSpPr/>
          <p:nvPr/>
        </p:nvCxnSpPr>
        <p:spPr>
          <a:xfrm>
            <a:off x="38023799" y="4957369"/>
            <a:ext cx="0" cy="523242"/>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55" name="Straight Connector 1054"/>
          <p:cNvCxnSpPr/>
          <p:nvPr/>
        </p:nvCxnSpPr>
        <p:spPr>
          <a:xfrm flipH="1" flipV="1">
            <a:off x="34805897" y="5292164"/>
            <a:ext cx="322304" cy="3810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69883" y="22803177"/>
            <a:ext cx="16099971" cy="4031873"/>
          </a:xfrm>
          <a:prstGeom prst="rect">
            <a:avLst/>
          </a:prstGeom>
          <a:noFill/>
        </p:spPr>
        <p:txBody>
          <a:bodyPr wrap="square" rtlCol="0">
            <a:spAutoFit/>
          </a:bodyPr>
          <a:lstStyle/>
          <a:p>
            <a:pPr marL="1135063" indent="-1135063"/>
            <a:r>
              <a:rPr lang="en-US" sz="4000" u="sng" dirty="0" smtClean="0"/>
              <a:t>Introduction</a:t>
            </a:r>
            <a:r>
              <a:rPr lang="en-US" sz="3200" u="sng" dirty="0" smtClean="0"/>
              <a:t>:</a:t>
            </a:r>
            <a:r>
              <a:rPr lang="en-US" sz="3200" dirty="0" smtClean="0"/>
              <a:t> Basic information about the lesson: Name, Target Group, Prerequisite Knowledge and the Common Core Standards Addressed.</a:t>
            </a:r>
          </a:p>
          <a:p>
            <a:pPr marL="1135063" indent="-1135063"/>
            <a:r>
              <a:rPr lang="en-US" sz="4000" u="sng" dirty="0" smtClean="0"/>
              <a:t>Tools and Resources:</a:t>
            </a:r>
            <a:r>
              <a:rPr lang="en-US" sz="4000" dirty="0" smtClean="0"/>
              <a:t> </a:t>
            </a:r>
            <a:r>
              <a:rPr lang="en-US" sz="3200" dirty="0" smtClean="0"/>
              <a:t>Any materials used in the lesson plan: URLs, Software, Printed Materials, PowerPoint Presentations, Foods, etc.</a:t>
            </a:r>
          </a:p>
          <a:p>
            <a:pPr marL="1135063" indent="-1135063"/>
            <a:r>
              <a:rPr lang="en-US" sz="4000" u="sng" dirty="0" smtClean="0"/>
              <a:t>Procedures:</a:t>
            </a:r>
            <a:r>
              <a:rPr lang="en-US" sz="4000" dirty="0" smtClean="0"/>
              <a:t> </a:t>
            </a:r>
            <a:r>
              <a:rPr lang="en-US" sz="3200" dirty="0" smtClean="0"/>
              <a:t>Detailed description of the activities of the lesson; structured as a guide to allow for replication.</a:t>
            </a:r>
          </a:p>
          <a:p>
            <a:pPr marL="1135063" indent="-1135063"/>
            <a:r>
              <a:rPr lang="en-US" sz="4000" u="sng" dirty="0" smtClean="0"/>
              <a:t>Closure:</a:t>
            </a:r>
            <a:r>
              <a:rPr lang="en-US" sz="3200" dirty="0" smtClean="0"/>
              <a:t> Comprised of recommended modifications and evaluation methods.</a:t>
            </a:r>
            <a:endParaRPr lang="en-US" sz="4000" u="sng" dirty="0"/>
          </a:p>
        </p:txBody>
      </p:sp>
      <p:pic>
        <p:nvPicPr>
          <p:cNvPr id="30" name="Picture 2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8124076" y="8942550"/>
            <a:ext cx="2563340" cy="2194560"/>
          </a:xfrm>
          <a:prstGeom prst="rect">
            <a:avLst/>
          </a:prstGeom>
        </p:spPr>
      </p:pic>
      <p:sp>
        <p:nvSpPr>
          <p:cNvPr id="44" name="TextBox 43"/>
          <p:cNvSpPr txBox="1"/>
          <p:nvPr/>
        </p:nvSpPr>
        <p:spPr>
          <a:xfrm>
            <a:off x="18045827" y="28177727"/>
            <a:ext cx="16230599" cy="4739759"/>
          </a:xfrm>
          <a:prstGeom prst="rect">
            <a:avLst/>
          </a:prstGeom>
          <a:noFill/>
        </p:spPr>
        <p:txBody>
          <a:bodyPr wrap="square" rtlCol="0">
            <a:spAutoFit/>
          </a:bodyPr>
          <a:lstStyle/>
          <a:p>
            <a:r>
              <a:rPr lang="en-US" sz="5000" b="1" u="sng" dirty="0" smtClean="0"/>
              <a:t>Program Evaluation</a:t>
            </a:r>
          </a:p>
          <a:p>
            <a:pPr indent="1071563"/>
            <a:r>
              <a:rPr lang="en-US" sz="3200" i="1" dirty="0" smtClean="0">
                <a:latin typeface="Times New Roman" panose="02020603050405020304" pitchFamily="18" charset="0"/>
                <a:cs typeface="Times New Roman" panose="02020603050405020304" pitchFamily="18" charset="0"/>
              </a:rPr>
              <a:t>This program is intended to be nurtured over time to be adapted to the changing needs of the Waterbury community. The program instructors will be subject to summative evaluations:</a:t>
            </a:r>
          </a:p>
          <a:p>
            <a:pPr marL="514350" indent="-514350">
              <a:buFont typeface="+mj-lt"/>
              <a:buAutoNum type="arabicPeriod"/>
            </a:pPr>
            <a:r>
              <a:rPr lang="en-US" sz="3200" b="1" dirty="0" smtClean="0">
                <a:latin typeface="Times New Roman" panose="02020603050405020304" pitchFamily="18" charset="0"/>
                <a:cs typeface="Times New Roman" panose="02020603050405020304" pitchFamily="18" charset="0"/>
              </a:rPr>
              <a:t>Self - </a:t>
            </a:r>
            <a:r>
              <a:rPr lang="en-US" sz="3200" dirty="0" smtClean="0">
                <a:latin typeface="Times New Roman" panose="02020603050405020304" pitchFamily="18" charset="0"/>
                <a:cs typeface="Times New Roman" panose="02020603050405020304" pitchFamily="18" charset="0"/>
              </a:rPr>
              <a:t>Brass City Harvest instructors will be required to evaluate their performance</a:t>
            </a:r>
          </a:p>
          <a:p>
            <a:pPr marL="514350" indent="-514350">
              <a:buFont typeface="+mj-lt"/>
              <a:buAutoNum type="arabicPeriod"/>
            </a:pPr>
            <a:r>
              <a:rPr lang="en-US" sz="3200" b="1" dirty="0" smtClean="0">
                <a:latin typeface="Times New Roman" panose="02020603050405020304" pitchFamily="18" charset="0"/>
                <a:cs typeface="Times New Roman" panose="02020603050405020304" pitchFamily="18" charset="0"/>
              </a:rPr>
              <a:t>Peer - </a:t>
            </a:r>
            <a:r>
              <a:rPr lang="en-US" sz="3200" dirty="0" smtClean="0">
                <a:latin typeface="Times New Roman" panose="02020603050405020304" pitchFamily="18" charset="0"/>
                <a:cs typeface="Times New Roman" panose="02020603050405020304" pitchFamily="18" charset="0"/>
              </a:rPr>
              <a:t>Brass City Harvest outreach workers will be assigned to evaluate their colleagues.</a:t>
            </a:r>
          </a:p>
          <a:p>
            <a:pPr marL="514350" indent="-514350">
              <a:buFont typeface="+mj-lt"/>
              <a:buAutoNum type="arabicPeriod"/>
            </a:pPr>
            <a:r>
              <a:rPr lang="en-US" sz="3200" b="1" dirty="0" smtClean="0">
                <a:latin typeface="Times New Roman" panose="02020603050405020304" pitchFamily="18" charset="0"/>
                <a:cs typeface="Times New Roman" panose="02020603050405020304" pitchFamily="18" charset="0"/>
              </a:rPr>
              <a:t>Third Party -</a:t>
            </a:r>
            <a:r>
              <a:rPr lang="en-US" sz="3200" dirty="0" smtClean="0">
                <a:latin typeface="Times New Roman" panose="02020603050405020304" pitchFamily="18" charset="0"/>
                <a:cs typeface="Times New Roman" panose="02020603050405020304" pitchFamily="18" charset="0"/>
              </a:rPr>
              <a:t>The groups that the program caters to will also evaluate the program’s effectiveness in their organization. These evaluators will be at the discretion of the group and are not associated with Brass City Harvest personnel.</a:t>
            </a:r>
            <a:endParaRPr lang="en-US" sz="3200" b="1" dirty="0" smtClean="0">
              <a:latin typeface="Times New Roman" panose="02020603050405020304" pitchFamily="18" charset="0"/>
              <a:cs typeface="Times New Roman" panose="02020603050405020304" pitchFamily="18" charset="0"/>
            </a:endParaRPr>
          </a:p>
          <a:p>
            <a:endParaRPr lang="en-US" sz="2800" dirty="0" smtClean="0"/>
          </a:p>
        </p:txBody>
      </p:sp>
      <p:sp>
        <p:nvSpPr>
          <p:cNvPr id="45" name="TextBox 44"/>
          <p:cNvSpPr txBox="1"/>
          <p:nvPr/>
        </p:nvSpPr>
        <p:spPr>
          <a:xfrm>
            <a:off x="34805897" y="240030"/>
            <a:ext cx="9202302" cy="1969770"/>
          </a:xfrm>
          <a:prstGeom prst="rect">
            <a:avLst/>
          </a:prstGeom>
          <a:noFill/>
        </p:spPr>
        <p:txBody>
          <a:bodyPr wrap="square" rtlCol="0">
            <a:spAutoFit/>
          </a:bodyPr>
          <a:lstStyle/>
          <a:p>
            <a:pPr algn="ctr"/>
            <a:r>
              <a:rPr lang="en-US" sz="5000" b="1" u="sng" dirty="0" smtClean="0"/>
              <a:t>Waterbury, Connecticut</a:t>
            </a:r>
          </a:p>
          <a:p>
            <a:pPr algn="ctr"/>
            <a:r>
              <a:rPr lang="en-US" sz="4000" i="1" dirty="0" smtClean="0"/>
              <a:t>Quid </a:t>
            </a:r>
            <a:r>
              <a:rPr lang="en-US" sz="4000" i="1" dirty="0" err="1" smtClean="0"/>
              <a:t>Aere</a:t>
            </a:r>
            <a:r>
              <a:rPr lang="en-US" sz="4000" i="1" dirty="0" smtClean="0"/>
              <a:t> </a:t>
            </a:r>
            <a:r>
              <a:rPr lang="en-US" sz="4000" i="1" dirty="0" err="1" smtClean="0"/>
              <a:t>Perennius</a:t>
            </a:r>
            <a:endParaRPr lang="en-US" sz="4000" i="1" dirty="0" smtClean="0"/>
          </a:p>
          <a:p>
            <a:pPr algn="ctr"/>
            <a:r>
              <a:rPr lang="en-US" sz="3200" dirty="0" smtClean="0"/>
              <a:t>What is so lasting as Brass?</a:t>
            </a:r>
            <a:endParaRPr lang="en-US" sz="3200" dirty="0"/>
          </a:p>
        </p:txBody>
      </p:sp>
      <p:pic>
        <p:nvPicPr>
          <p:cNvPr id="1026"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911317" y="7667250"/>
            <a:ext cx="8800686" cy="711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135600" y="23834966"/>
            <a:ext cx="9650643" cy="41248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rotWithShape="1">
          <a:blip r:embed="rId16">
            <a:extLst>
              <a:ext uri="{28A0092B-C50C-407E-A947-70E740481C1C}">
                <a14:useLocalDpi xmlns:a14="http://schemas.microsoft.com/office/drawing/2010/main" val="0"/>
              </a:ext>
            </a:extLst>
          </a:blip>
          <a:srcRect l="28040"/>
          <a:stretch/>
        </p:blipFill>
        <p:spPr bwMode="auto">
          <a:xfrm>
            <a:off x="9592929" y="27127201"/>
            <a:ext cx="7018671"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0" y="1981200"/>
            <a:ext cx="34675106" cy="1015663"/>
          </a:xfrm>
          <a:prstGeom prst="rect">
            <a:avLst/>
          </a:prstGeom>
          <a:noFill/>
        </p:spPr>
        <p:txBody>
          <a:bodyPr wrap="square" rtlCol="0">
            <a:spAutoFit/>
          </a:bodyPr>
          <a:lstStyle/>
          <a:p>
            <a:pPr algn="ctr"/>
            <a:r>
              <a:rPr lang="en-US" sz="6000" dirty="0" smtClean="0"/>
              <a:t>Kathleen Gorman and  Dr. Joanne Curran-</a:t>
            </a:r>
            <a:r>
              <a:rPr lang="en-US" sz="6000" dirty="0" err="1" smtClean="0"/>
              <a:t>Celentano</a:t>
            </a:r>
            <a:r>
              <a:rPr lang="en-US" sz="6000" dirty="0" smtClean="0"/>
              <a:t>, Faculty Advisor</a:t>
            </a:r>
            <a:endParaRPr lang="en-US" sz="6000" dirty="0"/>
          </a:p>
        </p:txBody>
      </p:sp>
      <p:sp>
        <p:nvSpPr>
          <p:cNvPr id="34" name="TextBox 33"/>
          <p:cNvSpPr txBox="1"/>
          <p:nvPr/>
        </p:nvSpPr>
        <p:spPr>
          <a:xfrm>
            <a:off x="34854028" y="27584400"/>
            <a:ext cx="8858250" cy="5324535"/>
          </a:xfrm>
          <a:prstGeom prst="rect">
            <a:avLst/>
          </a:prstGeom>
          <a:noFill/>
        </p:spPr>
        <p:txBody>
          <a:bodyPr wrap="square" rtlCol="0">
            <a:spAutoFit/>
          </a:bodyPr>
          <a:lstStyle/>
          <a:p>
            <a:r>
              <a:rPr lang="en-US" sz="3200" b="1" u="sng" dirty="0" smtClean="0"/>
              <a:t>References</a:t>
            </a:r>
          </a:p>
          <a:p>
            <a:pPr marL="514350" indent="-514350">
              <a:buAutoNum type="arabicPeriod"/>
            </a:pPr>
            <a:r>
              <a:rPr lang="en-US" sz="2800" dirty="0" smtClean="0"/>
              <a:t>(</a:t>
            </a:r>
            <a:r>
              <a:rPr lang="en-US" sz="2800" dirty="0"/>
              <a:t>2014). </a:t>
            </a:r>
            <a:r>
              <a:rPr lang="en-US" sz="2800" i="1" dirty="0"/>
              <a:t>About brass city harvest</a:t>
            </a:r>
            <a:r>
              <a:rPr lang="en-US" sz="2800" dirty="0"/>
              <a:t>. Retrieved from http://www.brasscityharvestwtby.org</a:t>
            </a:r>
            <a:r>
              <a:rPr lang="en-US" sz="2800" dirty="0" smtClean="0"/>
              <a:t>/</a:t>
            </a:r>
          </a:p>
          <a:p>
            <a:pPr marL="514350" indent="-514350">
              <a:buAutoNum type="arabicPeriod"/>
            </a:pPr>
            <a:r>
              <a:rPr lang="en-US" sz="2800" dirty="0"/>
              <a:t>Rabinowitz, A. N., &amp; Martin, J. (2016). </a:t>
            </a:r>
            <a:r>
              <a:rPr lang="en-US" sz="2800" i="1" dirty="0" smtClean="0"/>
              <a:t>University of Connecticut College </a:t>
            </a:r>
            <a:r>
              <a:rPr lang="en-US" sz="2800" i="1" dirty="0"/>
              <a:t>of agriculture and natural resources </a:t>
            </a:r>
            <a:r>
              <a:rPr lang="en-US" sz="2800" i="1" dirty="0" smtClean="0"/>
              <a:t>community food </a:t>
            </a:r>
            <a:r>
              <a:rPr lang="en-US" sz="2800" i="1" dirty="0"/>
              <a:t>security. </a:t>
            </a:r>
            <a:r>
              <a:rPr lang="en-US" sz="2800" dirty="0"/>
              <a:t>Retrieved </a:t>
            </a:r>
            <a:r>
              <a:rPr lang="en-US" sz="2800" dirty="0" smtClean="0"/>
              <a:t>from http</a:t>
            </a:r>
            <a:r>
              <a:rPr lang="en-US" sz="2800" dirty="0"/>
              <a:t>://zwickcenter.uconn.edu/CFS.iiind.php</a:t>
            </a:r>
          </a:p>
          <a:p>
            <a:pPr marL="514350" indent="-514350">
              <a:buAutoNum type="arabicPeriod"/>
            </a:pPr>
            <a:r>
              <a:rPr lang="en-US" sz="2800" dirty="0"/>
              <a:t>Reynolds, E., &amp; Murray, J. (2009). </a:t>
            </a:r>
            <a:r>
              <a:rPr lang="en-US" sz="2800" i="1" dirty="0"/>
              <a:t>A brief history of Waterbury</a:t>
            </a:r>
            <a:r>
              <a:rPr lang="en-US" sz="2800" dirty="0"/>
              <a:t>. Charleston, SC: The </a:t>
            </a:r>
            <a:r>
              <a:rPr lang="en-US" sz="2800" dirty="0" smtClean="0"/>
              <a:t>History Press</a:t>
            </a:r>
            <a:r>
              <a:rPr lang="en-US" sz="2800" dirty="0"/>
              <a:t>.</a:t>
            </a:r>
          </a:p>
          <a:p>
            <a:pPr marL="514350" indent="-514350">
              <a:buAutoNum type="arabicPeriod"/>
            </a:pPr>
            <a:r>
              <a:rPr lang="en-US" sz="2800" dirty="0"/>
              <a:t>United States Census Bureau. (2014). </a:t>
            </a:r>
            <a:r>
              <a:rPr lang="en-US" sz="2800" i="1" dirty="0"/>
              <a:t>State &amp; county </a:t>
            </a:r>
            <a:r>
              <a:rPr lang="en-US" sz="2800" i="1" dirty="0" err="1"/>
              <a:t>quickfacts</a:t>
            </a:r>
            <a:r>
              <a:rPr lang="en-US" sz="2800" i="1" dirty="0"/>
              <a:t>: Waterbury, CT. </a:t>
            </a:r>
            <a:r>
              <a:rPr lang="en-US" sz="2800" dirty="0"/>
              <a:t>Retrieved from </a:t>
            </a:r>
            <a:r>
              <a:rPr lang="en-US" sz="2800" dirty="0" smtClean="0"/>
              <a:t>http</a:t>
            </a:r>
            <a:r>
              <a:rPr lang="en-US" sz="2800" dirty="0"/>
              <a:t>://</a:t>
            </a:r>
            <a:r>
              <a:rPr lang="en-US" sz="2800" dirty="0" smtClean="0"/>
              <a:t>www.census.gov/quickfacts/table/PPS045215/00</a:t>
            </a:r>
            <a:endParaRPr lang="en-US" sz="2800" dirty="0"/>
          </a:p>
        </p:txBody>
      </p:sp>
      <p:sp>
        <p:nvSpPr>
          <p:cNvPr id="42" name="TextBox 41"/>
          <p:cNvSpPr txBox="1"/>
          <p:nvPr/>
        </p:nvSpPr>
        <p:spPr>
          <a:xfrm>
            <a:off x="34854028" y="26137850"/>
            <a:ext cx="8858250" cy="1446550"/>
          </a:xfrm>
          <a:prstGeom prst="rect">
            <a:avLst/>
          </a:prstGeom>
          <a:noFill/>
        </p:spPr>
        <p:txBody>
          <a:bodyPr wrap="square" rtlCol="0">
            <a:spAutoFit/>
          </a:bodyPr>
          <a:lstStyle/>
          <a:p>
            <a:r>
              <a:rPr lang="en-US" sz="3200" b="1" u="sng" dirty="0" smtClean="0"/>
              <a:t>Acknowledgements</a:t>
            </a:r>
          </a:p>
          <a:p>
            <a:r>
              <a:rPr lang="en-US" sz="2800" dirty="0" smtClean="0"/>
              <a:t>Thank you to Susan </a:t>
            </a:r>
            <a:r>
              <a:rPr lang="en-US" sz="2800" dirty="0" err="1" smtClean="0"/>
              <a:t>Pronovost</a:t>
            </a:r>
            <a:r>
              <a:rPr lang="en-US" sz="2800" dirty="0" smtClean="0"/>
              <a:t> and </a:t>
            </a:r>
            <a:r>
              <a:rPr lang="en-US" sz="2800" dirty="0" smtClean="0"/>
              <a:t>Joseph Gorman for their continued support and technical expertise</a:t>
            </a:r>
            <a:endParaRPr lang="en-US" sz="2800" dirty="0"/>
          </a:p>
        </p:txBody>
      </p:sp>
      <p:sp>
        <p:nvSpPr>
          <p:cNvPr id="49" name="TextBox 48"/>
          <p:cNvSpPr txBox="1"/>
          <p:nvPr/>
        </p:nvSpPr>
        <p:spPr>
          <a:xfrm>
            <a:off x="34854028" y="6261894"/>
            <a:ext cx="8858250" cy="1077218"/>
          </a:xfrm>
          <a:prstGeom prst="rect">
            <a:avLst/>
          </a:prstGeom>
          <a:noFill/>
        </p:spPr>
        <p:txBody>
          <a:bodyPr wrap="square" rtlCol="0">
            <a:spAutoFit/>
          </a:bodyPr>
          <a:lstStyle/>
          <a:p>
            <a:pPr algn="ctr"/>
            <a:r>
              <a:rPr lang="en-US" sz="3200" dirty="0" smtClean="0"/>
              <a:t>Population Estimate: 109,307</a:t>
            </a:r>
          </a:p>
          <a:p>
            <a:pPr algn="ctr"/>
            <a:r>
              <a:rPr lang="en-US" sz="3200" dirty="0" smtClean="0"/>
              <a:t>There are approximately 3,800 people living in 1 mi²</a:t>
            </a:r>
          </a:p>
        </p:txBody>
      </p:sp>
      <p:pic>
        <p:nvPicPr>
          <p:cNvPr id="1028" name="Picture 4"/>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10375" t="2028" b="3358"/>
          <a:stretch/>
        </p:blipFill>
        <p:spPr bwMode="auto">
          <a:xfrm>
            <a:off x="381000" y="486075"/>
            <a:ext cx="3336374" cy="119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 name="TextBox 51"/>
          <p:cNvSpPr txBox="1"/>
          <p:nvPr/>
        </p:nvSpPr>
        <p:spPr>
          <a:xfrm>
            <a:off x="34858638" y="14982811"/>
            <a:ext cx="8800961" cy="3539430"/>
          </a:xfrm>
          <a:prstGeom prst="rect">
            <a:avLst/>
          </a:prstGeom>
          <a:noFill/>
        </p:spPr>
        <p:txBody>
          <a:bodyPr wrap="square" rtlCol="0">
            <a:spAutoFit/>
          </a:bodyPr>
          <a:lstStyle/>
          <a:p>
            <a:pPr algn="ctr"/>
            <a:endParaRPr lang="en-US" sz="3200" dirty="0"/>
          </a:p>
          <a:p>
            <a:pPr algn="ctr"/>
            <a:r>
              <a:rPr lang="en-US" sz="3200" dirty="0"/>
              <a:t>The city houses the majority of the minority population in the state of Connecticut.</a:t>
            </a:r>
          </a:p>
          <a:p>
            <a:pPr algn="ctr"/>
            <a:endParaRPr lang="en-US" sz="3200" dirty="0"/>
          </a:p>
          <a:p>
            <a:pPr algn="ctr"/>
            <a:r>
              <a:rPr lang="en-US" sz="3200" dirty="0"/>
              <a:t>Approximately 25% of the population in the city is currently living in poverty based on the United States Census </a:t>
            </a:r>
            <a:r>
              <a:rPr lang="en-US" sz="3200" dirty="0" smtClean="0"/>
              <a:t>definition.</a:t>
            </a:r>
            <a:endParaRPr lang="en-US" sz="3200" dirty="0"/>
          </a:p>
        </p:txBody>
      </p:sp>
      <p:pic>
        <p:nvPicPr>
          <p:cNvPr id="43" name="Picture 4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4911317" y="18870196"/>
            <a:ext cx="8800686" cy="6925192"/>
          </a:xfrm>
          <a:prstGeom prst="rect">
            <a:avLst/>
          </a:prstGeom>
        </p:spPr>
      </p:pic>
    </p:spTree>
    <p:extLst>
      <p:ext uri="{BB962C8B-B14F-4D97-AF65-F5344CB8AC3E}">
        <p14:creationId xmlns:p14="http://schemas.microsoft.com/office/powerpoint/2010/main" val="11329312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1115</TotalTime>
  <Words>935</Words>
  <Application>Microsoft Office PowerPoint</Application>
  <PresentationFormat>Custom</PresentationFormat>
  <Paragraphs>62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OASIS: Optimal Agriculture Skills Initiative for Students</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dc:creator>
  <cp:lastModifiedBy>Katie</cp:lastModifiedBy>
  <cp:revision>61</cp:revision>
  <dcterms:created xsi:type="dcterms:W3CDTF">2016-03-01T18:46:53Z</dcterms:created>
  <dcterms:modified xsi:type="dcterms:W3CDTF">2016-04-12T15:56:58Z</dcterms:modified>
</cp:coreProperties>
</file>